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>
      <p:cViewPr varScale="1">
        <p:scale>
          <a:sx n="94" d="100"/>
          <a:sy n="94" d="100"/>
        </p:scale>
        <p:origin x="73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39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1.png"/><Relationship Id="rId22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353311" y="6048755"/>
            <a:ext cx="1277112" cy="5745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51203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411224" y="6086855"/>
            <a:ext cx="1163574" cy="3131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661160" y="6236208"/>
            <a:ext cx="622554" cy="3131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9676" y="349961"/>
            <a:ext cx="669264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6007" y="1231237"/>
            <a:ext cx="9539985" cy="4286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9117" y="6048254"/>
            <a:ext cx="742314" cy="490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75801" y="6197606"/>
            <a:ext cx="64515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3" Type="http://schemas.openxmlformats.org/officeDocument/2006/relationships/image" Target="../media/image23.png"/><Relationship Id="rId21" Type="http://schemas.openxmlformats.org/officeDocument/2006/relationships/image" Target="../media/image37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17" Type="http://schemas.openxmlformats.org/officeDocument/2006/relationships/image" Target="../media/image33.png"/><Relationship Id="rId2" Type="http://schemas.openxmlformats.org/officeDocument/2006/relationships/image" Target="../media/image22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Relationship Id="rId14" Type="http://schemas.openxmlformats.org/officeDocument/2006/relationships/image" Target="../media/image31.png"/><Relationship Id="rId22" Type="http://schemas.openxmlformats.org/officeDocument/2006/relationships/image" Target="../media/image59.jp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33" Type="http://schemas.openxmlformats.org/officeDocument/2006/relationships/image" Target="../media/image61.jp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32" Type="http://schemas.openxmlformats.org/officeDocument/2006/relationships/image" Target="../media/image60.jp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33" Type="http://schemas.openxmlformats.org/officeDocument/2006/relationships/image" Target="../media/image61.jp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32" Type="http://schemas.openxmlformats.org/officeDocument/2006/relationships/image" Target="../media/image62.jp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33" Type="http://schemas.openxmlformats.org/officeDocument/2006/relationships/image" Target="../media/image61.jp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32" Type="http://schemas.openxmlformats.org/officeDocument/2006/relationships/image" Target="../media/image63.jp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33" Type="http://schemas.openxmlformats.org/officeDocument/2006/relationships/image" Target="../media/image61.jp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32" Type="http://schemas.openxmlformats.org/officeDocument/2006/relationships/image" Target="../media/image64.jp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33" Type="http://schemas.openxmlformats.org/officeDocument/2006/relationships/image" Target="../media/image61.jp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32" Type="http://schemas.openxmlformats.org/officeDocument/2006/relationships/image" Target="../media/image65.jp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33" Type="http://schemas.openxmlformats.org/officeDocument/2006/relationships/image" Target="../media/image61.jp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32" Type="http://schemas.openxmlformats.org/officeDocument/2006/relationships/image" Target="../media/image66.jp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17.png"/><Relationship Id="rId26" Type="http://schemas.openxmlformats.org/officeDocument/2006/relationships/image" Target="../media/image26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69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9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24" Type="http://schemas.openxmlformats.org/officeDocument/2006/relationships/image" Target="../media/image24.png"/><Relationship Id="rId32" Type="http://schemas.openxmlformats.org/officeDocument/2006/relationships/image" Target="../media/image21.png"/><Relationship Id="rId37" Type="http://schemas.openxmlformats.org/officeDocument/2006/relationships/image" Target="../media/image36.png"/><Relationship Id="rId40" Type="http://schemas.openxmlformats.org/officeDocument/2006/relationships/image" Target="../media/image67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5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4.png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2" Type="http://schemas.openxmlformats.org/officeDocument/2006/relationships/image" Target="../media/image40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17.png"/><Relationship Id="rId26" Type="http://schemas.openxmlformats.org/officeDocument/2006/relationships/image" Target="../media/image26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72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9.png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24" Type="http://schemas.openxmlformats.org/officeDocument/2006/relationships/image" Target="../media/image24.png"/><Relationship Id="rId32" Type="http://schemas.openxmlformats.org/officeDocument/2006/relationships/image" Target="../media/image21.png"/><Relationship Id="rId37" Type="http://schemas.openxmlformats.org/officeDocument/2006/relationships/image" Target="../media/image36.png"/><Relationship Id="rId40" Type="http://schemas.openxmlformats.org/officeDocument/2006/relationships/image" Target="../media/image7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5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4.png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2" Type="http://schemas.openxmlformats.org/officeDocument/2006/relationships/image" Target="../media/image40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17.png"/><Relationship Id="rId26" Type="http://schemas.openxmlformats.org/officeDocument/2006/relationships/image" Target="../media/image26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24" Type="http://schemas.openxmlformats.org/officeDocument/2006/relationships/image" Target="../media/image24.png"/><Relationship Id="rId32" Type="http://schemas.openxmlformats.org/officeDocument/2006/relationships/image" Target="../media/image21.png"/><Relationship Id="rId37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5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4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8.png"/><Relationship Id="rId5" Type="http://schemas.openxmlformats.org/officeDocument/2006/relationships/image" Target="../media/image5.png"/><Relationship Id="rId10" Type="http://schemas.openxmlformats.org/officeDocument/2006/relationships/image" Target="../media/image54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17.png"/><Relationship Id="rId26" Type="http://schemas.openxmlformats.org/officeDocument/2006/relationships/image" Target="../media/image26.png"/><Relationship Id="rId39" Type="http://schemas.openxmlformats.org/officeDocument/2006/relationships/image" Target="../media/image73.jp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24" Type="http://schemas.openxmlformats.org/officeDocument/2006/relationships/image" Target="../media/image24.png"/><Relationship Id="rId32" Type="http://schemas.openxmlformats.org/officeDocument/2006/relationships/image" Target="../media/image21.png"/><Relationship Id="rId37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5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4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4.png"/><Relationship Id="rId3" Type="http://schemas.openxmlformats.org/officeDocument/2006/relationships/image" Target="../media/image39.png"/><Relationship Id="rId21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5" Type="http://schemas.openxmlformats.org/officeDocument/2006/relationships/image" Target="../media/image41.png"/><Relationship Id="rId15" Type="http://schemas.openxmlformats.org/officeDocument/2006/relationships/image" Target="../media/image22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3.png"/><Relationship Id="rId38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24" Type="http://schemas.openxmlformats.org/officeDocument/2006/relationships/image" Target="../media/image23.png"/><Relationship Id="rId32" Type="http://schemas.openxmlformats.org/officeDocument/2006/relationships/image" Target="../media/image32.png"/><Relationship Id="rId37" Type="http://schemas.openxmlformats.org/officeDocument/2006/relationships/image" Target="../media/image26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Relationship Id="rId22" Type="http://schemas.openxmlformats.org/officeDocument/2006/relationships/image" Target="../media/image21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76.png"/><Relationship Id="rId7" Type="http://schemas.openxmlformats.org/officeDocument/2006/relationships/image" Target="../media/image42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2.png"/><Relationship Id="rId33" Type="http://schemas.openxmlformats.org/officeDocument/2006/relationships/image" Target="../media/image75.png"/><Relationship Id="rId2" Type="http://schemas.openxmlformats.org/officeDocument/2006/relationships/image" Target="../media/image74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17.png"/><Relationship Id="rId24" Type="http://schemas.openxmlformats.org/officeDocument/2006/relationships/image" Target="../media/image31.png"/><Relationship Id="rId32" Type="http://schemas.openxmlformats.org/officeDocument/2006/relationships/image" Target="../media/image38.png"/><Relationship Id="rId5" Type="http://schemas.openxmlformats.org/officeDocument/2006/relationships/image" Target="../media/image40.png"/><Relationship Id="rId15" Type="http://schemas.openxmlformats.org/officeDocument/2006/relationships/image" Target="../media/image21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39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26.png"/><Relationship Id="rId35" Type="http://schemas.openxmlformats.org/officeDocument/2006/relationships/image" Target="../media/image77.png"/><Relationship Id="rId8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41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78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2" Type="http://schemas.openxmlformats.org/officeDocument/2006/relationships/image" Target="../media/image4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2.png"/><Relationship Id="rId21" Type="http://schemas.openxmlformats.org/officeDocument/2006/relationships/image" Target="../media/image37.png"/><Relationship Id="rId7" Type="http://schemas.openxmlformats.org/officeDocument/2006/relationships/image" Target="../media/image25.png"/><Relationship Id="rId12" Type="http://schemas.openxmlformats.org/officeDocument/2006/relationships/image" Target="../media/image16.png"/><Relationship Id="rId17" Type="http://schemas.openxmlformats.org/officeDocument/2006/relationships/image" Target="../media/image33.png"/><Relationship Id="rId2" Type="http://schemas.openxmlformats.org/officeDocument/2006/relationships/image" Target="../media/image2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23" Type="http://schemas.openxmlformats.org/officeDocument/2006/relationships/image" Target="../media/image80.jpg"/><Relationship Id="rId10" Type="http://schemas.openxmlformats.org/officeDocument/2006/relationships/image" Target="../media/image14.png"/><Relationship Id="rId19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9.png"/><Relationship Id="rId24" Type="http://schemas.openxmlformats.org/officeDocument/2006/relationships/image" Target="../media/image31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8.png"/><Relationship Id="rId21" Type="http://schemas.openxmlformats.org/officeDocument/2006/relationships/image" Target="../media/image21.png"/><Relationship Id="rId34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24" Type="http://schemas.openxmlformats.org/officeDocument/2006/relationships/image" Target="../media/image24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55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9.png"/><Relationship Id="rId24" Type="http://schemas.openxmlformats.org/officeDocument/2006/relationships/image" Target="../media/image31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56.jpg"/><Relationship Id="rId4" Type="http://schemas.openxmlformats.org/officeDocument/2006/relationships/image" Target="../media/image4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9.png"/><Relationship Id="rId24" Type="http://schemas.openxmlformats.org/officeDocument/2006/relationships/image" Target="../media/image31.png"/><Relationship Id="rId32" Type="http://schemas.openxmlformats.org/officeDocument/2006/relationships/image" Target="../media/image57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9.png"/><Relationship Id="rId21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32" Type="http://schemas.openxmlformats.org/officeDocument/2006/relationships/image" Target="../media/image58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31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8783" y="0"/>
            <a:ext cx="1335531" cy="270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4711" y="4021835"/>
            <a:ext cx="190500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7155" y="4572"/>
            <a:ext cx="237744" cy="1089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944" y="4572"/>
            <a:ext cx="385572" cy="1740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355" y="5480303"/>
            <a:ext cx="513588" cy="1373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881371"/>
            <a:ext cx="443484" cy="1958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883" y="4572"/>
            <a:ext cx="813816" cy="40264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444" y="9144"/>
            <a:ext cx="833628" cy="68351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9783" y="4867655"/>
            <a:ext cx="978819" cy="1990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55419" y="1913001"/>
            <a:ext cx="1046518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PROJET CARNOFLUXE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14929" y="3722268"/>
            <a:ext cx="4163412" cy="1686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05"/>
              </a:spcBef>
            </a:pPr>
            <a:r>
              <a:rPr lang="fr-FR" sz="1900" dirty="0">
                <a:solidFill>
                  <a:srgbClr val="FD8843"/>
                </a:solidFill>
                <a:latin typeface="Arial"/>
                <a:cs typeface="Arial"/>
              </a:rPr>
              <a:t>Mohamed Sahraoui</a:t>
            </a:r>
          </a:p>
          <a:p>
            <a:pPr marL="12700" marR="5080">
              <a:lnSpc>
                <a:spcPct val="143900"/>
              </a:lnSpc>
              <a:spcBef>
                <a:spcPts val="105"/>
              </a:spcBef>
            </a:pPr>
            <a:r>
              <a:rPr lang="fr-FR" sz="1900" dirty="0">
                <a:solidFill>
                  <a:srgbClr val="FD8843"/>
                </a:solidFill>
                <a:latin typeface="Arial"/>
                <a:cs typeface="Arial"/>
              </a:rPr>
              <a:t>Abdelhamid </a:t>
            </a:r>
            <a:r>
              <a:rPr lang="fr-FR" sz="1900" dirty="0" err="1">
                <a:solidFill>
                  <a:srgbClr val="FD8843"/>
                </a:solidFill>
                <a:latin typeface="Arial"/>
                <a:cs typeface="Arial"/>
              </a:rPr>
              <a:t>larachi</a:t>
            </a:r>
            <a:endParaRPr lang="fr-FR" sz="1900" dirty="0">
              <a:solidFill>
                <a:srgbClr val="FD8843"/>
              </a:solidFill>
              <a:latin typeface="Arial"/>
              <a:cs typeface="Arial"/>
            </a:endParaRPr>
          </a:p>
          <a:p>
            <a:pPr marL="12700" marR="5080">
              <a:lnSpc>
                <a:spcPct val="143900"/>
              </a:lnSpc>
              <a:spcBef>
                <a:spcPts val="105"/>
              </a:spcBef>
            </a:pPr>
            <a:r>
              <a:rPr lang="fr-FR" sz="1900" dirty="0" err="1">
                <a:solidFill>
                  <a:srgbClr val="FD8843"/>
                </a:solidFill>
                <a:latin typeface="Arial"/>
                <a:cs typeface="Arial"/>
              </a:rPr>
              <a:t>Zinnedine</a:t>
            </a:r>
            <a:r>
              <a:rPr lang="fr-FR" sz="1900" dirty="0">
                <a:solidFill>
                  <a:srgbClr val="FD8843"/>
                </a:solidFill>
                <a:latin typeface="Arial"/>
                <a:cs typeface="Arial"/>
              </a:rPr>
              <a:t> Ait Rabah</a:t>
            </a:r>
          </a:p>
          <a:p>
            <a:pPr marL="12700" marR="5080">
              <a:lnSpc>
                <a:spcPct val="143900"/>
              </a:lnSpc>
              <a:spcBef>
                <a:spcPts val="105"/>
              </a:spcBef>
            </a:pPr>
            <a:r>
              <a:rPr lang="fr-FR" sz="1900" dirty="0" err="1">
                <a:solidFill>
                  <a:srgbClr val="FD8843"/>
                </a:solidFill>
                <a:latin typeface="Arial"/>
                <a:cs typeface="Arial"/>
              </a:rPr>
              <a:t>Abdessamed</a:t>
            </a:r>
            <a:r>
              <a:rPr lang="fr-FR" sz="1900" dirty="0">
                <a:solidFill>
                  <a:srgbClr val="FD8843"/>
                </a:solidFill>
                <a:latin typeface="Arial"/>
                <a:cs typeface="Arial"/>
              </a:rPr>
              <a:t> </a:t>
            </a:r>
            <a:r>
              <a:rPr lang="fr-FR" sz="1900" dirty="0" err="1">
                <a:solidFill>
                  <a:srgbClr val="FD8843"/>
                </a:solidFill>
                <a:latin typeface="Arial"/>
                <a:cs typeface="Arial"/>
              </a:rPr>
              <a:t>Megatli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01000" y="3430523"/>
            <a:ext cx="3762755" cy="3194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96439" y="176784"/>
            <a:ext cx="8634983" cy="56007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220216" y="219278"/>
            <a:ext cx="3503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PLANS</a:t>
            </a:r>
            <a:r>
              <a:rPr spc="-70" dirty="0"/>
              <a:t> </a:t>
            </a:r>
            <a:r>
              <a:rPr spc="-465" dirty="0"/>
              <a:t>PHYSIQUES</a:t>
            </a:r>
          </a:p>
        </p:txBody>
      </p:sp>
      <p:sp>
        <p:nvSpPr>
          <p:cNvPr id="42" name="object 42"/>
          <p:cNvSpPr/>
          <p:nvPr/>
        </p:nvSpPr>
        <p:spPr>
          <a:xfrm>
            <a:off x="1246632" y="815340"/>
            <a:ext cx="6693407" cy="50993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29600" y="1812035"/>
            <a:ext cx="3319272" cy="34716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220216" y="219278"/>
            <a:ext cx="3503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PLANS</a:t>
            </a:r>
            <a:r>
              <a:rPr spc="-70" dirty="0"/>
              <a:t> </a:t>
            </a:r>
            <a:r>
              <a:rPr spc="-465" dirty="0"/>
              <a:t>PHYSIQUES</a:t>
            </a:r>
          </a:p>
        </p:txBody>
      </p:sp>
      <p:sp>
        <p:nvSpPr>
          <p:cNvPr id="42" name="object 42"/>
          <p:cNvSpPr/>
          <p:nvPr/>
        </p:nvSpPr>
        <p:spPr>
          <a:xfrm>
            <a:off x="1246632" y="815340"/>
            <a:ext cx="6665976" cy="50307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29600" y="1812035"/>
            <a:ext cx="3319272" cy="34716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220216" y="219278"/>
            <a:ext cx="3503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PLANS</a:t>
            </a:r>
            <a:r>
              <a:rPr spc="-70" dirty="0"/>
              <a:t> </a:t>
            </a:r>
            <a:r>
              <a:rPr spc="-465" dirty="0"/>
              <a:t>PHYSIQUES</a:t>
            </a:r>
          </a:p>
        </p:txBody>
      </p:sp>
      <p:sp>
        <p:nvSpPr>
          <p:cNvPr id="42" name="object 42"/>
          <p:cNvSpPr/>
          <p:nvPr/>
        </p:nvSpPr>
        <p:spPr>
          <a:xfrm>
            <a:off x="1141475" y="905255"/>
            <a:ext cx="6986016" cy="49392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29600" y="1812035"/>
            <a:ext cx="3319272" cy="34716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220216" y="219278"/>
            <a:ext cx="3503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PLANS</a:t>
            </a:r>
            <a:r>
              <a:rPr spc="-70" dirty="0"/>
              <a:t> </a:t>
            </a:r>
            <a:r>
              <a:rPr spc="-465" dirty="0"/>
              <a:t>PHYSIQUES</a:t>
            </a:r>
          </a:p>
        </p:txBody>
      </p:sp>
      <p:sp>
        <p:nvSpPr>
          <p:cNvPr id="42" name="object 42"/>
          <p:cNvSpPr/>
          <p:nvPr/>
        </p:nvSpPr>
        <p:spPr>
          <a:xfrm>
            <a:off x="1141475" y="905255"/>
            <a:ext cx="6903720" cy="487984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29600" y="1812035"/>
            <a:ext cx="3319272" cy="34716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220216" y="219278"/>
            <a:ext cx="3503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PLANS</a:t>
            </a:r>
            <a:r>
              <a:rPr spc="-70" dirty="0"/>
              <a:t> </a:t>
            </a:r>
            <a:r>
              <a:rPr spc="-465" dirty="0"/>
              <a:t>PHYSIQUES</a:t>
            </a:r>
          </a:p>
        </p:txBody>
      </p:sp>
      <p:sp>
        <p:nvSpPr>
          <p:cNvPr id="42" name="object 42"/>
          <p:cNvSpPr/>
          <p:nvPr/>
        </p:nvSpPr>
        <p:spPr>
          <a:xfrm>
            <a:off x="1068324" y="905255"/>
            <a:ext cx="6897624" cy="48752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29600" y="1812035"/>
            <a:ext cx="3319272" cy="34716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220216" y="219278"/>
            <a:ext cx="3503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PLANS</a:t>
            </a:r>
            <a:r>
              <a:rPr spc="-70" dirty="0"/>
              <a:t> </a:t>
            </a:r>
            <a:r>
              <a:rPr spc="-465" dirty="0"/>
              <a:t>PHYSIQUES</a:t>
            </a:r>
          </a:p>
        </p:txBody>
      </p:sp>
      <p:sp>
        <p:nvSpPr>
          <p:cNvPr id="42" name="object 42"/>
          <p:cNvSpPr/>
          <p:nvPr/>
        </p:nvSpPr>
        <p:spPr>
          <a:xfrm>
            <a:off x="1115567" y="905255"/>
            <a:ext cx="6946392" cy="491032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29600" y="1812035"/>
            <a:ext cx="3319272" cy="34716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220216" y="219278"/>
            <a:ext cx="1735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M</a:t>
            </a:r>
            <a:r>
              <a:rPr spc="-425" dirty="0"/>
              <a:t>A</a:t>
            </a:r>
            <a:r>
              <a:rPr spc="-695" dirty="0"/>
              <a:t>T</a:t>
            </a:r>
            <a:r>
              <a:rPr spc="-770" dirty="0"/>
              <a:t>É</a:t>
            </a:r>
            <a:r>
              <a:rPr spc="-615" dirty="0"/>
              <a:t>RIEL</a:t>
            </a:r>
          </a:p>
        </p:txBody>
      </p:sp>
      <p:sp>
        <p:nvSpPr>
          <p:cNvPr id="50" name="object 50"/>
          <p:cNvSpPr/>
          <p:nvPr/>
        </p:nvSpPr>
        <p:spPr>
          <a:xfrm>
            <a:off x="981455" y="1141475"/>
            <a:ext cx="5760720" cy="164744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5384" y="3553967"/>
            <a:ext cx="5908548" cy="116281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20256" y="2388107"/>
            <a:ext cx="5038344" cy="232867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971548" y="2440051"/>
            <a:ext cx="303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Cisco 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Smart</a:t>
            </a:r>
            <a:r>
              <a:rPr sz="180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Trebuchet MS"/>
                <a:cs typeface="Trebuchet MS"/>
              </a:rPr>
              <a:t>SF200-24P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04466" y="4791532"/>
            <a:ext cx="2706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Cisco 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Catalyst</a:t>
            </a:r>
            <a:r>
              <a:rPr sz="18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Trebuchet MS"/>
                <a:cs typeface="Trebuchet MS"/>
              </a:rPr>
              <a:t>2960L-16TS-LL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74506" y="4819650"/>
            <a:ext cx="241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UBIQUITI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EDGEROUTER</a:t>
            </a:r>
            <a:r>
              <a:rPr sz="1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220216" y="219278"/>
            <a:ext cx="1735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M</a:t>
            </a:r>
            <a:r>
              <a:rPr spc="-425" dirty="0"/>
              <a:t>A</a:t>
            </a:r>
            <a:r>
              <a:rPr spc="-695" dirty="0"/>
              <a:t>T</a:t>
            </a:r>
            <a:r>
              <a:rPr spc="-770" dirty="0"/>
              <a:t>É</a:t>
            </a:r>
            <a:r>
              <a:rPr spc="-615" dirty="0"/>
              <a:t>RIEL</a:t>
            </a:r>
          </a:p>
        </p:txBody>
      </p:sp>
      <p:sp>
        <p:nvSpPr>
          <p:cNvPr id="50" name="object 50"/>
          <p:cNvSpPr/>
          <p:nvPr/>
        </p:nvSpPr>
        <p:spPr>
          <a:xfrm>
            <a:off x="4981955" y="1470660"/>
            <a:ext cx="5760720" cy="14478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39011" y="1905000"/>
            <a:ext cx="2857500" cy="28575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13932" y="4066032"/>
            <a:ext cx="4242816" cy="76504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872988" y="2913710"/>
            <a:ext cx="3506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Cisco 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897VA 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- routeur - 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modem</a:t>
            </a:r>
            <a:r>
              <a:rPr sz="1800" b="1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ADSL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4578" y="4414266"/>
            <a:ext cx="40944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FFFFFF"/>
                </a:solidFill>
                <a:latin typeface="Trebuchet MS"/>
                <a:cs typeface="Trebuchet MS"/>
              </a:rPr>
              <a:t>COFFRET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RÉSEAU 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19'' 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PROFONDEUR </a:t>
            </a: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60</a:t>
            </a:r>
            <a:r>
              <a:rPr sz="1800" b="1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5" dirty="0">
                <a:solidFill>
                  <a:srgbClr val="FFFFFF"/>
                </a:solidFill>
                <a:latin typeface="Trebuchet MS"/>
                <a:cs typeface="Trebuchet MS"/>
              </a:rPr>
              <a:t>CM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41132" y="4871084"/>
            <a:ext cx="222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baie </a:t>
            </a: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24 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ports 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cat </a:t>
            </a:r>
            <a:r>
              <a:rPr sz="1800" b="1" spc="-140" dirty="0">
                <a:solidFill>
                  <a:srgbClr val="FFFFFF"/>
                </a:solidFill>
                <a:latin typeface="Trebuchet MS"/>
                <a:cs typeface="Trebuchet MS"/>
              </a:rPr>
              <a:t>5e</a:t>
            </a:r>
            <a:r>
              <a:rPr sz="18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stp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326007" y="59258"/>
            <a:ext cx="9874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40" dirty="0"/>
              <a:t>DE</a:t>
            </a:r>
            <a:r>
              <a:rPr sz="3200" spc="-434" dirty="0"/>
              <a:t>V</a:t>
            </a:r>
            <a:r>
              <a:rPr sz="3200" spc="-365" dirty="0"/>
              <a:t>IS</a:t>
            </a:r>
            <a:endParaRPr sz="320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726947" y="588365"/>
          <a:ext cx="10928983" cy="5346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QUANTITÉ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DESCRIPTION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PRIX</a:t>
                      </a:r>
                      <a:r>
                        <a:rPr sz="95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10" dirty="0">
                          <a:latin typeface="Arial"/>
                          <a:cs typeface="Arial"/>
                        </a:rPr>
                        <a:t>UNITAIRE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MONTANT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CISCO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SMALL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BUSINESS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SF</a:t>
                      </a:r>
                      <a:r>
                        <a:rPr sz="9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300-48PP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Switch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commutateur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666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962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3,333.15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16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CISCO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SMALL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9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WAP571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borne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wifi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241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962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3,866.08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50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20" dirty="0">
                          <a:latin typeface="Arial"/>
                          <a:cs typeface="Arial"/>
                        </a:rPr>
                        <a:t>Goulotte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Electrique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PVC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25x40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mm par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40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mètres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20" dirty="0">
                          <a:latin typeface="Arial"/>
                          <a:cs typeface="Arial"/>
                        </a:rPr>
                        <a:t>goulotte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105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962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5,261.00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39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Câble Cat5e,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monobrin,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SFTP-</a:t>
                      </a:r>
                      <a:r>
                        <a:rPr sz="95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ROLINE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câble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rj45 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cat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5e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218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962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8,531.25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300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Connecteur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RJ45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Embase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femelle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blanc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8/8 CAT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5e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MMC</a:t>
                      </a:r>
                      <a:r>
                        <a:rPr sz="9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1109200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Prise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rj45 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cat</a:t>
                      </a:r>
                      <a:r>
                        <a:rPr sz="9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5e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962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1,410.00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Cisco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Small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Business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SF</a:t>
                      </a:r>
                      <a:r>
                        <a:rPr sz="9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200-24P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Switch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commutateur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274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962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1,099.84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Ubiquiti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EdgeRouter</a:t>
                      </a:r>
                      <a:r>
                        <a:rPr sz="9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20" dirty="0">
                          <a:latin typeface="Arial"/>
                          <a:cs typeface="Arial"/>
                        </a:rPr>
                        <a:t>Routeur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308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924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14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Panneau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brassage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24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catégorie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5e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STP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pour 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coffret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armoire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baie</a:t>
                      </a:r>
                      <a:r>
                        <a:rPr sz="9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19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baie de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brassage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66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932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300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Câble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réseau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RJ-45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(M)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pour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RJ-45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(M)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50 </a:t>
                      </a:r>
                      <a:r>
                        <a:rPr sz="950" spc="35" dirty="0">
                          <a:latin typeface="Arial"/>
                          <a:cs typeface="Arial"/>
                        </a:rPr>
                        <a:t>cm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SFTP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CAT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5e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moulé,</a:t>
                      </a:r>
                      <a:r>
                        <a:rPr sz="95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bloqué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Cable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reliant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baie de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brassage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et</a:t>
                      </a:r>
                      <a:r>
                        <a:rPr sz="9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routeur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228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10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Panneau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brassage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catégorie </a:t>
                      </a:r>
                      <a:r>
                        <a:rPr sz="950" spc="20" dirty="0">
                          <a:latin typeface="Arial"/>
                          <a:cs typeface="Arial"/>
                        </a:rPr>
                        <a:t>6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STP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pour 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coffret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armoire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baie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19''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baie de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brassage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49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499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Touret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câble RJ45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CAT6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monobrin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SFTP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300m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Cable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rj45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cat6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441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441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Cisco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897VA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routeur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modem</a:t>
                      </a:r>
                      <a:r>
                        <a:rPr sz="9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ADSL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Modem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1188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962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1,188.81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12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Multiprise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rackable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19''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avec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interrupteur </a:t>
                      </a:r>
                      <a:r>
                        <a:rPr sz="950" spc="20" dirty="0">
                          <a:latin typeface="Arial"/>
                          <a:cs typeface="Arial"/>
                        </a:rPr>
                        <a:t>(6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prises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CEE</a:t>
                      </a:r>
                      <a:r>
                        <a:rPr sz="9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7/5)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Multiprise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348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12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5" dirty="0">
                          <a:latin typeface="Arial"/>
                          <a:cs typeface="Arial"/>
                        </a:rPr>
                        <a:t>DIGITUS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DN-19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Earth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Mise </a:t>
                      </a:r>
                      <a:r>
                        <a:rPr sz="950" spc="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terre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24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299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35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Câble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RJ45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CAT6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S/FTP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premium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Noir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0,50</a:t>
                      </a:r>
                      <a:r>
                        <a:rPr sz="9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Câble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rj45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76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Cisco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Catalyst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2960L-16TS-LL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commutateur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Géré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Montable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sur</a:t>
                      </a:r>
                      <a:r>
                        <a:rPr sz="95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0" dirty="0">
                          <a:latin typeface="Arial"/>
                          <a:cs typeface="Arial"/>
                        </a:rPr>
                        <a:t>rack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Switch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commutateur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759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759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Coffret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réseau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19''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hauteur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9U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profondeur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35" dirty="0">
                          <a:latin typeface="Arial"/>
                          <a:cs typeface="Arial"/>
                        </a:rPr>
                        <a:t>cm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Petite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armoire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224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962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2,024.64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Coffret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réseau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19''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hauteur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15U profondeur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35" dirty="0">
                          <a:latin typeface="Arial"/>
                          <a:cs typeface="Arial"/>
                        </a:rPr>
                        <a:t>cm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Grande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armoire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291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874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20" dirty="0">
                          <a:latin typeface="Arial"/>
                          <a:cs typeface="Arial"/>
                        </a:rPr>
                        <a:t>Rouleau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câble électrique 3*1.5mm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mètres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Câble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mise </a:t>
                      </a:r>
                      <a:r>
                        <a:rPr sz="950" spc="2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9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terre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105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210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10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equerre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fixation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107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939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SOUS-TOTAL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€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32,417.33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6967" y="810768"/>
            <a:ext cx="3313937" cy="12291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0216" y="944626"/>
            <a:ext cx="2614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145" dirty="0">
                <a:latin typeface="Trebuchet MS"/>
                <a:cs typeface="Trebuchet MS"/>
              </a:rPr>
              <a:t>SOM</a:t>
            </a:r>
            <a:r>
              <a:rPr sz="4400" i="1" spc="175" dirty="0">
                <a:latin typeface="Trebuchet MS"/>
                <a:cs typeface="Trebuchet MS"/>
              </a:rPr>
              <a:t>M</a:t>
            </a:r>
            <a:r>
              <a:rPr sz="4400" i="1" spc="-215" dirty="0">
                <a:latin typeface="Trebuchet MS"/>
                <a:cs typeface="Trebuchet MS"/>
              </a:rPr>
              <a:t>AIRE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20216" y="1781321"/>
            <a:ext cx="3887470" cy="41814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5"/>
              </a:spcBef>
              <a:buSzPct val="125000"/>
              <a:buFont typeface="Wingdings"/>
              <a:buChar char=""/>
              <a:tabLst>
                <a:tab pos="241300" algn="l"/>
              </a:tabLst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80"/>
              </a:spcBef>
              <a:buSzPct val="125000"/>
              <a:buFont typeface="Wingdings"/>
              <a:buChar char=""/>
              <a:tabLst>
                <a:tab pos="241300" algn="l"/>
              </a:tabLst>
            </a:pP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Contexte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00"/>
              </a:spcBef>
              <a:buSzPct val="125000"/>
              <a:buFont typeface="Wingdings"/>
              <a:buChar char=""/>
              <a:tabLst>
                <a:tab pos="241300" algn="l"/>
              </a:tabLst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Architecture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et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physiques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SzPct val="125000"/>
              <a:buFont typeface="Wingdings"/>
              <a:buChar char=""/>
              <a:tabLst>
                <a:tab pos="241300" algn="l"/>
              </a:tabLst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Simulation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SzPct val="125000"/>
              <a:buFont typeface="Wingdings"/>
              <a:buChar char=""/>
              <a:tabLst>
                <a:tab pos="241300" algn="l"/>
              </a:tabLst>
            </a:pPr>
            <a:r>
              <a:rPr sz="2400" spc="-270" dirty="0">
                <a:solidFill>
                  <a:srgbClr val="FFFFFF"/>
                </a:solidFill>
                <a:latin typeface="Arial"/>
                <a:cs typeface="Arial"/>
              </a:rPr>
              <a:t>Postes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Utilisateurs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SzPct val="125000"/>
              <a:buFont typeface="Wingdings"/>
              <a:buChar char=""/>
              <a:tabLst>
                <a:tab pos="241300" algn="l"/>
              </a:tabLst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d’evolution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SzPct val="125000"/>
              <a:buFont typeface="Wingdings"/>
              <a:buChar char=""/>
              <a:tabLst>
                <a:tab pos="241300" algn="l"/>
              </a:tabLst>
            </a:pP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90"/>
              </a:spcBef>
              <a:buSzPct val="125000"/>
              <a:buFont typeface="Wingdings"/>
              <a:buChar char=""/>
              <a:tabLst>
                <a:tab pos="241300" algn="l"/>
              </a:tabLst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Questions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326007" y="476758"/>
            <a:ext cx="407035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484" dirty="0"/>
              <a:t>CALCULS </a:t>
            </a:r>
            <a:r>
              <a:rPr spc="-625" dirty="0"/>
              <a:t>DE  </a:t>
            </a:r>
            <a:r>
              <a:rPr spc="-430" dirty="0"/>
              <a:t>LONGUEUR </a:t>
            </a:r>
            <a:r>
              <a:rPr spc="-625" dirty="0"/>
              <a:t>DE</a:t>
            </a:r>
            <a:r>
              <a:rPr spc="-580" dirty="0"/>
              <a:t> </a:t>
            </a:r>
            <a:r>
              <a:rPr spc="-545" dirty="0"/>
              <a:t>CABLE</a:t>
            </a:r>
          </a:p>
        </p:txBody>
      </p:sp>
      <p:sp>
        <p:nvSpPr>
          <p:cNvPr id="49" name="object 49"/>
          <p:cNvSpPr/>
          <p:nvPr/>
        </p:nvSpPr>
        <p:spPr>
          <a:xfrm>
            <a:off x="6426708" y="124968"/>
            <a:ext cx="3733799" cy="574548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326007" y="2557378"/>
            <a:ext cx="3747770" cy="13385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Longueur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totale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cable: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050"/>
              </a:spcBef>
              <a:buSzPct val="125000"/>
              <a:buChar char="•"/>
              <a:tabLst>
                <a:tab pos="698500" algn="l"/>
              </a:tabLst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Câble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SF/UTP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cat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5e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9.5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km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69"/>
              </a:spcBef>
              <a:buSzPct val="125000"/>
              <a:buChar char="•"/>
              <a:tabLst>
                <a:tab pos="698500" algn="l"/>
              </a:tabLst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Câble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S/FTP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cat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123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7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554604" y="2960878"/>
            <a:ext cx="7080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SIMULATION </a:t>
            </a:r>
            <a:r>
              <a:rPr spc="-204" dirty="0"/>
              <a:t>– </a:t>
            </a:r>
            <a:r>
              <a:rPr spc="-350" dirty="0"/>
              <a:t>TOPOLOGIE</a:t>
            </a:r>
            <a:r>
              <a:rPr spc="-100" dirty="0"/>
              <a:t> </a:t>
            </a:r>
            <a:r>
              <a:rPr spc="-315" dirty="0"/>
              <a:t>LOGIQUE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7767" y="3375659"/>
            <a:ext cx="1920239" cy="1714500"/>
          </a:xfrm>
          <a:custGeom>
            <a:avLst/>
            <a:gdLst/>
            <a:ahLst/>
            <a:cxnLst/>
            <a:rect l="l" t="t" r="r" b="b"/>
            <a:pathLst>
              <a:path w="1920239" h="1714500">
                <a:moveTo>
                  <a:pt x="0" y="857250"/>
                </a:moveTo>
                <a:lnTo>
                  <a:pt x="1330" y="811721"/>
                </a:lnTo>
                <a:lnTo>
                  <a:pt x="5279" y="766811"/>
                </a:lnTo>
                <a:lnTo>
                  <a:pt x="11779" y="722580"/>
                </a:lnTo>
                <a:lnTo>
                  <a:pt x="20764" y="679087"/>
                </a:lnTo>
                <a:lnTo>
                  <a:pt x="32167" y="636390"/>
                </a:lnTo>
                <a:lnTo>
                  <a:pt x="45923" y="594549"/>
                </a:lnTo>
                <a:lnTo>
                  <a:pt x="61964" y="553623"/>
                </a:lnTo>
                <a:lnTo>
                  <a:pt x="80225" y="513672"/>
                </a:lnTo>
                <a:lnTo>
                  <a:pt x="100639" y="474754"/>
                </a:lnTo>
                <a:lnTo>
                  <a:pt x="123139" y="436930"/>
                </a:lnTo>
                <a:lnTo>
                  <a:pt x="147660" y="400257"/>
                </a:lnTo>
                <a:lnTo>
                  <a:pt x="174135" y="364796"/>
                </a:lnTo>
                <a:lnTo>
                  <a:pt x="202497" y="330606"/>
                </a:lnTo>
                <a:lnTo>
                  <a:pt x="232681" y="297746"/>
                </a:lnTo>
                <a:lnTo>
                  <a:pt x="264619" y="266275"/>
                </a:lnTo>
                <a:lnTo>
                  <a:pt x="298245" y="236252"/>
                </a:lnTo>
                <a:lnTo>
                  <a:pt x="333494" y="207737"/>
                </a:lnTo>
                <a:lnTo>
                  <a:pt x="370298" y="180788"/>
                </a:lnTo>
                <a:lnTo>
                  <a:pt x="408592" y="155466"/>
                </a:lnTo>
                <a:lnTo>
                  <a:pt x="448309" y="131829"/>
                </a:lnTo>
                <a:lnTo>
                  <a:pt x="489382" y="109937"/>
                </a:lnTo>
                <a:lnTo>
                  <a:pt x="531745" y="89849"/>
                </a:lnTo>
                <a:lnTo>
                  <a:pt x="575332" y="71623"/>
                </a:lnTo>
                <a:lnTo>
                  <a:pt x="620076" y="55320"/>
                </a:lnTo>
                <a:lnTo>
                  <a:pt x="665912" y="40999"/>
                </a:lnTo>
                <a:lnTo>
                  <a:pt x="712772" y="28718"/>
                </a:lnTo>
                <a:lnTo>
                  <a:pt x="760590" y="18537"/>
                </a:lnTo>
                <a:lnTo>
                  <a:pt x="809301" y="10516"/>
                </a:lnTo>
                <a:lnTo>
                  <a:pt x="858837" y="4713"/>
                </a:lnTo>
                <a:lnTo>
                  <a:pt x="909132" y="1188"/>
                </a:lnTo>
                <a:lnTo>
                  <a:pt x="960120" y="0"/>
                </a:lnTo>
                <a:lnTo>
                  <a:pt x="1011107" y="1188"/>
                </a:lnTo>
                <a:lnTo>
                  <a:pt x="1061402" y="4713"/>
                </a:lnTo>
                <a:lnTo>
                  <a:pt x="1110938" y="10516"/>
                </a:lnTo>
                <a:lnTo>
                  <a:pt x="1159649" y="18537"/>
                </a:lnTo>
                <a:lnTo>
                  <a:pt x="1207467" y="28718"/>
                </a:lnTo>
                <a:lnTo>
                  <a:pt x="1254327" y="40999"/>
                </a:lnTo>
                <a:lnTo>
                  <a:pt x="1300163" y="55320"/>
                </a:lnTo>
                <a:lnTo>
                  <a:pt x="1344907" y="71623"/>
                </a:lnTo>
                <a:lnTo>
                  <a:pt x="1388494" y="89849"/>
                </a:lnTo>
                <a:lnTo>
                  <a:pt x="1430857" y="109937"/>
                </a:lnTo>
                <a:lnTo>
                  <a:pt x="1471930" y="131829"/>
                </a:lnTo>
                <a:lnTo>
                  <a:pt x="1511647" y="155466"/>
                </a:lnTo>
                <a:lnTo>
                  <a:pt x="1549941" y="180788"/>
                </a:lnTo>
                <a:lnTo>
                  <a:pt x="1586745" y="207737"/>
                </a:lnTo>
                <a:lnTo>
                  <a:pt x="1621994" y="236252"/>
                </a:lnTo>
                <a:lnTo>
                  <a:pt x="1655620" y="266275"/>
                </a:lnTo>
                <a:lnTo>
                  <a:pt x="1687558" y="297746"/>
                </a:lnTo>
                <a:lnTo>
                  <a:pt x="1717742" y="330606"/>
                </a:lnTo>
                <a:lnTo>
                  <a:pt x="1746104" y="364796"/>
                </a:lnTo>
                <a:lnTo>
                  <a:pt x="1772579" y="400257"/>
                </a:lnTo>
                <a:lnTo>
                  <a:pt x="1797100" y="436930"/>
                </a:lnTo>
                <a:lnTo>
                  <a:pt x="1819600" y="474754"/>
                </a:lnTo>
                <a:lnTo>
                  <a:pt x="1840014" y="513672"/>
                </a:lnTo>
                <a:lnTo>
                  <a:pt x="1858275" y="553623"/>
                </a:lnTo>
                <a:lnTo>
                  <a:pt x="1874316" y="594549"/>
                </a:lnTo>
                <a:lnTo>
                  <a:pt x="1888072" y="636390"/>
                </a:lnTo>
                <a:lnTo>
                  <a:pt x="1899475" y="679087"/>
                </a:lnTo>
                <a:lnTo>
                  <a:pt x="1908460" y="722580"/>
                </a:lnTo>
                <a:lnTo>
                  <a:pt x="1914960" y="766811"/>
                </a:lnTo>
                <a:lnTo>
                  <a:pt x="1918909" y="811721"/>
                </a:lnTo>
                <a:lnTo>
                  <a:pt x="1920240" y="857250"/>
                </a:lnTo>
                <a:lnTo>
                  <a:pt x="1918909" y="902778"/>
                </a:lnTo>
                <a:lnTo>
                  <a:pt x="1914960" y="947688"/>
                </a:lnTo>
                <a:lnTo>
                  <a:pt x="1908460" y="991919"/>
                </a:lnTo>
                <a:lnTo>
                  <a:pt x="1899475" y="1035412"/>
                </a:lnTo>
                <a:lnTo>
                  <a:pt x="1888072" y="1078109"/>
                </a:lnTo>
                <a:lnTo>
                  <a:pt x="1874316" y="1119950"/>
                </a:lnTo>
                <a:lnTo>
                  <a:pt x="1858275" y="1160876"/>
                </a:lnTo>
                <a:lnTo>
                  <a:pt x="1840014" y="1200827"/>
                </a:lnTo>
                <a:lnTo>
                  <a:pt x="1819600" y="1239745"/>
                </a:lnTo>
                <a:lnTo>
                  <a:pt x="1797100" y="1277569"/>
                </a:lnTo>
                <a:lnTo>
                  <a:pt x="1772579" y="1314242"/>
                </a:lnTo>
                <a:lnTo>
                  <a:pt x="1746104" y="1349703"/>
                </a:lnTo>
                <a:lnTo>
                  <a:pt x="1717742" y="1383893"/>
                </a:lnTo>
                <a:lnTo>
                  <a:pt x="1687558" y="1416753"/>
                </a:lnTo>
                <a:lnTo>
                  <a:pt x="1655620" y="1448224"/>
                </a:lnTo>
                <a:lnTo>
                  <a:pt x="1621994" y="1478247"/>
                </a:lnTo>
                <a:lnTo>
                  <a:pt x="1586745" y="1506762"/>
                </a:lnTo>
                <a:lnTo>
                  <a:pt x="1549941" y="1533711"/>
                </a:lnTo>
                <a:lnTo>
                  <a:pt x="1511647" y="1559033"/>
                </a:lnTo>
                <a:lnTo>
                  <a:pt x="1471930" y="1582670"/>
                </a:lnTo>
                <a:lnTo>
                  <a:pt x="1430857" y="1604562"/>
                </a:lnTo>
                <a:lnTo>
                  <a:pt x="1388494" y="1624650"/>
                </a:lnTo>
                <a:lnTo>
                  <a:pt x="1344907" y="1642876"/>
                </a:lnTo>
                <a:lnTo>
                  <a:pt x="1300163" y="1659179"/>
                </a:lnTo>
                <a:lnTo>
                  <a:pt x="1254327" y="1673500"/>
                </a:lnTo>
                <a:lnTo>
                  <a:pt x="1207467" y="1685781"/>
                </a:lnTo>
                <a:lnTo>
                  <a:pt x="1159649" y="1695962"/>
                </a:lnTo>
                <a:lnTo>
                  <a:pt x="1110938" y="1703983"/>
                </a:lnTo>
                <a:lnTo>
                  <a:pt x="1061402" y="1709786"/>
                </a:lnTo>
                <a:lnTo>
                  <a:pt x="1011107" y="1713311"/>
                </a:lnTo>
                <a:lnTo>
                  <a:pt x="960120" y="1714500"/>
                </a:lnTo>
                <a:lnTo>
                  <a:pt x="909132" y="1713311"/>
                </a:lnTo>
                <a:lnTo>
                  <a:pt x="858837" y="1709786"/>
                </a:lnTo>
                <a:lnTo>
                  <a:pt x="809301" y="1703983"/>
                </a:lnTo>
                <a:lnTo>
                  <a:pt x="760590" y="1695962"/>
                </a:lnTo>
                <a:lnTo>
                  <a:pt x="712772" y="1685781"/>
                </a:lnTo>
                <a:lnTo>
                  <a:pt x="665912" y="1673500"/>
                </a:lnTo>
                <a:lnTo>
                  <a:pt x="620076" y="1659179"/>
                </a:lnTo>
                <a:lnTo>
                  <a:pt x="575332" y="1642876"/>
                </a:lnTo>
                <a:lnTo>
                  <a:pt x="531745" y="1624650"/>
                </a:lnTo>
                <a:lnTo>
                  <a:pt x="489382" y="1604562"/>
                </a:lnTo>
                <a:lnTo>
                  <a:pt x="448309" y="1582670"/>
                </a:lnTo>
                <a:lnTo>
                  <a:pt x="408592" y="1559033"/>
                </a:lnTo>
                <a:lnTo>
                  <a:pt x="370298" y="1533711"/>
                </a:lnTo>
                <a:lnTo>
                  <a:pt x="333494" y="1506762"/>
                </a:lnTo>
                <a:lnTo>
                  <a:pt x="298245" y="1478247"/>
                </a:lnTo>
                <a:lnTo>
                  <a:pt x="264619" y="1448224"/>
                </a:lnTo>
                <a:lnTo>
                  <a:pt x="232681" y="1416753"/>
                </a:lnTo>
                <a:lnTo>
                  <a:pt x="202497" y="1383893"/>
                </a:lnTo>
                <a:lnTo>
                  <a:pt x="174135" y="1349703"/>
                </a:lnTo>
                <a:lnTo>
                  <a:pt x="147660" y="1314242"/>
                </a:lnTo>
                <a:lnTo>
                  <a:pt x="123139" y="1277569"/>
                </a:lnTo>
                <a:lnTo>
                  <a:pt x="100639" y="1239745"/>
                </a:lnTo>
                <a:lnTo>
                  <a:pt x="80225" y="1200827"/>
                </a:lnTo>
                <a:lnTo>
                  <a:pt x="61964" y="1160876"/>
                </a:lnTo>
                <a:lnTo>
                  <a:pt x="45923" y="1119950"/>
                </a:lnTo>
                <a:lnTo>
                  <a:pt x="32167" y="1078109"/>
                </a:lnTo>
                <a:lnTo>
                  <a:pt x="20764" y="1035412"/>
                </a:lnTo>
                <a:lnTo>
                  <a:pt x="11779" y="991919"/>
                </a:lnTo>
                <a:lnTo>
                  <a:pt x="5279" y="947688"/>
                </a:lnTo>
                <a:lnTo>
                  <a:pt x="1330" y="902778"/>
                </a:lnTo>
                <a:lnTo>
                  <a:pt x="0" y="857250"/>
                </a:lnTo>
                <a:close/>
              </a:path>
            </a:pathLst>
          </a:custGeom>
          <a:ln w="15239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33188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7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447291" y="330200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TOPOLOGIE</a:t>
            </a:r>
            <a:r>
              <a:rPr spc="-55" dirty="0"/>
              <a:t> </a:t>
            </a:r>
            <a:r>
              <a:rPr spc="-315" dirty="0"/>
              <a:t>LOGIQUE</a:t>
            </a:r>
          </a:p>
        </p:txBody>
      </p:sp>
      <p:sp>
        <p:nvSpPr>
          <p:cNvPr id="51" name="object 51"/>
          <p:cNvSpPr/>
          <p:nvPr/>
        </p:nvSpPr>
        <p:spPr>
          <a:xfrm>
            <a:off x="4044696" y="3057144"/>
            <a:ext cx="660400" cy="527685"/>
          </a:xfrm>
          <a:custGeom>
            <a:avLst/>
            <a:gdLst/>
            <a:ahLst/>
            <a:cxnLst/>
            <a:rect l="l" t="t" r="r" b="b"/>
            <a:pathLst>
              <a:path w="660400" h="527685">
                <a:moveTo>
                  <a:pt x="329945" y="0"/>
                </a:moveTo>
                <a:lnTo>
                  <a:pt x="276421" y="3449"/>
                </a:lnTo>
                <a:lnTo>
                  <a:pt x="225649" y="13435"/>
                </a:lnTo>
                <a:lnTo>
                  <a:pt x="178307" y="29417"/>
                </a:lnTo>
                <a:lnTo>
                  <a:pt x="135075" y="50852"/>
                </a:lnTo>
                <a:lnTo>
                  <a:pt x="96631" y="77200"/>
                </a:lnTo>
                <a:lnTo>
                  <a:pt x="63654" y="107917"/>
                </a:lnTo>
                <a:lnTo>
                  <a:pt x="36824" y="142463"/>
                </a:lnTo>
                <a:lnTo>
                  <a:pt x="16818" y="180295"/>
                </a:lnTo>
                <a:lnTo>
                  <a:pt x="4317" y="220872"/>
                </a:lnTo>
                <a:lnTo>
                  <a:pt x="0" y="263651"/>
                </a:lnTo>
                <a:lnTo>
                  <a:pt x="4317" y="306431"/>
                </a:lnTo>
                <a:lnTo>
                  <a:pt x="16818" y="347008"/>
                </a:lnTo>
                <a:lnTo>
                  <a:pt x="36824" y="384840"/>
                </a:lnTo>
                <a:lnTo>
                  <a:pt x="63654" y="419386"/>
                </a:lnTo>
                <a:lnTo>
                  <a:pt x="96631" y="450103"/>
                </a:lnTo>
                <a:lnTo>
                  <a:pt x="135075" y="476451"/>
                </a:lnTo>
                <a:lnTo>
                  <a:pt x="178307" y="497886"/>
                </a:lnTo>
                <a:lnTo>
                  <a:pt x="225649" y="513868"/>
                </a:lnTo>
                <a:lnTo>
                  <a:pt x="276421" y="523854"/>
                </a:lnTo>
                <a:lnTo>
                  <a:pt x="329945" y="527303"/>
                </a:lnTo>
                <a:lnTo>
                  <a:pt x="383470" y="523854"/>
                </a:lnTo>
                <a:lnTo>
                  <a:pt x="434242" y="513868"/>
                </a:lnTo>
                <a:lnTo>
                  <a:pt x="481584" y="497886"/>
                </a:lnTo>
                <a:lnTo>
                  <a:pt x="524816" y="476451"/>
                </a:lnTo>
                <a:lnTo>
                  <a:pt x="563260" y="450103"/>
                </a:lnTo>
                <a:lnTo>
                  <a:pt x="596237" y="419386"/>
                </a:lnTo>
                <a:lnTo>
                  <a:pt x="623067" y="384840"/>
                </a:lnTo>
                <a:lnTo>
                  <a:pt x="643073" y="347008"/>
                </a:lnTo>
                <a:lnTo>
                  <a:pt x="655574" y="306431"/>
                </a:lnTo>
                <a:lnTo>
                  <a:pt x="659891" y="263651"/>
                </a:lnTo>
                <a:lnTo>
                  <a:pt x="655574" y="220872"/>
                </a:lnTo>
                <a:lnTo>
                  <a:pt x="643073" y="180295"/>
                </a:lnTo>
                <a:lnTo>
                  <a:pt x="623067" y="142463"/>
                </a:lnTo>
                <a:lnTo>
                  <a:pt x="596237" y="107917"/>
                </a:lnTo>
                <a:lnTo>
                  <a:pt x="563260" y="77200"/>
                </a:lnTo>
                <a:lnTo>
                  <a:pt x="524816" y="50852"/>
                </a:lnTo>
                <a:lnTo>
                  <a:pt x="481584" y="29417"/>
                </a:lnTo>
                <a:lnTo>
                  <a:pt x="434242" y="13435"/>
                </a:lnTo>
                <a:lnTo>
                  <a:pt x="383470" y="3449"/>
                </a:lnTo>
                <a:lnTo>
                  <a:pt x="329945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44696" y="3057144"/>
            <a:ext cx="660400" cy="527685"/>
          </a:xfrm>
          <a:custGeom>
            <a:avLst/>
            <a:gdLst/>
            <a:ahLst/>
            <a:cxnLst/>
            <a:rect l="l" t="t" r="r" b="b"/>
            <a:pathLst>
              <a:path w="660400" h="527685">
                <a:moveTo>
                  <a:pt x="0" y="263651"/>
                </a:moveTo>
                <a:lnTo>
                  <a:pt x="4317" y="220872"/>
                </a:lnTo>
                <a:lnTo>
                  <a:pt x="16818" y="180295"/>
                </a:lnTo>
                <a:lnTo>
                  <a:pt x="36824" y="142463"/>
                </a:lnTo>
                <a:lnTo>
                  <a:pt x="63654" y="107917"/>
                </a:lnTo>
                <a:lnTo>
                  <a:pt x="96631" y="77200"/>
                </a:lnTo>
                <a:lnTo>
                  <a:pt x="135075" y="50852"/>
                </a:lnTo>
                <a:lnTo>
                  <a:pt x="178307" y="29417"/>
                </a:lnTo>
                <a:lnTo>
                  <a:pt x="225649" y="13435"/>
                </a:lnTo>
                <a:lnTo>
                  <a:pt x="276421" y="3449"/>
                </a:lnTo>
                <a:lnTo>
                  <a:pt x="329945" y="0"/>
                </a:lnTo>
                <a:lnTo>
                  <a:pt x="383470" y="3449"/>
                </a:lnTo>
                <a:lnTo>
                  <a:pt x="434242" y="13435"/>
                </a:lnTo>
                <a:lnTo>
                  <a:pt x="481584" y="29417"/>
                </a:lnTo>
                <a:lnTo>
                  <a:pt x="524816" y="50852"/>
                </a:lnTo>
                <a:lnTo>
                  <a:pt x="563260" y="77200"/>
                </a:lnTo>
                <a:lnTo>
                  <a:pt x="596237" y="107917"/>
                </a:lnTo>
                <a:lnTo>
                  <a:pt x="623067" y="142463"/>
                </a:lnTo>
                <a:lnTo>
                  <a:pt x="643073" y="180295"/>
                </a:lnTo>
                <a:lnTo>
                  <a:pt x="655574" y="220872"/>
                </a:lnTo>
                <a:lnTo>
                  <a:pt x="659891" y="263651"/>
                </a:lnTo>
                <a:lnTo>
                  <a:pt x="655574" y="306431"/>
                </a:lnTo>
                <a:lnTo>
                  <a:pt x="643073" y="347008"/>
                </a:lnTo>
                <a:lnTo>
                  <a:pt x="623067" y="384840"/>
                </a:lnTo>
                <a:lnTo>
                  <a:pt x="596237" y="419386"/>
                </a:lnTo>
                <a:lnTo>
                  <a:pt x="563260" y="450103"/>
                </a:lnTo>
                <a:lnTo>
                  <a:pt x="524816" y="476451"/>
                </a:lnTo>
                <a:lnTo>
                  <a:pt x="481584" y="497886"/>
                </a:lnTo>
                <a:lnTo>
                  <a:pt x="434242" y="513868"/>
                </a:lnTo>
                <a:lnTo>
                  <a:pt x="383470" y="523854"/>
                </a:lnTo>
                <a:lnTo>
                  <a:pt x="329945" y="527303"/>
                </a:lnTo>
                <a:lnTo>
                  <a:pt x="276421" y="523854"/>
                </a:lnTo>
                <a:lnTo>
                  <a:pt x="225649" y="513868"/>
                </a:lnTo>
                <a:lnTo>
                  <a:pt x="178307" y="497886"/>
                </a:lnTo>
                <a:lnTo>
                  <a:pt x="135075" y="476451"/>
                </a:lnTo>
                <a:lnTo>
                  <a:pt x="96631" y="450103"/>
                </a:lnTo>
                <a:lnTo>
                  <a:pt x="63654" y="419386"/>
                </a:lnTo>
                <a:lnTo>
                  <a:pt x="36824" y="384840"/>
                </a:lnTo>
                <a:lnTo>
                  <a:pt x="16818" y="347008"/>
                </a:lnTo>
                <a:lnTo>
                  <a:pt x="4317" y="306431"/>
                </a:lnTo>
                <a:lnTo>
                  <a:pt x="0" y="263651"/>
                </a:lnTo>
                <a:close/>
              </a:path>
            </a:pathLst>
          </a:custGeom>
          <a:ln w="15239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304538" y="315963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028188" y="4306823"/>
            <a:ext cx="658495" cy="528955"/>
          </a:xfrm>
          <a:custGeom>
            <a:avLst/>
            <a:gdLst/>
            <a:ahLst/>
            <a:cxnLst/>
            <a:rect l="l" t="t" r="r" b="b"/>
            <a:pathLst>
              <a:path w="658495" h="528954">
                <a:moveTo>
                  <a:pt x="329184" y="0"/>
                </a:moveTo>
                <a:lnTo>
                  <a:pt x="275773" y="3460"/>
                </a:lnTo>
                <a:lnTo>
                  <a:pt x="225113" y="13478"/>
                </a:lnTo>
                <a:lnTo>
                  <a:pt x="177878" y="29509"/>
                </a:lnTo>
                <a:lnTo>
                  <a:pt x="134745" y="51011"/>
                </a:lnTo>
                <a:lnTo>
                  <a:pt x="96393" y="77438"/>
                </a:lnTo>
                <a:lnTo>
                  <a:pt x="63495" y="108246"/>
                </a:lnTo>
                <a:lnTo>
                  <a:pt x="36731" y="142892"/>
                </a:lnTo>
                <a:lnTo>
                  <a:pt x="16776" y="180831"/>
                </a:lnTo>
                <a:lnTo>
                  <a:pt x="4306" y="221520"/>
                </a:lnTo>
                <a:lnTo>
                  <a:pt x="0" y="264413"/>
                </a:lnTo>
                <a:lnTo>
                  <a:pt x="4306" y="307307"/>
                </a:lnTo>
                <a:lnTo>
                  <a:pt x="16776" y="347996"/>
                </a:lnTo>
                <a:lnTo>
                  <a:pt x="36731" y="385935"/>
                </a:lnTo>
                <a:lnTo>
                  <a:pt x="63495" y="420581"/>
                </a:lnTo>
                <a:lnTo>
                  <a:pt x="96393" y="451389"/>
                </a:lnTo>
                <a:lnTo>
                  <a:pt x="134745" y="477816"/>
                </a:lnTo>
                <a:lnTo>
                  <a:pt x="177878" y="499318"/>
                </a:lnTo>
                <a:lnTo>
                  <a:pt x="225113" y="515349"/>
                </a:lnTo>
                <a:lnTo>
                  <a:pt x="275773" y="525367"/>
                </a:lnTo>
                <a:lnTo>
                  <a:pt x="329184" y="528827"/>
                </a:lnTo>
                <a:lnTo>
                  <a:pt x="382594" y="525367"/>
                </a:lnTo>
                <a:lnTo>
                  <a:pt x="433254" y="515349"/>
                </a:lnTo>
                <a:lnTo>
                  <a:pt x="480489" y="499318"/>
                </a:lnTo>
                <a:lnTo>
                  <a:pt x="523622" y="477816"/>
                </a:lnTo>
                <a:lnTo>
                  <a:pt x="561974" y="451389"/>
                </a:lnTo>
                <a:lnTo>
                  <a:pt x="594872" y="420581"/>
                </a:lnTo>
                <a:lnTo>
                  <a:pt x="621636" y="385935"/>
                </a:lnTo>
                <a:lnTo>
                  <a:pt x="641591" y="347996"/>
                </a:lnTo>
                <a:lnTo>
                  <a:pt x="654061" y="307307"/>
                </a:lnTo>
                <a:lnTo>
                  <a:pt x="658367" y="264413"/>
                </a:lnTo>
                <a:lnTo>
                  <a:pt x="654061" y="221520"/>
                </a:lnTo>
                <a:lnTo>
                  <a:pt x="641591" y="180831"/>
                </a:lnTo>
                <a:lnTo>
                  <a:pt x="621636" y="142892"/>
                </a:lnTo>
                <a:lnTo>
                  <a:pt x="594872" y="108246"/>
                </a:lnTo>
                <a:lnTo>
                  <a:pt x="561975" y="77438"/>
                </a:lnTo>
                <a:lnTo>
                  <a:pt x="523622" y="51011"/>
                </a:lnTo>
                <a:lnTo>
                  <a:pt x="480489" y="29509"/>
                </a:lnTo>
                <a:lnTo>
                  <a:pt x="433254" y="13478"/>
                </a:lnTo>
                <a:lnTo>
                  <a:pt x="382594" y="3460"/>
                </a:lnTo>
                <a:lnTo>
                  <a:pt x="329184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28188" y="4306823"/>
            <a:ext cx="658495" cy="528955"/>
          </a:xfrm>
          <a:custGeom>
            <a:avLst/>
            <a:gdLst/>
            <a:ahLst/>
            <a:cxnLst/>
            <a:rect l="l" t="t" r="r" b="b"/>
            <a:pathLst>
              <a:path w="658495" h="528954">
                <a:moveTo>
                  <a:pt x="0" y="264413"/>
                </a:moveTo>
                <a:lnTo>
                  <a:pt x="4306" y="221520"/>
                </a:lnTo>
                <a:lnTo>
                  <a:pt x="16776" y="180831"/>
                </a:lnTo>
                <a:lnTo>
                  <a:pt x="36731" y="142892"/>
                </a:lnTo>
                <a:lnTo>
                  <a:pt x="63495" y="108246"/>
                </a:lnTo>
                <a:lnTo>
                  <a:pt x="96393" y="77438"/>
                </a:lnTo>
                <a:lnTo>
                  <a:pt x="134745" y="51011"/>
                </a:lnTo>
                <a:lnTo>
                  <a:pt x="177878" y="29509"/>
                </a:lnTo>
                <a:lnTo>
                  <a:pt x="225113" y="13478"/>
                </a:lnTo>
                <a:lnTo>
                  <a:pt x="275773" y="3460"/>
                </a:lnTo>
                <a:lnTo>
                  <a:pt x="329184" y="0"/>
                </a:lnTo>
                <a:lnTo>
                  <a:pt x="382594" y="3460"/>
                </a:lnTo>
                <a:lnTo>
                  <a:pt x="433254" y="13478"/>
                </a:lnTo>
                <a:lnTo>
                  <a:pt x="480489" y="29509"/>
                </a:lnTo>
                <a:lnTo>
                  <a:pt x="523622" y="51011"/>
                </a:lnTo>
                <a:lnTo>
                  <a:pt x="561974" y="77438"/>
                </a:lnTo>
                <a:lnTo>
                  <a:pt x="594872" y="108246"/>
                </a:lnTo>
                <a:lnTo>
                  <a:pt x="621636" y="142892"/>
                </a:lnTo>
                <a:lnTo>
                  <a:pt x="641591" y="180831"/>
                </a:lnTo>
                <a:lnTo>
                  <a:pt x="654061" y="221520"/>
                </a:lnTo>
                <a:lnTo>
                  <a:pt x="658367" y="264413"/>
                </a:lnTo>
                <a:lnTo>
                  <a:pt x="654061" y="307307"/>
                </a:lnTo>
                <a:lnTo>
                  <a:pt x="641591" y="347996"/>
                </a:lnTo>
                <a:lnTo>
                  <a:pt x="621636" y="385935"/>
                </a:lnTo>
                <a:lnTo>
                  <a:pt x="594872" y="420581"/>
                </a:lnTo>
                <a:lnTo>
                  <a:pt x="561975" y="451389"/>
                </a:lnTo>
                <a:lnTo>
                  <a:pt x="523622" y="477816"/>
                </a:lnTo>
                <a:lnTo>
                  <a:pt x="480489" y="499318"/>
                </a:lnTo>
                <a:lnTo>
                  <a:pt x="433254" y="515349"/>
                </a:lnTo>
                <a:lnTo>
                  <a:pt x="382594" y="525367"/>
                </a:lnTo>
                <a:lnTo>
                  <a:pt x="329184" y="528827"/>
                </a:lnTo>
                <a:lnTo>
                  <a:pt x="275773" y="525367"/>
                </a:lnTo>
                <a:lnTo>
                  <a:pt x="225113" y="515349"/>
                </a:lnTo>
                <a:lnTo>
                  <a:pt x="177878" y="499318"/>
                </a:lnTo>
                <a:lnTo>
                  <a:pt x="134745" y="477816"/>
                </a:lnTo>
                <a:lnTo>
                  <a:pt x="96393" y="451389"/>
                </a:lnTo>
                <a:lnTo>
                  <a:pt x="63495" y="420581"/>
                </a:lnTo>
                <a:lnTo>
                  <a:pt x="36731" y="385935"/>
                </a:lnTo>
                <a:lnTo>
                  <a:pt x="16776" y="347996"/>
                </a:lnTo>
                <a:lnTo>
                  <a:pt x="4306" y="307307"/>
                </a:lnTo>
                <a:lnTo>
                  <a:pt x="0" y="264413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287395" y="4409897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76088" y="4306823"/>
            <a:ext cx="660400" cy="528955"/>
          </a:xfrm>
          <a:custGeom>
            <a:avLst/>
            <a:gdLst/>
            <a:ahLst/>
            <a:cxnLst/>
            <a:rect l="l" t="t" r="r" b="b"/>
            <a:pathLst>
              <a:path w="660400" h="528954">
                <a:moveTo>
                  <a:pt x="329946" y="0"/>
                </a:moveTo>
                <a:lnTo>
                  <a:pt x="276421" y="3460"/>
                </a:lnTo>
                <a:lnTo>
                  <a:pt x="225649" y="13478"/>
                </a:lnTo>
                <a:lnTo>
                  <a:pt x="178307" y="29509"/>
                </a:lnTo>
                <a:lnTo>
                  <a:pt x="135075" y="51011"/>
                </a:lnTo>
                <a:lnTo>
                  <a:pt x="96631" y="77438"/>
                </a:lnTo>
                <a:lnTo>
                  <a:pt x="63654" y="108246"/>
                </a:lnTo>
                <a:lnTo>
                  <a:pt x="36824" y="142892"/>
                </a:lnTo>
                <a:lnTo>
                  <a:pt x="16818" y="180831"/>
                </a:lnTo>
                <a:lnTo>
                  <a:pt x="4317" y="221520"/>
                </a:lnTo>
                <a:lnTo>
                  <a:pt x="0" y="264413"/>
                </a:lnTo>
                <a:lnTo>
                  <a:pt x="4317" y="307307"/>
                </a:lnTo>
                <a:lnTo>
                  <a:pt x="16818" y="347996"/>
                </a:lnTo>
                <a:lnTo>
                  <a:pt x="36824" y="385935"/>
                </a:lnTo>
                <a:lnTo>
                  <a:pt x="63654" y="420581"/>
                </a:lnTo>
                <a:lnTo>
                  <a:pt x="96631" y="451389"/>
                </a:lnTo>
                <a:lnTo>
                  <a:pt x="135075" y="477816"/>
                </a:lnTo>
                <a:lnTo>
                  <a:pt x="178307" y="499318"/>
                </a:lnTo>
                <a:lnTo>
                  <a:pt x="225649" y="515349"/>
                </a:lnTo>
                <a:lnTo>
                  <a:pt x="276421" y="525367"/>
                </a:lnTo>
                <a:lnTo>
                  <a:pt x="329946" y="528827"/>
                </a:lnTo>
                <a:lnTo>
                  <a:pt x="383470" y="525367"/>
                </a:lnTo>
                <a:lnTo>
                  <a:pt x="434242" y="515349"/>
                </a:lnTo>
                <a:lnTo>
                  <a:pt x="481584" y="499318"/>
                </a:lnTo>
                <a:lnTo>
                  <a:pt x="524816" y="477816"/>
                </a:lnTo>
                <a:lnTo>
                  <a:pt x="563260" y="451389"/>
                </a:lnTo>
                <a:lnTo>
                  <a:pt x="596237" y="420581"/>
                </a:lnTo>
                <a:lnTo>
                  <a:pt x="623067" y="385935"/>
                </a:lnTo>
                <a:lnTo>
                  <a:pt x="643073" y="347996"/>
                </a:lnTo>
                <a:lnTo>
                  <a:pt x="655574" y="307307"/>
                </a:lnTo>
                <a:lnTo>
                  <a:pt x="659891" y="264413"/>
                </a:lnTo>
                <a:lnTo>
                  <a:pt x="655574" y="221520"/>
                </a:lnTo>
                <a:lnTo>
                  <a:pt x="643073" y="180831"/>
                </a:lnTo>
                <a:lnTo>
                  <a:pt x="623067" y="142892"/>
                </a:lnTo>
                <a:lnTo>
                  <a:pt x="596237" y="108246"/>
                </a:lnTo>
                <a:lnTo>
                  <a:pt x="563260" y="77438"/>
                </a:lnTo>
                <a:lnTo>
                  <a:pt x="524816" y="51011"/>
                </a:lnTo>
                <a:lnTo>
                  <a:pt x="481584" y="29509"/>
                </a:lnTo>
                <a:lnTo>
                  <a:pt x="434242" y="13478"/>
                </a:lnTo>
                <a:lnTo>
                  <a:pt x="383470" y="3460"/>
                </a:lnTo>
                <a:lnTo>
                  <a:pt x="329946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76088" y="4306823"/>
            <a:ext cx="660400" cy="528955"/>
          </a:xfrm>
          <a:custGeom>
            <a:avLst/>
            <a:gdLst/>
            <a:ahLst/>
            <a:cxnLst/>
            <a:rect l="l" t="t" r="r" b="b"/>
            <a:pathLst>
              <a:path w="660400" h="528954">
                <a:moveTo>
                  <a:pt x="0" y="264413"/>
                </a:moveTo>
                <a:lnTo>
                  <a:pt x="4317" y="221520"/>
                </a:lnTo>
                <a:lnTo>
                  <a:pt x="16818" y="180831"/>
                </a:lnTo>
                <a:lnTo>
                  <a:pt x="36824" y="142892"/>
                </a:lnTo>
                <a:lnTo>
                  <a:pt x="63654" y="108246"/>
                </a:lnTo>
                <a:lnTo>
                  <a:pt x="96631" y="77438"/>
                </a:lnTo>
                <a:lnTo>
                  <a:pt x="135075" y="51011"/>
                </a:lnTo>
                <a:lnTo>
                  <a:pt x="178307" y="29509"/>
                </a:lnTo>
                <a:lnTo>
                  <a:pt x="225649" y="13478"/>
                </a:lnTo>
                <a:lnTo>
                  <a:pt x="276421" y="3460"/>
                </a:lnTo>
                <a:lnTo>
                  <a:pt x="329946" y="0"/>
                </a:lnTo>
                <a:lnTo>
                  <a:pt x="383470" y="3460"/>
                </a:lnTo>
                <a:lnTo>
                  <a:pt x="434242" y="13478"/>
                </a:lnTo>
                <a:lnTo>
                  <a:pt x="481584" y="29509"/>
                </a:lnTo>
                <a:lnTo>
                  <a:pt x="524816" y="51011"/>
                </a:lnTo>
                <a:lnTo>
                  <a:pt x="563260" y="77438"/>
                </a:lnTo>
                <a:lnTo>
                  <a:pt x="596237" y="108246"/>
                </a:lnTo>
                <a:lnTo>
                  <a:pt x="623067" y="142892"/>
                </a:lnTo>
                <a:lnTo>
                  <a:pt x="643073" y="180831"/>
                </a:lnTo>
                <a:lnTo>
                  <a:pt x="655574" y="221520"/>
                </a:lnTo>
                <a:lnTo>
                  <a:pt x="659891" y="264413"/>
                </a:lnTo>
                <a:lnTo>
                  <a:pt x="655574" y="307307"/>
                </a:lnTo>
                <a:lnTo>
                  <a:pt x="643073" y="347996"/>
                </a:lnTo>
                <a:lnTo>
                  <a:pt x="623067" y="385935"/>
                </a:lnTo>
                <a:lnTo>
                  <a:pt x="596237" y="420581"/>
                </a:lnTo>
                <a:lnTo>
                  <a:pt x="563260" y="451389"/>
                </a:lnTo>
                <a:lnTo>
                  <a:pt x="524816" y="477816"/>
                </a:lnTo>
                <a:lnTo>
                  <a:pt x="481584" y="499318"/>
                </a:lnTo>
                <a:lnTo>
                  <a:pt x="434242" y="515349"/>
                </a:lnTo>
                <a:lnTo>
                  <a:pt x="383470" y="525367"/>
                </a:lnTo>
                <a:lnTo>
                  <a:pt x="329946" y="528827"/>
                </a:lnTo>
                <a:lnTo>
                  <a:pt x="276421" y="525367"/>
                </a:lnTo>
                <a:lnTo>
                  <a:pt x="225649" y="515349"/>
                </a:lnTo>
                <a:lnTo>
                  <a:pt x="178307" y="499318"/>
                </a:lnTo>
                <a:lnTo>
                  <a:pt x="135075" y="477816"/>
                </a:lnTo>
                <a:lnTo>
                  <a:pt x="96631" y="451389"/>
                </a:lnTo>
                <a:lnTo>
                  <a:pt x="63654" y="420581"/>
                </a:lnTo>
                <a:lnTo>
                  <a:pt x="36824" y="385935"/>
                </a:lnTo>
                <a:lnTo>
                  <a:pt x="16818" y="347996"/>
                </a:lnTo>
                <a:lnTo>
                  <a:pt x="4317" y="307307"/>
                </a:lnTo>
                <a:lnTo>
                  <a:pt x="0" y="264413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537072" y="4409897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460235" y="4294632"/>
            <a:ext cx="581025" cy="553720"/>
          </a:xfrm>
          <a:custGeom>
            <a:avLst/>
            <a:gdLst/>
            <a:ahLst/>
            <a:cxnLst/>
            <a:rect l="l" t="t" r="r" b="b"/>
            <a:pathLst>
              <a:path w="581025" h="553720">
                <a:moveTo>
                  <a:pt x="0" y="553212"/>
                </a:moveTo>
                <a:lnTo>
                  <a:pt x="580643" y="553212"/>
                </a:lnTo>
                <a:lnTo>
                  <a:pt x="580643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460235" y="4294632"/>
            <a:ext cx="581025" cy="553720"/>
          </a:xfrm>
          <a:prstGeom prst="rect">
            <a:avLst/>
          </a:prstGeom>
          <a:ln w="15240">
            <a:solidFill>
              <a:srgbClr val="AB853D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10"/>
              </a:spcBef>
            </a:pPr>
            <a:r>
              <a:rPr sz="1800" spc="-3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921764" y="4308347"/>
            <a:ext cx="581025" cy="553720"/>
          </a:xfrm>
          <a:custGeom>
            <a:avLst/>
            <a:gdLst/>
            <a:ahLst/>
            <a:cxnLst/>
            <a:rect l="l" t="t" r="r" b="b"/>
            <a:pathLst>
              <a:path w="581025" h="553720">
                <a:moveTo>
                  <a:pt x="0" y="553212"/>
                </a:moveTo>
                <a:lnTo>
                  <a:pt x="580644" y="553212"/>
                </a:lnTo>
                <a:lnTo>
                  <a:pt x="58064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21764" y="4308347"/>
            <a:ext cx="581025" cy="553720"/>
          </a:xfrm>
          <a:custGeom>
            <a:avLst/>
            <a:gdLst/>
            <a:ahLst/>
            <a:cxnLst/>
            <a:rect l="l" t="t" r="r" b="b"/>
            <a:pathLst>
              <a:path w="581025" h="553720">
                <a:moveTo>
                  <a:pt x="0" y="553212"/>
                </a:moveTo>
                <a:lnTo>
                  <a:pt x="580644" y="553212"/>
                </a:lnTo>
                <a:lnTo>
                  <a:pt x="58064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141982" y="442366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502407" y="4572000"/>
            <a:ext cx="525145" cy="13335"/>
          </a:xfrm>
          <a:custGeom>
            <a:avLst/>
            <a:gdLst/>
            <a:ahLst/>
            <a:cxnLst/>
            <a:rect l="l" t="t" r="r" b="b"/>
            <a:pathLst>
              <a:path w="525144" h="13335">
                <a:moveTo>
                  <a:pt x="0" y="13335"/>
                </a:moveTo>
                <a:lnTo>
                  <a:pt x="524764" y="0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4076700" y="2135123"/>
          <a:ext cx="580390" cy="91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085">
                <a:tc gridSpan="2"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9050">
                      <a:solidFill>
                        <a:srgbClr val="AB853D"/>
                      </a:solidFill>
                      <a:prstDash val="solid"/>
                    </a:lnL>
                    <a:lnR w="19050">
                      <a:solidFill>
                        <a:srgbClr val="AB853D"/>
                      </a:solidFill>
                      <a:prstDash val="solid"/>
                    </a:lnR>
                    <a:lnT w="19050">
                      <a:solidFill>
                        <a:srgbClr val="AB853D"/>
                      </a:solidFill>
                      <a:prstDash val="solid"/>
                    </a:lnT>
                    <a:lnB w="19050">
                      <a:solidFill>
                        <a:srgbClr val="AB853D"/>
                      </a:solidFill>
                      <a:prstDash val="solid"/>
                    </a:lnB>
                    <a:solidFill>
                      <a:srgbClr val="E9B7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9B757"/>
                      </a:solidFill>
                      <a:prstDash val="solid"/>
                    </a:lnR>
                    <a:lnT w="19050">
                      <a:solidFill>
                        <a:srgbClr val="AB853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9B757"/>
                      </a:solidFill>
                      <a:prstDash val="solid"/>
                    </a:lnL>
                    <a:lnT w="19050">
                      <a:solidFill>
                        <a:srgbClr val="AB853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5935979" y="4572000"/>
            <a:ext cx="525145" cy="0"/>
          </a:xfrm>
          <a:custGeom>
            <a:avLst/>
            <a:gdLst/>
            <a:ahLst/>
            <a:cxnLst/>
            <a:rect l="l" t="t" r="r" b="b"/>
            <a:pathLst>
              <a:path w="525145">
                <a:moveTo>
                  <a:pt x="0" y="0"/>
                </a:moveTo>
                <a:lnTo>
                  <a:pt x="524764" y="0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50592" y="2330195"/>
            <a:ext cx="254635" cy="291465"/>
          </a:xfrm>
          <a:custGeom>
            <a:avLst/>
            <a:gdLst/>
            <a:ahLst/>
            <a:cxnLst/>
            <a:rect l="l" t="t" r="r" b="b"/>
            <a:pathLst>
              <a:path w="254635" h="291464">
                <a:moveTo>
                  <a:pt x="127253" y="0"/>
                </a:moveTo>
                <a:lnTo>
                  <a:pt x="0" y="291083"/>
                </a:lnTo>
                <a:lnTo>
                  <a:pt x="254507" y="291083"/>
                </a:lnTo>
                <a:lnTo>
                  <a:pt x="127253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50592" y="2330195"/>
            <a:ext cx="254635" cy="291465"/>
          </a:xfrm>
          <a:custGeom>
            <a:avLst/>
            <a:gdLst/>
            <a:ahLst/>
            <a:cxnLst/>
            <a:rect l="l" t="t" r="r" b="b"/>
            <a:pathLst>
              <a:path w="254635" h="291464">
                <a:moveTo>
                  <a:pt x="0" y="291083"/>
                </a:moveTo>
                <a:lnTo>
                  <a:pt x="127253" y="0"/>
                </a:lnTo>
                <a:lnTo>
                  <a:pt x="254507" y="291083"/>
                </a:lnTo>
                <a:lnTo>
                  <a:pt x="0" y="291083"/>
                </a:lnTo>
                <a:close/>
              </a:path>
            </a:pathLst>
          </a:custGeom>
          <a:ln w="15239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12848" y="1722120"/>
            <a:ext cx="254635" cy="291465"/>
          </a:xfrm>
          <a:custGeom>
            <a:avLst/>
            <a:gdLst/>
            <a:ahLst/>
            <a:cxnLst/>
            <a:rect l="l" t="t" r="r" b="b"/>
            <a:pathLst>
              <a:path w="254635" h="291464">
                <a:moveTo>
                  <a:pt x="127253" y="0"/>
                </a:moveTo>
                <a:lnTo>
                  <a:pt x="0" y="291083"/>
                </a:lnTo>
                <a:lnTo>
                  <a:pt x="254507" y="291083"/>
                </a:lnTo>
                <a:lnTo>
                  <a:pt x="127253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12848" y="1722120"/>
            <a:ext cx="254635" cy="291465"/>
          </a:xfrm>
          <a:custGeom>
            <a:avLst/>
            <a:gdLst/>
            <a:ahLst/>
            <a:cxnLst/>
            <a:rect l="l" t="t" r="r" b="b"/>
            <a:pathLst>
              <a:path w="254635" h="291464">
                <a:moveTo>
                  <a:pt x="0" y="291083"/>
                </a:moveTo>
                <a:lnTo>
                  <a:pt x="127253" y="0"/>
                </a:lnTo>
                <a:lnTo>
                  <a:pt x="254507" y="291083"/>
                </a:lnTo>
                <a:lnTo>
                  <a:pt x="0" y="291083"/>
                </a:lnTo>
                <a:close/>
              </a:path>
            </a:pathLst>
          </a:custGeom>
          <a:ln w="15239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93891" y="2014727"/>
            <a:ext cx="256540" cy="291465"/>
          </a:xfrm>
          <a:custGeom>
            <a:avLst/>
            <a:gdLst/>
            <a:ahLst/>
            <a:cxnLst/>
            <a:rect l="l" t="t" r="r" b="b"/>
            <a:pathLst>
              <a:path w="256539" h="291464">
                <a:moveTo>
                  <a:pt x="128016" y="0"/>
                </a:moveTo>
                <a:lnTo>
                  <a:pt x="0" y="291084"/>
                </a:lnTo>
                <a:lnTo>
                  <a:pt x="256032" y="291084"/>
                </a:lnTo>
                <a:lnTo>
                  <a:pt x="128016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93891" y="2014727"/>
            <a:ext cx="256540" cy="291465"/>
          </a:xfrm>
          <a:custGeom>
            <a:avLst/>
            <a:gdLst/>
            <a:ahLst/>
            <a:cxnLst/>
            <a:rect l="l" t="t" r="r" b="b"/>
            <a:pathLst>
              <a:path w="256539" h="291464">
                <a:moveTo>
                  <a:pt x="0" y="291084"/>
                </a:moveTo>
                <a:lnTo>
                  <a:pt x="128016" y="0"/>
                </a:lnTo>
                <a:lnTo>
                  <a:pt x="256032" y="291084"/>
                </a:lnTo>
                <a:lnTo>
                  <a:pt x="0" y="291084"/>
                </a:lnTo>
                <a:close/>
              </a:path>
            </a:pathLst>
          </a:custGeom>
          <a:ln w="15239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00571" y="1574291"/>
            <a:ext cx="254635" cy="291465"/>
          </a:xfrm>
          <a:custGeom>
            <a:avLst/>
            <a:gdLst/>
            <a:ahLst/>
            <a:cxnLst/>
            <a:rect l="l" t="t" r="r" b="b"/>
            <a:pathLst>
              <a:path w="254635" h="291464">
                <a:moveTo>
                  <a:pt x="127253" y="0"/>
                </a:moveTo>
                <a:lnTo>
                  <a:pt x="0" y="291084"/>
                </a:lnTo>
                <a:lnTo>
                  <a:pt x="254507" y="291084"/>
                </a:lnTo>
                <a:lnTo>
                  <a:pt x="127253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00571" y="1574291"/>
            <a:ext cx="254635" cy="291465"/>
          </a:xfrm>
          <a:custGeom>
            <a:avLst/>
            <a:gdLst/>
            <a:ahLst/>
            <a:cxnLst/>
            <a:rect l="l" t="t" r="r" b="b"/>
            <a:pathLst>
              <a:path w="254635" h="291464">
                <a:moveTo>
                  <a:pt x="0" y="291084"/>
                </a:moveTo>
                <a:lnTo>
                  <a:pt x="127253" y="0"/>
                </a:lnTo>
                <a:lnTo>
                  <a:pt x="254507" y="291084"/>
                </a:lnTo>
                <a:lnTo>
                  <a:pt x="0" y="291084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6411" y="3581400"/>
            <a:ext cx="256540" cy="291465"/>
          </a:xfrm>
          <a:custGeom>
            <a:avLst/>
            <a:gdLst/>
            <a:ahLst/>
            <a:cxnLst/>
            <a:rect l="l" t="t" r="r" b="b"/>
            <a:pathLst>
              <a:path w="256540" h="291464">
                <a:moveTo>
                  <a:pt x="128016" y="0"/>
                </a:moveTo>
                <a:lnTo>
                  <a:pt x="0" y="291083"/>
                </a:lnTo>
                <a:lnTo>
                  <a:pt x="256032" y="291083"/>
                </a:lnTo>
                <a:lnTo>
                  <a:pt x="128016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06411" y="3581400"/>
            <a:ext cx="256540" cy="291465"/>
          </a:xfrm>
          <a:custGeom>
            <a:avLst/>
            <a:gdLst/>
            <a:ahLst/>
            <a:cxnLst/>
            <a:rect l="l" t="t" r="r" b="b"/>
            <a:pathLst>
              <a:path w="256540" h="291464">
                <a:moveTo>
                  <a:pt x="0" y="291083"/>
                </a:moveTo>
                <a:lnTo>
                  <a:pt x="128016" y="0"/>
                </a:lnTo>
                <a:lnTo>
                  <a:pt x="256032" y="291083"/>
                </a:lnTo>
                <a:lnTo>
                  <a:pt x="0" y="291083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34300" y="4309871"/>
            <a:ext cx="256540" cy="291465"/>
          </a:xfrm>
          <a:custGeom>
            <a:avLst/>
            <a:gdLst/>
            <a:ahLst/>
            <a:cxnLst/>
            <a:rect l="l" t="t" r="r" b="b"/>
            <a:pathLst>
              <a:path w="256540" h="291464">
                <a:moveTo>
                  <a:pt x="128016" y="0"/>
                </a:moveTo>
                <a:lnTo>
                  <a:pt x="0" y="291083"/>
                </a:lnTo>
                <a:lnTo>
                  <a:pt x="256031" y="291083"/>
                </a:lnTo>
                <a:lnTo>
                  <a:pt x="128016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34300" y="4309871"/>
            <a:ext cx="256540" cy="291465"/>
          </a:xfrm>
          <a:custGeom>
            <a:avLst/>
            <a:gdLst/>
            <a:ahLst/>
            <a:cxnLst/>
            <a:rect l="l" t="t" r="r" b="b"/>
            <a:pathLst>
              <a:path w="256540" h="291464">
                <a:moveTo>
                  <a:pt x="0" y="291083"/>
                </a:moveTo>
                <a:lnTo>
                  <a:pt x="128016" y="0"/>
                </a:lnTo>
                <a:lnTo>
                  <a:pt x="256031" y="291083"/>
                </a:lnTo>
                <a:lnTo>
                  <a:pt x="0" y="291083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53300" y="4933188"/>
            <a:ext cx="256540" cy="289560"/>
          </a:xfrm>
          <a:custGeom>
            <a:avLst/>
            <a:gdLst/>
            <a:ahLst/>
            <a:cxnLst/>
            <a:rect l="l" t="t" r="r" b="b"/>
            <a:pathLst>
              <a:path w="256540" h="289560">
                <a:moveTo>
                  <a:pt x="128016" y="0"/>
                </a:moveTo>
                <a:lnTo>
                  <a:pt x="0" y="289560"/>
                </a:lnTo>
                <a:lnTo>
                  <a:pt x="256031" y="289560"/>
                </a:lnTo>
                <a:lnTo>
                  <a:pt x="128016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53300" y="4933188"/>
            <a:ext cx="256540" cy="289560"/>
          </a:xfrm>
          <a:custGeom>
            <a:avLst/>
            <a:gdLst/>
            <a:ahLst/>
            <a:cxnLst/>
            <a:rect l="l" t="t" r="r" b="b"/>
            <a:pathLst>
              <a:path w="256540" h="289560">
                <a:moveTo>
                  <a:pt x="0" y="289560"/>
                </a:moveTo>
                <a:lnTo>
                  <a:pt x="128016" y="0"/>
                </a:lnTo>
                <a:lnTo>
                  <a:pt x="256031" y="289560"/>
                </a:lnTo>
                <a:lnTo>
                  <a:pt x="0" y="289560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84576" y="1673351"/>
            <a:ext cx="581025" cy="553720"/>
          </a:xfrm>
          <a:custGeom>
            <a:avLst/>
            <a:gdLst/>
            <a:ahLst/>
            <a:cxnLst/>
            <a:rect l="l" t="t" r="r" b="b"/>
            <a:pathLst>
              <a:path w="581025" h="553719">
                <a:moveTo>
                  <a:pt x="0" y="553212"/>
                </a:moveTo>
                <a:lnTo>
                  <a:pt x="580644" y="553212"/>
                </a:lnTo>
                <a:lnTo>
                  <a:pt x="58064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84576" y="1673351"/>
            <a:ext cx="581025" cy="553720"/>
          </a:xfrm>
          <a:custGeom>
            <a:avLst/>
            <a:gdLst/>
            <a:ahLst/>
            <a:cxnLst/>
            <a:rect l="l" t="t" r="r" b="b"/>
            <a:pathLst>
              <a:path w="581025" h="553719">
                <a:moveTo>
                  <a:pt x="0" y="553212"/>
                </a:moveTo>
                <a:lnTo>
                  <a:pt x="580644" y="553212"/>
                </a:lnTo>
                <a:lnTo>
                  <a:pt x="58064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304159" y="178866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039867" y="1680972"/>
            <a:ext cx="579120" cy="554990"/>
          </a:xfrm>
          <a:custGeom>
            <a:avLst/>
            <a:gdLst/>
            <a:ahLst/>
            <a:cxnLst/>
            <a:rect l="l" t="t" r="r" b="b"/>
            <a:pathLst>
              <a:path w="579120" h="554989">
                <a:moveTo>
                  <a:pt x="0" y="554736"/>
                </a:moveTo>
                <a:lnTo>
                  <a:pt x="579120" y="554736"/>
                </a:lnTo>
                <a:lnTo>
                  <a:pt x="579120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39867" y="1680972"/>
            <a:ext cx="579120" cy="554990"/>
          </a:xfrm>
          <a:custGeom>
            <a:avLst/>
            <a:gdLst/>
            <a:ahLst/>
            <a:cxnLst/>
            <a:rect l="l" t="t" r="r" b="b"/>
            <a:pathLst>
              <a:path w="579120" h="554989">
                <a:moveTo>
                  <a:pt x="0" y="554736"/>
                </a:moveTo>
                <a:lnTo>
                  <a:pt x="579120" y="554736"/>
                </a:lnTo>
                <a:lnTo>
                  <a:pt x="579120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259070" y="179654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561588" y="2013204"/>
            <a:ext cx="692150" cy="407034"/>
          </a:xfrm>
          <a:custGeom>
            <a:avLst/>
            <a:gdLst/>
            <a:ahLst/>
            <a:cxnLst/>
            <a:rect l="l" t="t" r="r" b="b"/>
            <a:pathLst>
              <a:path w="692150" h="407035">
                <a:moveTo>
                  <a:pt x="0" y="0"/>
                </a:moveTo>
                <a:lnTo>
                  <a:pt x="692023" y="406908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36947" y="1950720"/>
            <a:ext cx="608330" cy="437515"/>
          </a:xfrm>
          <a:custGeom>
            <a:avLst/>
            <a:gdLst/>
            <a:ahLst/>
            <a:cxnLst/>
            <a:rect l="l" t="t" r="r" b="b"/>
            <a:pathLst>
              <a:path w="608329" h="437514">
                <a:moveTo>
                  <a:pt x="0" y="437388"/>
                </a:moveTo>
                <a:lnTo>
                  <a:pt x="608329" y="0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41092" y="1808988"/>
            <a:ext cx="680720" cy="666750"/>
          </a:xfrm>
          <a:custGeom>
            <a:avLst/>
            <a:gdLst/>
            <a:ahLst/>
            <a:cxnLst/>
            <a:rect l="l" t="t" r="r" b="b"/>
            <a:pathLst>
              <a:path w="680720" h="666750">
                <a:moveTo>
                  <a:pt x="0" y="666750"/>
                </a:moveTo>
                <a:lnTo>
                  <a:pt x="680466" y="0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40864" y="1897379"/>
            <a:ext cx="937260" cy="114935"/>
          </a:xfrm>
          <a:custGeom>
            <a:avLst/>
            <a:gdLst/>
            <a:ahLst/>
            <a:cxnLst/>
            <a:rect l="l" t="t" r="r" b="b"/>
            <a:pathLst>
              <a:path w="937260" h="114935">
                <a:moveTo>
                  <a:pt x="0" y="114681"/>
                </a:moveTo>
                <a:lnTo>
                  <a:pt x="936878" y="0"/>
                </a:lnTo>
              </a:path>
            </a:pathLst>
          </a:custGeom>
          <a:ln w="9143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18988" y="1719072"/>
            <a:ext cx="544830" cy="239395"/>
          </a:xfrm>
          <a:custGeom>
            <a:avLst/>
            <a:gdLst/>
            <a:ahLst/>
            <a:cxnLst/>
            <a:rect l="l" t="t" r="r" b="b"/>
            <a:pathLst>
              <a:path w="544829" h="239394">
                <a:moveTo>
                  <a:pt x="544449" y="0"/>
                </a:moveTo>
                <a:lnTo>
                  <a:pt x="0" y="238887"/>
                </a:lnTo>
              </a:path>
            </a:pathLst>
          </a:custGeom>
          <a:ln w="9143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19928" y="2089404"/>
            <a:ext cx="602615" cy="217170"/>
          </a:xfrm>
          <a:custGeom>
            <a:avLst/>
            <a:gdLst/>
            <a:ahLst/>
            <a:cxnLst/>
            <a:rect l="l" t="t" r="r" b="b"/>
            <a:pathLst>
              <a:path w="602614" h="217169">
                <a:moveTo>
                  <a:pt x="602361" y="217170"/>
                </a:moveTo>
                <a:lnTo>
                  <a:pt x="0" y="0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29628" y="3726179"/>
            <a:ext cx="241935" cy="728980"/>
          </a:xfrm>
          <a:custGeom>
            <a:avLst/>
            <a:gdLst/>
            <a:ahLst/>
            <a:cxnLst/>
            <a:rect l="l" t="t" r="r" b="b"/>
            <a:pathLst>
              <a:path w="241934" h="728979">
                <a:moveTo>
                  <a:pt x="241680" y="0"/>
                </a:moveTo>
                <a:lnTo>
                  <a:pt x="0" y="728726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67143" y="4578096"/>
            <a:ext cx="868044" cy="22860"/>
          </a:xfrm>
          <a:custGeom>
            <a:avLst/>
            <a:gdLst/>
            <a:ahLst/>
            <a:cxnLst/>
            <a:rect l="l" t="t" r="r" b="b"/>
            <a:pathLst>
              <a:path w="868045" h="22860">
                <a:moveTo>
                  <a:pt x="868045" y="22859"/>
                </a:moveTo>
                <a:lnTo>
                  <a:pt x="0" y="0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22947" y="4701540"/>
            <a:ext cx="658495" cy="521970"/>
          </a:xfrm>
          <a:custGeom>
            <a:avLst/>
            <a:gdLst/>
            <a:ahLst/>
            <a:cxnLst/>
            <a:rect l="l" t="t" r="r" b="b"/>
            <a:pathLst>
              <a:path w="658495" h="521970">
                <a:moveTo>
                  <a:pt x="658241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43000" y="4062984"/>
            <a:ext cx="254635" cy="289560"/>
          </a:xfrm>
          <a:custGeom>
            <a:avLst/>
            <a:gdLst/>
            <a:ahLst/>
            <a:cxnLst/>
            <a:rect l="l" t="t" r="r" b="b"/>
            <a:pathLst>
              <a:path w="254634" h="289560">
                <a:moveTo>
                  <a:pt x="127253" y="0"/>
                </a:moveTo>
                <a:lnTo>
                  <a:pt x="0" y="289560"/>
                </a:lnTo>
                <a:lnTo>
                  <a:pt x="254508" y="289560"/>
                </a:lnTo>
                <a:lnTo>
                  <a:pt x="127253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43000" y="4062984"/>
            <a:ext cx="254635" cy="289560"/>
          </a:xfrm>
          <a:custGeom>
            <a:avLst/>
            <a:gdLst/>
            <a:ahLst/>
            <a:cxnLst/>
            <a:rect l="l" t="t" r="r" b="b"/>
            <a:pathLst>
              <a:path w="254634" h="289560">
                <a:moveTo>
                  <a:pt x="0" y="289560"/>
                </a:moveTo>
                <a:lnTo>
                  <a:pt x="127253" y="0"/>
                </a:lnTo>
                <a:lnTo>
                  <a:pt x="254508" y="289560"/>
                </a:lnTo>
                <a:lnTo>
                  <a:pt x="0" y="289560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7508" y="4954523"/>
            <a:ext cx="256540" cy="291465"/>
          </a:xfrm>
          <a:custGeom>
            <a:avLst/>
            <a:gdLst/>
            <a:ahLst/>
            <a:cxnLst/>
            <a:rect l="l" t="t" r="r" b="b"/>
            <a:pathLst>
              <a:path w="256539" h="291464">
                <a:moveTo>
                  <a:pt x="128015" y="0"/>
                </a:moveTo>
                <a:lnTo>
                  <a:pt x="0" y="291084"/>
                </a:lnTo>
                <a:lnTo>
                  <a:pt x="256031" y="291084"/>
                </a:lnTo>
                <a:lnTo>
                  <a:pt x="128015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97508" y="4954523"/>
            <a:ext cx="256540" cy="291465"/>
          </a:xfrm>
          <a:custGeom>
            <a:avLst/>
            <a:gdLst/>
            <a:ahLst/>
            <a:cxnLst/>
            <a:rect l="l" t="t" r="r" b="b"/>
            <a:pathLst>
              <a:path w="256539" h="291464">
                <a:moveTo>
                  <a:pt x="0" y="291084"/>
                </a:moveTo>
                <a:lnTo>
                  <a:pt x="128015" y="0"/>
                </a:lnTo>
                <a:lnTo>
                  <a:pt x="256031" y="291084"/>
                </a:lnTo>
                <a:lnTo>
                  <a:pt x="0" y="291084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3188" y="4584191"/>
            <a:ext cx="254635" cy="291465"/>
          </a:xfrm>
          <a:custGeom>
            <a:avLst/>
            <a:gdLst/>
            <a:ahLst/>
            <a:cxnLst/>
            <a:rect l="l" t="t" r="r" b="b"/>
            <a:pathLst>
              <a:path w="254634" h="291464">
                <a:moveTo>
                  <a:pt x="127253" y="0"/>
                </a:moveTo>
                <a:lnTo>
                  <a:pt x="0" y="291083"/>
                </a:lnTo>
                <a:lnTo>
                  <a:pt x="254508" y="291083"/>
                </a:lnTo>
                <a:lnTo>
                  <a:pt x="127253" y="0"/>
                </a:lnTo>
                <a:close/>
              </a:path>
            </a:pathLst>
          </a:custGeom>
          <a:solidFill>
            <a:srgbClr val="E9B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23188" y="4584191"/>
            <a:ext cx="254635" cy="291465"/>
          </a:xfrm>
          <a:custGeom>
            <a:avLst/>
            <a:gdLst/>
            <a:ahLst/>
            <a:cxnLst/>
            <a:rect l="l" t="t" r="r" b="b"/>
            <a:pathLst>
              <a:path w="254634" h="291464">
                <a:moveTo>
                  <a:pt x="0" y="291083"/>
                </a:moveTo>
                <a:lnTo>
                  <a:pt x="127253" y="0"/>
                </a:lnTo>
                <a:lnTo>
                  <a:pt x="254508" y="291083"/>
                </a:lnTo>
                <a:lnTo>
                  <a:pt x="0" y="291083"/>
                </a:lnTo>
                <a:close/>
              </a:path>
            </a:pathLst>
          </a:custGeom>
          <a:ln w="15240">
            <a:solidFill>
              <a:srgbClr val="AB8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69491" y="4352544"/>
            <a:ext cx="652780" cy="231775"/>
          </a:xfrm>
          <a:custGeom>
            <a:avLst/>
            <a:gdLst/>
            <a:ahLst/>
            <a:cxnLst/>
            <a:rect l="l" t="t" r="r" b="b"/>
            <a:pathLst>
              <a:path w="652780" h="231775">
                <a:moveTo>
                  <a:pt x="0" y="0"/>
                </a:moveTo>
                <a:lnTo>
                  <a:pt x="652399" y="231520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51203" y="4701540"/>
            <a:ext cx="723265" cy="174625"/>
          </a:xfrm>
          <a:custGeom>
            <a:avLst/>
            <a:gdLst/>
            <a:ahLst/>
            <a:cxnLst/>
            <a:rect l="l" t="t" r="r" b="b"/>
            <a:pathLst>
              <a:path w="723264" h="174625">
                <a:moveTo>
                  <a:pt x="0" y="174117"/>
                </a:moveTo>
                <a:lnTo>
                  <a:pt x="723138" y="0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89532" y="4730496"/>
            <a:ext cx="545465" cy="369570"/>
          </a:xfrm>
          <a:custGeom>
            <a:avLst/>
            <a:gdLst/>
            <a:ahLst/>
            <a:cxnLst/>
            <a:rect l="l" t="t" r="r" b="b"/>
            <a:pathLst>
              <a:path w="545464" h="369570">
                <a:moveTo>
                  <a:pt x="0" y="369442"/>
                </a:moveTo>
                <a:lnTo>
                  <a:pt x="544957" y="0"/>
                </a:lnTo>
              </a:path>
            </a:pathLst>
          </a:custGeom>
          <a:ln w="9144">
            <a:solidFill>
              <a:srgbClr val="E9B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9021318" y="2183317"/>
            <a:ext cx="2087880" cy="15563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Topologie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mixte: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75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55" dirty="0">
                <a:solidFill>
                  <a:srgbClr val="FFFFFF"/>
                </a:solidFill>
                <a:latin typeface="Arial"/>
                <a:cs typeface="Arial"/>
              </a:rPr>
              <a:t>Anneau</a:t>
            </a:r>
            <a:endParaRPr sz="19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730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14" dirty="0">
                <a:solidFill>
                  <a:srgbClr val="FFFFFF"/>
                </a:solidFill>
                <a:latin typeface="Arial"/>
                <a:cs typeface="Arial"/>
              </a:rPr>
              <a:t>Etoile</a:t>
            </a:r>
            <a:endParaRPr sz="19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73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50" dirty="0">
                <a:solidFill>
                  <a:srgbClr val="FFFFFF"/>
                </a:solidFill>
                <a:latin typeface="Arial"/>
                <a:cs typeface="Arial"/>
              </a:rPr>
              <a:t>Arbre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109" name="object 109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115" name="object 115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021318" y="4167650"/>
            <a:ext cx="1435735" cy="9429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Switch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49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Routeur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552" y="928116"/>
            <a:ext cx="11966447" cy="474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3188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7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99032" y="83819"/>
            <a:ext cx="2937510" cy="100660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67911" y="83819"/>
            <a:ext cx="823722" cy="100660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23003" y="83819"/>
            <a:ext cx="3489198" cy="100660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669542" y="191515"/>
            <a:ext cx="574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SIMULATION </a:t>
            </a:r>
            <a:r>
              <a:rPr spc="-204" dirty="0"/>
              <a:t>– </a:t>
            </a:r>
            <a:r>
              <a:rPr spc="-595" dirty="0"/>
              <a:t>PACKET</a:t>
            </a:r>
            <a:r>
              <a:rPr spc="-530" dirty="0"/>
              <a:t> </a:t>
            </a:r>
            <a:r>
              <a:rPr spc="-645" dirty="0"/>
              <a:t>TRACER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525" cy="614680"/>
          </a:xfrm>
          <a:custGeom>
            <a:avLst/>
            <a:gdLst/>
            <a:ahLst/>
            <a:cxnLst/>
            <a:rect l="l" t="t" r="r" b="b"/>
            <a:pathLst>
              <a:path w="1533525" h="614679">
                <a:moveTo>
                  <a:pt x="1226058" y="0"/>
                </a:moveTo>
                <a:lnTo>
                  <a:pt x="0" y="0"/>
                </a:lnTo>
                <a:lnTo>
                  <a:pt x="307085" y="307085"/>
                </a:lnTo>
                <a:lnTo>
                  <a:pt x="0" y="614171"/>
                </a:lnTo>
                <a:lnTo>
                  <a:pt x="1226058" y="614171"/>
                </a:lnTo>
                <a:lnTo>
                  <a:pt x="1533143" y="307085"/>
                </a:lnTo>
                <a:lnTo>
                  <a:pt x="122605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066794" y="2960878"/>
            <a:ext cx="4055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POSTES</a:t>
            </a:r>
            <a:r>
              <a:rPr spc="-520" dirty="0"/>
              <a:t> </a:t>
            </a:r>
            <a:r>
              <a:rPr spc="-535" dirty="0"/>
              <a:t>UTILISATEURS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8352" y="5992367"/>
            <a:ext cx="1533525" cy="614680"/>
          </a:xfrm>
          <a:custGeom>
            <a:avLst/>
            <a:gdLst/>
            <a:ahLst/>
            <a:cxnLst/>
            <a:rect l="l" t="t" r="r" b="b"/>
            <a:pathLst>
              <a:path w="1533525" h="614679">
                <a:moveTo>
                  <a:pt x="1226057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6057" y="614171"/>
                </a:lnTo>
                <a:lnTo>
                  <a:pt x="1533144" y="307085"/>
                </a:lnTo>
                <a:lnTo>
                  <a:pt x="122605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44524" y="156971"/>
            <a:ext cx="3315462" cy="100660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64864" y="156971"/>
            <a:ext cx="3188969" cy="100660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415033" y="264667"/>
            <a:ext cx="5340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0" dirty="0"/>
              <a:t>PERSPECTIVES</a:t>
            </a:r>
            <a:r>
              <a:rPr spc="-475" dirty="0"/>
              <a:t> </a:t>
            </a:r>
            <a:r>
              <a:rPr spc="-345" dirty="0"/>
              <a:t>D’ÉVOLUTION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26007" y="1269390"/>
            <a:ext cx="9369425" cy="412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708150" indent="-228600">
              <a:lnSpc>
                <a:spcPct val="1101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Mettre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protocole </a:t>
            </a:r>
            <a:r>
              <a:rPr sz="2200" spc="-290" dirty="0">
                <a:solidFill>
                  <a:srgbClr val="FFFFFF"/>
                </a:solidFill>
                <a:latin typeface="Arial"/>
                <a:cs typeface="Arial"/>
              </a:rPr>
              <a:t>DHCP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pour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l’obtention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d’addresses </a:t>
            </a: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IP 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automatiquement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(notament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pour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2200" spc="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WIFI).</a:t>
            </a:r>
            <a:endParaRPr sz="2200" dirty="0">
              <a:latin typeface="Arial"/>
              <a:cs typeface="Arial"/>
            </a:endParaRPr>
          </a:p>
          <a:p>
            <a:pPr marL="241300" marR="5080" indent="-228600">
              <a:lnSpc>
                <a:spcPct val="110000"/>
              </a:lnSpc>
              <a:spcBef>
                <a:spcPts val="994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Mettre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200" spc="-265" dirty="0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serveur </a:t>
            </a:r>
            <a:r>
              <a:rPr sz="2200" spc="-380" dirty="0">
                <a:solidFill>
                  <a:srgbClr val="FFFFFF"/>
                </a:solidFill>
                <a:latin typeface="Arial"/>
                <a:cs typeface="Arial"/>
              </a:rPr>
              <a:t>PXE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pour restaurer </a:t>
            </a:r>
            <a:r>
              <a:rPr sz="2200" spc="-265" dirty="0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sz="2200" spc="-200" dirty="0">
                <a:solidFill>
                  <a:srgbClr val="FFFFFF"/>
                </a:solidFill>
                <a:latin typeface="Arial"/>
                <a:cs typeface="Arial"/>
              </a:rPr>
              <a:t>système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d’exploitation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depuis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le 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réseau </a:t>
            </a:r>
            <a:r>
              <a:rPr sz="2200" spc="-229" dirty="0">
                <a:solidFill>
                  <a:srgbClr val="FFFFFF"/>
                </a:solidFill>
                <a:latin typeface="Arial"/>
                <a:cs typeface="Arial"/>
              </a:rPr>
              <a:t>(sans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media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bootable).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Serveur </a:t>
            </a:r>
            <a:r>
              <a:rPr sz="2200" spc="-275" dirty="0">
                <a:solidFill>
                  <a:srgbClr val="FFFFFF"/>
                </a:solidFill>
                <a:latin typeface="Arial"/>
                <a:cs typeface="Arial"/>
              </a:rPr>
              <a:t>RADIUS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pour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l’authentification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plus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sécurisé </a:t>
            </a:r>
            <a:r>
              <a:rPr sz="2200" spc="-215" dirty="0">
                <a:solidFill>
                  <a:srgbClr val="FFFFFF"/>
                </a:solidFill>
                <a:latin typeface="Arial"/>
                <a:cs typeface="Arial"/>
              </a:rPr>
              <a:t>sur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réseau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l’entreprise.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7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Câbles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de fibres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optiques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entre 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2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routeurs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Topologie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maillée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entre 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routeurs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connecter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au </a:t>
            </a:r>
            <a:r>
              <a:rPr sz="2200" spc="-240" dirty="0">
                <a:solidFill>
                  <a:srgbClr val="FFFFFF"/>
                </a:solidFill>
                <a:latin typeface="Arial"/>
                <a:cs typeface="Arial"/>
              </a:rPr>
              <a:t>FAI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avec </a:t>
            </a:r>
            <a:r>
              <a:rPr sz="2200" spc="-265" dirty="0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très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haut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debit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(10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Gbit/s)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7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Utiliser 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des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switch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niveau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pour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faciliter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creation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2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15171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1" y="0"/>
                </a:moveTo>
                <a:lnTo>
                  <a:pt x="0" y="0"/>
                </a:lnTo>
                <a:lnTo>
                  <a:pt x="307085" y="307085"/>
                </a:lnTo>
                <a:lnTo>
                  <a:pt x="0" y="614171"/>
                </a:lnTo>
                <a:lnTo>
                  <a:pt x="1227581" y="614171"/>
                </a:lnTo>
                <a:lnTo>
                  <a:pt x="1534668" y="307085"/>
                </a:lnTo>
                <a:lnTo>
                  <a:pt x="122758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749676" y="349961"/>
            <a:ext cx="4407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CONCLUSION </a:t>
            </a:r>
            <a:r>
              <a:rPr spc="-725" dirty="0"/>
              <a:t>ET</a:t>
            </a:r>
            <a:r>
              <a:rPr spc="-690" dirty="0"/>
              <a:t> </a:t>
            </a:r>
            <a:r>
              <a:rPr spc="-370" dirty="0"/>
              <a:t>BILAN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26007" y="1231237"/>
            <a:ext cx="8982710" cy="42868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Projet </a:t>
            </a:r>
            <a:r>
              <a:rPr sz="2200" spc="-225" dirty="0">
                <a:solidFill>
                  <a:srgbClr val="FFFFFF"/>
                </a:solidFill>
                <a:latin typeface="Arial"/>
                <a:cs typeface="Arial"/>
              </a:rPr>
              <a:t>mené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à </a:t>
            </a: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son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terme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objectifs</a:t>
            </a:r>
            <a:r>
              <a:rPr sz="2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atteints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29" dirty="0">
                <a:solidFill>
                  <a:srgbClr val="FFFFFF"/>
                </a:solidFill>
                <a:latin typeface="Arial"/>
                <a:cs typeface="Arial"/>
              </a:rPr>
              <a:t>Bonne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organisation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29" dirty="0">
                <a:solidFill>
                  <a:srgbClr val="FFFFFF"/>
                </a:solidFill>
                <a:latin typeface="Arial"/>
                <a:cs typeface="Arial"/>
              </a:rPr>
              <a:t>Bonne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repartition 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taches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7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Apports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200" spc="-210" dirty="0">
                <a:solidFill>
                  <a:srgbClr val="FFFFFF"/>
                </a:solidFill>
                <a:latin typeface="Arial"/>
                <a:cs typeface="Arial"/>
              </a:rPr>
              <a:t>connaissances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concrêtes 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(réseau, 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mise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au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d’un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devis,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plans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bâtiments…)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Organisation 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des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services dans 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entreprise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10" dirty="0">
                <a:solidFill>
                  <a:srgbClr val="FFFFFF"/>
                </a:solidFill>
                <a:latin typeface="Arial"/>
                <a:cs typeface="Arial"/>
              </a:rPr>
              <a:t>Commencer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plus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tôt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topologie</a:t>
            </a:r>
            <a:r>
              <a:rPr sz="22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logique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7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Mieux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répartir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les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taches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gestion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projet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Intégrer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d’avantage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chef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projet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dans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les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livrables</a:t>
            </a:r>
            <a:r>
              <a:rPr sz="22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41992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1" y="0"/>
                </a:moveTo>
                <a:lnTo>
                  <a:pt x="0" y="0"/>
                </a:lnTo>
                <a:lnTo>
                  <a:pt x="307085" y="307085"/>
                </a:lnTo>
                <a:lnTo>
                  <a:pt x="0" y="614171"/>
                </a:lnTo>
                <a:lnTo>
                  <a:pt x="1227581" y="614171"/>
                </a:lnTo>
                <a:lnTo>
                  <a:pt x="1534667" y="307085"/>
                </a:lnTo>
                <a:lnTo>
                  <a:pt x="122758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6640" y="1249680"/>
            <a:ext cx="4610100" cy="387705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832865"/>
            <a:ext cx="5260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PRESENTATION </a:t>
            </a:r>
            <a:r>
              <a:rPr spc="-430" dirty="0"/>
              <a:t>DU</a:t>
            </a:r>
            <a:r>
              <a:rPr spc="-70" dirty="0"/>
              <a:t> </a:t>
            </a:r>
            <a:r>
              <a:rPr spc="-450" dirty="0"/>
              <a:t>GROUPE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512" y="2233929"/>
            <a:ext cx="4072890" cy="24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123809"/>
              <a:buFont typeface="Arial"/>
              <a:buChar char="•"/>
              <a:tabLst>
                <a:tab pos="241300" algn="l"/>
              </a:tabLst>
            </a:pPr>
            <a:r>
              <a:rPr lang="fr-FR"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Mohamed Sahraoui</a:t>
            </a:r>
            <a:endParaRPr sz="2100" dirty="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15"/>
              </a:spcBef>
              <a:buSzPct val="125000"/>
              <a:buChar char="•"/>
              <a:tabLst>
                <a:tab pos="697865" algn="l"/>
                <a:tab pos="698500" algn="l"/>
              </a:tabLst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Chef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8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projet</a:t>
            </a:r>
            <a:endParaRPr sz="18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05"/>
              </a:spcBef>
              <a:buSzPct val="125000"/>
              <a:buChar char="•"/>
              <a:tabLst>
                <a:tab pos="697865" algn="l"/>
                <a:tab pos="698500" algn="l"/>
              </a:tabLst>
            </a:pP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Responsable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supports</a:t>
            </a:r>
            <a:endParaRPr sz="18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05"/>
              </a:spcBef>
              <a:buSzPct val="125000"/>
              <a:buChar char="•"/>
              <a:tabLst>
                <a:tab pos="697865" algn="l"/>
                <a:tab pos="698500" algn="l"/>
              </a:tabLst>
            </a:pP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Responsable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des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rapports</a:t>
            </a:r>
            <a:r>
              <a:rPr sz="18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8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975"/>
              </a:spcBef>
              <a:buSzPct val="123809"/>
              <a:buFont typeface="Arial"/>
              <a:buChar char="•"/>
              <a:tabLst>
                <a:tab pos="241300" algn="l"/>
              </a:tabLst>
            </a:pPr>
            <a:r>
              <a:rPr lang="fr-FR" sz="2100" b="1" spc="-105" dirty="0" err="1">
                <a:solidFill>
                  <a:srgbClr val="FFFFFF"/>
                </a:solidFill>
                <a:latin typeface="Trebuchet MS"/>
                <a:cs typeface="Trebuchet MS"/>
              </a:rPr>
              <a:t>Zineddine</a:t>
            </a:r>
            <a:r>
              <a:rPr lang="fr-FR" sz="2100" b="1" spc="-105" dirty="0">
                <a:solidFill>
                  <a:srgbClr val="FFFFFF"/>
                </a:solidFill>
                <a:latin typeface="Trebuchet MS"/>
                <a:cs typeface="Trebuchet MS"/>
              </a:rPr>
              <a:t> Ait Rabah</a:t>
            </a:r>
            <a:endParaRPr sz="2100" dirty="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25"/>
              </a:spcBef>
              <a:buSzPct val="125000"/>
              <a:buChar char="•"/>
              <a:tabLst>
                <a:tab pos="697865" algn="l"/>
                <a:tab pos="698500" algn="l"/>
              </a:tabLst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Responsable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des postes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utilisateurs</a:t>
            </a:r>
            <a:endParaRPr sz="18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495"/>
              </a:spcBef>
              <a:buSzPct val="125000"/>
              <a:buChar char="•"/>
              <a:tabLst>
                <a:tab pos="697865" algn="l"/>
                <a:tab pos="698500" algn="l"/>
              </a:tabLst>
            </a:pP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Responsable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topologie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logique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9865" y="2233929"/>
            <a:ext cx="3795395" cy="2913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123809"/>
              <a:buFont typeface="Arial"/>
              <a:buChar char="•"/>
              <a:tabLst>
                <a:tab pos="241300" algn="l"/>
              </a:tabLst>
            </a:pPr>
            <a:r>
              <a:rPr lang="fr-FR" sz="2100" b="1" spc="-140" dirty="0">
                <a:solidFill>
                  <a:srgbClr val="FFFFFF"/>
                </a:solidFill>
                <a:latin typeface="Trebuchet MS"/>
                <a:cs typeface="Trebuchet MS"/>
              </a:rPr>
              <a:t>Abdelhamid </a:t>
            </a:r>
            <a:r>
              <a:rPr lang="fr-FR" sz="2100" b="1" spc="-140" dirty="0" err="1">
                <a:solidFill>
                  <a:srgbClr val="FFFFFF"/>
                </a:solidFill>
                <a:latin typeface="Trebuchet MS"/>
                <a:cs typeface="Trebuchet MS"/>
              </a:rPr>
              <a:t>Larachi</a:t>
            </a:r>
            <a:endParaRPr sz="21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SzPct val="125000"/>
              <a:buChar char="•"/>
              <a:tabLst>
                <a:tab pos="697865" algn="l"/>
                <a:tab pos="698500" algn="l"/>
              </a:tabLst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Responsable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18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d’adressage</a:t>
            </a:r>
            <a:endParaRPr sz="1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SzPct val="125000"/>
              <a:buChar char="•"/>
              <a:tabLst>
                <a:tab pos="697865" algn="l"/>
                <a:tab pos="698500" algn="l"/>
              </a:tabLst>
            </a:pPr>
            <a:r>
              <a:rPr lang="fr-FR" spc="-150" dirty="0">
                <a:solidFill>
                  <a:srgbClr val="FFFFFF"/>
                </a:solidFill>
                <a:latin typeface="Arial"/>
                <a:cs typeface="Arial"/>
              </a:rPr>
              <a:t>Responsable</a:t>
            </a:r>
            <a:r>
              <a:rPr lang="fr-FR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pc="-70" dirty="0">
                <a:solidFill>
                  <a:srgbClr val="FFFFFF"/>
                </a:solidFill>
                <a:latin typeface="Arial"/>
                <a:cs typeface="Arial"/>
              </a:rPr>
              <a:t>matériel</a:t>
            </a: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SzPct val="125000"/>
              <a:buChar char="•"/>
              <a:tabLst>
                <a:tab pos="697865" algn="l"/>
                <a:tab pos="698500" algn="l"/>
              </a:tabLst>
            </a:pPr>
            <a:endParaRPr sz="31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123809"/>
              <a:buFont typeface="Arial"/>
              <a:buChar char="•"/>
              <a:tabLst>
                <a:tab pos="241300" algn="l"/>
              </a:tabLst>
            </a:pPr>
            <a:r>
              <a:rPr lang="fr-FR" sz="2100" b="1" spc="-110" dirty="0" err="1">
                <a:solidFill>
                  <a:srgbClr val="FFFFFF"/>
                </a:solidFill>
                <a:latin typeface="Trebuchet MS"/>
                <a:cs typeface="Trebuchet MS"/>
              </a:rPr>
              <a:t>Abdessamed</a:t>
            </a:r>
            <a:r>
              <a:rPr lang="fr-FR"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2100" b="1" spc="-110" dirty="0" err="1">
                <a:solidFill>
                  <a:srgbClr val="FFFFFF"/>
                </a:solidFill>
                <a:latin typeface="Trebuchet MS"/>
                <a:cs typeface="Trebuchet MS"/>
              </a:rPr>
              <a:t>Megatli</a:t>
            </a:r>
            <a:endParaRPr sz="21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30"/>
              </a:spcBef>
              <a:buSzPct val="125000"/>
              <a:buChar char="•"/>
              <a:tabLst>
                <a:tab pos="697865" algn="l"/>
                <a:tab pos="698500" algn="l"/>
              </a:tabLst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Responsable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plans</a:t>
            </a: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physiques</a:t>
            </a:r>
            <a:endParaRPr sz="1800" dirty="0">
              <a:latin typeface="Arial"/>
              <a:cs typeface="Arial"/>
            </a:endParaRPr>
          </a:p>
          <a:p>
            <a:pPr marL="698500" lvl="1" indent="-228600">
              <a:spcBef>
                <a:spcPts val="490"/>
              </a:spcBef>
              <a:buSzPct val="125000"/>
              <a:buFontTx/>
              <a:buChar char="•"/>
              <a:tabLst>
                <a:tab pos="697865" algn="l"/>
                <a:tab pos="698500" algn="l"/>
              </a:tabLst>
            </a:pPr>
            <a:r>
              <a:rPr lang="fr-FR" spc="-150" dirty="0">
                <a:solidFill>
                  <a:srgbClr val="FFFFFF"/>
                </a:solidFill>
                <a:latin typeface="Arial"/>
                <a:cs typeface="Arial"/>
              </a:rPr>
              <a:t>Responsable </a:t>
            </a:r>
            <a:r>
              <a:rPr lang="fr-FR" spc="-114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lang="fr-FR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pc="-110" dirty="0">
                <a:solidFill>
                  <a:srgbClr val="FFFFFF"/>
                </a:solidFill>
                <a:latin typeface="Arial"/>
                <a:cs typeface="Arial"/>
              </a:rPr>
              <a:t>devis</a:t>
            </a:r>
            <a:endParaRPr lang="fr-FR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SzPct val="125000"/>
              <a:buChar char="•"/>
              <a:tabLst>
                <a:tab pos="697865" algn="l"/>
                <a:tab pos="698500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525" cy="614680"/>
          </a:xfrm>
          <a:custGeom>
            <a:avLst/>
            <a:gdLst/>
            <a:ahLst/>
            <a:cxnLst/>
            <a:rect l="l" t="t" r="r" b="b"/>
            <a:pathLst>
              <a:path w="1533525" h="614679">
                <a:moveTo>
                  <a:pt x="1226057" y="0"/>
                </a:moveTo>
                <a:lnTo>
                  <a:pt x="0" y="0"/>
                </a:lnTo>
                <a:lnTo>
                  <a:pt x="307085" y="307085"/>
                </a:lnTo>
                <a:lnTo>
                  <a:pt x="0" y="614171"/>
                </a:lnTo>
                <a:lnTo>
                  <a:pt x="1226057" y="614171"/>
                </a:lnTo>
                <a:lnTo>
                  <a:pt x="1533143" y="307085"/>
                </a:lnTo>
                <a:lnTo>
                  <a:pt x="122605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827144" y="3013709"/>
            <a:ext cx="603616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CONTEXTE ET BESOINS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4867655"/>
            <a:ext cx="975844" cy="1990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548" y="5992367"/>
            <a:ext cx="1533525" cy="614680"/>
          </a:xfrm>
          <a:custGeom>
            <a:avLst/>
            <a:gdLst/>
            <a:ahLst/>
            <a:cxnLst/>
            <a:rect l="l" t="t" r="r" b="b"/>
            <a:pathLst>
              <a:path w="1533525" h="614679">
                <a:moveTo>
                  <a:pt x="1226057" y="0"/>
                </a:moveTo>
                <a:lnTo>
                  <a:pt x="0" y="0"/>
                </a:lnTo>
                <a:lnTo>
                  <a:pt x="307085" y="307085"/>
                </a:lnTo>
                <a:lnTo>
                  <a:pt x="0" y="614171"/>
                </a:lnTo>
                <a:lnTo>
                  <a:pt x="1226057" y="614171"/>
                </a:lnTo>
                <a:lnTo>
                  <a:pt x="1533143" y="307085"/>
                </a:lnTo>
                <a:lnTo>
                  <a:pt x="122605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220216" y="665175"/>
            <a:ext cx="4305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CONTEXTE </a:t>
            </a:r>
            <a:r>
              <a:rPr spc="-730" dirty="0"/>
              <a:t>ET</a:t>
            </a:r>
            <a:r>
              <a:rPr spc="-605" dirty="0"/>
              <a:t> </a:t>
            </a:r>
            <a:r>
              <a:rPr spc="-445" dirty="0"/>
              <a:t>BESOINS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956563" y="1883181"/>
            <a:ext cx="4015740" cy="28606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L’entreprise</a:t>
            </a:r>
            <a:r>
              <a:rPr sz="2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Carnofluxe,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s’agrandit,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elle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besoin</a:t>
            </a:r>
            <a:endParaRPr sz="2200">
              <a:latin typeface="Arial"/>
              <a:cs typeface="Arial"/>
            </a:endParaRPr>
          </a:p>
          <a:p>
            <a:pPr marL="241300" marR="36195">
              <a:lnSpc>
                <a:spcPts val="2910"/>
              </a:lnSpc>
              <a:spcBef>
                <a:spcPts val="140"/>
              </a:spcBef>
              <a:tabLst>
                <a:tab pos="1882775" algn="l"/>
              </a:tabLst>
            </a:pP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d’équiper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90" dirty="0">
                <a:solidFill>
                  <a:srgbClr val="FFFFFF"/>
                </a:solidFill>
                <a:latin typeface="Arial"/>
                <a:cs typeface="Arial"/>
              </a:rPr>
              <a:t>ses	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nouveaux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locaux 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réseau</a:t>
            </a:r>
            <a:r>
              <a:rPr sz="22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informatique.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125000"/>
              <a:buChar char="•"/>
              <a:tabLst>
                <a:tab pos="241300" algn="l"/>
              </a:tabLst>
            </a:pP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Carnofluxe 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est 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centrale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d’achat 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composée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91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salaries.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47488" y="1164336"/>
            <a:ext cx="7144511" cy="349605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525" cy="614680"/>
          </a:xfrm>
          <a:custGeom>
            <a:avLst/>
            <a:gdLst/>
            <a:ahLst/>
            <a:cxnLst/>
            <a:rect l="l" t="t" r="r" b="b"/>
            <a:pathLst>
              <a:path w="1533525" h="614679">
                <a:moveTo>
                  <a:pt x="1226057" y="0"/>
                </a:moveTo>
                <a:lnTo>
                  <a:pt x="0" y="0"/>
                </a:lnTo>
                <a:lnTo>
                  <a:pt x="307085" y="307085"/>
                </a:lnTo>
                <a:lnTo>
                  <a:pt x="0" y="614171"/>
                </a:lnTo>
                <a:lnTo>
                  <a:pt x="1226057" y="614171"/>
                </a:lnTo>
                <a:lnTo>
                  <a:pt x="1533143" y="307085"/>
                </a:lnTo>
                <a:lnTo>
                  <a:pt x="122605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20216" y="269875"/>
            <a:ext cx="8919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PLANNING </a:t>
            </a:r>
            <a:r>
              <a:rPr sz="3200" spc="-645" dirty="0"/>
              <a:t>ET </a:t>
            </a:r>
            <a:r>
              <a:rPr sz="3200" spc="-440" dirty="0"/>
              <a:t>REPARTITION </a:t>
            </a:r>
            <a:r>
              <a:rPr sz="3200" spc="-550" dirty="0"/>
              <a:t>DES </a:t>
            </a:r>
            <a:r>
              <a:rPr sz="3200" spc="-495" dirty="0"/>
              <a:t>TACHES</a:t>
            </a:r>
            <a:r>
              <a:rPr sz="3200" spc="-380" dirty="0"/>
              <a:t> </a:t>
            </a:r>
            <a:r>
              <a:rPr sz="3200" spc="-420" dirty="0"/>
              <a:t>PRÉVISIONEL</a:t>
            </a:r>
            <a:endParaRPr sz="3200"/>
          </a:p>
        </p:txBody>
      </p:sp>
      <p:sp>
        <p:nvSpPr>
          <p:cNvPr id="41" name="object 41"/>
          <p:cNvSpPr/>
          <p:nvPr/>
        </p:nvSpPr>
        <p:spPr>
          <a:xfrm>
            <a:off x="522731" y="1066800"/>
            <a:ext cx="11143488" cy="45918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525" cy="614680"/>
          </a:xfrm>
          <a:custGeom>
            <a:avLst/>
            <a:gdLst/>
            <a:ahLst/>
            <a:cxnLst/>
            <a:rect l="l" t="t" r="r" b="b"/>
            <a:pathLst>
              <a:path w="1533525" h="614679">
                <a:moveTo>
                  <a:pt x="1226057" y="0"/>
                </a:moveTo>
                <a:lnTo>
                  <a:pt x="0" y="0"/>
                </a:lnTo>
                <a:lnTo>
                  <a:pt x="307085" y="307085"/>
                </a:lnTo>
                <a:lnTo>
                  <a:pt x="0" y="614171"/>
                </a:lnTo>
                <a:lnTo>
                  <a:pt x="1226057" y="614171"/>
                </a:lnTo>
                <a:lnTo>
                  <a:pt x="1533143" y="307085"/>
                </a:lnTo>
                <a:lnTo>
                  <a:pt x="122605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668" cy="614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220216" y="418591"/>
            <a:ext cx="749173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285" dirty="0"/>
              <a:t>PLANNING </a:t>
            </a:r>
            <a:r>
              <a:rPr spc="-725" dirty="0"/>
              <a:t>ET </a:t>
            </a:r>
            <a:r>
              <a:rPr spc="-495" dirty="0"/>
              <a:t>REPARTITION </a:t>
            </a:r>
            <a:r>
              <a:rPr spc="-625" dirty="0"/>
              <a:t>DES </a:t>
            </a:r>
            <a:r>
              <a:rPr spc="-565" dirty="0"/>
              <a:t>TACHES  </a:t>
            </a:r>
            <a:r>
              <a:rPr spc="-605" dirty="0"/>
              <a:t>EFFECTIF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2042160"/>
            <a:ext cx="12192000" cy="30403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752600" y="2840177"/>
            <a:ext cx="9448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 ET PLANS PHYSIQUES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5952744"/>
            <a:ext cx="1648968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6048755"/>
            <a:ext cx="1277111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203" y="5992367"/>
            <a:ext cx="1534668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6086855"/>
            <a:ext cx="1163573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236208"/>
            <a:ext cx="622554" cy="31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5952744"/>
            <a:ext cx="1647443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060" y="6048755"/>
            <a:ext cx="1045476" cy="574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48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972" y="6086855"/>
            <a:ext cx="931926" cy="313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035" y="6236208"/>
            <a:ext cx="625601" cy="3131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6932" y="5952744"/>
            <a:ext cx="1648967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5974079"/>
            <a:ext cx="1062240" cy="723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6367" y="5992367"/>
            <a:ext cx="1534795" cy="614680"/>
          </a:xfrm>
          <a:custGeom>
            <a:avLst/>
            <a:gdLst/>
            <a:ahLst/>
            <a:cxnLst/>
            <a:rect l="l" t="t" r="r" b="b"/>
            <a:pathLst>
              <a:path w="1534795" h="614679">
                <a:moveTo>
                  <a:pt x="1227582" y="0"/>
                </a:moveTo>
                <a:lnTo>
                  <a:pt x="0" y="0"/>
                </a:lnTo>
                <a:lnTo>
                  <a:pt x="307086" y="307085"/>
                </a:lnTo>
                <a:lnTo>
                  <a:pt x="0" y="614171"/>
                </a:lnTo>
                <a:lnTo>
                  <a:pt x="1227582" y="614171"/>
                </a:lnTo>
                <a:lnTo>
                  <a:pt x="1534668" y="307085"/>
                </a:lnTo>
                <a:lnTo>
                  <a:pt x="1227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3171" y="6012179"/>
            <a:ext cx="948689" cy="31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044" y="6161532"/>
            <a:ext cx="709422" cy="3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703" y="6310884"/>
            <a:ext cx="773429" cy="313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3752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0847" y="6123432"/>
            <a:ext cx="960145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6161532"/>
            <a:ext cx="846582" cy="31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209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2428" y="6048755"/>
            <a:ext cx="954036" cy="5745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1532" y="5992367"/>
            <a:ext cx="1533143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5119" y="6086855"/>
            <a:ext cx="593598" cy="3131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6236208"/>
            <a:ext cx="840486" cy="31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8916" y="5952744"/>
            <a:ext cx="1647444" cy="726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147" y="6048755"/>
            <a:ext cx="1072896" cy="5745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8352" y="5992367"/>
            <a:ext cx="1533144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9059" y="6086855"/>
            <a:ext cx="959357" cy="3131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57159" y="6236208"/>
            <a:ext cx="840486" cy="3131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5735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1307" y="6123432"/>
            <a:ext cx="922007" cy="425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5171" y="5992367"/>
            <a:ext cx="1534668" cy="614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99219" y="6161532"/>
            <a:ext cx="808481" cy="31318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2556" y="5952744"/>
            <a:ext cx="1648968" cy="726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89464" y="6123432"/>
            <a:ext cx="880884" cy="4251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1992" y="5992367"/>
            <a:ext cx="1534667" cy="614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47376" y="6161532"/>
            <a:ext cx="767333" cy="3131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34500" y="0"/>
            <a:ext cx="2148840" cy="1726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220216" y="325069"/>
            <a:ext cx="5093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REPARTITION </a:t>
            </a:r>
            <a:r>
              <a:rPr spc="-625" dirty="0"/>
              <a:t>DES</a:t>
            </a:r>
            <a:r>
              <a:rPr spc="-430" dirty="0"/>
              <a:t> </a:t>
            </a:r>
            <a:r>
              <a:rPr spc="-575" dirty="0"/>
              <a:t>SERVICES</a:t>
            </a:r>
          </a:p>
        </p:txBody>
      </p:sp>
      <p:sp>
        <p:nvSpPr>
          <p:cNvPr id="42" name="object 42"/>
          <p:cNvSpPr/>
          <p:nvPr/>
        </p:nvSpPr>
        <p:spPr>
          <a:xfrm>
            <a:off x="2621279" y="566927"/>
            <a:ext cx="6946392" cy="51876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180"/>
              </a:lnSpc>
              <a:spcBef>
                <a:spcPts val="180"/>
              </a:spcBef>
            </a:pPr>
            <a:r>
              <a:rPr spc="-85" dirty="0"/>
              <a:t>A</a:t>
            </a:r>
            <a:r>
              <a:rPr spc="-60" dirty="0"/>
              <a:t>r</a:t>
            </a:r>
            <a:r>
              <a:rPr spc="-50" dirty="0"/>
              <a:t>c</a:t>
            </a:r>
            <a:r>
              <a:rPr spc="-70" dirty="0"/>
              <a:t>hite</a:t>
            </a:r>
            <a:r>
              <a:rPr spc="-90" dirty="0"/>
              <a:t>c</a:t>
            </a:r>
            <a:r>
              <a:rPr spc="-50" dirty="0"/>
              <a:t>ture  </a:t>
            </a:r>
            <a:r>
              <a:rPr spc="-40" dirty="0"/>
              <a:t>et </a:t>
            </a:r>
            <a:r>
              <a:rPr spc="-75" dirty="0"/>
              <a:t>plans  </a:t>
            </a:r>
            <a:r>
              <a:rPr spc="-90" dirty="0"/>
              <a:t>physiques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479296" y="6122930"/>
            <a:ext cx="9582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180"/>
              </a:lnSpc>
              <a:spcBef>
                <a:spcPts val="18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Présentation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groupe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99410" y="6122930"/>
            <a:ext cx="726440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3510" marR="5080" indent="-131445">
              <a:lnSpc>
                <a:spcPts val="118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Contexte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et 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besoins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06031" y="6122930"/>
            <a:ext cx="678815" cy="340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4780">
              <a:lnSpc>
                <a:spcPts val="1180"/>
              </a:lnSpc>
              <a:spcBef>
                <a:spcPts val="18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Postes 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tilis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teurs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95006" y="6122930"/>
            <a:ext cx="7531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Perspectives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31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d’évolution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95340" y="6197606"/>
            <a:ext cx="642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pc="-150" dirty="0"/>
              <a:t>C</a:t>
            </a:r>
            <a:r>
              <a:rPr spc="-120" dirty="0"/>
              <a:t>on</a:t>
            </a:r>
            <a:r>
              <a:rPr spc="-114" dirty="0"/>
              <a:t>c</a:t>
            </a:r>
            <a:r>
              <a:rPr spc="-100" dirty="0"/>
              <a:t>lusion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0324592" y="6197606"/>
            <a:ext cx="6051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Ques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1093</Words>
  <Application>Microsoft Macintosh PowerPoint</Application>
  <PresentationFormat>Grand écran</PresentationFormat>
  <Paragraphs>429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Wingdings</vt:lpstr>
      <vt:lpstr>Office Theme</vt:lpstr>
      <vt:lpstr>PROJET CARNOFLUXE</vt:lpstr>
      <vt:lpstr>SOMMAIRE</vt:lpstr>
      <vt:lpstr>PRESENTATION DU GROUPE</vt:lpstr>
      <vt:lpstr>CONTEXTE ET BESOINS</vt:lpstr>
      <vt:lpstr>CONTEXTE ET BESOINS</vt:lpstr>
      <vt:lpstr>PLANNING ET REPARTITION DES TACHES PRÉVISIONEL</vt:lpstr>
      <vt:lpstr>PLANNING ET REPARTITION DES TACHES  EFFECTIF</vt:lpstr>
      <vt:lpstr>ARCHITECTURE ET PLANS PHYSIQUES</vt:lpstr>
      <vt:lpstr>REPARTITION DES SERVICES</vt:lpstr>
      <vt:lpstr>Présentation PowerPoint</vt:lpstr>
      <vt:lpstr>PLANS PHYSIQUES</vt:lpstr>
      <vt:lpstr>PLANS PHYSIQUES</vt:lpstr>
      <vt:lpstr>PLANS PHYSIQUES</vt:lpstr>
      <vt:lpstr>PLANS PHYSIQUES</vt:lpstr>
      <vt:lpstr>PLANS PHYSIQUES</vt:lpstr>
      <vt:lpstr>PLANS PHYSIQUES</vt:lpstr>
      <vt:lpstr>MATÉRIEL</vt:lpstr>
      <vt:lpstr>MATÉRIEL</vt:lpstr>
      <vt:lpstr>DEVIS</vt:lpstr>
      <vt:lpstr>CALCULS DE  LONGUEUR DE CABLE</vt:lpstr>
      <vt:lpstr>SIMULATION – TOPOLOGIE LOGIQUE</vt:lpstr>
      <vt:lpstr>TOPOLOGIE LOGIQUE</vt:lpstr>
      <vt:lpstr>SIMULATION – PACKET TRACER</vt:lpstr>
      <vt:lpstr>POSTES UTILISATEURS</vt:lpstr>
      <vt:lpstr>PERSPECTIVES D’ÉVOLUTION</vt:lpstr>
      <vt:lpstr>CONCLUSION ET 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carnofluxe</dc:title>
  <dc:creator>Lecomte Alexandre</dc:creator>
  <cp:lastModifiedBy>LARACHI ABDELHAMID</cp:lastModifiedBy>
  <cp:revision>1</cp:revision>
  <cp:lastPrinted>2018-11-17T20:09:26Z</cp:lastPrinted>
  <dcterms:created xsi:type="dcterms:W3CDTF">2018-11-17T20:00:33Z</dcterms:created>
  <dcterms:modified xsi:type="dcterms:W3CDTF">2018-11-17T20:12:06Z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2018-11-17T00:00:00Z</vt:filetime>
  </property>
</Properties>
</file>