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71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8TVsB25+RjndhW2ttWGg73ayF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2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68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39505" y="433680"/>
            <a:ext cx="11719560" cy="77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s-ES" sz="4400" b="1">
                <a:solidFill>
                  <a:srgbClr val="0070C0"/>
                </a:solidFill>
              </a:rPr>
              <a:t>Valor de las Acciones Argentina en un año Electoral</a:t>
            </a:r>
            <a:endParaRPr sz="4400" b="1">
              <a:solidFill>
                <a:srgbClr val="0070C0"/>
              </a:solidFill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69" y="3089017"/>
            <a:ext cx="1692724" cy="16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7322" y="2987279"/>
            <a:ext cx="1996134" cy="169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61648" y="2939051"/>
            <a:ext cx="1917573" cy="198995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1423181" y="5872675"/>
            <a:ext cx="9144000" cy="77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</a:pPr>
            <a:r>
              <a:rPr lang="es-ES" sz="4000" b="0" i="1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Autor: Sado Abdelhamid</a:t>
            </a:r>
            <a:endParaRPr sz="4000" b="0" i="1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34469" y="3120313"/>
            <a:ext cx="1996134" cy="162743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841717" y="1398999"/>
            <a:ext cx="10508566" cy="77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s-ES" sz="44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$ Devaluación del Peso en las Elecciones de 2019 $</a:t>
            </a:r>
            <a:endParaRPr sz="44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magen">
            <a:extLst>
              <a:ext uri="{FF2B5EF4-FFF2-40B4-BE49-F238E27FC236}">
                <a16:creationId xmlns:a16="http://schemas.microsoft.com/office/drawing/2014/main" id="{D47CFE5C-3757-291A-FA69-3023F2969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2" t="19130" r="6664" b="9373"/>
          <a:stretch/>
        </p:blipFill>
        <p:spPr bwMode="auto">
          <a:xfrm>
            <a:off x="9431922" y="3089017"/>
            <a:ext cx="2599769" cy="19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2AA0BA88-046D-9A4B-6E73-4BF4AE664B55}"/>
              </a:ext>
            </a:extLst>
          </p:cNvPr>
          <p:cNvSpPr/>
          <p:nvPr/>
        </p:nvSpPr>
        <p:spPr>
          <a:xfrm rot="18212867">
            <a:off x="9375835" y="4530641"/>
            <a:ext cx="1704573" cy="11955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NEW</a:t>
            </a:r>
            <a:endParaRPr lang="es-AR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135401" y="93456"/>
            <a:ext cx="11662923" cy="77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s-ES" sz="3600" b="1">
                <a:solidFill>
                  <a:srgbClr val="0070C0"/>
                </a:solidFill>
              </a:rPr>
              <a:t>Valor de las Acciones Argentina en un año Electoral</a:t>
            </a:r>
            <a:endParaRPr sz="3600" b="1">
              <a:solidFill>
                <a:srgbClr val="0070C0"/>
              </a:solidFill>
            </a:endParaRPr>
          </a:p>
        </p:txBody>
      </p:sp>
      <p:pic>
        <p:nvPicPr>
          <p:cNvPr id="174" name="Google Shape;17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9" y="1000836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14" y="2557491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845" y="5510797"/>
            <a:ext cx="1072663" cy="107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401" y="4135098"/>
            <a:ext cx="1072662" cy="107266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/>
          <p:nvPr/>
        </p:nvSpPr>
        <p:spPr>
          <a:xfrm>
            <a:off x="1419462" y="856357"/>
            <a:ext cx="3525971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como se aprecia tanto en el grafico con el la matriz de correlación las únicas acciones que siguen la devaluación son las de las empresas tecnológicas como Mercado Libre y Globant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32A52F-A504-3DA1-A53C-E0D863FAB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34" y="656367"/>
            <a:ext cx="7246566" cy="621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subTitle" idx="1"/>
          </p:nvPr>
        </p:nvSpPr>
        <p:spPr>
          <a:xfrm>
            <a:off x="1739411" y="105376"/>
            <a:ext cx="10377930" cy="159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s-E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para analizar a las otras acciones eliminamos a mercado libre por una cuestión de escala y comprobamos que ante un aumento del dolar las acciones de las empresas tradicionales sean del agro, energia o industriales su valor bajo</a:t>
            </a:r>
            <a:endParaRPr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9" y="1000836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14" y="2557491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845" y="5510797"/>
            <a:ext cx="1072663" cy="107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401" y="4135098"/>
            <a:ext cx="1072662" cy="1072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34904" y="1336431"/>
            <a:ext cx="10757095" cy="5247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>
            <a:spLocks noGrp="1"/>
          </p:cNvSpPr>
          <p:nvPr>
            <p:ph type="subTitle" idx="1"/>
          </p:nvPr>
        </p:nvSpPr>
        <p:spPr>
          <a:xfrm>
            <a:off x="4656406" y="47478"/>
            <a:ext cx="7413674" cy="95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s-ES">
                <a:solidFill>
                  <a:srgbClr val="0070C0"/>
                </a:solidFill>
              </a:rPr>
              <a:t>Normalización de los Valores: a continuación normalizaremos los precios y el valor del dólar para visualizar los precios sin el problema de la escala del valor de la acciones</a:t>
            </a:r>
            <a:endParaRPr>
              <a:solidFill>
                <a:srgbClr val="0070C0"/>
              </a:solidFill>
            </a:endParaRPr>
          </a:p>
        </p:txBody>
      </p:sp>
      <p:pic>
        <p:nvPicPr>
          <p:cNvPr id="195" name="Google Shape;1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9" y="1000836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14" y="2557491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845" y="5510797"/>
            <a:ext cx="1072663" cy="107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401" y="4135098"/>
            <a:ext cx="1072662" cy="107266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/>
          <p:nvPr/>
        </p:nvSpPr>
        <p:spPr>
          <a:xfrm>
            <a:off x="175845" y="-249068"/>
            <a:ext cx="6098344" cy="92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4. Análisis Exploratorio</a:t>
            </a:r>
            <a:endParaRPr/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9F9A0ABB-60CF-BC43-4146-5A5BFC64D6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508" y="1000836"/>
            <a:ext cx="10943492" cy="58096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>
            <a:spLocks noGrp="1"/>
          </p:cNvSpPr>
          <p:nvPr>
            <p:ph type="subTitle" idx="1"/>
          </p:nvPr>
        </p:nvSpPr>
        <p:spPr>
          <a:xfrm>
            <a:off x="1248508" y="140901"/>
            <a:ext cx="10777611" cy="477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s-ES" sz="3200">
                <a:solidFill>
                  <a:srgbClr val="0070C0"/>
                </a:solidFill>
              </a:rPr>
              <a:t>Análisis indexado a comienzo del año electoral</a:t>
            </a:r>
            <a:endParaRPr sz="3200">
              <a:solidFill>
                <a:srgbClr val="0070C0"/>
              </a:solidFill>
            </a:endParaRPr>
          </a:p>
        </p:txBody>
      </p:sp>
      <p:pic>
        <p:nvPicPr>
          <p:cNvPr id="217" name="Google Shape;21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9" y="1000836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14" y="2557491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845" y="5510797"/>
            <a:ext cx="1072663" cy="107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401" y="4135098"/>
            <a:ext cx="1072662" cy="1072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6677A822-2E09-F6CF-AAA6-5BABA5CAE4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779" b="5925"/>
          <a:stretch/>
        </p:blipFill>
        <p:spPr>
          <a:xfrm>
            <a:off x="1414389" y="618030"/>
            <a:ext cx="10777611" cy="62399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subTitle" idx="1"/>
          </p:nvPr>
        </p:nvSpPr>
        <p:spPr>
          <a:xfrm>
            <a:off x="1248508" y="107463"/>
            <a:ext cx="8713177" cy="77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s-ES" sz="3200">
                <a:solidFill>
                  <a:srgbClr val="0070C0"/>
                </a:solidFill>
              </a:rPr>
              <a:t>Análisis Indexado a partir de las  Elecciones</a:t>
            </a:r>
            <a:endParaRPr sz="3200">
              <a:solidFill>
                <a:srgbClr val="0070C0"/>
              </a:solidFill>
            </a:endParaRPr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9" y="1000836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14" y="2557491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845" y="5510797"/>
            <a:ext cx="1072663" cy="107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401" y="4135098"/>
            <a:ext cx="1072662" cy="1072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Interfaz de usuario gráfica, Gráfico, Histograma&#10;&#10;Descripción generada automáticamente">
            <a:extLst>
              <a:ext uri="{FF2B5EF4-FFF2-40B4-BE49-F238E27FC236}">
                <a16:creationId xmlns:a16="http://schemas.microsoft.com/office/drawing/2014/main" id="{C3B6C27C-0486-0FA5-07A0-73EAF112685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017" b="4183"/>
          <a:stretch/>
        </p:blipFill>
        <p:spPr>
          <a:xfrm>
            <a:off x="1248508" y="689549"/>
            <a:ext cx="10943492" cy="61684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>
            <a:spLocks noGrp="1"/>
          </p:cNvSpPr>
          <p:nvPr>
            <p:ph type="subTitle" idx="1"/>
          </p:nvPr>
        </p:nvSpPr>
        <p:spPr>
          <a:xfrm>
            <a:off x="1675596" y="221837"/>
            <a:ext cx="7592081" cy="77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s-ES" sz="3200">
                <a:solidFill>
                  <a:srgbClr val="0070C0"/>
                </a:solidFill>
              </a:rPr>
              <a:t>5. INSIGHTS &amp; </a:t>
            </a:r>
            <a:r>
              <a:rPr lang="es-ES" sz="3200" b="1">
                <a:solidFill>
                  <a:srgbClr val="0070C0"/>
                </a:solidFill>
              </a:rPr>
              <a:t>RECOMENDACIONES</a:t>
            </a:r>
            <a:endParaRPr/>
          </a:p>
        </p:txBody>
      </p:sp>
      <p:pic>
        <p:nvPicPr>
          <p:cNvPr id="237" name="Google Shape;23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9" y="1000836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14" y="2557491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845" y="5510797"/>
            <a:ext cx="1072663" cy="107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401" y="4135098"/>
            <a:ext cx="1072662" cy="107266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/>
          <p:nvPr/>
        </p:nvSpPr>
        <p:spPr>
          <a:xfrm>
            <a:off x="1635151" y="794480"/>
            <a:ext cx="10209847" cy="584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s-ES" sz="2200" b="1" i="0" u="none" strike="noStrik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r>
              <a:rPr lang="es-ES" sz="2200" b="1" i="0" u="none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Dólar/ Peso en Año Electoral 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s-ES" sz="2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 aprecia un Aumento del Dólar  de 40 a 60 previo a las elecciones por lo que la fecha de la devaluación es anterior a las elecciones de carácter especulativo.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s-ES" sz="2200" b="1" i="0" u="none" strike="noStrik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r>
              <a:rPr lang="es-ES" sz="2200" b="1" i="0" u="none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Acciones Argentinas en el año Electoral 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s-ES" sz="2200" i="0" u="none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 mayorías de las acciones de las empresas argentina independiente mente del sector (bancario, construcción , industriales , agrícolas) sufren una caída salvo las empresas tecnológicas como </a:t>
            </a:r>
            <a:r>
              <a:rPr lang="es-ES" sz="2200" i="0" u="none" strike="noStrik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Glovan</a:t>
            </a:r>
            <a:r>
              <a:rPr lang="es-ES" sz="2200" i="0" u="none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s-ES" sz="2200" i="0" u="none" strike="noStrik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mercadolibre</a:t>
            </a:r>
            <a:r>
              <a:rPr lang="es-ES" sz="2200" i="0" u="none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las cual tiene su mercado fuera de Argentina.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s-ES" sz="2200" b="1" i="0" u="none" strike="noStrik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r>
              <a:rPr lang="es-ES" sz="2200" b="1" i="0" u="none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Acciones Argentinas  </a:t>
            </a:r>
            <a:r>
              <a:rPr lang="es-ES" sz="2200" b="1" i="0" u="none" strike="noStrik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Pos</a:t>
            </a:r>
            <a:r>
              <a:rPr lang="es-ES" sz="2200" b="1" i="0" u="none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elecciones: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s-ES" sz="2200" i="0" u="none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Luego de las elecciones y devaluación se puede apreciar como las empresas como Ternium crece a diferencias de las demás acciones </a:t>
            </a:r>
            <a:r>
              <a:rPr lang="es-ES" sz="2200" i="0" u="none" strike="noStrik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argentianas</a:t>
            </a:r>
            <a:r>
              <a:rPr lang="es-ES" sz="2200" i="0" u="none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por lo que es posible que una empresa de Producción  argentina se favorezca de la devaluación aunque la mayoría no supero la indexación de 1 luego del proceso electoral hasta la crisis del </a:t>
            </a:r>
            <a:r>
              <a:rPr lang="es-ES" sz="2200" i="0" u="none" strike="noStrik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Covid</a:t>
            </a:r>
            <a:r>
              <a:rPr lang="es-ES" sz="2200" i="0" u="none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19 en Marzo 2020.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SzPct val="100000"/>
            </a:pPr>
            <a:r>
              <a:rPr lang="es-ES" sz="2200" b="1" i="0" u="none" strike="noStrik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r>
              <a:rPr lang="es-ES" sz="2200" b="1" i="0" u="none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Riesgo País EMBI Argentinas “RPA” (Riesgo </a:t>
            </a:r>
            <a:r>
              <a:rPr lang="es-ES" sz="2200" b="1" i="0" u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País Argentina): </a:t>
            </a:r>
            <a:endParaRPr lang="es-ES" sz="2400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SzPct val="100000"/>
            </a:pPr>
            <a:r>
              <a:rPr lang="es-ES" sz="2200" i="0" u="none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Al ser un índice negativo sus </a:t>
            </a:r>
            <a:r>
              <a:rPr lang="es-ES" sz="2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s-ES" sz="2200" i="0" u="none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ajas y Altas inciden en el precio de las acciones de Argentina de forma directa. </a:t>
            </a:r>
            <a:r>
              <a:rPr lang="es-ES" sz="22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Al ser este índice de carácter especulativo del sector bancario. Se aprecia de forma sensible que anticipa a los movimientos de las acciones por loque seguir y analizar su valor es de muy valioso</a:t>
            </a:r>
            <a:r>
              <a:rPr lang="es-ES" sz="2200" i="0" u="none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s-ES" sz="2200" b="1" i="0" u="none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Recomendaciones: 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s-ES" sz="2200" b="1" i="0" u="none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 devolución </a:t>
            </a:r>
            <a:r>
              <a:rPr lang="es-ES" sz="2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 da antes de las elecciones y sin aviso. La Devaluación sigue el índice RPA 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s-ES" sz="2200" b="1" i="0" u="none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 Mayoría de las  Acciones de las empresas argentina tiene a la baja </a:t>
            </a:r>
            <a:r>
              <a:rPr lang="es-ES" sz="2200" b="1" i="0" u="none" strike="noStrik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pos</a:t>
            </a:r>
            <a:r>
              <a:rPr lang="es-ES" sz="2200" b="1" i="0" u="none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devaluaciones 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s-ES" sz="2200" b="1" i="0" u="none" strike="noStrik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El mercado mundial y las empresas argentinas cuyo núcleo de negocios esta afuera de la argentina no se ve afectado por la devaluación  </a:t>
            </a:r>
            <a:endParaRPr sz="2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subTitle" idx="1"/>
          </p:nvPr>
        </p:nvSpPr>
        <p:spPr>
          <a:xfrm>
            <a:off x="74659" y="47478"/>
            <a:ext cx="8713177" cy="77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s-ES" sz="3200">
                <a:solidFill>
                  <a:srgbClr val="0070C0"/>
                </a:solidFill>
              </a:rPr>
              <a:t>Valor de las Acciones Argentina en un año Electoral</a:t>
            </a:r>
            <a:endParaRPr sz="3200">
              <a:solidFill>
                <a:srgbClr val="0070C0"/>
              </a:solidFill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9" y="1000836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14" y="2557491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845" y="5510797"/>
            <a:ext cx="1072663" cy="107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401" y="4135098"/>
            <a:ext cx="1072662" cy="107266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2203351" y="1000836"/>
            <a:ext cx="3705079" cy="97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s-ES" sz="72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  <a:endParaRPr sz="72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2492032" y="2026976"/>
            <a:ext cx="6832796" cy="3782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742950" marR="0" lvl="0" indent="-7429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AutoNum type="arabicPeriod"/>
            </a:pPr>
            <a:r>
              <a:rPr lang="es-ES" sz="12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Contexto y Audiencia</a:t>
            </a:r>
            <a:endParaRPr/>
          </a:p>
          <a:p>
            <a:pPr marL="742950" marR="0" lvl="0" indent="-74295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AutoNum type="arabicPeriod"/>
            </a:pPr>
            <a:r>
              <a:rPr lang="es-ES" sz="12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Hipótesis/Preguntas de Interés</a:t>
            </a:r>
            <a:endParaRPr/>
          </a:p>
          <a:p>
            <a:pPr marL="742950" marR="0" lvl="0" indent="-74295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AutoNum type="arabicPeriod"/>
            </a:pPr>
            <a:r>
              <a:rPr lang="es-ES" sz="12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2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74295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AutoNum type="arabicPeriod"/>
            </a:pPr>
            <a:r>
              <a:rPr lang="es-ES" sz="12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Análisis Exploratorio</a:t>
            </a:r>
            <a:endParaRPr/>
          </a:p>
          <a:p>
            <a:pPr marL="742950" marR="0" lvl="0" indent="-74295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AutoNum type="arabicPeriod"/>
            </a:pPr>
            <a:r>
              <a:rPr lang="es-ES" sz="12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Insights y Recomendaciones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44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subTitle" idx="1"/>
          </p:nvPr>
        </p:nvSpPr>
        <p:spPr>
          <a:xfrm>
            <a:off x="74659" y="47478"/>
            <a:ext cx="8713177" cy="77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s-ES" sz="3200">
                <a:solidFill>
                  <a:srgbClr val="0070C0"/>
                </a:solidFill>
              </a:rPr>
              <a:t>Valor de las Acciones Argentina en un año Electoral</a:t>
            </a:r>
            <a:endParaRPr sz="3200">
              <a:solidFill>
                <a:srgbClr val="0070C0"/>
              </a:solidFill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9" y="1000836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14" y="2557491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845" y="5510797"/>
            <a:ext cx="1072663" cy="107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401" y="4135098"/>
            <a:ext cx="1072662" cy="107266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3207640" y="47478"/>
            <a:ext cx="9381100" cy="3782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marR="0" lvl="0" indent="-7429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Calibri"/>
              <a:buAutoNum type="arabicPeriod"/>
            </a:pPr>
            <a:r>
              <a:rPr lang="es-ES" sz="4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Contexto y Audiencia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779217" y="1164174"/>
            <a:ext cx="10033032" cy="569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Desarrollaremos un </a:t>
            </a:r>
            <a:r>
              <a:rPr lang="es-ES" sz="2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Story</a:t>
            </a:r>
            <a:r>
              <a:rPr lang="es-ES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Tleling</a:t>
            </a:r>
            <a:r>
              <a:rPr lang="es-ES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de las variaciones de las acciones de las principales empresas argentinas en </a:t>
            </a:r>
            <a:r>
              <a:rPr lang="es-ES" sz="2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funcion</a:t>
            </a:r>
            <a:r>
              <a:rPr lang="es-ES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al precio del </a:t>
            </a:r>
            <a:r>
              <a:rPr lang="es-ES" sz="2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dolar</a:t>
            </a:r>
            <a:r>
              <a:rPr lang="es-ES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el cual varia de usaremos el Data </a:t>
            </a:r>
            <a:r>
              <a:rPr lang="es-ES" sz="2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Wrangling</a:t>
            </a:r>
            <a:r>
              <a:rPr lang="es-ES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para limpiar los datos descargados de la acciones de las empresas argentinas que </a:t>
            </a:r>
            <a:r>
              <a:rPr lang="es-ES" sz="2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contizan</a:t>
            </a:r>
            <a:r>
              <a:rPr lang="es-ES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en NYQ y la compararemos con los valores del </a:t>
            </a:r>
            <a:r>
              <a:rPr lang="es-ES" sz="2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dolar</a:t>
            </a:r>
            <a:r>
              <a:rPr lang="es-ES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en pasos argentinos en un contesto devaluatorio por unas elecciones como lo fue hace 4 años en 2019 ya que este año se presenta la misma condiciones.</a:t>
            </a:r>
            <a:endParaRPr sz="28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Por lo que buscamos conocer que acciones se benefician por la devaluación del peso respecto del </a:t>
            </a:r>
            <a:r>
              <a:rPr lang="es-ES" sz="28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dolar</a:t>
            </a:r>
            <a:r>
              <a:rPr lang="es-ES" sz="2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 A este análisis le agregaremos la comparación con el EMBI o riesgo país ya que este es un índice generados por los expertos del JP Morgan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subTitle" idx="1"/>
          </p:nvPr>
        </p:nvSpPr>
        <p:spPr>
          <a:xfrm>
            <a:off x="74659" y="47478"/>
            <a:ext cx="8713177" cy="77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s-ES" sz="3200">
                <a:solidFill>
                  <a:srgbClr val="0070C0"/>
                </a:solidFill>
              </a:rPr>
              <a:t>Valor de las Acciones Argentina en un año Electoral</a:t>
            </a:r>
            <a:endParaRPr sz="3200">
              <a:solidFill>
                <a:srgbClr val="0070C0"/>
              </a:solidFill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9" y="1000836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14" y="2557491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845" y="5510797"/>
            <a:ext cx="1072663" cy="107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401" y="4135098"/>
            <a:ext cx="1072662" cy="107266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3090880" y="190607"/>
            <a:ext cx="7911900" cy="1508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marR="0" lvl="0" indent="-7429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Calibri"/>
              <a:buAutoNum type="arabicPeriod"/>
            </a:pPr>
            <a:r>
              <a:rPr lang="es-ES" sz="48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Contexto y Audiencia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Imagen">
            <a:extLst>
              <a:ext uri="{FF2B5EF4-FFF2-40B4-BE49-F238E27FC236}">
                <a16:creationId xmlns:a16="http://schemas.microsoft.com/office/drawing/2014/main" id="{E14223D0-EA09-4FC1-E3E2-8F278AE85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2" t="39795" r="6664" b="40278"/>
          <a:stretch/>
        </p:blipFill>
        <p:spPr bwMode="auto">
          <a:xfrm>
            <a:off x="1604999" y="1345624"/>
            <a:ext cx="4653547" cy="99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6D7BF4C-75A3-68DE-BC53-9A73169BA279}"/>
              </a:ext>
            </a:extLst>
          </p:cNvPr>
          <p:cNvSpPr txBox="1"/>
          <p:nvPr/>
        </p:nvSpPr>
        <p:spPr>
          <a:xfrm>
            <a:off x="1604999" y="2338414"/>
            <a:ext cx="1041115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dirty="0">
                <a:solidFill>
                  <a:srgbClr val="0070C0"/>
                </a:solidFill>
              </a:rPr>
              <a:t>En Esta presentación agregamos el RPA "Riesgo </a:t>
            </a:r>
            <a:r>
              <a:rPr lang="es-ES" sz="2000" dirty="0" err="1">
                <a:solidFill>
                  <a:srgbClr val="0070C0"/>
                </a:solidFill>
              </a:rPr>
              <a:t>Pais</a:t>
            </a:r>
            <a:r>
              <a:rPr lang="es-ES" sz="2000" dirty="0">
                <a:solidFill>
                  <a:srgbClr val="0070C0"/>
                </a:solidFill>
              </a:rPr>
              <a:t> de Argentina“</a:t>
            </a:r>
          </a:p>
          <a:p>
            <a:pPr algn="just"/>
            <a:endParaRPr lang="es-ES" sz="2000" dirty="0">
              <a:solidFill>
                <a:srgbClr val="0070C0"/>
              </a:solidFill>
            </a:endParaRPr>
          </a:p>
          <a:p>
            <a:pPr algn="just"/>
            <a:r>
              <a:rPr lang="es-ES" sz="2000" dirty="0">
                <a:solidFill>
                  <a:srgbClr val="0070C0"/>
                </a:solidFill>
              </a:rPr>
              <a:t>El EMBI (</a:t>
            </a:r>
            <a:r>
              <a:rPr lang="es-ES" sz="2000" dirty="0" err="1">
                <a:solidFill>
                  <a:srgbClr val="0070C0"/>
                </a:solidFill>
              </a:rPr>
              <a:t>Emerging</a:t>
            </a:r>
            <a:r>
              <a:rPr lang="es-ES" sz="2000" dirty="0">
                <a:solidFill>
                  <a:srgbClr val="0070C0"/>
                </a:solidFill>
              </a:rPr>
              <a:t> </a:t>
            </a:r>
            <a:r>
              <a:rPr lang="es-ES" sz="2000" dirty="0" err="1">
                <a:solidFill>
                  <a:srgbClr val="0070C0"/>
                </a:solidFill>
              </a:rPr>
              <a:t>Markets</a:t>
            </a:r>
            <a:r>
              <a:rPr lang="es-ES" sz="2000" dirty="0">
                <a:solidFill>
                  <a:srgbClr val="0070C0"/>
                </a:solidFill>
              </a:rPr>
              <a:t> Bonds </a:t>
            </a:r>
            <a:r>
              <a:rPr lang="es-ES" sz="2000" dirty="0" err="1">
                <a:solidFill>
                  <a:srgbClr val="0070C0"/>
                </a:solidFill>
              </a:rPr>
              <a:t>Index</a:t>
            </a:r>
            <a:r>
              <a:rPr lang="es-ES" sz="2000" dirty="0">
                <a:solidFill>
                  <a:srgbClr val="0070C0"/>
                </a:solidFill>
              </a:rPr>
              <a:t> o Indicador de Bonos de Mercados Emergentes) es el principal indicador de riesgo país y está calculado por JP Morgan Chase.1​ Es la diferencia de tasa de interés que pagan los bonos denominados en dólares, emitidos por países subdesarrollados, y los Bonos del Tesoro de Estados Unidos, que se consideran "libres" de riesgo.</a:t>
            </a:r>
          </a:p>
          <a:p>
            <a:pPr algn="just"/>
            <a:r>
              <a:rPr lang="es-ES" sz="2000" dirty="0">
                <a:solidFill>
                  <a:srgbClr val="0070C0"/>
                </a:solidFill>
              </a:rPr>
              <a:t>Este diferencial (también denominado spread o swap) se expresa en puntos básicos (pb). Una medida de 100 pb significa que el gobierno en cuestión estaría pagando un punto porcentual (1%) por encima del rendimiento de los bonos libres de riesgo, los </a:t>
            </a:r>
            <a:r>
              <a:rPr lang="es-ES" sz="2000" dirty="0" err="1">
                <a:solidFill>
                  <a:srgbClr val="0070C0"/>
                </a:solidFill>
              </a:rPr>
              <a:t>Treasury</a:t>
            </a:r>
            <a:r>
              <a:rPr lang="es-ES" sz="2000" dirty="0">
                <a:solidFill>
                  <a:srgbClr val="0070C0"/>
                </a:solidFill>
              </a:rPr>
              <a:t> </a:t>
            </a:r>
            <a:r>
              <a:rPr lang="es-ES" sz="2000" dirty="0" err="1">
                <a:solidFill>
                  <a:srgbClr val="0070C0"/>
                </a:solidFill>
              </a:rPr>
              <a:t>Bills</a:t>
            </a:r>
            <a:r>
              <a:rPr lang="es-ES" sz="2000" dirty="0">
                <a:solidFill>
                  <a:srgbClr val="0070C0"/>
                </a:solidFill>
              </a:rPr>
              <a:t>. Los bonos más riesgosos pagan un interés más alto, por lo tanto el spread de estos bonos respecto a los bonos del Tesoro de Estados Unidos es mayor. Esto implica que el mayor rendimiento que tiene un bono riesgoso es la compensación por existir una probabilidad de incumplimiento.</a:t>
            </a:r>
            <a:endParaRPr lang="es-A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4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subTitle" idx="1"/>
          </p:nvPr>
        </p:nvSpPr>
        <p:spPr>
          <a:xfrm>
            <a:off x="74659" y="47478"/>
            <a:ext cx="8713177" cy="77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s-ES" sz="3200">
                <a:solidFill>
                  <a:srgbClr val="0070C0"/>
                </a:solidFill>
              </a:rPr>
              <a:t>Valor de las Acciones Argentina en un año Electoral</a:t>
            </a:r>
            <a:endParaRPr sz="3200">
              <a:solidFill>
                <a:srgbClr val="0070C0"/>
              </a:solidFill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9" y="1000836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14" y="2557491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845" y="5510797"/>
            <a:ext cx="1072663" cy="107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401" y="4135098"/>
            <a:ext cx="1072662" cy="107266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 txBox="1"/>
          <p:nvPr/>
        </p:nvSpPr>
        <p:spPr>
          <a:xfrm>
            <a:off x="3237620" y="285983"/>
            <a:ext cx="9381100" cy="3782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marR="0" lvl="0" indent="-7429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Calibri"/>
              <a:buAutoNum type="arabicPeriod"/>
            </a:pPr>
            <a:r>
              <a:rPr lang="es-ES" sz="4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Contexto y Audiencia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2445434" y="2128254"/>
            <a:ext cx="3650566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Los datos serán descargados de Yahoo finance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Por medio de Su api tomando los Datos de Cierre </a:t>
            </a:r>
            <a:endParaRPr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4" descr="CryptoCurrency Screener - Yahoo Financ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6000" y="1587760"/>
            <a:ext cx="5920155" cy="427566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2645900" y="6055730"/>
            <a:ext cx="6330460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ES" sz="2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yfinance </a:t>
            </a:r>
            <a:r>
              <a:rPr lang="es-ES" sz="2400" b="1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-ES" sz="2400" b="1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yf</a:t>
            </a:r>
            <a:endParaRPr sz="2400"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330590" y="0"/>
            <a:ext cx="8713177" cy="77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s-ES" sz="9600" dirty="0">
                <a:solidFill>
                  <a:srgbClr val="0070C0"/>
                </a:solidFill>
              </a:rPr>
              <a:t>2. Hipótesis/Preguntas de Interés</a:t>
            </a:r>
            <a:endParaRPr dirty="0"/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9" y="1000836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14" y="2557491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845" y="5510797"/>
            <a:ext cx="1072663" cy="107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401" y="4135098"/>
            <a:ext cx="1072662" cy="1072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 descr="Interfaz de usuario gráfica, Aplicación&#10;&#10;Descripción generada automáticamente"/>
          <p:cNvPicPr preferRelativeResize="0"/>
          <p:nvPr/>
        </p:nvPicPr>
        <p:blipFill rotWithShape="1">
          <a:blip r:embed="rId7">
            <a:alphaModFix/>
          </a:blip>
          <a:srcRect l="2848" t="5836" b="4625"/>
          <a:stretch/>
        </p:blipFill>
        <p:spPr>
          <a:xfrm>
            <a:off x="1561514" y="1444187"/>
            <a:ext cx="10454641" cy="53874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/>
        </p:nvSpPr>
        <p:spPr>
          <a:xfrm>
            <a:off x="3868615" y="666402"/>
            <a:ext cx="7526215" cy="3782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s-ES" sz="2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Aplicamos un filtro por fecha para estudiar el perdido de elecciones de hace 4 años en el cual luego de las mismas se produjo una devaluación de 40 a 60 pesos</a:t>
            </a:r>
            <a:endParaRPr sz="5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330590" y="0"/>
            <a:ext cx="8713177" cy="77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s-ES" sz="9600" dirty="0">
                <a:solidFill>
                  <a:srgbClr val="0070C0"/>
                </a:solidFill>
              </a:rPr>
              <a:t>2. Hipótesis/Preguntas de Interés</a:t>
            </a:r>
            <a:endParaRPr dirty="0"/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9" y="1000836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14" y="2557491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845" y="5510797"/>
            <a:ext cx="1072663" cy="107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401" y="4135098"/>
            <a:ext cx="1072662" cy="1072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B70F170-0AE5-7CC1-E5B0-35ED5A62F7E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070" b="6717"/>
          <a:stretch/>
        </p:blipFill>
        <p:spPr>
          <a:xfrm>
            <a:off x="1323167" y="1000836"/>
            <a:ext cx="10868833" cy="5707733"/>
          </a:xfrm>
          <a:prstGeom prst="rect">
            <a:avLst/>
          </a:prstGeom>
        </p:spPr>
      </p:pic>
      <p:sp>
        <p:nvSpPr>
          <p:cNvPr id="4" name="Google Shape;147;p5">
            <a:extLst>
              <a:ext uri="{FF2B5EF4-FFF2-40B4-BE49-F238E27FC236}">
                <a16:creationId xmlns:a16="http://schemas.microsoft.com/office/drawing/2014/main" id="{62DD39A0-7360-3416-C3C3-A336D8F2E1C3}"/>
              </a:ext>
            </a:extLst>
          </p:cNvPr>
          <p:cNvSpPr txBox="1"/>
          <p:nvPr/>
        </p:nvSpPr>
        <p:spPr>
          <a:xfrm>
            <a:off x="4335195" y="389499"/>
            <a:ext cx="7526215" cy="3782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s-ES" sz="2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Aplicamos un filtro por fecha para estudiar el perdido de elecciones de hace 4 años en el cual luego de las mismas se produjo una devaluación de menos de 1000 a 2500 puntos</a:t>
            </a:r>
            <a:endParaRPr sz="5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336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9" y="1000836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14" y="2557491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845" y="5510797"/>
            <a:ext cx="1072663" cy="107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401" y="4135098"/>
            <a:ext cx="1072662" cy="1072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1506784" y="826477"/>
            <a:ext cx="10610557" cy="157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500"/>
              <a:buFont typeface="Arial"/>
              <a:buNone/>
            </a:pPr>
            <a:r>
              <a:rPr lang="es-ES" sz="25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 descargo los valores de cierre de las siguientes acciones divididos en categorías, siempre siendo empresas argentinas y tomas de referencias del marcado internaciones los valores de S&amp;P 500 (spy) y NASDAQ 100 ('NQ=F) </a:t>
            </a:r>
            <a:r>
              <a:rPr lang="es-E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valor del Dolar en pesos ARS=X</a:t>
            </a:r>
            <a:endParaRPr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500"/>
              <a:buFont typeface="Arial"/>
              <a:buNone/>
            </a:pPr>
            <a:r>
              <a:rPr lang="es-ES" sz="25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1927054" y="2557491"/>
            <a:ext cx="10089101" cy="454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s-E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Empresas tecnológicas :  + 'MELI', mercadolibre + 'GLOB', Globan SA + 'DESP', DESPEGAR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s-E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Empresas exportadoras de productos industriales : + 'TS', Tenaris +  'Tx', #Ternium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s-E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Empresas de energia : + 'YPF', compañía estatal de petróleo de Argentina + 'PAM’, Pampa Energía + 'TGS', Transportadora de Gas del Sur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s-E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Empresas Agro Exportadoras : +  'BIOX',#  Bioceres +  'CRESY',# Cresud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s-E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Empresa bancaria : + 'BMA',#Banco Macro S.A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s-E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Empresa de La construcción: +   'LOMA',# Loma Negra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330590" y="0"/>
            <a:ext cx="8713177" cy="77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s-ES" sz="9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2. Hipótesis/Preguntas de Interés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subTitle" idx="1"/>
          </p:nvPr>
        </p:nvSpPr>
        <p:spPr>
          <a:xfrm>
            <a:off x="74660" y="47478"/>
            <a:ext cx="4286326" cy="77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s-ES" sz="3200">
                <a:solidFill>
                  <a:srgbClr val="0070C0"/>
                </a:solidFill>
              </a:rPr>
              <a:t>3. Metadata</a:t>
            </a:r>
            <a:endParaRPr sz="3200">
              <a:solidFill>
                <a:srgbClr val="0070C0"/>
              </a:solidFill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59" y="1000836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14" y="2557491"/>
            <a:ext cx="1173849" cy="11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845" y="5510797"/>
            <a:ext cx="1072663" cy="107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401" y="4135098"/>
            <a:ext cx="1072662" cy="1072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47446" y="531813"/>
            <a:ext cx="10644554" cy="6051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Microsoft Office PowerPoint</Application>
  <PresentationFormat>Panorámica</PresentationFormat>
  <Paragraphs>62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Roboto</vt:lpstr>
      <vt:lpstr>Courier New</vt:lpstr>
      <vt:lpstr>Calibri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Sahdo Abdelhamid</dc:creator>
  <cp:lastModifiedBy>Sahdo Abdelhamid</cp:lastModifiedBy>
  <cp:revision>1</cp:revision>
  <dcterms:created xsi:type="dcterms:W3CDTF">2023-04-09T00:15:53Z</dcterms:created>
  <dcterms:modified xsi:type="dcterms:W3CDTF">2023-04-17T17:24:37Z</dcterms:modified>
</cp:coreProperties>
</file>