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81" r:id="rId4"/>
    <p:sldId id="284" r:id="rId5"/>
    <p:sldId id="283" r:id="rId6"/>
    <p:sldId id="282" r:id="rId7"/>
    <p:sldId id="263" r:id="rId8"/>
    <p:sldId id="287" r:id="rId9"/>
    <p:sldId id="286" r:id="rId10"/>
    <p:sldId id="285" r:id="rId11"/>
    <p:sldId id="264" r:id="rId12"/>
    <p:sldId id="288" r:id="rId13"/>
    <p:sldId id="289" r:id="rId14"/>
    <p:sldId id="291" r:id="rId15"/>
    <p:sldId id="290" r:id="rId16"/>
    <p:sldId id="265" r:id="rId17"/>
    <p:sldId id="295" r:id="rId18"/>
    <p:sldId id="294" r:id="rId19"/>
    <p:sldId id="293" r:id="rId20"/>
    <p:sldId id="292" r:id="rId21"/>
    <p:sldId id="266" r:id="rId22"/>
    <p:sldId id="300" r:id="rId23"/>
    <p:sldId id="299" r:id="rId24"/>
    <p:sldId id="297" r:id="rId25"/>
    <p:sldId id="296" r:id="rId26"/>
    <p:sldId id="271" r:id="rId27"/>
    <p:sldId id="305" r:id="rId28"/>
    <p:sldId id="304" r:id="rId29"/>
    <p:sldId id="303" r:id="rId30"/>
    <p:sldId id="274" r:id="rId31"/>
    <p:sldId id="311" r:id="rId32"/>
    <p:sldId id="310" r:id="rId33"/>
    <p:sldId id="309" r:id="rId34"/>
    <p:sldId id="308" r:id="rId35"/>
    <p:sldId id="307" r:id="rId36"/>
    <p:sldId id="306" r:id="rId37"/>
    <p:sldId id="268" r:id="rId38"/>
    <p:sldId id="275" r:id="rId3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7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5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D000-6D7A-3B09-C894-FB0D34359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nl-BE" dirty="0"/>
              <a:t>persoonlijke groei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B612-F784-84F4-733A-9E2E0FA3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nl-BE" dirty="0"/>
              <a:t>Yaseen Abdel-Hamid</a:t>
            </a:r>
          </a:p>
          <a:p>
            <a:r>
              <a:rPr lang="nl-BE" dirty="0"/>
              <a:t>G_1PRO_D5</a:t>
            </a:r>
            <a:endParaRPr lang="en-BE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84787DF2-7FED-B027-D4FB-B49668E2C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5" r="1926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45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PERSOONLIJKHEIDSTEST</a:t>
            </a:r>
            <a:endParaRPr lang="en-BE" sz="3200" dirty="0"/>
          </a:p>
        </p:txBody>
      </p:sp>
      <p:sp useBgFill="1">
        <p:nvSpPr>
          <p:cNvPr id="35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queen, vector graphics, businesscard&#10;&#10;Description automatically generated">
            <a:extLst>
              <a:ext uri="{FF2B5EF4-FFF2-40B4-BE49-F238E27FC236}">
                <a16:creationId xmlns:a16="http://schemas.microsoft.com/office/drawing/2014/main" id="{57222D3B-BA8C-4513-0EB5-BF8A595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D2F8DC-FF19-E061-86DD-E8211F14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7E86"/>
                </a:solidFill>
              </a:rPr>
              <a:t>ENERGIEK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PERSOONLIJK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INTUITIEF</a:t>
            </a:r>
          </a:p>
          <a:p>
            <a:r>
              <a:rPr lang="en-US" sz="2800" dirty="0">
                <a:solidFill>
                  <a:srgbClr val="FFFFFF"/>
                </a:solidFill>
              </a:rPr>
              <a:t>VOORZICHTIG</a:t>
            </a:r>
          </a:p>
        </p:txBody>
      </p:sp>
    </p:spTree>
    <p:extLst>
      <p:ext uri="{BB962C8B-B14F-4D97-AF65-F5344CB8AC3E}">
        <p14:creationId xmlns:p14="http://schemas.microsoft.com/office/powerpoint/2010/main" val="67771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GEVAREN</a:t>
            </a:r>
            <a:endParaRPr lang="en-BE" sz="3200" dirty="0"/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 descr="Cartoon Fire Flames transparent PNG - StickPNG">
            <a:extLst>
              <a:ext uri="{FF2B5EF4-FFF2-40B4-BE49-F238E27FC236}">
                <a16:creationId xmlns:a16="http://schemas.microsoft.com/office/drawing/2014/main" id="{3294BDF2-2FFD-5A96-8B84-B5CE116C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784943"/>
            <a:ext cx="4284000" cy="527945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strike="sngStrike" dirty="0">
                <a:solidFill>
                  <a:srgbClr val="FFFFFF"/>
                </a:solidFill>
              </a:rPr>
              <a:t>PERSOONLIJK NEMEN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STRESBESTENDIGHEID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PLANNEN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SLORDIG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ALLES OF NIETS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7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GEVAREN</a:t>
            </a:r>
            <a:endParaRPr lang="en-BE" sz="3200" dirty="0"/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1026" name="Picture 2" descr="Cartoon Fire Flames transparent PNG - StickPNG">
            <a:extLst>
              <a:ext uri="{FF2B5EF4-FFF2-40B4-BE49-F238E27FC236}">
                <a16:creationId xmlns:a16="http://schemas.microsoft.com/office/drawing/2014/main" id="{3294BDF2-2FFD-5A96-8B84-B5CE116C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784943"/>
            <a:ext cx="4284000" cy="527945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strike="sngStrike" dirty="0">
                <a:solidFill>
                  <a:srgbClr val="807E86"/>
                </a:solidFill>
              </a:rPr>
              <a:t>PERSOONLIJK NEMEN</a:t>
            </a:r>
          </a:p>
          <a:p>
            <a:r>
              <a:rPr lang="nl-BE" sz="2400" dirty="0">
                <a:solidFill>
                  <a:srgbClr val="FFFFFF"/>
                </a:solidFill>
              </a:rPr>
              <a:t>STRESBESTENDIGHEID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PLANNEN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SLORDIG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ALLES OF NIETS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6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GEVAREN</a:t>
            </a:r>
            <a:endParaRPr lang="en-BE" sz="3200" dirty="0"/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1026" name="Picture 2" descr="Cartoon Fire Flames transparent PNG - StickPNG">
            <a:extLst>
              <a:ext uri="{FF2B5EF4-FFF2-40B4-BE49-F238E27FC236}">
                <a16:creationId xmlns:a16="http://schemas.microsoft.com/office/drawing/2014/main" id="{3294BDF2-2FFD-5A96-8B84-B5CE116C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784943"/>
            <a:ext cx="4284000" cy="527945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strike="sngStrike" dirty="0">
                <a:solidFill>
                  <a:srgbClr val="807E86"/>
                </a:solidFill>
              </a:rPr>
              <a:t>PERSOONLIJK NEMEN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STRESBESTENDIGHEID</a:t>
            </a:r>
          </a:p>
          <a:p>
            <a:r>
              <a:rPr lang="nl-BE" sz="2400" dirty="0">
                <a:solidFill>
                  <a:srgbClr val="FFFFFF"/>
                </a:solidFill>
              </a:rPr>
              <a:t>PLANNEN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SLORDIG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ALLES OF NIETS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0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GEVAREN</a:t>
            </a:r>
            <a:endParaRPr lang="en-BE" sz="3200" dirty="0"/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1026" name="Picture 2" descr="Cartoon Fire Flames transparent PNG - StickPNG">
            <a:extLst>
              <a:ext uri="{FF2B5EF4-FFF2-40B4-BE49-F238E27FC236}">
                <a16:creationId xmlns:a16="http://schemas.microsoft.com/office/drawing/2014/main" id="{3294BDF2-2FFD-5A96-8B84-B5CE116C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784943"/>
            <a:ext cx="4284000" cy="527945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strike="sngStrike" dirty="0">
                <a:solidFill>
                  <a:srgbClr val="807E86"/>
                </a:solidFill>
              </a:rPr>
              <a:t>PERSOONLIJK NEMEN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STRESBESTENDIGHEID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PLANNEN</a:t>
            </a:r>
          </a:p>
          <a:p>
            <a:r>
              <a:rPr lang="nl-BE" sz="2400" dirty="0">
                <a:solidFill>
                  <a:srgbClr val="FFFFFF"/>
                </a:solidFill>
              </a:rPr>
              <a:t>SLORDIG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ALLES OF NIETS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6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37" name="Rectangle 1032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GEVAREN</a:t>
            </a:r>
            <a:endParaRPr lang="en-BE" sz="3200" dirty="0"/>
          </a:p>
        </p:txBody>
      </p:sp>
      <p:sp useBgFill="1">
        <p:nvSpPr>
          <p:cNvPr id="1038" name="Freeform: Shape 103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1026" name="Picture 2" descr="Cartoon Fire Flames transparent PNG - StickPNG">
            <a:extLst>
              <a:ext uri="{FF2B5EF4-FFF2-40B4-BE49-F238E27FC236}">
                <a16:creationId xmlns:a16="http://schemas.microsoft.com/office/drawing/2014/main" id="{3294BDF2-2FFD-5A96-8B84-B5CE116C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784943"/>
            <a:ext cx="4284000" cy="5279452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strike="sngStrike" dirty="0">
                <a:solidFill>
                  <a:srgbClr val="807E86"/>
                </a:solidFill>
              </a:rPr>
              <a:t>PERSOONLIJK NEMEN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STRESBESTENDIGHEID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PLANNEN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SLORDIG</a:t>
            </a:r>
          </a:p>
          <a:p>
            <a:r>
              <a:rPr lang="nl-BE" sz="2400" dirty="0">
                <a:solidFill>
                  <a:srgbClr val="FFFFFF"/>
                </a:solidFill>
              </a:rPr>
              <a:t>ALLES OF NIETS</a:t>
            </a:r>
            <a:endParaRPr lang="en-B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8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sz="3200" dirty="0"/>
              <a:t>OPPORTUNITEITEN</a:t>
            </a:r>
            <a:endParaRPr lang="en-B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JOVIAAL</a:t>
            </a:r>
          </a:p>
          <a:p>
            <a:r>
              <a:rPr lang="nl-BE" sz="2400" dirty="0">
                <a:solidFill>
                  <a:srgbClr val="807E86"/>
                </a:solidFill>
              </a:rPr>
              <a:t>MENSKENNEND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INTERNALISEREND </a:t>
            </a:r>
          </a:p>
          <a:p>
            <a:r>
              <a:rPr lang="nl-BE" sz="2400" dirty="0">
                <a:solidFill>
                  <a:srgbClr val="807E86"/>
                </a:solidFill>
              </a:rPr>
              <a:t>CORRECTHEID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FLEXIBLE</a:t>
            </a:r>
            <a:endParaRPr lang="en-BE" sz="2400" dirty="0">
              <a:solidFill>
                <a:srgbClr val="807E86"/>
              </a:solidFill>
            </a:endParaRPr>
          </a:p>
        </p:txBody>
      </p:sp>
      <p:pic>
        <p:nvPicPr>
          <p:cNvPr id="2050" name="Picture 2" descr="Create Opportunities and Stop Reacting to Opportunities - Career Pivot">
            <a:extLst>
              <a:ext uri="{FF2B5EF4-FFF2-40B4-BE49-F238E27FC236}">
                <a16:creationId xmlns:a16="http://schemas.microsoft.com/office/drawing/2014/main" id="{86EDAFB7-37B6-640D-FE25-ED4A0694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140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7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sz="3200" dirty="0"/>
              <a:t>OPPORTUNITEITEN</a:t>
            </a:r>
            <a:endParaRPr lang="en-B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JOVIAAL</a:t>
            </a:r>
          </a:p>
          <a:p>
            <a:r>
              <a:rPr lang="nl-BE" sz="2400" dirty="0">
                <a:solidFill>
                  <a:srgbClr val="FFFFFF"/>
                </a:solidFill>
              </a:rPr>
              <a:t>MENSKENNEND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INTERNALISEREND </a:t>
            </a:r>
          </a:p>
          <a:p>
            <a:r>
              <a:rPr lang="nl-BE" sz="2400" dirty="0">
                <a:solidFill>
                  <a:srgbClr val="807E86"/>
                </a:solidFill>
              </a:rPr>
              <a:t>CORRECTHEID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FLEXIBLE</a:t>
            </a:r>
            <a:endParaRPr lang="en-BE" sz="2400" dirty="0">
              <a:solidFill>
                <a:srgbClr val="807E86"/>
              </a:solidFill>
            </a:endParaRPr>
          </a:p>
        </p:txBody>
      </p:sp>
      <p:pic>
        <p:nvPicPr>
          <p:cNvPr id="2050" name="Picture 2" descr="Create Opportunities and Stop Reacting to Opportunities - Career Pivot">
            <a:extLst>
              <a:ext uri="{FF2B5EF4-FFF2-40B4-BE49-F238E27FC236}">
                <a16:creationId xmlns:a16="http://schemas.microsoft.com/office/drawing/2014/main" id="{86EDAFB7-37B6-640D-FE25-ED4A0694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140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8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sz="3200" dirty="0"/>
              <a:t>OPPORTUNITEITEN</a:t>
            </a:r>
            <a:endParaRPr lang="en-B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JOVIAAL</a:t>
            </a:r>
          </a:p>
          <a:p>
            <a:r>
              <a:rPr lang="nl-BE" sz="2400" dirty="0">
                <a:solidFill>
                  <a:srgbClr val="807E86"/>
                </a:solidFill>
              </a:rPr>
              <a:t>MENSKENNEND</a:t>
            </a:r>
          </a:p>
          <a:p>
            <a:r>
              <a:rPr lang="nl-BE" sz="2400" dirty="0">
                <a:solidFill>
                  <a:srgbClr val="FFFFFF"/>
                </a:solidFill>
              </a:rPr>
              <a:t>INTERNALISEREND</a:t>
            </a:r>
            <a:r>
              <a:rPr lang="nl-BE" sz="2400" dirty="0">
                <a:solidFill>
                  <a:srgbClr val="807E86"/>
                </a:solidFill>
              </a:rPr>
              <a:t> </a:t>
            </a:r>
          </a:p>
          <a:p>
            <a:r>
              <a:rPr lang="nl-BE" sz="2400" dirty="0">
                <a:solidFill>
                  <a:srgbClr val="807E86"/>
                </a:solidFill>
              </a:rPr>
              <a:t>CORRECTHEID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FLEXIBLE</a:t>
            </a:r>
            <a:endParaRPr lang="en-BE" sz="2400" dirty="0">
              <a:solidFill>
                <a:srgbClr val="807E86"/>
              </a:solidFill>
            </a:endParaRPr>
          </a:p>
        </p:txBody>
      </p:sp>
      <p:pic>
        <p:nvPicPr>
          <p:cNvPr id="2050" name="Picture 2" descr="Create Opportunities and Stop Reacting to Opportunities - Career Pivot">
            <a:extLst>
              <a:ext uri="{FF2B5EF4-FFF2-40B4-BE49-F238E27FC236}">
                <a16:creationId xmlns:a16="http://schemas.microsoft.com/office/drawing/2014/main" id="{86EDAFB7-37B6-640D-FE25-ED4A0694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140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4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sz="3200" dirty="0"/>
              <a:t>OPPORTUNITEITEN</a:t>
            </a:r>
            <a:endParaRPr lang="en-B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JOVIAAL</a:t>
            </a:r>
          </a:p>
          <a:p>
            <a:r>
              <a:rPr lang="nl-BE" sz="2400" dirty="0">
                <a:solidFill>
                  <a:srgbClr val="807E86"/>
                </a:solidFill>
              </a:rPr>
              <a:t>MENSKENNEND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INTERNALISEREND </a:t>
            </a:r>
          </a:p>
          <a:p>
            <a:r>
              <a:rPr lang="nl-BE" sz="2400" dirty="0">
                <a:solidFill>
                  <a:srgbClr val="FFFFFF"/>
                </a:solidFill>
              </a:rPr>
              <a:t>CORRECTHEID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FLEXIBLE</a:t>
            </a:r>
            <a:endParaRPr lang="en-BE" sz="2400" dirty="0">
              <a:solidFill>
                <a:srgbClr val="807E86"/>
              </a:solidFill>
            </a:endParaRPr>
          </a:p>
        </p:txBody>
      </p:sp>
      <p:pic>
        <p:nvPicPr>
          <p:cNvPr id="2050" name="Picture 2" descr="Create Opportunities and Stop Reacting to Opportunities - Career Pivot">
            <a:extLst>
              <a:ext uri="{FF2B5EF4-FFF2-40B4-BE49-F238E27FC236}">
                <a16:creationId xmlns:a16="http://schemas.microsoft.com/office/drawing/2014/main" id="{86EDAFB7-37B6-640D-FE25-ED4A0694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140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1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26822-6043-0988-02D3-2FE8CF8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IN HET BEGIN</a:t>
            </a:r>
            <a:endParaRPr lang="en-BE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DEAB059-3E0C-213E-96B4-1964532D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3" y="-353626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COMFORTABEL</a:t>
            </a:r>
          </a:p>
          <a:p>
            <a:r>
              <a:rPr lang="nl-BE" dirty="0">
                <a:solidFill>
                  <a:srgbClr val="807E86"/>
                </a:solidFill>
              </a:rPr>
              <a:t>WARM</a:t>
            </a:r>
          </a:p>
          <a:p>
            <a:r>
              <a:rPr lang="nl-BE" dirty="0">
                <a:solidFill>
                  <a:srgbClr val="807E86"/>
                </a:solidFill>
              </a:rPr>
              <a:t>VLOT</a:t>
            </a:r>
          </a:p>
          <a:p>
            <a:r>
              <a:rPr lang="nl-BE" dirty="0">
                <a:solidFill>
                  <a:srgbClr val="807E86"/>
                </a:solidFill>
              </a:rPr>
              <a:t>IMPROVISATIE</a:t>
            </a:r>
          </a:p>
          <a:p>
            <a:r>
              <a:rPr lang="nl-BE" dirty="0">
                <a:solidFill>
                  <a:srgbClr val="807E86"/>
                </a:solidFill>
              </a:rPr>
              <a:t>OPEN</a:t>
            </a:r>
          </a:p>
          <a:p>
            <a:endParaRPr lang="en-BE" dirty="0"/>
          </a:p>
        </p:txBody>
      </p:sp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DF669287-85F1-9A46-8BD9-A2D0C899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106" y="2603273"/>
            <a:ext cx="7399543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6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sz="3200" dirty="0"/>
              <a:t>OPPORTUNITEITEN</a:t>
            </a:r>
            <a:endParaRPr lang="en-B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JOVIAAL</a:t>
            </a:r>
          </a:p>
          <a:p>
            <a:r>
              <a:rPr lang="nl-BE" sz="2400" dirty="0">
                <a:solidFill>
                  <a:srgbClr val="807E86"/>
                </a:solidFill>
              </a:rPr>
              <a:t>MENSKENNEND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INTERNALISEREND </a:t>
            </a:r>
          </a:p>
          <a:p>
            <a:r>
              <a:rPr lang="nl-BE" sz="2400" dirty="0">
                <a:solidFill>
                  <a:srgbClr val="807E86"/>
                </a:solidFill>
              </a:rPr>
              <a:t>CORRECTHEID</a:t>
            </a:r>
          </a:p>
          <a:p>
            <a:r>
              <a:rPr lang="nl-BE" sz="2400" dirty="0">
                <a:solidFill>
                  <a:srgbClr val="FFFFFF"/>
                </a:solidFill>
              </a:rPr>
              <a:t>FLEXIBLE</a:t>
            </a:r>
            <a:endParaRPr lang="en-BE" sz="2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Create Opportunities and Stop Reacting to Opportunities - Career Pivot">
            <a:extLst>
              <a:ext uri="{FF2B5EF4-FFF2-40B4-BE49-F238E27FC236}">
                <a16:creationId xmlns:a16="http://schemas.microsoft.com/office/drawing/2014/main" id="{86EDAFB7-37B6-640D-FE25-ED4A0694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140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2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PRAKTIJK</a:t>
            </a:r>
            <a:endParaRPr lang="en-BE" sz="3200" dirty="0"/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074" name="Picture 2" descr="Premium Vector | Businessman character go to work cartoon vector design">
            <a:extLst>
              <a:ext uri="{FF2B5EF4-FFF2-40B4-BE49-F238E27FC236}">
                <a16:creationId xmlns:a16="http://schemas.microsoft.com/office/drawing/2014/main" id="{AA513CEA-B08C-5933-88A5-2A04ACBE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2"/>
          <a:stretch/>
        </p:blipFill>
        <p:spPr bwMode="auto">
          <a:xfrm>
            <a:off x="720000" y="1265656"/>
            <a:ext cx="4284000" cy="431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COMMUNICATIE</a:t>
            </a:r>
          </a:p>
          <a:p>
            <a:r>
              <a:rPr lang="nl-BE" sz="2400" dirty="0">
                <a:solidFill>
                  <a:srgbClr val="807E86"/>
                </a:solidFill>
              </a:rPr>
              <a:t>UITSTELGEDRAG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STRESS</a:t>
            </a:r>
          </a:p>
          <a:p>
            <a:r>
              <a:rPr lang="nl-BE" sz="2400" dirty="0">
                <a:solidFill>
                  <a:srgbClr val="807E86"/>
                </a:solidFill>
              </a:rPr>
              <a:t>VERBETEREND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HET GRAAKT AF</a:t>
            </a:r>
          </a:p>
        </p:txBody>
      </p:sp>
    </p:spTree>
    <p:extLst>
      <p:ext uri="{BB962C8B-B14F-4D97-AF65-F5344CB8AC3E}">
        <p14:creationId xmlns:p14="http://schemas.microsoft.com/office/powerpoint/2010/main" val="210628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PRAKTIJK</a:t>
            </a:r>
            <a:endParaRPr lang="en-BE" sz="3200" dirty="0"/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3074" name="Picture 2" descr="Premium Vector | Businessman character go to work cartoon vector design">
            <a:extLst>
              <a:ext uri="{FF2B5EF4-FFF2-40B4-BE49-F238E27FC236}">
                <a16:creationId xmlns:a16="http://schemas.microsoft.com/office/drawing/2014/main" id="{AA513CEA-B08C-5933-88A5-2A04ACBE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2"/>
          <a:stretch/>
        </p:blipFill>
        <p:spPr bwMode="auto">
          <a:xfrm>
            <a:off x="720000" y="1265656"/>
            <a:ext cx="4284000" cy="431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COMMUNICATIE</a:t>
            </a:r>
          </a:p>
          <a:p>
            <a:r>
              <a:rPr lang="nl-BE" sz="2400" dirty="0">
                <a:solidFill>
                  <a:srgbClr val="FFFFFF"/>
                </a:solidFill>
              </a:rPr>
              <a:t>UITSTELGEDRAG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STRESS</a:t>
            </a:r>
          </a:p>
          <a:p>
            <a:r>
              <a:rPr lang="nl-BE" sz="2400" dirty="0">
                <a:solidFill>
                  <a:srgbClr val="807E86"/>
                </a:solidFill>
              </a:rPr>
              <a:t>VERBETEREND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HET GRAAKT AF</a:t>
            </a:r>
          </a:p>
        </p:txBody>
      </p:sp>
    </p:spTree>
    <p:extLst>
      <p:ext uri="{BB962C8B-B14F-4D97-AF65-F5344CB8AC3E}">
        <p14:creationId xmlns:p14="http://schemas.microsoft.com/office/powerpoint/2010/main" val="323822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PRAKTIJK</a:t>
            </a:r>
            <a:endParaRPr lang="en-BE" sz="3200" dirty="0"/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3074" name="Picture 2" descr="Premium Vector | Businessman character go to work cartoon vector design">
            <a:extLst>
              <a:ext uri="{FF2B5EF4-FFF2-40B4-BE49-F238E27FC236}">
                <a16:creationId xmlns:a16="http://schemas.microsoft.com/office/drawing/2014/main" id="{AA513CEA-B08C-5933-88A5-2A04ACBE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2"/>
          <a:stretch/>
        </p:blipFill>
        <p:spPr bwMode="auto">
          <a:xfrm>
            <a:off x="720000" y="1265656"/>
            <a:ext cx="4284000" cy="431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COMMUNICATIE</a:t>
            </a:r>
          </a:p>
          <a:p>
            <a:r>
              <a:rPr lang="nl-BE" sz="2400" dirty="0">
                <a:solidFill>
                  <a:srgbClr val="807E86"/>
                </a:solidFill>
              </a:rPr>
              <a:t>UITSTELGEDRAG</a:t>
            </a:r>
          </a:p>
          <a:p>
            <a:r>
              <a:rPr lang="nl-BE" sz="2400" dirty="0">
                <a:solidFill>
                  <a:srgbClr val="FFFFFF"/>
                </a:solidFill>
              </a:rPr>
              <a:t>STRESS</a:t>
            </a:r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VERBETEREND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HET GRAAKT AF</a:t>
            </a:r>
          </a:p>
        </p:txBody>
      </p:sp>
    </p:spTree>
    <p:extLst>
      <p:ext uri="{BB962C8B-B14F-4D97-AF65-F5344CB8AC3E}">
        <p14:creationId xmlns:p14="http://schemas.microsoft.com/office/powerpoint/2010/main" val="249609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PRAKTIJK</a:t>
            </a:r>
            <a:endParaRPr lang="en-BE" sz="3200" dirty="0"/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3074" name="Picture 2" descr="Premium Vector | Businessman character go to work cartoon vector design">
            <a:extLst>
              <a:ext uri="{FF2B5EF4-FFF2-40B4-BE49-F238E27FC236}">
                <a16:creationId xmlns:a16="http://schemas.microsoft.com/office/drawing/2014/main" id="{AA513CEA-B08C-5933-88A5-2A04ACBE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2"/>
          <a:stretch/>
        </p:blipFill>
        <p:spPr bwMode="auto">
          <a:xfrm>
            <a:off x="720000" y="1265656"/>
            <a:ext cx="4284000" cy="431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COMMUNICATIE</a:t>
            </a:r>
          </a:p>
          <a:p>
            <a:r>
              <a:rPr lang="nl-BE" sz="2400" dirty="0">
                <a:solidFill>
                  <a:srgbClr val="807E86"/>
                </a:solidFill>
              </a:rPr>
              <a:t>UITSTELGEDRAG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STRESS</a:t>
            </a:r>
          </a:p>
          <a:p>
            <a:r>
              <a:rPr lang="nl-BE" sz="2400" dirty="0">
                <a:solidFill>
                  <a:srgbClr val="FFFFFF"/>
                </a:solidFill>
              </a:rPr>
              <a:t>VERBETEREND</a:t>
            </a:r>
          </a:p>
          <a:p>
            <a:r>
              <a:rPr lang="nl-BE" sz="2400" dirty="0">
                <a:solidFill>
                  <a:srgbClr val="807E86"/>
                </a:solidFill>
              </a:rPr>
              <a:t>HET GRAAKT AF</a:t>
            </a:r>
          </a:p>
        </p:txBody>
      </p:sp>
    </p:spTree>
    <p:extLst>
      <p:ext uri="{BB962C8B-B14F-4D97-AF65-F5344CB8AC3E}">
        <p14:creationId xmlns:p14="http://schemas.microsoft.com/office/powerpoint/2010/main" val="335838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PRAKTIJK</a:t>
            </a:r>
            <a:endParaRPr lang="en-BE" sz="3200" dirty="0"/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3074" name="Picture 2" descr="Premium Vector | Businessman character go to work cartoon vector design">
            <a:extLst>
              <a:ext uri="{FF2B5EF4-FFF2-40B4-BE49-F238E27FC236}">
                <a16:creationId xmlns:a16="http://schemas.microsoft.com/office/drawing/2014/main" id="{AA513CEA-B08C-5933-88A5-2A04ACBE3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2"/>
          <a:stretch/>
        </p:blipFill>
        <p:spPr bwMode="auto">
          <a:xfrm>
            <a:off x="720000" y="1265656"/>
            <a:ext cx="4284000" cy="431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COMMUNICATIE</a:t>
            </a:r>
          </a:p>
          <a:p>
            <a:r>
              <a:rPr lang="nl-BE" sz="2400" dirty="0">
                <a:solidFill>
                  <a:srgbClr val="807E86"/>
                </a:solidFill>
              </a:rPr>
              <a:t>UITSTELGEDRAG</a:t>
            </a:r>
          </a:p>
          <a:p>
            <a:r>
              <a:rPr lang="nl-BE" sz="2400" dirty="0">
                <a:solidFill>
                  <a:srgbClr val="807E86"/>
                </a:solidFill>
              </a:rPr>
              <a:t>STRESS</a:t>
            </a:r>
          </a:p>
          <a:p>
            <a:r>
              <a:rPr lang="nl-BE" sz="2400" dirty="0">
                <a:solidFill>
                  <a:srgbClr val="807E86"/>
                </a:solidFill>
              </a:rPr>
              <a:t>VERBETEREND</a:t>
            </a:r>
          </a:p>
          <a:p>
            <a:r>
              <a:rPr lang="nl-BE" sz="2400" dirty="0">
                <a:solidFill>
                  <a:srgbClr val="FFFFFF"/>
                </a:solidFill>
              </a:rPr>
              <a:t>HET GRAAKT AF</a:t>
            </a:r>
          </a:p>
        </p:txBody>
      </p:sp>
    </p:spTree>
    <p:extLst>
      <p:ext uri="{BB962C8B-B14F-4D97-AF65-F5344CB8AC3E}">
        <p14:creationId xmlns:p14="http://schemas.microsoft.com/office/powerpoint/2010/main" val="309661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nl-BE" sz="4800" dirty="0"/>
              <a:t>POSITIEVEN</a:t>
            </a:r>
            <a:endParaRPr lang="en-BE" sz="4800" dirty="0"/>
          </a:p>
        </p:txBody>
      </p:sp>
      <p:pic>
        <p:nvPicPr>
          <p:cNvPr id="6146" name="Picture 2" descr="Positive Thinking Day Cartoon Background - EPS, Illustrator, JPG, PSD, PNG,  PDF, SVG | Template.net">
            <a:extLst>
              <a:ext uri="{FF2B5EF4-FFF2-40B4-BE49-F238E27FC236}">
                <a16:creationId xmlns:a16="http://schemas.microsoft.com/office/drawing/2014/main" id="{FC3C4135-2BF9-FC68-3FAA-58D1F6F09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5419" b="-3"/>
          <a:stretch/>
        </p:blipFill>
        <p:spPr bwMode="auto">
          <a:xfrm>
            <a:off x="282737" y="1948610"/>
            <a:ext cx="4800252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INZET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VORMEND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GROEPSWERKEND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BEGRIPVOL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1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nl-BE" sz="4800" dirty="0"/>
              <a:t>POSITIEVEN</a:t>
            </a:r>
            <a:endParaRPr lang="en-BE" sz="4800" dirty="0"/>
          </a:p>
        </p:txBody>
      </p:sp>
      <p:pic>
        <p:nvPicPr>
          <p:cNvPr id="6146" name="Picture 2" descr="Positive Thinking Day Cartoon Background - EPS, Illustrator, JPG, PSD, PNG,  PDF, SVG | Template.net">
            <a:extLst>
              <a:ext uri="{FF2B5EF4-FFF2-40B4-BE49-F238E27FC236}">
                <a16:creationId xmlns:a16="http://schemas.microsoft.com/office/drawing/2014/main" id="{FC3C4135-2BF9-FC68-3FAA-58D1F6F09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5419" b="-3"/>
          <a:stretch/>
        </p:blipFill>
        <p:spPr bwMode="auto">
          <a:xfrm>
            <a:off x="282737" y="1948610"/>
            <a:ext cx="4800252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INZET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FFFFFF"/>
                </a:solidFill>
              </a:rPr>
              <a:t>VORMEND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GROEPSWERKEND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BEGRIPVOL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04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nl-BE" sz="4800" dirty="0"/>
              <a:t>POSITIEVEN</a:t>
            </a:r>
            <a:endParaRPr lang="en-BE" sz="4800" dirty="0"/>
          </a:p>
        </p:txBody>
      </p:sp>
      <p:pic>
        <p:nvPicPr>
          <p:cNvPr id="6146" name="Picture 2" descr="Positive Thinking Day Cartoon Background - EPS, Illustrator, JPG, PSD, PNG,  PDF, SVG | Template.net">
            <a:extLst>
              <a:ext uri="{FF2B5EF4-FFF2-40B4-BE49-F238E27FC236}">
                <a16:creationId xmlns:a16="http://schemas.microsoft.com/office/drawing/2014/main" id="{FC3C4135-2BF9-FC68-3FAA-58D1F6F09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5419" b="-3"/>
          <a:stretch/>
        </p:blipFill>
        <p:spPr bwMode="auto">
          <a:xfrm>
            <a:off x="282737" y="1948610"/>
            <a:ext cx="4800252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INZET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VORMEND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FFFFFF"/>
                </a:solidFill>
              </a:rPr>
              <a:t>GROEPSWERKEND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BEGRIPVOL</a:t>
            </a:r>
            <a:endParaRPr lang="en-BE" sz="2400" dirty="0">
              <a:solidFill>
                <a:srgbClr val="807E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8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nl-BE" sz="4800" dirty="0"/>
              <a:t>POSITIEVEN</a:t>
            </a:r>
            <a:endParaRPr lang="en-BE" sz="4800" dirty="0"/>
          </a:p>
        </p:txBody>
      </p:sp>
      <p:pic>
        <p:nvPicPr>
          <p:cNvPr id="6146" name="Picture 2" descr="Positive Thinking Day Cartoon Background - EPS, Illustrator, JPG, PSD, PNG,  PDF, SVG | Template.net">
            <a:extLst>
              <a:ext uri="{FF2B5EF4-FFF2-40B4-BE49-F238E27FC236}">
                <a16:creationId xmlns:a16="http://schemas.microsoft.com/office/drawing/2014/main" id="{FC3C4135-2BF9-FC68-3FAA-58D1F6F09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5419" b="-3"/>
          <a:stretch/>
        </p:blipFill>
        <p:spPr bwMode="auto">
          <a:xfrm>
            <a:off x="282737" y="1948610"/>
            <a:ext cx="4800252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807E86"/>
                </a:solidFill>
              </a:rPr>
              <a:t>INZET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VORMEND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807E86"/>
                </a:solidFill>
              </a:rPr>
              <a:t>GROEPSWERKEND</a:t>
            </a:r>
          </a:p>
          <a:p>
            <a:endParaRPr lang="nl-BE" sz="2400" dirty="0">
              <a:solidFill>
                <a:srgbClr val="807E86"/>
              </a:solidFill>
            </a:endParaRPr>
          </a:p>
          <a:p>
            <a:r>
              <a:rPr lang="nl-BE" sz="2400" dirty="0">
                <a:solidFill>
                  <a:srgbClr val="FFFFFF"/>
                </a:solidFill>
              </a:rPr>
              <a:t>BEGRIPVOL</a:t>
            </a:r>
            <a:endParaRPr lang="en-B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26822-6043-0988-02D3-2FE8CF8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IN HET BEGIN</a:t>
            </a:r>
            <a:endParaRPr lang="en-BE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DEAB059-3E0C-213E-96B4-1964532D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3" y="-353626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807E86"/>
                </a:solidFill>
              </a:rPr>
              <a:t>COMFORTABEL</a:t>
            </a:r>
          </a:p>
          <a:p>
            <a:r>
              <a:rPr lang="nl-BE" dirty="0">
                <a:solidFill>
                  <a:srgbClr val="FFFFFF"/>
                </a:solidFill>
              </a:rPr>
              <a:t>WARM</a:t>
            </a:r>
          </a:p>
          <a:p>
            <a:r>
              <a:rPr lang="nl-BE" dirty="0">
                <a:solidFill>
                  <a:srgbClr val="807E86"/>
                </a:solidFill>
              </a:rPr>
              <a:t>VLOT</a:t>
            </a:r>
          </a:p>
          <a:p>
            <a:r>
              <a:rPr lang="nl-BE" dirty="0">
                <a:solidFill>
                  <a:srgbClr val="807E86"/>
                </a:solidFill>
              </a:rPr>
              <a:t>IMPROVISATIE</a:t>
            </a:r>
          </a:p>
          <a:p>
            <a:r>
              <a:rPr lang="nl-BE" dirty="0">
                <a:solidFill>
                  <a:srgbClr val="807E86"/>
                </a:solidFill>
              </a:rPr>
              <a:t>OPEN</a:t>
            </a:r>
          </a:p>
          <a:p>
            <a:endParaRPr lang="en-BE" dirty="0"/>
          </a:p>
        </p:txBody>
      </p:sp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DF669287-85F1-9A46-8BD9-A2D0C899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106" y="2603273"/>
            <a:ext cx="7399543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51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FFFFFF"/>
                </a:solidFill>
              </a:rPr>
              <a:t>Z</a:t>
            </a:r>
            <a:r>
              <a:rPr lang="nl-BE" sz="4800" dirty="0">
                <a:solidFill>
                  <a:srgbClr val="FFFFFF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D</a:t>
            </a:r>
            <a:r>
              <a:rPr lang="nl-BE" sz="4800" dirty="0">
                <a:solidFill>
                  <a:srgbClr val="807E86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O</a:t>
            </a:r>
            <a:r>
              <a:rPr lang="nl-BE" sz="4800" dirty="0">
                <a:solidFill>
                  <a:srgbClr val="807E86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C</a:t>
            </a:r>
            <a:r>
              <a:rPr lang="nl-BE" sz="4800" dirty="0">
                <a:solidFill>
                  <a:srgbClr val="807E86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807E86"/>
                </a:solidFill>
              </a:rPr>
              <a:t>Z</a:t>
            </a:r>
            <a:r>
              <a:rPr lang="nl-BE" sz="4800" dirty="0">
                <a:solidFill>
                  <a:srgbClr val="807E86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E</a:t>
            </a:r>
            <a:r>
              <a:rPr lang="nl-BE" sz="4800" dirty="0">
                <a:solidFill>
                  <a:srgbClr val="FFFFFF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D</a:t>
            </a:r>
            <a:r>
              <a:rPr lang="nl-BE" sz="4800" dirty="0">
                <a:solidFill>
                  <a:srgbClr val="807E86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O</a:t>
            </a:r>
            <a:r>
              <a:rPr lang="nl-BE" sz="4800" dirty="0">
                <a:solidFill>
                  <a:srgbClr val="807E86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C</a:t>
            </a:r>
            <a:r>
              <a:rPr lang="nl-BE" sz="4800" dirty="0">
                <a:solidFill>
                  <a:srgbClr val="807E86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1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807E86"/>
                </a:solidFill>
              </a:rPr>
              <a:t>Z</a:t>
            </a:r>
            <a:r>
              <a:rPr lang="nl-BE" sz="4800" dirty="0">
                <a:solidFill>
                  <a:srgbClr val="807E86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E</a:t>
            </a:r>
            <a:r>
              <a:rPr lang="nl-BE" sz="4800" dirty="0">
                <a:solidFill>
                  <a:srgbClr val="FFFFFF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D</a:t>
            </a:r>
            <a:r>
              <a:rPr lang="nl-BE" sz="4800" dirty="0">
                <a:solidFill>
                  <a:srgbClr val="807E86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O</a:t>
            </a:r>
            <a:r>
              <a:rPr lang="nl-BE" sz="4800" dirty="0">
                <a:solidFill>
                  <a:srgbClr val="807E86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C</a:t>
            </a:r>
            <a:r>
              <a:rPr lang="nl-BE" sz="4800" dirty="0">
                <a:solidFill>
                  <a:srgbClr val="807E86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08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807E86"/>
                </a:solidFill>
              </a:rPr>
              <a:t>Z</a:t>
            </a:r>
            <a:r>
              <a:rPr lang="nl-BE" sz="4800" dirty="0">
                <a:solidFill>
                  <a:srgbClr val="807E86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D</a:t>
            </a:r>
            <a:r>
              <a:rPr lang="nl-BE" sz="4800" dirty="0">
                <a:solidFill>
                  <a:srgbClr val="FFFFFF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O</a:t>
            </a:r>
            <a:r>
              <a:rPr lang="nl-BE" sz="4800" dirty="0">
                <a:solidFill>
                  <a:srgbClr val="807E86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C</a:t>
            </a:r>
            <a:r>
              <a:rPr lang="nl-BE" sz="4800" dirty="0">
                <a:solidFill>
                  <a:srgbClr val="807E86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8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807E86"/>
                </a:solidFill>
              </a:rPr>
              <a:t>Z</a:t>
            </a:r>
            <a:r>
              <a:rPr lang="nl-BE" sz="4800" dirty="0">
                <a:solidFill>
                  <a:srgbClr val="807E86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D</a:t>
            </a:r>
            <a:r>
              <a:rPr lang="nl-BE" sz="4800" dirty="0">
                <a:solidFill>
                  <a:srgbClr val="807E86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FFFFFF"/>
                </a:solidFill>
              </a:rPr>
              <a:t>O</a:t>
            </a:r>
            <a:r>
              <a:rPr lang="nl-BE" sz="4800" dirty="0">
                <a:solidFill>
                  <a:srgbClr val="FFFFFF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C</a:t>
            </a:r>
            <a:r>
              <a:rPr lang="nl-BE" sz="4800" dirty="0">
                <a:solidFill>
                  <a:srgbClr val="807E86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20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807E86"/>
                </a:solidFill>
              </a:rPr>
              <a:t>Z</a:t>
            </a:r>
            <a:r>
              <a:rPr lang="nl-BE" sz="4800" dirty="0">
                <a:solidFill>
                  <a:srgbClr val="807E86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E</a:t>
            </a:r>
            <a:r>
              <a:rPr lang="nl-BE" sz="4800" dirty="0">
                <a:solidFill>
                  <a:srgbClr val="807E86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807E86"/>
                </a:solidFill>
              </a:rPr>
              <a:t>D</a:t>
            </a:r>
            <a:r>
              <a:rPr lang="nl-BE" sz="4800" dirty="0">
                <a:solidFill>
                  <a:srgbClr val="807E86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807E86"/>
                </a:solidFill>
              </a:rPr>
              <a:t>O</a:t>
            </a:r>
            <a:r>
              <a:rPr lang="nl-BE" sz="4800" dirty="0">
                <a:solidFill>
                  <a:srgbClr val="807E86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FFFFFF"/>
                </a:solidFill>
              </a:rPr>
              <a:t>C</a:t>
            </a:r>
            <a:r>
              <a:rPr lang="nl-BE" sz="4800" dirty="0">
                <a:solidFill>
                  <a:srgbClr val="FFFFFF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0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nl-BE"/>
              <a:t>ZEEDOOC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16" y="2096528"/>
            <a:ext cx="10716487" cy="3790800"/>
          </a:xfrm>
        </p:spPr>
        <p:txBody>
          <a:bodyPr>
            <a:normAutofit fontScale="55000" lnSpcReduction="20000"/>
          </a:bodyPr>
          <a:lstStyle/>
          <a:p>
            <a:r>
              <a:rPr lang="nl-BE" sz="5800" b="1" dirty="0">
                <a:solidFill>
                  <a:srgbClr val="FFFFFF"/>
                </a:solidFill>
              </a:rPr>
              <a:t>Z</a:t>
            </a:r>
            <a:r>
              <a:rPr lang="nl-BE" sz="4800" dirty="0">
                <a:solidFill>
                  <a:srgbClr val="FFFFFF"/>
                </a:solidFill>
              </a:rPr>
              <a:t>elfzeker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E</a:t>
            </a:r>
            <a:r>
              <a:rPr lang="nl-BE" sz="4800" dirty="0">
                <a:solidFill>
                  <a:srgbClr val="FFFFFF"/>
                </a:solidFill>
              </a:rPr>
              <a:t>xtrovert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E</a:t>
            </a:r>
            <a:r>
              <a:rPr lang="nl-BE" sz="4800" dirty="0">
                <a:solidFill>
                  <a:srgbClr val="FFFFFF"/>
                </a:solidFill>
              </a:rPr>
              <a:t>nthousiast</a:t>
            </a:r>
          </a:p>
          <a:p>
            <a:r>
              <a:rPr lang="nl-BE" sz="5800" b="1" dirty="0">
                <a:solidFill>
                  <a:srgbClr val="FFFFFF"/>
                </a:solidFill>
              </a:rPr>
              <a:t>D</a:t>
            </a:r>
            <a:r>
              <a:rPr lang="nl-BE" sz="4800" dirty="0">
                <a:solidFill>
                  <a:srgbClr val="FFFFFF"/>
                </a:solidFill>
              </a:rPr>
              <a:t>uidelijk</a:t>
            </a:r>
          </a:p>
          <a:p>
            <a:r>
              <a:rPr lang="nl-BE" sz="5900" b="1" dirty="0">
                <a:solidFill>
                  <a:srgbClr val="FFFFFF"/>
                </a:solidFill>
              </a:rPr>
              <a:t>O</a:t>
            </a:r>
            <a:r>
              <a:rPr lang="nl-BE" sz="4800" dirty="0">
                <a:solidFill>
                  <a:srgbClr val="FFFFFF"/>
                </a:solidFill>
              </a:rPr>
              <a:t>pen</a:t>
            </a:r>
          </a:p>
          <a:p>
            <a:r>
              <a:rPr lang="nl-BE" sz="5900" b="1" dirty="0">
                <a:solidFill>
                  <a:srgbClr val="FFFFFF"/>
                </a:solidFill>
              </a:rPr>
              <a:t>C</a:t>
            </a:r>
            <a:r>
              <a:rPr lang="nl-BE" sz="4800" dirty="0">
                <a:solidFill>
                  <a:srgbClr val="FFFFFF"/>
                </a:solidFill>
              </a:rPr>
              <a:t>reatief</a:t>
            </a:r>
          </a:p>
          <a:p>
            <a:endParaRPr lang="nl-BE" sz="48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Man profile cartoon | Download on Freepik">
            <a:extLst>
              <a:ext uri="{FF2B5EF4-FFF2-40B4-BE49-F238E27FC236}">
                <a16:creationId xmlns:a16="http://schemas.microsoft.com/office/drawing/2014/main" id="{06D7F4C7-BEE7-E233-51D5-4706C12D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7145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98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en muur beschilderd met een pijl en een dartbord">
            <a:extLst>
              <a:ext uri="{FF2B5EF4-FFF2-40B4-BE49-F238E27FC236}">
                <a16:creationId xmlns:a16="http://schemas.microsoft.com/office/drawing/2014/main" id="{8D3B610D-E13E-0411-7258-21659DA5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4" b="11135"/>
          <a:stretch/>
        </p:blipFill>
        <p:spPr>
          <a:xfrm>
            <a:off x="20" y="-66676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Rectangle 40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314" y="917544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DOELEN</a:t>
            </a:r>
          </a:p>
        </p:txBody>
      </p:sp>
      <p:grpSp>
        <p:nvGrpSpPr>
          <p:cNvPr id="54" name="Group 42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69C20A-37DA-34FF-4697-AFBEC590C9AE}"/>
              </a:ext>
            </a:extLst>
          </p:cNvPr>
          <p:cNvSpPr txBox="1"/>
          <p:nvPr/>
        </p:nvSpPr>
        <p:spPr>
          <a:xfrm>
            <a:off x="2549041" y="1478492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DOORZETTING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94B6-2217-DCBB-F8B5-FA27A8CC9675}"/>
              </a:ext>
            </a:extLst>
          </p:cNvPr>
          <p:cNvSpPr txBox="1"/>
          <p:nvPr/>
        </p:nvSpPr>
        <p:spPr>
          <a:xfrm>
            <a:off x="2549041" y="236368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SAMENWERKING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26DC-318D-D5E5-20B4-E04AEB4E2951}"/>
              </a:ext>
            </a:extLst>
          </p:cNvPr>
          <p:cNvSpPr txBox="1"/>
          <p:nvPr/>
        </p:nvSpPr>
        <p:spPr>
          <a:xfrm>
            <a:off x="2549041" y="4099964"/>
            <a:ext cx="193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UITNODIGEND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F39E-FF04-3447-6331-F3E942B5FA29}"/>
              </a:ext>
            </a:extLst>
          </p:cNvPr>
          <p:cNvSpPr txBox="1"/>
          <p:nvPr/>
        </p:nvSpPr>
        <p:spPr>
          <a:xfrm>
            <a:off x="2549041" y="495105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ZELFZEKERHEID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52510-2944-3436-84A4-44F24826CB11}"/>
              </a:ext>
            </a:extLst>
          </p:cNvPr>
          <p:cNvSpPr txBox="1"/>
          <p:nvPr/>
        </p:nvSpPr>
        <p:spPr>
          <a:xfrm flipH="1">
            <a:off x="4209397" y="3226140"/>
            <a:ext cx="2079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OVERTUIGEND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TIPS &amp; TRICK?</a:t>
            </a:r>
            <a:br>
              <a:rPr lang="en-US" sz="5600" spc="-100" dirty="0"/>
            </a:br>
            <a:r>
              <a:rPr lang="en-US" sz="5600" spc="-100" dirty="0"/>
              <a:t>COMMENTAAR?</a:t>
            </a:r>
            <a:br>
              <a:rPr lang="en-US" sz="5600" spc="-100" dirty="0"/>
            </a:br>
            <a:r>
              <a:rPr lang="en-US" sz="5600" spc="-100" dirty="0"/>
              <a:t>VRAGEN?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26822-6043-0988-02D3-2FE8CF8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IN HET BEGIN</a:t>
            </a:r>
            <a:endParaRPr lang="en-BE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DEAB059-3E0C-213E-96B4-1964532D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3" y="-353626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807E86"/>
                </a:solidFill>
              </a:rPr>
              <a:t>COMFORTABEL</a:t>
            </a:r>
          </a:p>
          <a:p>
            <a:r>
              <a:rPr lang="nl-BE" dirty="0">
                <a:solidFill>
                  <a:srgbClr val="807E86"/>
                </a:solidFill>
              </a:rPr>
              <a:t>WARM</a:t>
            </a:r>
          </a:p>
          <a:p>
            <a:r>
              <a:rPr lang="nl-BE" dirty="0">
                <a:solidFill>
                  <a:srgbClr val="FFFFFF"/>
                </a:solidFill>
              </a:rPr>
              <a:t>VLOT</a:t>
            </a:r>
          </a:p>
          <a:p>
            <a:r>
              <a:rPr lang="nl-BE" dirty="0">
                <a:solidFill>
                  <a:srgbClr val="807E86"/>
                </a:solidFill>
              </a:rPr>
              <a:t>IMPROVISATIE</a:t>
            </a:r>
          </a:p>
          <a:p>
            <a:r>
              <a:rPr lang="nl-BE" dirty="0">
                <a:solidFill>
                  <a:srgbClr val="807E86"/>
                </a:solidFill>
              </a:rPr>
              <a:t>OPEN</a:t>
            </a:r>
          </a:p>
          <a:p>
            <a:endParaRPr lang="en-BE" dirty="0"/>
          </a:p>
        </p:txBody>
      </p:sp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DF669287-85F1-9A46-8BD9-A2D0C899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106" y="2603273"/>
            <a:ext cx="7399543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26822-6043-0988-02D3-2FE8CF8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IN HET BEGIN</a:t>
            </a:r>
            <a:endParaRPr lang="en-BE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DEAB059-3E0C-213E-96B4-1964532D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3" y="-353626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807E86"/>
                </a:solidFill>
              </a:rPr>
              <a:t>COMFORTABEL</a:t>
            </a:r>
          </a:p>
          <a:p>
            <a:r>
              <a:rPr lang="nl-BE" dirty="0">
                <a:solidFill>
                  <a:srgbClr val="807E86"/>
                </a:solidFill>
              </a:rPr>
              <a:t>WARM</a:t>
            </a:r>
          </a:p>
          <a:p>
            <a:r>
              <a:rPr lang="nl-BE" dirty="0">
                <a:solidFill>
                  <a:srgbClr val="807E86"/>
                </a:solidFill>
              </a:rPr>
              <a:t>VLOT</a:t>
            </a:r>
          </a:p>
          <a:p>
            <a:r>
              <a:rPr lang="nl-BE" dirty="0">
                <a:solidFill>
                  <a:srgbClr val="FFFFFF"/>
                </a:solidFill>
              </a:rPr>
              <a:t>IMPROVISATIE</a:t>
            </a:r>
          </a:p>
          <a:p>
            <a:r>
              <a:rPr lang="nl-BE" dirty="0">
                <a:solidFill>
                  <a:srgbClr val="807E86"/>
                </a:solidFill>
              </a:rPr>
              <a:t>OPEN</a:t>
            </a:r>
          </a:p>
          <a:p>
            <a:endParaRPr lang="en-BE" dirty="0"/>
          </a:p>
        </p:txBody>
      </p:sp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DF669287-85F1-9A46-8BD9-A2D0C899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106" y="2603273"/>
            <a:ext cx="7399543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26822-6043-0988-02D3-2FE8CF8D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IN HET BEGIN</a:t>
            </a:r>
            <a:endParaRPr lang="en-BE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DEAB059-3E0C-213E-96B4-1964532D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3" y="-353626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377-A54C-DAE2-D4B8-B27DA8C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807E86"/>
                </a:solidFill>
              </a:rPr>
              <a:t>COMFORTABEL</a:t>
            </a:r>
            <a:endParaRPr lang="nl-BE" dirty="0">
              <a:solidFill>
                <a:srgbClr val="807E86"/>
              </a:solidFill>
            </a:endParaRPr>
          </a:p>
          <a:p>
            <a:r>
              <a:rPr lang="nl-BE" dirty="0">
                <a:solidFill>
                  <a:srgbClr val="807E86"/>
                </a:solidFill>
              </a:rPr>
              <a:t>WARM</a:t>
            </a:r>
          </a:p>
          <a:p>
            <a:r>
              <a:rPr lang="nl-BE" dirty="0">
                <a:solidFill>
                  <a:srgbClr val="807E86"/>
                </a:solidFill>
              </a:rPr>
              <a:t>VLOT</a:t>
            </a:r>
          </a:p>
          <a:p>
            <a:r>
              <a:rPr lang="nl-BE" dirty="0">
                <a:solidFill>
                  <a:srgbClr val="807E86"/>
                </a:solidFill>
              </a:rPr>
              <a:t>IMPROVISATIE</a:t>
            </a:r>
          </a:p>
          <a:p>
            <a:r>
              <a:rPr lang="nl-BE" dirty="0">
                <a:solidFill>
                  <a:srgbClr val="FFFFFF"/>
                </a:solidFill>
              </a:rPr>
              <a:t>OPEN</a:t>
            </a:r>
          </a:p>
          <a:p>
            <a:endParaRPr lang="en-BE" dirty="0"/>
          </a:p>
        </p:txBody>
      </p:sp>
      <p:pic>
        <p:nvPicPr>
          <p:cNvPr id="11" name="Picture 10" descr="A picture containing pinwheel, outdoor object&#10;&#10;Description automatically generated">
            <a:extLst>
              <a:ext uri="{FF2B5EF4-FFF2-40B4-BE49-F238E27FC236}">
                <a16:creationId xmlns:a16="http://schemas.microsoft.com/office/drawing/2014/main" id="{DF669287-85F1-9A46-8BD9-A2D0C899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106" y="2603273"/>
            <a:ext cx="7399543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PERSOONLIJKHEIDSTEST</a:t>
            </a:r>
            <a:endParaRPr lang="en-BE" sz="3200" dirty="0"/>
          </a:p>
        </p:txBody>
      </p:sp>
      <p:sp useBgFill="1">
        <p:nvSpPr>
          <p:cNvPr id="35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Content Placeholder 4" descr="A picture containing text, queen, vector graphics, businesscard&#10;&#10;Description automatically generated">
            <a:extLst>
              <a:ext uri="{FF2B5EF4-FFF2-40B4-BE49-F238E27FC236}">
                <a16:creationId xmlns:a16="http://schemas.microsoft.com/office/drawing/2014/main" id="{57222D3B-BA8C-4513-0EB5-BF8A595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D2F8DC-FF19-E061-86DD-E8211F14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ENERGIEK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PERSOONLIJK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INTUITIEF</a:t>
            </a:r>
          </a:p>
          <a:p>
            <a:r>
              <a:rPr lang="en-US" sz="2800" dirty="0">
                <a:solidFill>
                  <a:srgbClr val="807E86"/>
                </a:solidFill>
              </a:rPr>
              <a:t>VOORZICHTIG</a:t>
            </a:r>
          </a:p>
        </p:txBody>
      </p:sp>
    </p:spTree>
    <p:extLst>
      <p:ext uri="{BB962C8B-B14F-4D97-AF65-F5344CB8AC3E}">
        <p14:creationId xmlns:p14="http://schemas.microsoft.com/office/powerpoint/2010/main" val="366242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PERSOONLIJKHEIDSTEST</a:t>
            </a:r>
            <a:endParaRPr lang="en-BE" sz="3200" dirty="0"/>
          </a:p>
        </p:txBody>
      </p:sp>
      <p:sp useBgFill="1">
        <p:nvSpPr>
          <p:cNvPr id="35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queen, vector graphics, businesscard&#10;&#10;Description automatically generated">
            <a:extLst>
              <a:ext uri="{FF2B5EF4-FFF2-40B4-BE49-F238E27FC236}">
                <a16:creationId xmlns:a16="http://schemas.microsoft.com/office/drawing/2014/main" id="{57222D3B-BA8C-4513-0EB5-BF8A595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D2F8DC-FF19-E061-86DD-E8211F14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7E86"/>
                </a:solidFill>
              </a:rPr>
              <a:t>ENERGIEK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PERSOONLIJK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INTUITIEF</a:t>
            </a:r>
          </a:p>
          <a:p>
            <a:r>
              <a:rPr lang="en-US" sz="2800" dirty="0">
                <a:solidFill>
                  <a:srgbClr val="807E86"/>
                </a:solidFill>
              </a:rPr>
              <a:t>VOORZICHTIG</a:t>
            </a:r>
          </a:p>
        </p:txBody>
      </p:sp>
    </p:spTree>
    <p:extLst>
      <p:ext uri="{BB962C8B-B14F-4D97-AF65-F5344CB8AC3E}">
        <p14:creationId xmlns:p14="http://schemas.microsoft.com/office/powerpoint/2010/main" val="351664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8F2E-5C45-3006-4044-67E78A2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nl-BE" dirty="0"/>
              <a:t>PERSOONLIJKHEIDSTEST</a:t>
            </a:r>
            <a:endParaRPr lang="en-BE" sz="3200" dirty="0"/>
          </a:p>
        </p:txBody>
      </p:sp>
      <p:sp useBgFill="1">
        <p:nvSpPr>
          <p:cNvPr id="35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queen, vector graphics, businesscard&#10;&#10;Description automatically generated">
            <a:extLst>
              <a:ext uri="{FF2B5EF4-FFF2-40B4-BE49-F238E27FC236}">
                <a16:creationId xmlns:a16="http://schemas.microsoft.com/office/drawing/2014/main" id="{57222D3B-BA8C-4513-0EB5-BF8A595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D2F8DC-FF19-E061-86DD-E8211F14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07E86"/>
                </a:solidFill>
              </a:rPr>
              <a:t>ENERGIEK</a:t>
            </a:r>
          </a:p>
          <a:p>
            <a:r>
              <a:rPr lang="en-US" sz="2800" dirty="0">
                <a:solidFill>
                  <a:srgbClr val="807E86"/>
                </a:solidFill>
              </a:rPr>
              <a:t>PERSOONLIJK</a:t>
            </a:r>
          </a:p>
          <a:p>
            <a:r>
              <a:rPr lang="en-US" sz="2800" dirty="0">
                <a:solidFill>
                  <a:srgbClr val="FFFFFF"/>
                </a:solidFill>
              </a:rPr>
              <a:t>INTUITIEF</a:t>
            </a:r>
          </a:p>
          <a:p>
            <a:r>
              <a:rPr lang="en-US" sz="2800" dirty="0">
                <a:solidFill>
                  <a:srgbClr val="807E86"/>
                </a:solidFill>
              </a:rPr>
              <a:t>VOORZICHTIG</a:t>
            </a:r>
          </a:p>
        </p:txBody>
      </p:sp>
    </p:spTree>
    <p:extLst>
      <p:ext uri="{BB962C8B-B14F-4D97-AF65-F5344CB8AC3E}">
        <p14:creationId xmlns:p14="http://schemas.microsoft.com/office/powerpoint/2010/main" val="230866591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269</Words>
  <Application>Microsoft Office PowerPoint</Application>
  <PresentationFormat>Widescreen</PresentationFormat>
  <Paragraphs>231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Sagona Book</vt:lpstr>
      <vt:lpstr>The Hand Extrablack</vt:lpstr>
      <vt:lpstr>BlobVTI</vt:lpstr>
      <vt:lpstr>persoonlijke groei</vt:lpstr>
      <vt:lpstr>IN HET BEGIN</vt:lpstr>
      <vt:lpstr>IN HET BEGIN</vt:lpstr>
      <vt:lpstr>IN HET BEGIN</vt:lpstr>
      <vt:lpstr>IN HET BEGIN</vt:lpstr>
      <vt:lpstr>IN HET BEGIN</vt:lpstr>
      <vt:lpstr>PERSOONLIJKHEIDSTEST</vt:lpstr>
      <vt:lpstr>PERSOONLIJKHEIDSTEST</vt:lpstr>
      <vt:lpstr>PERSOONLIJKHEIDSTEST</vt:lpstr>
      <vt:lpstr>PERSOONLIJKHEIDSTEST</vt:lpstr>
      <vt:lpstr>GEVAREN</vt:lpstr>
      <vt:lpstr>GEVAREN</vt:lpstr>
      <vt:lpstr>GEVAREN</vt:lpstr>
      <vt:lpstr>GEVAREN</vt:lpstr>
      <vt:lpstr>GEVAREN</vt:lpstr>
      <vt:lpstr>OPPORTUNITEITEN</vt:lpstr>
      <vt:lpstr>OPPORTUNITEITEN</vt:lpstr>
      <vt:lpstr>OPPORTUNITEITEN</vt:lpstr>
      <vt:lpstr>OPPORTUNITEITEN</vt:lpstr>
      <vt:lpstr>OPPORTUNITEITEN</vt:lpstr>
      <vt:lpstr>PRAKTIJK</vt:lpstr>
      <vt:lpstr>PRAKTIJK</vt:lpstr>
      <vt:lpstr>PRAKTIJK</vt:lpstr>
      <vt:lpstr>PRAKTIJK</vt:lpstr>
      <vt:lpstr>PRAKTIJK</vt:lpstr>
      <vt:lpstr>POSITIEVEN</vt:lpstr>
      <vt:lpstr>POSITIEVEN</vt:lpstr>
      <vt:lpstr>POSITIEVEN</vt:lpstr>
      <vt:lpstr>POSITIEVEN</vt:lpstr>
      <vt:lpstr>ZEEDOOC</vt:lpstr>
      <vt:lpstr>ZEEDOOC</vt:lpstr>
      <vt:lpstr>ZEEDOOC</vt:lpstr>
      <vt:lpstr>ZEEDOOC</vt:lpstr>
      <vt:lpstr>ZEEDOOC</vt:lpstr>
      <vt:lpstr>ZEEDOOC</vt:lpstr>
      <vt:lpstr>ZEEDOOC</vt:lpstr>
      <vt:lpstr>DOELEN</vt:lpstr>
      <vt:lpstr>TIPS &amp; TRICK? COMMENTAAR?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Eindrapport persoonlijke groei</dc:title>
  <dc:creator>Abdel-Hamid Yaseen [student]</dc:creator>
  <cp:lastModifiedBy>Abdel-Hamid Yaseen [student]</cp:lastModifiedBy>
  <cp:revision>9</cp:revision>
  <dcterms:created xsi:type="dcterms:W3CDTF">2022-12-13T12:57:18Z</dcterms:created>
  <dcterms:modified xsi:type="dcterms:W3CDTF">2022-12-13T16:01:09Z</dcterms:modified>
</cp:coreProperties>
</file>