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79" r:id="rId4"/>
    <p:sldId id="280" r:id="rId5"/>
    <p:sldId id="281" r:id="rId6"/>
    <p:sldId id="287" r:id="rId7"/>
    <p:sldId id="267" r:id="rId8"/>
    <p:sldId id="284" r:id="rId9"/>
    <p:sldId id="268" r:id="rId10"/>
    <p:sldId id="269" r:id="rId11"/>
    <p:sldId id="270" r:id="rId12"/>
    <p:sldId id="286" r:id="rId13"/>
    <p:sldId id="264" r:id="rId14"/>
    <p:sldId id="263" r:id="rId15"/>
    <p:sldId id="260" r:id="rId16"/>
    <p:sldId id="285" r:id="rId17"/>
    <p:sldId id="273" r:id="rId18"/>
    <p:sldId id="282" r:id="rId19"/>
    <p:sldId id="283"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818"/>
    <a:srgbClr val="1C3C70"/>
    <a:srgbClr val="E7E7E7"/>
    <a:srgbClr val="E3CEE9"/>
    <a:srgbClr val="FAE9E9"/>
    <a:srgbClr val="F1E8F4"/>
    <a:srgbClr val="F4D0CF"/>
    <a:srgbClr val="159B72"/>
    <a:srgbClr val="FF0000"/>
    <a:srgbClr val="DD9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9" autoAdjust="0"/>
    <p:restoredTop sz="94660"/>
  </p:normalViewPr>
  <p:slideViewPr>
    <p:cSldViewPr snapToGrid="0">
      <p:cViewPr varScale="1">
        <p:scale>
          <a:sx n="73" d="100"/>
          <a:sy n="73" d="100"/>
        </p:scale>
        <p:origin x="4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05-Jan-18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05-Jan-18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05-Jan-18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fr.wikipedia.org/wiki/Environnement_d'ex%C3%A9cution#cite_note-Menaker-2" TargetMode="External"/><Relationship Id="rId2" Type="http://schemas.openxmlformats.org/officeDocument/2006/relationships/hyperlink" Target="https://fr.wikipedia.org/wiki/Environnement_d'ex%C3%A9cution#cite_note-zimmerman-1"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Espace réservé du contenu 2">
            <a:extLst>
              <a:ext uri="{FF2B5EF4-FFF2-40B4-BE49-F238E27FC236}">
                <a16:creationId xmlns:a16="http://schemas.microsoft.com/office/drawing/2014/main" id="{53F87F37-1F90-46DD-9E2E-9964D697FA67}"/>
              </a:ext>
            </a:extLst>
          </p:cNvPr>
          <p:cNvSpPr txBox="1">
            <a:spLocks/>
          </p:cNvSpPr>
          <p:nvPr/>
        </p:nvSpPr>
        <p:spPr>
          <a:xfrm>
            <a:off x="381000" y="1562100"/>
            <a:ext cx="11620500" cy="529590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marL="285750" indent="-285750" algn="l">
              <a:buFont typeface="Arial" panose="020B0604020202020204" pitchFamily="34" charset="0"/>
              <a:buChar char="•"/>
            </a:pPr>
            <a:endParaRPr lang="fr-FR" sz="2400" dirty="0"/>
          </a:p>
        </p:txBody>
      </p:sp>
      <p:sp>
        <p:nvSpPr>
          <p:cNvPr id="2" name="TextBox 1">
            <a:extLst>
              <a:ext uri="{FF2B5EF4-FFF2-40B4-BE49-F238E27FC236}">
                <a16:creationId xmlns:a16="http://schemas.microsoft.com/office/drawing/2014/main" id="{91FE5D62-553B-4216-BEA1-EF6CAD6FE824}"/>
              </a:ext>
            </a:extLst>
          </p:cNvPr>
          <p:cNvSpPr txBox="1"/>
          <p:nvPr/>
        </p:nvSpPr>
        <p:spPr>
          <a:xfrm>
            <a:off x="1462122" y="2804227"/>
            <a:ext cx="8882743" cy="2308324"/>
          </a:xfrm>
          <a:prstGeom prst="rect">
            <a:avLst/>
          </a:prstGeom>
          <a:noFill/>
        </p:spPr>
        <p:txBody>
          <a:bodyPr wrap="square" rtlCol="0">
            <a:spAutoFit/>
          </a:bodyPr>
          <a:lstStyle/>
          <a:p>
            <a:pPr algn="ctr"/>
            <a:r>
              <a:rPr lang="fr-FR" sz="14400" dirty="0">
                <a:solidFill>
                  <a:schemeClr val="bg2">
                    <a:lumMod val="50000"/>
                  </a:schemeClr>
                </a:solidFill>
                <a:latin typeface="Adobe Caslon Pro Bold" panose="0205070206050A020403" pitchFamily="18" charset="0"/>
              </a:rPr>
              <a:t>MIPS</a:t>
            </a:r>
            <a:endParaRPr lang="en-US" sz="14400" dirty="0">
              <a:solidFill>
                <a:schemeClr val="bg2">
                  <a:lumMod val="50000"/>
                </a:schemeClr>
              </a:solidFill>
              <a:latin typeface="Adobe Caslon Pro Bold" panose="0205070206050A020403" pitchFamily="18" charset="0"/>
            </a:endParaRPr>
          </a:p>
        </p:txBody>
      </p:sp>
    </p:spTree>
    <p:extLst>
      <p:ext uri="{BB962C8B-B14F-4D97-AF65-F5344CB8AC3E}">
        <p14:creationId xmlns:p14="http://schemas.microsoft.com/office/powerpoint/2010/main" val="599672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F3FC03-9E93-4889-8EDE-1075966D3503}"/>
              </a:ext>
            </a:extLst>
          </p:cNvPr>
          <p:cNvSpPr txBox="1"/>
          <p:nvPr/>
        </p:nvSpPr>
        <p:spPr>
          <a:xfrm>
            <a:off x="549965" y="200526"/>
            <a:ext cx="11092069" cy="4001095"/>
          </a:xfrm>
          <a:prstGeom prst="rect">
            <a:avLst/>
          </a:prstGeom>
          <a:noFill/>
        </p:spPr>
        <p:txBody>
          <a:bodyPr wrap="square" rtlCol="0">
            <a:spAutoFit/>
          </a:bodyPr>
          <a:lstStyle/>
          <a:p>
            <a:r>
              <a:rPr lang="fr-FR" sz="3600" b="1" u="sng" dirty="0">
                <a:solidFill>
                  <a:schemeClr val="bg2">
                    <a:lumMod val="60000"/>
                    <a:lumOff val="40000"/>
                  </a:schemeClr>
                </a:solidFill>
              </a:rPr>
              <a:t>L’Architecture interne d’un processeur MIPS :</a:t>
            </a:r>
          </a:p>
          <a:p>
            <a:pPr marL="342900" indent="-342900">
              <a:buFont typeface="Arial" panose="020B0604020202020204" pitchFamily="34" charset="0"/>
              <a:buChar char="•"/>
            </a:pPr>
            <a:r>
              <a:rPr lang="fr-FR" sz="2000" dirty="0">
                <a:solidFill>
                  <a:schemeClr val="bg2">
                    <a:lumMod val="75000"/>
                  </a:schemeClr>
                </a:solidFill>
                <a:effectLst/>
              </a:rPr>
              <a:t> L’architecture interne du processeur se décompose en une partie </a:t>
            </a:r>
            <a:r>
              <a:rPr lang="fr-FR" sz="2000" b="1" u="sng" dirty="0">
                <a:solidFill>
                  <a:schemeClr val="bg1">
                    <a:lumMod val="95000"/>
                    <a:lumOff val="5000"/>
                  </a:schemeClr>
                </a:solidFill>
                <a:effectLst/>
              </a:rPr>
              <a:t>opérative</a:t>
            </a:r>
            <a:r>
              <a:rPr lang="fr-FR" sz="2000" dirty="0">
                <a:solidFill>
                  <a:schemeClr val="bg2">
                    <a:lumMod val="75000"/>
                  </a:schemeClr>
                </a:solidFill>
                <a:effectLst/>
              </a:rPr>
              <a:t> et une partie </a:t>
            </a:r>
            <a:r>
              <a:rPr lang="fr-FR" sz="2000" b="1" u="sng" dirty="0">
                <a:solidFill>
                  <a:schemeClr val="bg1">
                    <a:lumMod val="95000"/>
                    <a:lumOff val="5000"/>
                  </a:schemeClr>
                </a:solidFill>
                <a:effectLst/>
              </a:rPr>
              <a:t>contrôle</a:t>
            </a:r>
            <a:r>
              <a:rPr lang="fr-FR" sz="2000" dirty="0">
                <a:solidFill>
                  <a:schemeClr val="bg2">
                    <a:lumMod val="75000"/>
                  </a:schemeClr>
                </a:solidFill>
                <a:effectLst/>
              </a:rPr>
              <a:t>.</a:t>
            </a:r>
          </a:p>
          <a:p>
            <a:pPr marL="342900" indent="-342900">
              <a:buFont typeface="Arial" panose="020B0604020202020204" pitchFamily="34" charset="0"/>
              <a:buChar char="•"/>
            </a:pPr>
            <a:r>
              <a:rPr lang="fr-FR" sz="2000" dirty="0">
                <a:solidFill>
                  <a:schemeClr val="bg1">
                    <a:lumMod val="95000"/>
                    <a:lumOff val="5000"/>
                  </a:schemeClr>
                </a:solidFill>
                <a:effectLst/>
              </a:rPr>
              <a:t> La partie opérative </a:t>
            </a:r>
            <a:r>
              <a:rPr lang="fr-FR" sz="2000" dirty="0">
                <a:solidFill>
                  <a:schemeClr val="bg2">
                    <a:lumMod val="75000"/>
                  </a:schemeClr>
                </a:solidFill>
                <a:effectLst/>
              </a:rPr>
              <a:t>contient les registres et les opérateurs, ainsi que les ports d’accès à la mémoire externe. On l’appelle aussi </a:t>
            </a:r>
            <a:r>
              <a:rPr lang="fr-FR" sz="2000" b="1" dirty="0">
                <a:solidFill>
                  <a:schemeClr val="bg2">
                    <a:lumMod val="75000"/>
                  </a:schemeClr>
                </a:solidFill>
                <a:effectLst/>
              </a:rPr>
              <a:t>chemin de données</a:t>
            </a:r>
            <a:r>
              <a:rPr lang="fr-FR" sz="2000" dirty="0">
                <a:solidFill>
                  <a:schemeClr val="bg2">
                    <a:lumMod val="75000"/>
                  </a:schemeClr>
                </a:solidFill>
                <a:effectLst/>
              </a:rPr>
              <a:t>.</a:t>
            </a:r>
          </a:p>
          <a:p>
            <a:pPr marL="342900" indent="-342900">
              <a:buFont typeface="Arial" panose="020B0604020202020204" pitchFamily="34" charset="0"/>
              <a:buChar char="•"/>
            </a:pPr>
            <a:r>
              <a:rPr lang="fr-FR" sz="2000" dirty="0">
                <a:solidFill>
                  <a:schemeClr val="bg2">
                    <a:lumMod val="75000"/>
                  </a:schemeClr>
                </a:solidFill>
                <a:effectLst/>
              </a:rPr>
              <a:t> </a:t>
            </a:r>
            <a:r>
              <a:rPr lang="fr-FR" sz="2000" dirty="0">
                <a:solidFill>
                  <a:schemeClr val="bg1">
                    <a:lumMod val="95000"/>
                    <a:lumOff val="5000"/>
                  </a:schemeClr>
                </a:solidFill>
                <a:effectLst/>
              </a:rPr>
              <a:t>La partie opérative </a:t>
            </a:r>
            <a:r>
              <a:rPr lang="fr-FR" sz="2000" dirty="0">
                <a:solidFill>
                  <a:schemeClr val="bg2">
                    <a:lumMod val="75000"/>
                  </a:schemeClr>
                </a:solidFill>
                <a:effectLst/>
              </a:rPr>
              <a:t>réalise des transferts élémentaires de données entre un ou plusieurs registres sources et un registre destination.</a:t>
            </a:r>
          </a:p>
          <a:p>
            <a:pPr marL="342900" indent="-342900">
              <a:buFont typeface="Arial" panose="020B0604020202020204" pitchFamily="34" charset="0"/>
              <a:buChar char="•"/>
            </a:pPr>
            <a:r>
              <a:rPr lang="fr-FR" sz="2000" dirty="0">
                <a:solidFill>
                  <a:schemeClr val="bg2">
                    <a:lumMod val="75000"/>
                  </a:schemeClr>
                </a:solidFill>
                <a:effectLst/>
              </a:rPr>
              <a:t> Un transfert élémentaire est exécuté en un cycle.</a:t>
            </a:r>
          </a:p>
          <a:p>
            <a:pPr marL="342900" indent="-342900">
              <a:buFont typeface="Arial" panose="020B0604020202020204" pitchFamily="34" charset="0"/>
              <a:buChar char="•"/>
            </a:pPr>
            <a:r>
              <a:rPr lang="fr-FR" sz="2000" dirty="0">
                <a:solidFill>
                  <a:schemeClr val="bg2">
                    <a:lumMod val="75000"/>
                  </a:schemeClr>
                </a:solidFill>
                <a:effectLst/>
              </a:rPr>
              <a:t> La partie opérative est commandée par la partie contrôle, qui n’est rien d’autre qu’ </a:t>
            </a:r>
            <a:r>
              <a:rPr lang="fr-FR" sz="2000" b="1" dirty="0">
                <a:solidFill>
                  <a:schemeClr val="bg2">
                    <a:lumMod val="75000"/>
                  </a:schemeClr>
                </a:solidFill>
                <a:effectLst/>
              </a:rPr>
              <a:t>un séquenceur </a:t>
            </a:r>
            <a:r>
              <a:rPr lang="fr-FR" sz="2000" dirty="0">
                <a:solidFill>
                  <a:schemeClr val="bg2">
                    <a:lumMod val="75000"/>
                  </a:schemeClr>
                </a:solidFill>
                <a:effectLst/>
              </a:rPr>
              <a:t>réalisé au moyen d’un automate d’états finis.</a:t>
            </a:r>
          </a:p>
          <a:p>
            <a:pPr marL="342900" indent="-342900">
              <a:buFont typeface="Arial" panose="020B0604020202020204" pitchFamily="34" charset="0"/>
              <a:buChar char="•"/>
            </a:pPr>
            <a:r>
              <a:rPr lang="fr-FR" sz="2000" dirty="0">
                <a:solidFill>
                  <a:schemeClr val="bg2">
                    <a:lumMod val="75000"/>
                  </a:schemeClr>
                </a:solidFill>
                <a:effectLst/>
              </a:rPr>
              <a:t> Cet automate est chargé de définir, pour chaque cycle d’horloge, les transferts élémentaires qui doivent être réalisés par la partie opérative.</a:t>
            </a:r>
            <a:r>
              <a:rPr lang="fr-FR" sz="2000" dirty="0">
                <a:solidFill>
                  <a:schemeClr val="bg2">
                    <a:lumMod val="75000"/>
                  </a:schemeClr>
                </a:solidFill>
              </a:rPr>
              <a:t> </a:t>
            </a:r>
            <a:endParaRPr lang="fr-FR" sz="2000" dirty="0">
              <a:solidFill>
                <a:schemeClr val="bg2">
                  <a:lumMod val="75000"/>
                </a:schemeClr>
              </a:solidFill>
              <a:effectLst/>
            </a:endParaRPr>
          </a:p>
          <a:p>
            <a:endParaRPr lang="fr-FR" dirty="0"/>
          </a:p>
        </p:txBody>
      </p:sp>
      <p:pic>
        <p:nvPicPr>
          <p:cNvPr id="4" name="Picture 3">
            <a:extLst>
              <a:ext uri="{FF2B5EF4-FFF2-40B4-BE49-F238E27FC236}">
                <a16:creationId xmlns:a16="http://schemas.microsoft.com/office/drawing/2014/main" id="{64939F9E-33DC-435E-9F25-E100AA98B510}"/>
              </a:ext>
            </a:extLst>
          </p:cNvPr>
          <p:cNvPicPr>
            <a:picLocks noChangeAspect="1"/>
          </p:cNvPicPr>
          <p:nvPr/>
        </p:nvPicPr>
        <p:blipFill>
          <a:blip r:embed="rId2"/>
          <a:stretch>
            <a:fillRect/>
          </a:stretch>
        </p:blipFill>
        <p:spPr>
          <a:xfrm>
            <a:off x="3100693" y="4018722"/>
            <a:ext cx="5575646" cy="2839278"/>
          </a:xfrm>
          <a:prstGeom prst="rect">
            <a:avLst/>
          </a:prstGeom>
        </p:spPr>
      </p:pic>
    </p:spTree>
    <p:extLst>
      <p:ext uri="{BB962C8B-B14F-4D97-AF65-F5344CB8AC3E}">
        <p14:creationId xmlns:p14="http://schemas.microsoft.com/office/powerpoint/2010/main" val="37035255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8D68D514-33B6-4566-AF1E-3ACE30322609}"/>
              </a:ext>
            </a:extLst>
          </p:cNvPr>
          <p:cNvSpPr txBox="1"/>
          <p:nvPr/>
        </p:nvSpPr>
        <p:spPr>
          <a:xfrm>
            <a:off x="420414" y="2463326"/>
            <a:ext cx="11351172" cy="1569660"/>
          </a:xfrm>
          <a:prstGeom prst="rect">
            <a:avLst/>
          </a:prstGeom>
          <a:noFill/>
        </p:spPr>
        <p:txBody>
          <a:bodyPr wrap="square" rtlCol="0">
            <a:spAutoFit/>
          </a:bodyPr>
          <a:lstStyle/>
          <a:p>
            <a:pPr algn="ctr"/>
            <a:r>
              <a:rPr lang="fr-FR" sz="9600" b="1" i="1" dirty="0">
                <a:solidFill>
                  <a:schemeClr val="bg2">
                    <a:lumMod val="75000"/>
                  </a:schemeClr>
                </a:solidFill>
              </a:rPr>
              <a:t> </a:t>
            </a:r>
            <a:r>
              <a:rPr lang="fr-FR" sz="9600" b="1" i="1" u="sng" dirty="0">
                <a:solidFill>
                  <a:schemeClr val="bg2">
                    <a:lumMod val="75000"/>
                  </a:schemeClr>
                </a:solidFill>
              </a:rPr>
              <a:t>Jeux d’instruction </a:t>
            </a:r>
          </a:p>
        </p:txBody>
      </p:sp>
    </p:spTree>
    <p:extLst>
      <p:ext uri="{BB962C8B-B14F-4D97-AF65-F5344CB8AC3E}">
        <p14:creationId xmlns:p14="http://schemas.microsoft.com/office/powerpoint/2010/main" val="199149973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8D68D514-33B6-4566-AF1E-3ACE30322609}"/>
              </a:ext>
            </a:extLst>
          </p:cNvPr>
          <p:cNvSpPr txBox="1"/>
          <p:nvPr/>
        </p:nvSpPr>
        <p:spPr>
          <a:xfrm>
            <a:off x="420414" y="1659285"/>
            <a:ext cx="11351172" cy="3539430"/>
          </a:xfrm>
          <a:prstGeom prst="rect">
            <a:avLst/>
          </a:prstGeom>
          <a:noFill/>
        </p:spPr>
        <p:txBody>
          <a:bodyPr wrap="square" rtlCol="0">
            <a:spAutoFit/>
          </a:bodyPr>
          <a:lstStyle/>
          <a:p>
            <a:pPr algn="ctr"/>
            <a:r>
              <a:rPr lang="fr-FR" sz="8000" dirty="0">
                <a:solidFill>
                  <a:schemeClr val="bg2">
                    <a:lumMod val="75000"/>
                  </a:schemeClr>
                </a:solidFill>
              </a:rPr>
              <a:t> </a:t>
            </a:r>
            <a:r>
              <a:rPr lang="fr-FR" sz="8000" u="sng" dirty="0">
                <a:solidFill>
                  <a:schemeClr val="bg2">
                    <a:lumMod val="75000"/>
                  </a:schemeClr>
                </a:solidFill>
              </a:rPr>
              <a:t>Jeux d’instruction </a:t>
            </a:r>
          </a:p>
          <a:p>
            <a:pPr algn="ctr"/>
            <a:r>
              <a:rPr lang="fr-FR" sz="7200" dirty="0">
                <a:solidFill>
                  <a:schemeClr val="bg2">
                    <a:lumMod val="50000"/>
                  </a:schemeClr>
                </a:solidFill>
              </a:rPr>
              <a:t>Exemple: Instruction de calcul</a:t>
            </a:r>
          </a:p>
          <a:p>
            <a:pPr algn="ctr"/>
            <a:r>
              <a:rPr lang="fr-FR" sz="7200" dirty="0">
                <a:solidFill>
                  <a:schemeClr val="bg2">
                    <a:lumMod val="50000"/>
                  </a:schemeClr>
                </a:solidFill>
              </a:rPr>
              <a:t> (Addition)</a:t>
            </a:r>
            <a:endParaRPr lang="en-US" sz="7200" dirty="0">
              <a:solidFill>
                <a:schemeClr val="bg2">
                  <a:lumMod val="50000"/>
                </a:schemeClr>
              </a:solidFill>
            </a:endParaRPr>
          </a:p>
        </p:txBody>
      </p:sp>
    </p:spTree>
    <p:extLst>
      <p:ext uri="{BB962C8B-B14F-4D97-AF65-F5344CB8AC3E}">
        <p14:creationId xmlns:p14="http://schemas.microsoft.com/office/powerpoint/2010/main" val="34759506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67FBCFF4-089C-4933-9D16-3C2C87F0DE47}"/>
              </a:ext>
            </a:extLst>
          </p:cNvPr>
          <p:cNvPicPr>
            <a:picLocks noChangeAspect="1"/>
          </p:cNvPicPr>
          <p:nvPr/>
        </p:nvPicPr>
        <p:blipFill>
          <a:blip r:embed="rId2"/>
          <a:stretch>
            <a:fillRect/>
          </a:stretch>
        </p:blipFill>
        <p:spPr>
          <a:xfrm rot="5400000">
            <a:off x="9523257" y="4258422"/>
            <a:ext cx="1136845" cy="2103163"/>
          </a:xfrm>
          <a:prstGeom prst="rect">
            <a:avLst/>
          </a:prstGeom>
        </p:spPr>
      </p:pic>
      <p:sp>
        <p:nvSpPr>
          <p:cNvPr id="50" name="Arrow: Down 49">
            <a:extLst>
              <a:ext uri="{FF2B5EF4-FFF2-40B4-BE49-F238E27FC236}">
                <a16:creationId xmlns:a16="http://schemas.microsoft.com/office/drawing/2014/main" id="{238CAD00-50A8-4488-B92A-561E68632866}"/>
              </a:ext>
            </a:extLst>
          </p:cNvPr>
          <p:cNvSpPr/>
          <p:nvPr/>
        </p:nvSpPr>
        <p:spPr>
          <a:xfrm>
            <a:off x="9241032" y="3997676"/>
            <a:ext cx="391885" cy="743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0">
            <a:extLst>
              <a:ext uri="{FF2B5EF4-FFF2-40B4-BE49-F238E27FC236}">
                <a16:creationId xmlns:a16="http://schemas.microsoft.com/office/drawing/2014/main" id="{9A2BCDC2-7162-46E4-9F84-39003C032F17}"/>
              </a:ext>
            </a:extLst>
          </p:cNvPr>
          <p:cNvGraphicFramePr>
            <a:graphicFrameLocks noGrp="1"/>
          </p:cNvGraphicFramePr>
          <p:nvPr/>
        </p:nvGraphicFramePr>
        <p:xfrm>
          <a:off x="4172857" y="377241"/>
          <a:ext cx="2786743" cy="792480"/>
        </p:xfrm>
        <a:graphic>
          <a:graphicData uri="http://schemas.openxmlformats.org/drawingml/2006/table">
            <a:tbl>
              <a:tblPr firstRow="1" bandRow="1">
                <a:tableStyleId>{74C1A8A3-306A-4EB7-A6B1-4F7E0EB9C5D6}</a:tableStyleId>
              </a:tblPr>
              <a:tblGrid>
                <a:gridCol w="2786743">
                  <a:extLst>
                    <a:ext uri="{9D8B030D-6E8A-4147-A177-3AD203B41FA5}">
                      <a16:colId xmlns:a16="http://schemas.microsoft.com/office/drawing/2014/main" val="3493875648"/>
                    </a:ext>
                  </a:extLst>
                </a:gridCol>
              </a:tblGrid>
              <a:tr h="374283">
                <a:tc>
                  <a:txBody>
                    <a:bodyPr/>
                    <a:lstStyle/>
                    <a:p>
                      <a:pPr algn="ctr"/>
                      <a:r>
                        <a:rPr lang="en-US" sz="2000" dirty="0"/>
                        <a:t>Compteur ordinal “IP”</a:t>
                      </a:r>
                    </a:p>
                  </a:txBody>
                  <a:tcPr/>
                </a:tc>
                <a:extLst>
                  <a:ext uri="{0D108BD9-81ED-4DB2-BD59-A6C34878D82A}">
                    <a16:rowId xmlns:a16="http://schemas.microsoft.com/office/drawing/2014/main" val="6829399"/>
                  </a:ext>
                </a:extLst>
              </a:tr>
              <a:tr h="374283">
                <a:tc>
                  <a:txBody>
                    <a:bodyPr/>
                    <a:lstStyle/>
                    <a:p>
                      <a:pPr algn="ctr"/>
                      <a:r>
                        <a:rPr lang="fr-FR" sz="2000" b="1" dirty="0">
                          <a:solidFill>
                            <a:srgbClr val="FF0000"/>
                          </a:solidFill>
                        </a:rPr>
                        <a:t>0</a:t>
                      </a:r>
                      <a:endParaRPr lang="en-US" sz="2000" b="1" dirty="0">
                        <a:solidFill>
                          <a:srgbClr val="FF0000"/>
                        </a:solidFill>
                      </a:endParaRPr>
                    </a:p>
                  </a:txBody>
                  <a:tcPr/>
                </a:tc>
                <a:extLst>
                  <a:ext uri="{0D108BD9-81ED-4DB2-BD59-A6C34878D82A}">
                    <a16:rowId xmlns:a16="http://schemas.microsoft.com/office/drawing/2014/main" val="2961845383"/>
                  </a:ext>
                </a:extLst>
              </a:tr>
            </a:tbl>
          </a:graphicData>
        </a:graphic>
      </p:graphicFrame>
      <p:graphicFrame>
        <p:nvGraphicFramePr>
          <p:cNvPr id="12" name="Table 11">
            <a:extLst>
              <a:ext uri="{FF2B5EF4-FFF2-40B4-BE49-F238E27FC236}">
                <a16:creationId xmlns:a16="http://schemas.microsoft.com/office/drawing/2014/main" id="{6476354A-FA5F-4DA6-A587-764F6A537903}"/>
              </a:ext>
            </a:extLst>
          </p:cNvPr>
          <p:cNvGraphicFramePr>
            <a:graphicFrameLocks noGrp="1"/>
          </p:cNvGraphicFramePr>
          <p:nvPr/>
        </p:nvGraphicFramePr>
        <p:xfrm>
          <a:off x="4162093" y="1431065"/>
          <a:ext cx="2786743" cy="767080"/>
        </p:xfrm>
        <a:graphic>
          <a:graphicData uri="http://schemas.openxmlformats.org/drawingml/2006/table">
            <a:tbl>
              <a:tblPr firstRow="1" bandRow="1">
                <a:tableStyleId>{74C1A8A3-306A-4EB7-A6B1-4F7E0EB9C5D6}</a:tableStyleId>
              </a:tblPr>
              <a:tblGrid>
                <a:gridCol w="2786743">
                  <a:extLst>
                    <a:ext uri="{9D8B030D-6E8A-4147-A177-3AD203B41FA5}">
                      <a16:colId xmlns:a16="http://schemas.microsoft.com/office/drawing/2014/main" val="3493875648"/>
                    </a:ext>
                  </a:extLst>
                </a:gridCol>
              </a:tblGrid>
              <a:tr h="260048">
                <a:tc>
                  <a:txBody>
                    <a:bodyPr/>
                    <a:lstStyle/>
                    <a:p>
                      <a:pPr algn="ctr"/>
                      <a:r>
                        <a:rPr lang="fr-FR" sz="2000" dirty="0"/>
                        <a:t>Registre d’instruction</a:t>
                      </a:r>
                      <a:endParaRPr lang="en-US" sz="2000" dirty="0"/>
                    </a:p>
                  </a:txBody>
                  <a:tcPr/>
                </a:tc>
                <a:extLst>
                  <a:ext uri="{0D108BD9-81ED-4DB2-BD59-A6C34878D82A}">
                    <a16:rowId xmlns:a16="http://schemas.microsoft.com/office/drawing/2014/main" val="6829399"/>
                  </a:ext>
                </a:extLst>
              </a:tr>
              <a:tr h="370840">
                <a:tc>
                  <a:txBody>
                    <a:bodyPr/>
                    <a:lstStyle/>
                    <a:p>
                      <a:endParaRPr lang="en-US" dirty="0"/>
                    </a:p>
                  </a:txBody>
                  <a:tcPr/>
                </a:tc>
                <a:extLst>
                  <a:ext uri="{0D108BD9-81ED-4DB2-BD59-A6C34878D82A}">
                    <a16:rowId xmlns:a16="http://schemas.microsoft.com/office/drawing/2014/main" val="2961845383"/>
                  </a:ext>
                </a:extLst>
              </a:tr>
            </a:tbl>
          </a:graphicData>
        </a:graphic>
      </p:graphicFrame>
      <p:graphicFrame>
        <p:nvGraphicFramePr>
          <p:cNvPr id="13" name="Table 12">
            <a:extLst>
              <a:ext uri="{FF2B5EF4-FFF2-40B4-BE49-F238E27FC236}">
                <a16:creationId xmlns:a16="http://schemas.microsoft.com/office/drawing/2014/main" id="{87404659-029D-458C-B84E-9938775E512B}"/>
              </a:ext>
            </a:extLst>
          </p:cNvPr>
          <p:cNvGraphicFramePr>
            <a:graphicFrameLocks noGrp="1"/>
          </p:cNvGraphicFramePr>
          <p:nvPr/>
        </p:nvGraphicFramePr>
        <p:xfrm>
          <a:off x="4172858" y="4650137"/>
          <a:ext cx="2786743" cy="767080"/>
        </p:xfrm>
        <a:graphic>
          <a:graphicData uri="http://schemas.openxmlformats.org/drawingml/2006/table">
            <a:tbl>
              <a:tblPr firstRow="1" bandRow="1">
                <a:tableStyleId>{74C1A8A3-306A-4EB7-A6B1-4F7E0EB9C5D6}</a:tableStyleId>
              </a:tblPr>
              <a:tblGrid>
                <a:gridCol w="2786743">
                  <a:extLst>
                    <a:ext uri="{9D8B030D-6E8A-4147-A177-3AD203B41FA5}">
                      <a16:colId xmlns:a16="http://schemas.microsoft.com/office/drawing/2014/main" val="3493875648"/>
                    </a:ext>
                  </a:extLst>
                </a:gridCol>
              </a:tblGrid>
              <a:tr h="260048">
                <a:tc>
                  <a:txBody>
                    <a:bodyPr/>
                    <a:lstStyle/>
                    <a:p>
                      <a:pPr algn="ctr"/>
                      <a:r>
                        <a:rPr lang="fr-FR" sz="2000" dirty="0"/>
                        <a:t>Registre D’Adresse RAM</a:t>
                      </a:r>
                      <a:endParaRPr lang="en-US" sz="2000" dirty="0"/>
                    </a:p>
                  </a:txBody>
                  <a:tcPr>
                    <a:solidFill>
                      <a:srgbClr val="00B050"/>
                    </a:solidFill>
                  </a:tcPr>
                </a:tc>
                <a:extLst>
                  <a:ext uri="{0D108BD9-81ED-4DB2-BD59-A6C34878D82A}">
                    <a16:rowId xmlns:a16="http://schemas.microsoft.com/office/drawing/2014/main" val="6829399"/>
                  </a:ext>
                </a:extLst>
              </a:tr>
              <a:tr h="370840">
                <a:tc>
                  <a:txBody>
                    <a:bodyPr/>
                    <a:lstStyle/>
                    <a:p>
                      <a:endParaRPr lang="en-US" dirty="0"/>
                    </a:p>
                  </a:txBody>
                  <a:tcPr>
                    <a:solidFill>
                      <a:schemeClr val="tx1">
                        <a:lumMod val="85000"/>
                      </a:schemeClr>
                    </a:solidFill>
                  </a:tcPr>
                </a:tc>
                <a:extLst>
                  <a:ext uri="{0D108BD9-81ED-4DB2-BD59-A6C34878D82A}">
                    <a16:rowId xmlns:a16="http://schemas.microsoft.com/office/drawing/2014/main" val="2961845383"/>
                  </a:ext>
                </a:extLst>
              </a:tr>
            </a:tbl>
          </a:graphicData>
        </a:graphic>
      </p:graphicFrame>
      <p:graphicFrame>
        <p:nvGraphicFramePr>
          <p:cNvPr id="14" name="Table 13">
            <a:extLst>
              <a:ext uri="{FF2B5EF4-FFF2-40B4-BE49-F238E27FC236}">
                <a16:creationId xmlns:a16="http://schemas.microsoft.com/office/drawing/2014/main" id="{294BF84D-1C3B-4619-931A-926E62B501C0}"/>
              </a:ext>
            </a:extLst>
          </p:cNvPr>
          <p:cNvGraphicFramePr>
            <a:graphicFrameLocks noGrp="1"/>
          </p:cNvGraphicFramePr>
          <p:nvPr/>
        </p:nvGraphicFramePr>
        <p:xfrm>
          <a:off x="4172858" y="5743062"/>
          <a:ext cx="2786743" cy="767080"/>
        </p:xfrm>
        <a:graphic>
          <a:graphicData uri="http://schemas.openxmlformats.org/drawingml/2006/table">
            <a:tbl>
              <a:tblPr firstRow="1" bandRow="1">
                <a:tableStyleId>{74C1A8A3-306A-4EB7-A6B1-4F7E0EB9C5D6}</a:tableStyleId>
              </a:tblPr>
              <a:tblGrid>
                <a:gridCol w="2786743">
                  <a:extLst>
                    <a:ext uri="{9D8B030D-6E8A-4147-A177-3AD203B41FA5}">
                      <a16:colId xmlns:a16="http://schemas.microsoft.com/office/drawing/2014/main" val="3493875648"/>
                    </a:ext>
                  </a:extLst>
                </a:gridCol>
              </a:tblGrid>
              <a:tr h="260048">
                <a:tc>
                  <a:txBody>
                    <a:bodyPr/>
                    <a:lstStyle/>
                    <a:p>
                      <a:pPr algn="ctr"/>
                      <a:r>
                        <a:rPr lang="fr-FR" sz="2000" dirty="0"/>
                        <a:t>Registre data</a:t>
                      </a:r>
                      <a:endParaRPr lang="en-US" sz="2000" dirty="0"/>
                    </a:p>
                  </a:txBody>
                  <a:tcPr>
                    <a:solidFill>
                      <a:srgbClr val="00B050"/>
                    </a:solidFill>
                  </a:tcPr>
                </a:tc>
                <a:extLst>
                  <a:ext uri="{0D108BD9-81ED-4DB2-BD59-A6C34878D82A}">
                    <a16:rowId xmlns:a16="http://schemas.microsoft.com/office/drawing/2014/main" val="6829399"/>
                  </a:ext>
                </a:extLst>
              </a:tr>
              <a:tr h="370840">
                <a:tc>
                  <a:txBody>
                    <a:bodyPr/>
                    <a:lstStyle/>
                    <a:p>
                      <a:endParaRPr lang="en-US" dirty="0"/>
                    </a:p>
                  </a:txBody>
                  <a:tcPr/>
                </a:tc>
                <a:extLst>
                  <a:ext uri="{0D108BD9-81ED-4DB2-BD59-A6C34878D82A}">
                    <a16:rowId xmlns:a16="http://schemas.microsoft.com/office/drawing/2014/main" val="2961845383"/>
                  </a:ext>
                </a:extLst>
              </a:tr>
            </a:tbl>
          </a:graphicData>
        </a:graphic>
      </p:graphicFrame>
      <p:sp>
        <p:nvSpPr>
          <p:cNvPr id="20" name="Oval 19">
            <a:extLst>
              <a:ext uri="{FF2B5EF4-FFF2-40B4-BE49-F238E27FC236}">
                <a16:creationId xmlns:a16="http://schemas.microsoft.com/office/drawing/2014/main" id="{96E8E7AA-4A4C-403D-8454-4EFD8D49DC74}"/>
              </a:ext>
            </a:extLst>
          </p:cNvPr>
          <p:cNvSpPr/>
          <p:nvPr/>
        </p:nvSpPr>
        <p:spPr>
          <a:xfrm>
            <a:off x="4160146" y="2659698"/>
            <a:ext cx="2786743" cy="1727971"/>
          </a:xfrm>
          <a:prstGeom prst="ellipse">
            <a:avLst/>
          </a:prstGeom>
          <a:solidFill>
            <a:srgbClr val="FF000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100" b="1" i="1" dirty="0"/>
              <a:t>U-Contrôle</a:t>
            </a:r>
            <a:endParaRPr lang="en-US" sz="3100" b="1" i="1" dirty="0"/>
          </a:p>
        </p:txBody>
      </p:sp>
      <p:graphicFrame>
        <p:nvGraphicFramePr>
          <p:cNvPr id="25" name="Table 24">
            <a:extLst>
              <a:ext uri="{FF2B5EF4-FFF2-40B4-BE49-F238E27FC236}">
                <a16:creationId xmlns:a16="http://schemas.microsoft.com/office/drawing/2014/main" id="{C9C62357-45E0-4707-9DE8-3EB8C8EB4029}"/>
              </a:ext>
            </a:extLst>
          </p:cNvPr>
          <p:cNvGraphicFramePr>
            <a:graphicFrameLocks noGrp="1"/>
          </p:cNvGraphicFramePr>
          <p:nvPr>
            <p:extLst>
              <p:ext uri="{D42A27DB-BD31-4B8C-83A1-F6EECF244321}">
                <p14:modId xmlns:p14="http://schemas.microsoft.com/office/powerpoint/2010/main" val="2039929908"/>
              </p:ext>
            </p:extLst>
          </p:nvPr>
        </p:nvGraphicFramePr>
        <p:xfrm>
          <a:off x="375197" y="258717"/>
          <a:ext cx="2452914" cy="7345680"/>
        </p:xfrm>
        <a:graphic>
          <a:graphicData uri="http://schemas.openxmlformats.org/drawingml/2006/table">
            <a:tbl>
              <a:tblPr firstRow="1" firstCol="1" bandRow="1">
                <a:tableStyleId>{93296810-A885-4BE3-A3E7-6D5BEEA58F35}</a:tableStyleId>
              </a:tblPr>
              <a:tblGrid>
                <a:gridCol w="436879">
                  <a:extLst>
                    <a:ext uri="{9D8B030D-6E8A-4147-A177-3AD203B41FA5}">
                      <a16:colId xmlns:a16="http://schemas.microsoft.com/office/drawing/2014/main" val="2393570922"/>
                    </a:ext>
                  </a:extLst>
                </a:gridCol>
                <a:gridCol w="2016035">
                  <a:extLst>
                    <a:ext uri="{9D8B030D-6E8A-4147-A177-3AD203B41FA5}">
                      <a16:colId xmlns:a16="http://schemas.microsoft.com/office/drawing/2014/main" val="4268735324"/>
                    </a:ext>
                  </a:extLst>
                </a:gridCol>
              </a:tblGrid>
              <a:tr h="355978">
                <a:tc>
                  <a:txBody>
                    <a:bodyPr/>
                    <a:lstStyle/>
                    <a:p>
                      <a:endParaRPr lang="en-US" dirty="0"/>
                    </a:p>
                  </a:txBody>
                  <a:tcPr/>
                </a:tc>
                <a:tc>
                  <a:txBody>
                    <a:bodyPr/>
                    <a:lstStyle/>
                    <a:p>
                      <a:pPr algn="ctr"/>
                      <a:r>
                        <a:rPr lang="fr-FR" sz="2000" dirty="0"/>
                        <a:t>Mémoire ’RAM’</a:t>
                      </a:r>
                      <a:endParaRPr lang="en-US" dirty="0"/>
                    </a:p>
                  </a:txBody>
                  <a:tcPr/>
                </a:tc>
                <a:extLst>
                  <a:ext uri="{0D108BD9-81ED-4DB2-BD59-A6C34878D82A}">
                    <a16:rowId xmlns:a16="http://schemas.microsoft.com/office/drawing/2014/main" val="316725551"/>
                  </a:ext>
                </a:extLst>
              </a:tr>
              <a:tr h="328595">
                <a:tc>
                  <a:txBody>
                    <a:bodyPr/>
                    <a:lstStyle/>
                    <a:p>
                      <a:pPr algn="ctr"/>
                      <a:r>
                        <a:rPr lang="fr-FR" dirty="0"/>
                        <a:t>0</a:t>
                      </a:r>
                      <a:endParaRPr lang="en-US" dirty="0"/>
                    </a:p>
                  </a:txBody>
                  <a:tcPr/>
                </a:tc>
                <a:tc>
                  <a:txBody>
                    <a:bodyPr/>
                    <a:lstStyle/>
                    <a:p>
                      <a:endParaRPr lang="en-US" dirty="0"/>
                    </a:p>
                  </a:txBody>
                  <a:tcPr/>
                </a:tc>
                <a:extLst>
                  <a:ext uri="{0D108BD9-81ED-4DB2-BD59-A6C34878D82A}">
                    <a16:rowId xmlns:a16="http://schemas.microsoft.com/office/drawing/2014/main" val="461144811"/>
                  </a:ext>
                </a:extLst>
              </a:tr>
              <a:tr h="328595">
                <a:tc>
                  <a:txBody>
                    <a:bodyPr/>
                    <a:lstStyle/>
                    <a:p>
                      <a:pPr algn="ctr"/>
                      <a:r>
                        <a:rPr lang="fr-FR" dirty="0"/>
                        <a:t>4</a:t>
                      </a:r>
                      <a:endParaRPr lang="en-US" dirty="0"/>
                    </a:p>
                  </a:txBody>
                  <a:tcPr/>
                </a:tc>
                <a:tc>
                  <a:txBody>
                    <a:bodyPr/>
                    <a:lstStyle/>
                    <a:p>
                      <a:endParaRPr lang="en-US" dirty="0"/>
                    </a:p>
                  </a:txBody>
                  <a:tcPr/>
                </a:tc>
                <a:extLst>
                  <a:ext uri="{0D108BD9-81ED-4DB2-BD59-A6C34878D82A}">
                    <a16:rowId xmlns:a16="http://schemas.microsoft.com/office/drawing/2014/main" val="3490218793"/>
                  </a:ext>
                </a:extLst>
              </a:tr>
              <a:tr h="328595">
                <a:tc>
                  <a:txBody>
                    <a:bodyPr/>
                    <a:lstStyle/>
                    <a:p>
                      <a:pPr algn="ctr"/>
                      <a:r>
                        <a:rPr lang="fr-FR" dirty="0"/>
                        <a:t>8</a:t>
                      </a:r>
                      <a:endParaRPr lang="en-US" dirty="0"/>
                    </a:p>
                  </a:txBody>
                  <a:tcPr/>
                </a:tc>
                <a:tc>
                  <a:txBody>
                    <a:bodyPr/>
                    <a:lstStyle/>
                    <a:p>
                      <a:endParaRPr lang="en-US" dirty="0"/>
                    </a:p>
                  </a:txBody>
                  <a:tcPr/>
                </a:tc>
                <a:extLst>
                  <a:ext uri="{0D108BD9-81ED-4DB2-BD59-A6C34878D82A}">
                    <a16:rowId xmlns:a16="http://schemas.microsoft.com/office/drawing/2014/main" val="504095774"/>
                  </a:ext>
                </a:extLst>
              </a:tr>
              <a:tr h="328595">
                <a:tc>
                  <a:txBody>
                    <a:bodyPr/>
                    <a:lstStyle/>
                    <a:p>
                      <a:pPr algn="ctr"/>
                      <a:r>
                        <a:rPr lang="fr-FR" dirty="0"/>
                        <a:t>12</a:t>
                      </a:r>
                      <a:endParaRPr lang="en-US" dirty="0"/>
                    </a:p>
                  </a:txBody>
                  <a:tcPr/>
                </a:tc>
                <a:tc>
                  <a:txBody>
                    <a:bodyPr/>
                    <a:lstStyle/>
                    <a:p>
                      <a:endParaRPr lang="en-US" dirty="0"/>
                    </a:p>
                  </a:txBody>
                  <a:tcPr/>
                </a:tc>
                <a:extLst>
                  <a:ext uri="{0D108BD9-81ED-4DB2-BD59-A6C34878D82A}">
                    <a16:rowId xmlns:a16="http://schemas.microsoft.com/office/drawing/2014/main" val="2070888702"/>
                  </a:ext>
                </a:extLst>
              </a:tr>
              <a:tr h="328595">
                <a:tc>
                  <a:txBody>
                    <a:bodyPr/>
                    <a:lstStyle/>
                    <a:p>
                      <a:pPr algn="ctr"/>
                      <a:r>
                        <a:rPr lang="fr-FR" dirty="0"/>
                        <a:t>16</a:t>
                      </a:r>
                      <a:endParaRPr lang="en-US" dirty="0"/>
                    </a:p>
                  </a:txBody>
                  <a:tcPr/>
                </a:tc>
                <a:tc>
                  <a:txBody>
                    <a:bodyPr/>
                    <a:lstStyle/>
                    <a:p>
                      <a:endParaRPr lang="en-US" dirty="0"/>
                    </a:p>
                  </a:txBody>
                  <a:tcPr/>
                </a:tc>
                <a:extLst>
                  <a:ext uri="{0D108BD9-81ED-4DB2-BD59-A6C34878D82A}">
                    <a16:rowId xmlns:a16="http://schemas.microsoft.com/office/drawing/2014/main" val="2414468970"/>
                  </a:ext>
                </a:extLst>
              </a:tr>
              <a:tr h="328595">
                <a:tc>
                  <a:txBody>
                    <a:bodyPr/>
                    <a:lstStyle/>
                    <a:p>
                      <a:pPr algn="ctr"/>
                      <a:r>
                        <a:rPr lang="fr-FR" dirty="0"/>
                        <a:t>20</a:t>
                      </a:r>
                      <a:endParaRPr lang="en-US" dirty="0"/>
                    </a:p>
                  </a:txBody>
                  <a:tcPr/>
                </a:tc>
                <a:tc>
                  <a:txBody>
                    <a:bodyPr/>
                    <a:lstStyle/>
                    <a:p>
                      <a:endParaRPr lang="en-US" dirty="0"/>
                    </a:p>
                  </a:txBody>
                  <a:tcPr/>
                </a:tc>
                <a:extLst>
                  <a:ext uri="{0D108BD9-81ED-4DB2-BD59-A6C34878D82A}">
                    <a16:rowId xmlns:a16="http://schemas.microsoft.com/office/drawing/2014/main" val="2322713915"/>
                  </a:ext>
                </a:extLst>
              </a:tr>
              <a:tr h="328595">
                <a:tc>
                  <a:txBody>
                    <a:bodyPr/>
                    <a:lstStyle/>
                    <a:p>
                      <a:pPr algn="ctr"/>
                      <a:r>
                        <a:rPr lang="fr-FR" dirty="0"/>
                        <a:t>24</a:t>
                      </a:r>
                      <a:endParaRPr lang="en-US" dirty="0"/>
                    </a:p>
                  </a:txBody>
                  <a:tcPr/>
                </a:tc>
                <a:tc>
                  <a:txBody>
                    <a:bodyPr/>
                    <a:lstStyle/>
                    <a:p>
                      <a:endParaRPr lang="en-US" dirty="0"/>
                    </a:p>
                  </a:txBody>
                  <a:tcPr/>
                </a:tc>
                <a:extLst>
                  <a:ext uri="{0D108BD9-81ED-4DB2-BD59-A6C34878D82A}">
                    <a16:rowId xmlns:a16="http://schemas.microsoft.com/office/drawing/2014/main" val="3525874463"/>
                  </a:ext>
                </a:extLst>
              </a:tr>
              <a:tr h="328595">
                <a:tc>
                  <a:txBody>
                    <a:bodyPr/>
                    <a:lstStyle/>
                    <a:p>
                      <a:pPr algn="ctr"/>
                      <a:r>
                        <a:rPr lang="fr-FR" dirty="0"/>
                        <a:t>28</a:t>
                      </a:r>
                      <a:endParaRPr lang="en-US" dirty="0"/>
                    </a:p>
                  </a:txBody>
                  <a:tcPr/>
                </a:tc>
                <a:tc>
                  <a:txBody>
                    <a:bodyPr/>
                    <a:lstStyle/>
                    <a:p>
                      <a:endParaRPr lang="en-US" dirty="0"/>
                    </a:p>
                  </a:txBody>
                  <a:tcPr/>
                </a:tc>
                <a:extLst>
                  <a:ext uri="{0D108BD9-81ED-4DB2-BD59-A6C34878D82A}">
                    <a16:rowId xmlns:a16="http://schemas.microsoft.com/office/drawing/2014/main" val="4075190241"/>
                  </a:ext>
                </a:extLst>
              </a:tr>
              <a:tr h="328595">
                <a:tc>
                  <a:txBody>
                    <a:bodyPr/>
                    <a:lstStyle/>
                    <a:p>
                      <a:pPr algn="ctr"/>
                      <a:r>
                        <a:rPr lang="fr-FR" dirty="0"/>
                        <a:t>32</a:t>
                      </a:r>
                      <a:endParaRPr lang="en-US" dirty="0"/>
                    </a:p>
                  </a:txBody>
                  <a:tcPr/>
                </a:tc>
                <a:tc>
                  <a:txBody>
                    <a:bodyPr/>
                    <a:lstStyle/>
                    <a:p>
                      <a:endParaRPr lang="en-US"/>
                    </a:p>
                  </a:txBody>
                  <a:tcPr/>
                </a:tc>
                <a:extLst>
                  <a:ext uri="{0D108BD9-81ED-4DB2-BD59-A6C34878D82A}">
                    <a16:rowId xmlns:a16="http://schemas.microsoft.com/office/drawing/2014/main" val="1356145107"/>
                  </a:ext>
                </a:extLst>
              </a:tr>
              <a:tr h="328595">
                <a:tc>
                  <a:txBody>
                    <a:bodyPr/>
                    <a:lstStyle/>
                    <a:p>
                      <a:pPr algn="ctr"/>
                      <a:r>
                        <a:rPr lang="fr-FR" dirty="0"/>
                        <a:t>…</a:t>
                      </a:r>
                      <a:endParaRPr lang="en-US" dirty="0"/>
                    </a:p>
                  </a:txBody>
                  <a:tcPr/>
                </a:tc>
                <a:tc>
                  <a:txBody>
                    <a:bodyPr/>
                    <a:lstStyle/>
                    <a:p>
                      <a:endParaRPr lang="en-US"/>
                    </a:p>
                  </a:txBody>
                  <a:tcPr/>
                </a:tc>
                <a:extLst>
                  <a:ext uri="{0D108BD9-81ED-4DB2-BD59-A6C34878D82A}">
                    <a16:rowId xmlns:a16="http://schemas.microsoft.com/office/drawing/2014/main" val="1178382624"/>
                  </a:ext>
                </a:extLst>
              </a:tr>
              <a:tr h="328595">
                <a:tc>
                  <a:txBody>
                    <a:bodyPr/>
                    <a:lstStyle/>
                    <a:p>
                      <a:pPr algn="ctr"/>
                      <a:r>
                        <a:rPr lang="fr-FR" dirty="0"/>
                        <a:t>…</a:t>
                      </a:r>
                      <a:endParaRPr lang="en-US" dirty="0"/>
                    </a:p>
                  </a:txBody>
                  <a:tcPr/>
                </a:tc>
                <a:tc>
                  <a:txBody>
                    <a:bodyPr/>
                    <a:lstStyle/>
                    <a:p>
                      <a:endParaRPr lang="en-US"/>
                    </a:p>
                  </a:txBody>
                  <a:tcPr/>
                </a:tc>
                <a:extLst>
                  <a:ext uri="{0D108BD9-81ED-4DB2-BD59-A6C34878D82A}">
                    <a16:rowId xmlns:a16="http://schemas.microsoft.com/office/drawing/2014/main" val="2966858372"/>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1927510109"/>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284638948"/>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1366882064"/>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3223628134"/>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2593368794"/>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1834076392"/>
                  </a:ext>
                </a:extLst>
              </a:tr>
              <a:tr h="328595">
                <a:tc>
                  <a:txBody>
                    <a:bodyPr/>
                    <a:lstStyle/>
                    <a:p>
                      <a:endParaRPr lang="en-US"/>
                    </a:p>
                  </a:txBody>
                  <a:tcPr/>
                </a:tc>
                <a:tc>
                  <a:txBody>
                    <a:bodyPr/>
                    <a:lstStyle/>
                    <a:p>
                      <a:endParaRPr lang="en-US"/>
                    </a:p>
                  </a:txBody>
                  <a:tcPr/>
                </a:tc>
                <a:extLst>
                  <a:ext uri="{0D108BD9-81ED-4DB2-BD59-A6C34878D82A}">
                    <a16:rowId xmlns:a16="http://schemas.microsoft.com/office/drawing/2014/main" val="3757629780"/>
                  </a:ext>
                </a:extLst>
              </a:tr>
              <a:tr h="0">
                <a:tc>
                  <a:txBody>
                    <a:bodyPr/>
                    <a:lstStyle/>
                    <a:p>
                      <a:endParaRPr lang="en-US"/>
                    </a:p>
                  </a:txBody>
                  <a:tcPr/>
                </a:tc>
                <a:tc>
                  <a:txBody>
                    <a:bodyPr/>
                    <a:lstStyle/>
                    <a:p>
                      <a:endParaRPr lang="en-US" dirty="0"/>
                    </a:p>
                  </a:txBody>
                  <a:tcPr/>
                </a:tc>
                <a:extLst>
                  <a:ext uri="{0D108BD9-81ED-4DB2-BD59-A6C34878D82A}">
                    <a16:rowId xmlns:a16="http://schemas.microsoft.com/office/drawing/2014/main" val="1251288057"/>
                  </a:ext>
                </a:extLst>
              </a:tr>
            </a:tbl>
          </a:graphicData>
        </a:graphic>
      </p:graphicFrame>
      <p:graphicFrame>
        <p:nvGraphicFramePr>
          <p:cNvPr id="26" name="Table 25">
            <a:extLst>
              <a:ext uri="{FF2B5EF4-FFF2-40B4-BE49-F238E27FC236}">
                <a16:creationId xmlns:a16="http://schemas.microsoft.com/office/drawing/2014/main" id="{AD904457-D842-4FC1-9B0C-433EAEE3C25C}"/>
              </a:ext>
            </a:extLst>
          </p:cNvPr>
          <p:cNvGraphicFramePr>
            <a:graphicFrameLocks noGrp="1"/>
          </p:cNvGraphicFramePr>
          <p:nvPr>
            <p:extLst>
              <p:ext uri="{D42A27DB-BD31-4B8C-83A1-F6EECF244321}">
                <p14:modId xmlns:p14="http://schemas.microsoft.com/office/powerpoint/2010/main" val="2203675329"/>
              </p:ext>
            </p:extLst>
          </p:nvPr>
        </p:nvGraphicFramePr>
        <p:xfrm>
          <a:off x="8701543" y="250686"/>
          <a:ext cx="2547260" cy="3733800"/>
        </p:xfrm>
        <a:graphic>
          <a:graphicData uri="http://schemas.openxmlformats.org/drawingml/2006/table">
            <a:tbl>
              <a:tblPr firstRow="1" firstCol="1" bandRow="1">
                <a:tableStyleId>{5C22544A-7EE6-4342-B048-85BDC9FD1C3A}</a:tableStyleId>
              </a:tblPr>
              <a:tblGrid>
                <a:gridCol w="561706">
                  <a:extLst>
                    <a:ext uri="{9D8B030D-6E8A-4147-A177-3AD203B41FA5}">
                      <a16:colId xmlns:a16="http://schemas.microsoft.com/office/drawing/2014/main" val="2607493525"/>
                    </a:ext>
                  </a:extLst>
                </a:gridCol>
                <a:gridCol w="1985554">
                  <a:extLst>
                    <a:ext uri="{9D8B030D-6E8A-4147-A177-3AD203B41FA5}">
                      <a16:colId xmlns:a16="http://schemas.microsoft.com/office/drawing/2014/main" val="2928192402"/>
                    </a:ext>
                  </a:extLst>
                </a:gridCol>
              </a:tblGrid>
              <a:tr h="370840">
                <a:tc>
                  <a:txBody>
                    <a:bodyPr/>
                    <a:lstStyle/>
                    <a:p>
                      <a:endParaRPr lang="en-US" dirty="0"/>
                    </a:p>
                  </a:txBody>
                  <a:tcPr/>
                </a:tc>
                <a:tc>
                  <a:txBody>
                    <a:bodyPr/>
                    <a:lstStyle/>
                    <a:p>
                      <a:pPr algn="ctr"/>
                      <a:r>
                        <a:rPr lang="fr-FR" sz="2000" b="1" dirty="0"/>
                        <a:t>Banc de registres </a:t>
                      </a:r>
                      <a:endParaRPr lang="en-US" sz="2000" b="1" dirty="0"/>
                    </a:p>
                  </a:txBody>
                  <a:tcPr/>
                </a:tc>
                <a:extLst>
                  <a:ext uri="{0D108BD9-81ED-4DB2-BD59-A6C34878D82A}">
                    <a16:rowId xmlns:a16="http://schemas.microsoft.com/office/drawing/2014/main" val="712810786"/>
                  </a:ext>
                </a:extLst>
              </a:tr>
              <a:tr h="370840">
                <a:tc>
                  <a:txBody>
                    <a:bodyPr/>
                    <a:lstStyle/>
                    <a:p>
                      <a:pPr algn="ctr"/>
                      <a:r>
                        <a:rPr lang="fr-FR" dirty="0"/>
                        <a:t>R0</a:t>
                      </a:r>
                      <a:endParaRPr lang="en-US" dirty="0"/>
                    </a:p>
                  </a:txBody>
                  <a:tcPr/>
                </a:tc>
                <a:tc>
                  <a:txBody>
                    <a:bodyPr/>
                    <a:lstStyle/>
                    <a:p>
                      <a:pPr algn="ctr"/>
                      <a:r>
                        <a:rPr lang="fr-FR" dirty="0"/>
                        <a:t>0</a:t>
                      </a:r>
                      <a:endParaRPr lang="en-US" dirty="0"/>
                    </a:p>
                  </a:txBody>
                  <a:tcPr/>
                </a:tc>
                <a:extLst>
                  <a:ext uri="{0D108BD9-81ED-4DB2-BD59-A6C34878D82A}">
                    <a16:rowId xmlns:a16="http://schemas.microsoft.com/office/drawing/2014/main" val="3003008573"/>
                  </a:ext>
                </a:extLst>
              </a:tr>
              <a:tr h="370840">
                <a:tc>
                  <a:txBody>
                    <a:bodyPr/>
                    <a:lstStyle/>
                    <a:p>
                      <a:pPr algn="ctr"/>
                      <a:r>
                        <a:rPr lang="fr-FR" dirty="0"/>
                        <a:t>R1</a:t>
                      </a:r>
                      <a:endParaRPr lang="en-US" dirty="0"/>
                    </a:p>
                  </a:txBody>
                  <a:tcPr/>
                </a:tc>
                <a:tc>
                  <a:txBody>
                    <a:bodyPr/>
                    <a:lstStyle/>
                    <a:p>
                      <a:pPr algn="ctr"/>
                      <a:endParaRPr lang="en-US" dirty="0"/>
                    </a:p>
                  </a:txBody>
                  <a:tcPr/>
                </a:tc>
                <a:extLst>
                  <a:ext uri="{0D108BD9-81ED-4DB2-BD59-A6C34878D82A}">
                    <a16:rowId xmlns:a16="http://schemas.microsoft.com/office/drawing/2014/main" val="3836642047"/>
                  </a:ext>
                </a:extLst>
              </a:tr>
              <a:tr h="370840">
                <a:tc>
                  <a:txBody>
                    <a:bodyPr/>
                    <a:lstStyle/>
                    <a:p>
                      <a:pPr algn="ctr"/>
                      <a:r>
                        <a:rPr lang="fr-FR" dirty="0"/>
                        <a:t>R2</a:t>
                      </a:r>
                      <a:endParaRPr lang="en-US" dirty="0"/>
                    </a:p>
                  </a:txBody>
                  <a:tcPr/>
                </a:tc>
                <a:tc>
                  <a:txBody>
                    <a:bodyPr/>
                    <a:lstStyle/>
                    <a:p>
                      <a:endParaRPr lang="en-US" dirty="0"/>
                    </a:p>
                  </a:txBody>
                  <a:tcPr/>
                </a:tc>
                <a:extLst>
                  <a:ext uri="{0D108BD9-81ED-4DB2-BD59-A6C34878D82A}">
                    <a16:rowId xmlns:a16="http://schemas.microsoft.com/office/drawing/2014/main" val="7035482"/>
                  </a:ext>
                </a:extLst>
              </a:tr>
              <a:tr h="370840">
                <a:tc>
                  <a:txBody>
                    <a:bodyPr/>
                    <a:lstStyle/>
                    <a:p>
                      <a:pPr algn="ctr"/>
                      <a:r>
                        <a:rPr lang="fr-FR" dirty="0"/>
                        <a:t>R3</a:t>
                      </a:r>
                      <a:endParaRPr lang="en-US" dirty="0"/>
                    </a:p>
                  </a:txBody>
                  <a:tcPr/>
                </a:tc>
                <a:tc>
                  <a:txBody>
                    <a:bodyPr/>
                    <a:lstStyle/>
                    <a:p>
                      <a:endParaRPr lang="en-US" dirty="0"/>
                    </a:p>
                  </a:txBody>
                  <a:tcPr/>
                </a:tc>
                <a:extLst>
                  <a:ext uri="{0D108BD9-81ED-4DB2-BD59-A6C34878D82A}">
                    <a16:rowId xmlns:a16="http://schemas.microsoft.com/office/drawing/2014/main" val="1186889539"/>
                  </a:ext>
                </a:extLst>
              </a:tr>
              <a:tr h="370840">
                <a:tc>
                  <a:txBody>
                    <a:bodyPr/>
                    <a:lstStyle/>
                    <a:p>
                      <a:pPr algn="ctr"/>
                      <a:r>
                        <a:rPr lang="fr-FR" dirty="0"/>
                        <a:t>R4</a:t>
                      </a:r>
                      <a:endParaRPr lang="en-US" dirty="0"/>
                    </a:p>
                  </a:txBody>
                  <a:tcPr/>
                </a:tc>
                <a:tc>
                  <a:txBody>
                    <a:bodyPr/>
                    <a:lstStyle/>
                    <a:p>
                      <a:endParaRPr lang="en-US"/>
                    </a:p>
                  </a:txBody>
                  <a:tcPr/>
                </a:tc>
                <a:extLst>
                  <a:ext uri="{0D108BD9-81ED-4DB2-BD59-A6C34878D82A}">
                    <a16:rowId xmlns:a16="http://schemas.microsoft.com/office/drawing/2014/main" val="4197292007"/>
                  </a:ext>
                </a:extLst>
              </a:tr>
              <a:tr h="370840">
                <a:tc>
                  <a:txBody>
                    <a:bodyPr/>
                    <a:lstStyle/>
                    <a:p>
                      <a:pPr algn="ctr"/>
                      <a:r>
                        <a:rPr lang="fr-FR" dirty="0"/>
                        <a:t>…</a:t>
                      </a:r>
                      <a:endParaRPr lang="en-US" dirty="0"/>
                    </a:p>
                  </a:txBody>
                  <a:tcPr/>
                </a:tc>
                <a:tc>
                  <a:txBody>
                    <a:bodyPr/>
                    <a:lstStyle/>
                    <a:p>
                      <a:endParaRPr lang="en-US"/>
                    </a:p>
                  </a:txBody>
                  <a:tcPr/>
                </a:tc>
                <a:extLst>
                  <a:ext uri="{0D108BD9-81ED-4DB2-BD59-A6C34878D82A}">
                    <a16:rowId xmlns:a16="http://schemas.microsoft.com/office/drawing/2014/main" val="4125418606"/>
                  </a:ext>
                </a:extLst>
              </a:tr>
              <a:tr h="370840">
                <a:tc>
                  <a:txBody>
                    <a:bodyPr/>
                    <a:lstStyle/>
                    <a:p>
                      <a:pPr algn="ctr"/>
                      <a:r>
                        <a:rPr lang="fr-FR" dirty="0"/>
                        <a:t>…</a:t>
                      </a:r>
                      <a:endParaRPr lang="en-US" dirty="0"/>
                    </a:p>
                  </a:txBody>
                  <a:tcPr/>
                </a:tc>
                <a:tc>
                  <a:txBody>
                    <a:bodyPr/>
                    <a:lstStyle/>
                    <a:p>
                      <a:endParaRPr lang="en-US"/>
                    </a:p>
                  </a:txBody>
                  <a:tcPr/>
                </a:tc>
                <a:extLst>
                  <a:ext uri="{0D108BD9-81ED-4DB2-BD59-A6C34878D82A}">
                    <a16:rowId xmlns:a16="http://schemas.microsoft.com/office/drawing/2014/main" val="4140973148"/>
                  </a:ext>
                </a:extLst>
              </a:tr>
              <a:tr h="370840">
                <a:tc>
                  <a:txBody>
                    <a:bodyPr/>
                    <a:lstStyle/>
                    <a:p>
                      <a:pPr algn="ctr"/>
                      <a:r>
                        <a:rPr lang="fr-FR" dirty="0"/>
                        <a:t>R30</a:t>
                      </a:r>
                      <a:endParaRPr lang="en-US" dirty="0"/>
                    </a:p>
                  </a:txBody>
                  <a:tcPr/>
                </a:tc>
                <a:tc>
                  <a:txBody>
                    <a:bodyPr/>
                    <a:lstStyle/>
                    <a:p>
                      <a:endParaRPr lang="en-US"/>
                    </a:p>
                  </a:txBody>
                  <a:tcPr/>
                </a:tc>
                <a:extLst>
                  <a:ext uri="{0D108BD9-81ED-4DB2-BD59-A6C34878D82A}">
                    <a16:rowId xmlns:a16="http://schemas.microsoft.com/office/drawing/2014/main" val="3365283575"/>
                  </a:ext>
                </a:extLst>
              </a:tr>
              <a:tr h="370840">
                <a:tc>
                  <a:txBody>
                    <a:bodyPr/>
                    <a:lstStyle/>
                    <a:p>
                      <a:pPr algn="ctr"/>
                      <a:r>
                        <a:rPr lang="fr-FR" dirty="0"/>
                        <a:t>R31</a:t>
                      </a:r>
                      <a:endParaRPr lang="en-US" dirty="0"/>
                    </a:p>
                  </a:txBody>
                  <a:tcPr/>
                </a:tc>
                <a:tc>
                  <a:txBody>
                    <a:bodyPr/>
                    <a:lstStyle/>
                    <a:p>
                      <a:endParaRPr lang="en-US" dirty="0"/>
                    </a:p>
                  </a:txBody>
                  <a:tcPr/>
                </a:tc>
                <a:extLst>
                  <a:ext uri="{0D108BD9-81ED-4DB2-BD59-A6C34878D82A}">
                    <a16:rowId xmlns:a16="http://schemas.microsoft.com/office/drawing/2014/main" val="2039039948"/>
                  </a:ext>
                </a:extLst>
              </a:tr>
            </a:tbl>
          </a:graphicData>
        </a:graphic>
      </p:graphicFrame>
      <p:sp>
        <p:nvSpPr>
          <p:cNvPr id="29" name="Arrow: Right 28">
            <a:extLst>
              <a:ext uri="{FF2B5EF4-FFF2-40B4-BE49-F238E27FC236}">
                <a16:creationId xmlns:a16="http://schemas.microsoft.com/office/drawing/2014/main" id="{DCAB67C9-5A41-4359-AEB1-9939E1C8247B}"/>
              </a:ext>
            </a:extLst>
          </p:cNvPr>
          <p:cNvSpPr/>
          <p:nvPr/>
        </p:nvSpPr>
        <p:spPr>
          <a:xfrm rot="1754396">
            <a:off x="6686220" y="4301395"/>
            <a:ext cx="2572419" cy="32838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40000"/>
                  <a:lumOff val="60000"/>
                </a:schemeClr>
              </a:solidFill>
            </a:endParaRPr>
          </a:p>
        </p:txBody>
      </p:sp>
      <p:sp>
        <p:nvSpPr>
          <p:cNvPr id="30" name="Arrow: Right 29">
            <a:extLst>
              <a:ext uri="{FF2B5EF4-FFF2-40B4-BE49-F238E27FC236}">
                <a16:creationId xmlns:a16="http://schemas.microsoft.com/office/drawing/2014/main" id="{42ED120A-8B56-4E62-8A94-02D503C29D83}"/>
              </a:ext>
            </a:extLst>
          </p:cNvPr>
          <p:cNvSpPr/>
          <p:nvPr/>
        </p:nvSpPr>
        <p:spPr>
          <a:xfrm>
            <a:off x="6948835" y="3350461"/>
            <a:ext cx="1744085" cy="3193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sp>
        <p:nvSpPr>
          <p:cNvPr id="31" name="Arrow: Right 30">
            <a:extLst>
              <a:ext uri="{FF2B5EF4-FFF2-40B4-BE49-F238E27FC236}">
                <a16:creationId xmlns:a16="http://schemas.microsoft.com/office/drawing/2014/main" id="{A73DE101-C36E-444B-A0EE-26498EF81AD1}"/>
              </a:ext>
            </a:extLst>
          </p:cNvPr>
          <p:cNvSpPr/>
          <p:nvPr/>
        </p:nvSpPr>
        <p:spPr>
          <a:xfrm>
            <a:off x="2836733" y="1654939"/>
            <a:ext cx="1350128" cy="319332"/>
          </a:xfrm>
          <a:prstGeom prst="rightArrow">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0000"/>
                  <a:lumOff val="40000"/>
                </a:schemeClr>
              </a:solidFill>
            </a:endParaRPr>
          </a:p>
        </p:txBody>
      </p:sp>
      <p:sp>
        <p:nvSpPr>
          <p:cNvPr id="32" name="Arrow: Right 31">
            <a:extLst>
              <a:ext uri="{FF2B5EF4-FFF2-40B4-BE49-F238E27FC236}">
                <a16:creationId xmlns:a16="http://schemas.microsoft.com/office/drawing/2014/main" id="{E403201D-8ADB-4515-86FD-398430114E56}"/>
              </a:ext>
            </a:extLst>
          </p:cNvPr>
          <p:cNvSpPr/>
          <p:nvPr/>
        </p:nvSpPr>
        <p:spPr>
          <a:xfrm flipH="1">
            <a:off x="2817952" y="637496"/>
            <a:ext cx="1350128" cy="319332"/>
          </a:xfrm>
          <a:prstGeom prst="rightArrow">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sp>
        <p:nvSpPr>
          <p:cNvPr id="38" name="Arrow: Curved Up 37">
            <a:extLst>
              <a:ext uri="{FF2B5EF4-FFF2-40B4-BE49-F238E27FC236}">
                <a16:creationId xmlns:a16="http://schemas.microsoft.com/office/drawing/2014/main" id="{D47AEB6F-6BA9-43F4-AFCC-6F8DF1F22916}"/>
              </a:ext>
            </a:extLst>
          </p:cNvPr>
          <p:cNvSpPr/>
          <p:nvPr/>
        </p:nvSpPr>
        <p:spPr>
          <a:xfrm rot="16200000">
            <a:off x="5943565" y="1330436"/>
            <a:ext cx="3025297" cy="1014752"/>
          </a:xfrm>
          <a:prstGeom prst="curvedUpArrow">
            <a:avLst>
              <a:gd name="adj1" fmla="val 17397"/>
              <a:gd name="adj2" fmla="val 50000"/>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urved Up 41">
            <a:extLst>
              <a:ext uri="{FF2B5EF4-FFF2-40B4-BE49-F238E27FC236}">
                <a16:creationId xmlns:a16="http://schemas.microsoft.com/office/drawing/2014/main" id="{C15FA5F7-E174-49E4-AB57-B2E445239ECA}"/>
              </a:ext>
            </a:extLst>
          </p:cNvPr>
          <p:cNvSpPr/>
          <p:nvPr/>
        </p:nvSpPr>
        <p:spPr>
          <a:xfrm rot="16200000">
            <a:off x="9347927" y="3648942"/>
            <a:ext cx="4496594" cy="718459"/>
          </a:xfrm>
          <a:prstGeom prst="curvedUpArrow">
            <a:avLst>
              <a:gd name="adj1" fmla="val 25000"/>
              <a:gd name="adj2" fmla="val 72680"/>
              <a:gd name="adj3" fmla="val 25000"/>
            </a:avLst>
          </a:prstGeom>
          <a:solidFill>
            <a:srgbClr val="358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Right 42">
            <a:extLst>
              <a:ext uri="{FF2B5EF4-FFF2-40B4-BE49-F238E27FC236}">
                <a16:creationId xmlns:a16="http://schemas.microsoft.com/office/drawing/2014/main" id="{846519D2-D413-4A0D-9269-33056C11E0E4}"/>
              </a:ext>
            </a:extLst>
          </p:cNvPr>
          <p:cNvSpPr/>
          <p:nvPr/>
        </p:nvSpPr>
        <p:spPr>
          <a:xfrm flipH="1">
            <a:off x="6948119" y="6015471"/>
            <a:ext cx="4286929" cy="319332"/>
          </a:xfrm>
          <a:prstGeom prst="rightArrow">
            <a:avLst/>
          </a:prstGeom>
          <a:solidFill>
            <a:srgbClr val="358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sp>
        <p:nvSpPr>
          <p:cNvPr id="44" name="Arrow: Bent-Up 43">
            <a:extLst>
              <a:ext uri="{FF2B5EF4-FFF2-40B4-BE49-F238E27FC236}">
                <a16:creationId xmlns:a16="http://schemas.microsoft.com/office/drawing/2014/main" id="{1243FA7A-3F47-4C63-BD37-8AE7CCE9AB55}"/>
              </a:ext>
            </a:extLst>
          </p:cNvPr>
          <p:cNvSpPr/>
          <p:nvPr/>
        </p:nvSpPr>
        <p:spPr>
          <a:xfrm rot="16200000">
            <a:off x="6710579" y="5089246"/>
            <a:ext cx="1273243" cy="798155"/>
          </a:xfrm>
          <a:prstGeom prst="bentUpArrow">
            <a:avLst/>
          </a:prstGeom>
          <a:solidFill>
            <a:srgbClr val="358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Right 45">
            <a:extLst>
              <a:ext uri="{FF2B5EF4-FFF2-40B4-BE49-F238E27FC236}">
                <a16:creationId xmlns:a16="http://schemas.microsoft.com/office/drawing/2014/main" id="{1420EC50-945C-4BFE-A199-457EE4CF7493}"/>
              </a:ext>
            </a:extLst>
          </p:cNvPr>
          <p:cNvSpPr/>
          <p:nvPr/>
        </p:nvSpPr>
        <p:spPr>
          <a:xfrm flipH="1">
            <a:off x="2839899" y="4861689"/>
            <a:ext cx="1310405" cy="35136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Left-Right 46">
            <a:extLst>
              <a:ext uri="{FF2B5EF4-FFF2-40B4-BE49-F238E27FC236}">
                <a16:creationId xmlns:a16="http://schemas.microsoft.com/office/drawing/2014/main" id="{9F520030-8D33-48D3-9AF7-355CBF2B3F23}"/>
              </a:ext>
            </a:extLst>
          </p:cNvPr>
          <p:cNvSpPr/>
          <p:nvPr/>
        </p:nvSpPr>
        <p:spPr>
          <a:xfrm>
            <a:off x="2839900" y="5999456"/>
            <a:ext cx="1332958" cy="351360"/>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1134FD82-0455-4BBD-A8D1-8F355EE8FF4D}"/>
              </a:ext>
            </a:extLst>
          </p:cNvPr>
          <p:cNvSpPr/>
          <p:nvPr/>
        </p:nvSpPr>
        <p:spPr>
          <a:xfrm>
            <a:off x="4807830" y="2198145"/>
            <a:ext cx="1491374" cy="479733"/>
          </a:xfrm>
          <a:prstGeom prst="downArrow">
            <a:avLst/>
          </a:prstGeom>
          <a:solidFill>
            <a:srgbClr val="DD9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1D7BB6C-2EE5-414D-A3D9-68A27583444A}"/>
              </a:ext>
            </a:extLst>
          </p:cNvPr>
          <p:cNvSpPr/>
          <p:nvPr/>
        </p:nvSpPr>
        <p:spPr>
          <a:xfrm>
            <a:off x="10042243" y="1408486"/>
            <a:ext cx="435275" cy="319332"/>
          </a:xfrm>
          <a:prstGeom prst="rect">
            <a:avLst/>
          </a:prstGeom>
          <a:solidFill>
            <a:srgbClr val="E3CE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2">
                    <a:lumMod val="50000"/>
                  </a:schemeClr>
                </a:solidFill>
              </a:rPr>
              <a:t>6</a:t>
            </a:r>
            <a:endParaRPr lang="en-US" b="1" dirty="0">
              <a:solidFill>
                <a:schemeClr val="accent2">
                  <a:lumMod val="50000"/>
                </a:schemeClr>
              </a:solidFill>
            </a:endParaRPr>
          </a:p>
        </p:txBody>
      </p:sp>
      <p:sp>
        <p:nvSpPr>
          <p:cNvPr id="65" name="Rectangle 64">
            <a:extLst>
              <a:ext uri="{FF2B5EF4-FFF2-40B4-BE49-F238E27FC236}">
                <a16:creationId xmlns:a16="http://schemas.microsoft.com/office/drawing/2014/main" id="{689096D7-2F3C-454B-B2AE-33C0D89C7966}"/>
              </a:ext>
            </a:extLst>
          </p:cNvPr>
          <p:cNvSpPr/>
          <p:nvPr/>
        </p:nvSpPr>
        <p:spPr>
          <a:xfrm>
            <a:off x="4566216" y="3590137"/>
            <a:ext cx="588972" cy="319332"/>
          </a:xfrm>
          <a:prstGeom prst="rect">
            <a:avLst/>
          </a:prstGeom>
          <a:solidFill>
            <a:srgbClr val="F4D0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accent2">
                    <a:lumMod val="50000"/>
                  </a:schemeClr>
                </a:solidFill>
              </a:rPr>
              <a:t>add</a:t>
            </a:r>
            <a:endParaRPr lang="en-US" b="1" dirty="0">
              <a:solidFill>
                <a:schemeClr val="accent2">
                  <a:lumMod val="50000"/>
                </a:schemeClr>
              </a:solidFill>
            </a:endParaRPr>
          </a:p>
        </p:txBody>
      </p:sp>
      <p:sp>
        <p:nvSpPr>
          <p:cNvPr id="66" name="Rectangle 65">
            <a:extLst>
              <a:ext uri="{FF2B5EF4-FFF2-40B4-BE49-F238E27FC236}">
                <a16:creationId xmlns:a16="http://schemas.microsoft.com/office/drawing/2014/main" id="{5230F7DE-FDEE-43DD-A542-18E40A697375}"/>
              </a:ext>
            </a:extLst>
          </p:cNvPr>
          <p:cNvSpPr/>
          <p:nvPr/>
        </p:nvSpPr>
        <p:spPr>
          <a:xfrm>
            <a:off x="5675493" y="3603738"/>
            <a:ext cx="781342" cy="332841"/>
          </a:xfrm>
          <a:prstGeom prst="rect">
            <a:avLst/>
          </a:prstGeom>
          <a:solidFill>
            <a:srgbClr val="F4D0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2">
                    <a:lumMod val="50000"/>
                  </a:schemeClr>
                </a:solidFill>
              </a:rPr>
              <a:t>$R2,6</a:t>
            </a:r>
            <a:endParaRPr lang="en-US" b="1" dirty="0">
              <a:solidFill>
                <a:schemeClr val="accent2">
                  <a:lumMod val="50000"/>
                </a:schemeClr>
              </a:solidFill>
            </a:endParaRPr>
          </a:p>
        </p:txBody>
      </p:sp>
      <p:sp>
        <p:nvSpPr>
          <p:cNvPr id="67" name="Rectangle 66">
            <a:extLst>
              <a:ext uri="{FF2B5EF4-FFF2-40B4-BE49-F238E27FC236}">
                <a16:creationId xmlns:a16="http://schemas.microsoft.com/office/drawing/2014/main" id="{B833F142-B8A9-4F01-83B4-C8C9A3E05034}"/>
              </a:ext>
            </a:extLst>
          </p:cNvPr>
          <p:cNvSpPr/>
          <p:nvPr/>
        </p:nvSpPr>
        <p:spPr>
          <a:xfrm>
            <a:off x="5684116" y="3478238"/>
            <a:ext cx="823768" cy="319332"/>
          </a:xfrm>
          <a:prstGeom prst="rect">
            <a:avLst/>
          </a:prstGeom>
          <a:solidFill>
            <a:srgbClr val="F4D0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2">
                    <a:lumMod val="50000"/>
                  </a:schemeClr>
                </a:solidFill>
              </a:rPr>
              <a:t>$R1,5</a:t>
            </a:r>
            <a:endParaRPr lang="en-US" b="1" dirty="0">
              <a:solidFill>
                <a:schemeClr val="accent2">
                  <a:lumMod val="50000"/>
                </a:schemeClr>
              </a:solidFill>
            </a:endParaRPr>
          </a:p>
        </p:txBody>
      </p:sp>
      <p:sp>
        <p:nvSpPr>
          <p:cNvPr id="69" name="Rectangle 68">
            <a:extLst>
              <a:ext uri="{FF2B5EF4-FFF2-40B4-BE49-F238E27FC236}">
                <a16:creationId xmlns:a16="http://schemas.microsoft.com/office/drawing/2014/main" id="{E1262B52-7C6C-453F-8931-2754C818C660}"/>
              </a:ext>
            </a:extLst>
          </p:cNvPr>
          <p:cNvSpPr/>
          <p:nvPr/>
        </p:nvSpPr>
        <p:spPr>
          <a:xfrm>
            <a:off x="5308180" y="810349"/>
            <a:ext cx="435275" cy="319332"/>
          </a:xfrm>
          <a:prstGeom prst="rect">
            <a:avLst/>
          </a:prstGeom>
          <a:solidFill>
            <a:srgbClr val="E7E7E7"/>
          </a:solidFill>
          <a:ln>
            <a:solidFill>
              <a:srgbClr val="FA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2">
                    <a:lumMod val="50000"/>
                  </a:schemeClr>
                </a:solidFill>
              </a:rPr>
              <a:t>0</a:t>
            </a:r>
            <a:endParaRPr lang="en-US" b="1" dirty="0">
              <a:solidFill>
                <a:schemeClr val="accent2">
                  <a:lumMod val="50000"/>
                </a:schemeClr>
              </a:solidFill>
            </a:endParaRPr>
          </a:p>
        </p:txBody>
      </p:sp>
      <p:sp>
        <p:nvSpPr>
          <p:cNvPr id="51" name="Arrow: Down 50">
            <a:extLst>
              <a:ext uri="{FF2B5EF4-FFF2-40B4-BE49-F238E27FC236}">
                <a16:creationId xmlns:a16="http://schemas.microsoft.com/office/drawing/2014/main" id="{6948916C-9248-420D-B4C2-CB7988330E2F}"/>
              </a:ext>
            </a:extLst>
          </p:cNvPr>
          <p:cNvSpPr/>
          <p:nvPr/>
        </p:nvSpPr>
        <p:spPr>
          <a:xfrm>
            <a:off x="10521902" y="3998322"/>
            <a:ext cx="391885" cy="743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Right 51">
            <a:extLst>
              <a:ext uri="{FF2B5EF4-FFF2-40B4-BE49-F238E27FC236}">
                <a16:creationId xmlns:a16="http://schemas.microsoft.com/office/drawing/2014/main" id="{8AB36FF4-5B6A-446B-8F87-400D9D748A87}"/>
              </a:ext>
            </a:extLst>
          </p:cNvPr>
          <p:cNvSpPr/>
          <p:nvPr/>
        </p:nvSpPr>
        <p:spPr>
          <a:xfrm rot="16200000" flipH="1">
            <a:off x="9729283" y="6060525"/>
            <a:ext cx="790082" cy="391889"/>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8C1EB3B-202C-4803-8266-3CABE76EE3DA}"/>
              </a:ext>
            </a:extLst>
          </p:cNvPr>
          <p:cNvSpPr txBox="1"/>
          <p:nvPr/>
        </p:nvSpPr>
        <p:spPr>
          <a:xfrm>
            <a:off x="8553561" y="5230563"/>
            <a:ext cx="1053850" cy="707886"/>
          </a:xfrm>
          <a:prstGeom prst="rect">
            <a:avLst/>
          </a:prstGeom>
          <a:noFill/>
        </p:spPr>
        <p:txBody>
          <a:bodyPr wrap="square" rtlCol="0">
            <a:spAutoFit/>
          </a:bodyPr>
          <a:lstStyle/>
          <a:p>
            <a:pPr algn="ctr"/>
            <a:r>
              <a:rPr lang="fr-FR" sz="4000" b="1" dirty="0">
                <a:solidFill>
                  <a:schemeClr val="bg2">
                    <a:lumMod val="75000"/>
                  </a:schemeClr>
                </a:solidFill>
              </a:rPr>
              <a:t>ALU</a:t>
            </a:r>
            <a:endParaRPr lang="en-US" sz="4000" b="1" dirty="0">
              <a:solidFill>
                <a:schemeClr val="bg2">
                  <a:lumMod val="75000"/>
                </a:schemeClr>
              </a:solidFill>
            </a:endParaRPr>
          </a:p>
        </p:txBody>
      </p:sp>
      <p:sp>
        <p:nvSpPr>
          <p:cNvPr id="2" name="Rectangle 1">
            <a:extLst>
              <a:ext uri="{FF2B5EF4-FFF2-40B4-BE49-F238E27FC236}">
                <a16:creationId xmlns:a16="http://schemas.microsoft.com/office/drawing/2014/main" id="{61EF2CBD-12CE-42E9-A5A4-60D9274CDBFC}"/>
              </a:ext>
            </a:extLst>
          </p:cNvPr>
          <p:cNvSpPr/>
          <p:nvPr/>
        </p:nvSpPr>
        <p:spPr>
          <a:xfrm>
            <a:off x="1064289" y="679742"/>
            <a:ext cx="1541748" cy="319332"/>
          </a:xfrm>
          <a:prstGeom prst="rect">
            <a:avLst/>
          </a:prstGeom>
          <a:solidFill>
            <a:srgbClr val="F4D0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2060"/>
                </a:solidFill>
              </a:rPr>
              <a:t>m</a:t>
            </a:r>
            <a:r>
              <a:rPr lang="en-US" b="1" dirty="0" err="1">
                <a:solidFill>
                  <a:srgbClr val="002060"/>
                </a:solidFill>
              </a:rPr>
              <a:t>ove</a:t>
            </a:r>
            <a:r>
              <a:rPr lang="en-US" b="1" dirty="0">
                <a:solidFill>
                  <a:srgbClr val="002060"/>
                </a:solidFill>
              </a:rPr>
              <a:t> $R1,5 </a:t>
            </a:r>
          </a:p>
        </p:txBody>
      </p:sp>
      <p:sp>
        <p:nvSpPr>
          <p:cNvPr id="37" name="Rectangle 36">
            <a:extLst>
              <a:ext uri="{FF2B5EF4-FFF2-40B4-BE49-F238E27FC236}">
                <a16:creationId xmlns:a16="http://schemas.microsoft.com/office/drawing/2014/main" id="{F502D900-814B-421E-A7ED-EA584FC518C8}"/>
              </a:ext>
            </a:extLst>
          </p:cNvPr>
          <p:cNvSpPr/>
          <p:nvPr/>
        </p:nvSpPr>
        <p:spPr>
          <a:xfrm>
            <a:off x="842123" y="1389216"/>
            <a:ext cx="1887387" cy="319332"/>
          </a:xfrm>
          <a:prstGeom prst="rect">
            <a:avLst/>
          </a:prstGeom>
          <a:solidFill>
            <a:srgbClr val="F4D0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rgbClr val="002060"/>
                </a:solidFill>
              </a:rPr>
              <a:t>Add</a:t>
            </a:r>
            <a:r>
              <a:rPr lang="fr-FR" b="1" dirty="0">
                <a:solidFill>
                  <a:srgbClr val="002060"/>
                </a:solidFill>
              </a:rPr>
              <a:t> $R3,$R2,$R1</a:t>
            </a:r>
            <a:endParaRPr lang="en-US" b="1" dirty="0">
              <a:solidFill>
                <a:srgbClr val="002060"/>
              </a:solidFill>
            </a:endParaRPr>
          </a:p>
        </p:txBody>
      </p:sp>
      <p:sp>
        <p:nvSpPr>
          <p:cNvPr id="39" name="Rectangle 38">
            <a:extLst>
              <a:ext uri="{FF2B5EF4-FFF2-40B4-BE49-F238E27FC236}">
                <a16:creationId xmlns:a16="http://schemas.microsoft.com/office/drawing/2014/main" id="{41359FD9-DA86-47A7-BAFC-D4483D06236D}"/>
              </a:ext>
            </a:extLst>
          </p:cNvPr>
          <p:cNvSpPr/>
          <p:nvPr/>
        </p:nvSpPr>
        <p:spPr>
          <a:xfrm>
            <a:off x="1069562" y="1022856"/>
            <a:ext cx="1541748" cy="319332"/>
          </a:xfrm>
          <a:prstGeom prst="rect">
            <a:avLst/>
          </a:prstGeom>
          <a:solidFill>
            <a:srgbClr val="FA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2060"/>
                </a:solidFill>
              </a:rPr>
              <a:t>m</a:t>
            </a:r>
            <a:r>
              <a:rPr lang="en-US" b="1" dirty="0" err="1">
                <a:solidFill>
                  <a:srgbClr val="002060"/>
                </a:solidFill>
              </a:rPr>
              <a:t>ove</a:t>
            </a:r>
            <a:r>
              <a:rPr lang="en-US" b="1" dirty="0">
                <a:solidFill>
                  <a:srgbClr val="002060"/>
                </a:solidFill>
              </a:rPr>
              <a:t> $R2,6 </a:t>
            </a:r>
          </a:p>
        </p:txBody>
      </p:sp>
      <p:sp>
        <p:nvSpPr>
          <p:cNvPr id="40" name="Rectangle 39">
            <a:extLst>
              <a:ext uri="{FF2B5EF4-FFF2-40B4-BE49-F238E27FC236}">
                <a16:creationId xmlns:a16="http://schemas.microsoft.com/office/drawing/2014/main" id="{AEB9C176-90EF-4D11-96D5-5D04B1B0F6F0}"/>
              </a:ext>
            </a:extLst>
          </p:cNvPr>
          <p:cNvSpPr/>
          <p:nvPr/>
        </p:nvSpPr>
        <p:spPr>
          <a:xfrm>
            <a:off x="10045644" y="1060809"/>
            <a:ext cx="435275" cy="319332"/>
          </a:xfrm>
          <a:prstGeom prst="rect">
            <a:avLst/>
          </a:prstGeom>
          <a:solidFill>
            <a:srgbClr val="F1E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2">
                    <a:lumMod val="50000"/>
                  </a:schemeClr>
                </a:solidFill>
              </a:rPr>
              <a:t>5</a:t>
            </a:r>
            <a:endParaRPr lang="en-US" b="1" dirty="0">
              <a:solidFill>
                <a:schemeClr val="accent2">
                  <a:lumMod val="50000"/>
                </a:schemeClr>
              </a:solidFill>
            </a:endParaRPr>
          </a:p>
        </p:txBody>
      </p:sp>
      <p:sp>
        <p:nvSpPr>
          <p:cNvPr id="41" name="Rectangle 40">
            <a:extLst>
              <a:ext uri="{FF2B5EF4-FFF2-40B4-BE49-F238E27FC236}">
                <a16:creationId xmlns:a16="http://schemas.microsoft.com/office/drawing/2014/main" id="{4B3D3C2E-81A8-4537-89A9-E00072777C44}"/>
              </a:ext>
            </a:extLst>
          </p:cNvPr>
          <p:cNvSpPr/>
          <p:nvPr/>
        </p:nvSpPr>
        <p:spPr>
          <a:xfrm>
            <a:off x="5311072" y="809846"/>
            <a:ext cx="435275" cy="319332"/>
          </a:xfrm>
          <a:prstGeom prst="rect">
            <a:avLst/>
          </a:prstGeom>
          <a:solidFill>
            <a:srgbClr val="F1E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2">
                    <a:lumMod val="50000"/>
                  </a:schemeClr>
                </a:solidFill>
              </a:rPr>
              <a:t>4</a:t>
            </a:r>
            <a:endParaRPr lang="en-US" b="1" dirty="0">
              <a:solidFill>
                <a:schemeClr val="accent2">
                  <a:lumMod val="50000"/>
                </a:schemeClr>
              </a:solidFill>
            </a:endParaRPr>
          </a:p>
        </p:txBody>
      </p:sp>
      <p:sp>
        <p:nvSpPr>
          <p:cNvPr id="45" name="Rectangle 44">
            <a:extLst>
              <a:ext uri="{FF2B5EF4-FFF2-40B4-BE49-F238E27FC236}">
                <a16:creationId xmlns:a16="http://schemas.microsoft.com/office/drawing/2014/main" id="{EC492C6B-BF10-4ED2-A1DB-0AC4B86FC1DA}"/>
              </a:ext>
            </a:extLst>
          </p:cNvPr>
          <p:cNvSpPr/>
          <p:nvPr/>
        </p:nvSpPr>
        <p:spPr>
          <a:xfrm>
            <a:off x="9840008" y="5418085"/>
            <a:ext cx="568631" cy="332841"/>
          </a:xfrm>
          <a:prstGeom prst="rect">
            <a:avLst/>
          </a:prstGeom>
          <a:solidFill>
            <a:srgbClr val="F4D0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1C3C70"/>
                </a:solidFill>
              </a:rPr>
              <a:t>11</a:t>
            </a:r>
            <a:endParaRPr lang="en-US" b="1" dirty="0">
              <a:solidFill>
                <a:srgbClr val="1C3C70"/>
              </a:solidFill>
            </a:endParaRPr>
          </a:p>
        </p:txBody>
      </p:sp>
      <p:sp>
        <p:nvSpPr>
          <p:cNvPr id="60" name="Rectangle 59">
            <a:extLst>
              <a:ext uri="{FF2B5EF4-FFF2-40B4-BE49-F238E27FC236}">
                <a16:creationId xmlns:a16="http://schemas.microsoft.com/office/drawing/2014/main" id="{1176ABAE-E250-4056-9CDD-52BC4DDD7653}"/>
              </a:ext>
            </a:extLst>
          </p:cNvPr>
          <p:cNvSpPr/>
          <p:nvPr/>
        </p:nvSpPr>
        <p:spPr>
          <a:xfrm>
            <a:off x="5329063" y="800570"/>
            <a:ext cx="393508" cy="332841"/>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1C3C70"/>
                </a:solidFill>
              </a:rPr>
              <a:t>8</a:t>
            </a:r>
            <a:endParaRPr lang="en-US" b="1" dirty="0">
              <a:solidFill>
                <a:srgbClr val="1C3C70"/>
              </a:solidFill>
            </a:endParaRPr>
          </a:p>
        </p:txBody>
      </p:sp>
      <p:cxnSp>
        <p:nvCxnSpPr>
          <p:cNvPr id="4" name="Straight Connector 3">
            <a:extLst>
              <a:ext uri="{FF2B5EF4-FFF2-40B4-BE49-F238E27FC236}">
                <a16:creationId xmlns:a16="http://schemas.microsoft.com/office/drawing/2014/main" id="{0381C378-1C45-441C-99E1-CC10E1CEC442}"/>
              </a:ext>
            </a:extLst>
          </p:cNvPr>
          <p:cNvCxnSpPr>
            <a:cxnSpLocks/>
          </p:cNvCxnSpPr>
          <p:nvPr/>
        </p:nvCxnSpPr>
        <p:spPr>
          <a:xfrm>
            <a:off x="3500846" y="104503"/>
            <a:ext cx="0" cy="675349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03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2031 -0.00185 C 0.04258 0.01111 0.01133 0.13658 0.03346 0.15 C 0.04766 0.15903 0.12227 0.14074 0.15156 0.13912 C 0.18073 0.1375 0.1944 0.14931 0.20859 0.14028 C 0.23086 0.12709 0.2875 0.18449 0.31003 0.1713 " pathEditMode="relative" rAng="0" ptsTypes="AAAAA">
                                      <p:cBhvr>
                                        <p:cTn id="6" dur="2000" fill="hold"/>
                                        <p:tgtEl>
                                          <p:spTgt spid="2"/>
                                        </p:tgtEl>
                                        <p:attrNameLst>
                                          <p:attrName>ppt_x</p:attrName>
                                          <p:attrName>ppt_y</p:attrName>
                                        </p:attrNameLst>
                                      </p:cBhvr>
                                      <p:rCtr x="14479" y="875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100"/>
                                  </p:stCondLst>
                                  <p:childTnLst>
                                    <p:animMotion origin="layout" path="M 0.31003 0.1713 L 0.31003 0.4213 " pathEditMode="relative" rAng="0" ptsTypes="AA">
                                      <p:cBhvr>
                                        <p:cTn id="10" dur="2000" fill="hold"/>
                                        <p:tgtEl>
                                          <p:spTgt spid="2"/>
                                        </p:tgtEl>
                                        <p:attrNameLst>
                                          <p:attrName>ppt_x</p:attrName>
                                          <p:attrName>ppt_y</p:attrName>
                                        </p:attrNameLst>
                                      </p:cBhvr>
                                      <p:rCtr x="0" y="125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37" presetClass="path" presetSubtype="0" accel="50000" decel="50000" fill="hold" grpId="1" nodeType="withEffect">
                                  <p:stCondLst>
                                    <p:cond delay="0"/>
                                  </p:stCondLst>
                                  <p:childTnLst>
                                    <p:animMotion origin="layout" path="M 0 -4.07407E-6 C 0.02201 0.0132 0.10547 -0.02013 0.12747 -0.00671 C 0.14154 0.00232 0.2487 0.01019 0.27617 -0.01435 C 0.30339 -0.03888 0.27747 -0.14513 0.29128 -0.15416 C 0.31393 -0.16759 0.23307 -0.33564 0.25586 -0.34861 " pathEditMode="relative" rAng="0" ptsTypes="AAAAA">
                                      <p:cBhvr>
                                        <p:cTn id="16" dur="2000" fill="hold"/>
                                        <p:tgtEl>
                                          <p:spTgt spid="67"/>
                                        </p:tgtEl>
                                        <p:attrNameLst>
                                          <p:attrName>ppt_x</p:attrName>
                                          <p:attrName>ppt_y</p:attrName>
                                        </p:attrNameLst>
                                      </p:cBhvr>
                                      <p:rCtr x="14766" y="-17292"/>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2" nodeType="clickEffect">
                                  <p:stCondLst>
                                    <p:cond delay="0"/>
                                  </p:stCondLst>
                                  <p:childTnLst>
                                    <p:set>
                                      <p:cBhvr>
                                        <p:cTn id="20" dur="1" fill="hold">
                                          <p:stCondLst>
                                            <p:cond delay="0"/>
                                          </p:stCondLst>
                                        </p:cTn>
                                        <p:tgtEl>
                                          <p:spTgt spid="2"/>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xit" presetSubtype="0" fill="hold" grpId="2" nodeType="withEffect">
                                  <p:stCondLst>
                                    <p:cond delay="0"/>
                                  </p:stCondLst>
                                  <p:childTnLst>
                                    <p:set>
                                      <p:cBhvr>
                                        <p:cTn id="24" dur="1" fill="hold">
                                          <p:stCondLst>
                                            <p:cond delay="0"/>
                                          </p:stCondLst>
                                        </p:cTn>
                                        <p:tgtEl>
                                          <p:spTgt spid="6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7" presetClass="emph" presetSubtype="0" fill="remove" grpId="0" nodeType="clickEffect">
                                  <p:stCondLst>
                                    <p:cond delay="0"/>
                                  </p:stCondLst>
                                  <p:childTnLst>
                                    <p:animClr clrSpc="rgb" dir="cw">
                                      <p:cBhvr override="childStyle">
                                        <p:cTn id="28" dur="250" autoRev="1" fill="remove"/>
                                        <p:tgtEl>
                                          <p:spTgt spid="38"/>
                                        </p:tgtEl>
                                        <p:attrNameLst>
                                          <p:attrName>style.color</p:attrName>
                                        </p:attrNameLst>
                                      </p:cBhvr>
                                      <p:to>
                                        <a:schemeClr val="bg1"/>
                                      </p:to>
                                    </p:animClr>
                                    <p:animClr clrSpc="rgb" dir="cw">
                                      <p:cBhvr>
                                        <p:cTn id="29" dur="250" autoRev="1" fill="remove"/>
                                        <p:tgtEl>
                                          <p:spTgt spid="38"/>
                                        </p:tgtEl>
                                        <p:attrNameLst>
                                          <p:attrName>fillcolor</p:attrName>
                                        </p:attrNameLst>
                                      </p:cBhvr>
                                      <p:to>
                                        <a:schemeClr val="bg1"/>
                                      </p:to>
                                    </p:animClr>
                                    <p:set>
                                      <p:cBhvr>
                                        <p:cTn id="30" dur="250" autoRev="1" fill="remove"/>
                                        <p:tgtEl>
                                          <p:spTgt spid="38"/>
                                        </p:tgtEl>
                                        <p:attrNameLst>
                                          <p:attrName>fill.type</p:attrName>
                                        </p:attrNameLst>
                                      </p:cBhvr>
                                      <p:to>
                                        <p:strVal val="solid"/>
                                      </p:to>
                                    </p:set>
                                    <p:set>
                                      <p:cBhvr>
                                        <p:cTn id="31" dur="250" autoRev="1" fill="remove"/>
                                        <p:tgtEl>
                                          <p:spTgt spid="38"/>
                                        </p:tgtEl>
                                        <p:attrNameLst>
                                          <p:attrName>fill.on</p:attrName>
                                        </p:attrNameLst>
                                      </p:cBhvr>
                                      <p:to>
                                        <p:strVal val="true"/>
                                      </p:to>
                                    </p:set>
                                  </p:childTnLst>
                                </p:cTn>
                              </p:par>
                              <p:par>
                                <p:cTn id="32" presetID="1"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7" presetClass="path" presetSubtype="0" accel="50000" decel="50000" fill="hold" grpId="0" nodeType="clickEffect">
                                  <p:stCondLst>
                                    <p:cond delay="0"/>
                                  </p:stCondLst>
                                  <p:childTnLst>
                                    <p:animMotion origin="layout" path="M -0.00156 -0.00116 C 0.02045 0.01181 -0.01067 0.08472 0.01185 0.09792 C 0.02592 0.10694 0.09427 0.11852 0.1211 0.12245 C 0.14805 0.12662 0.15938 0.13171 0.17331 0.12268 C 0.19571 0.10949 0.28698 0.13449 0.30964 0.1213 " pathEditMode="relative" rAng="0" ptsTypes="AAAAA">
                                      <p:cBhvr>
                                        <p:cTn id="37" dur="2000" fill="hold"/>
                                        <p:tgtEl>
                                          <p:spTgt spid="39"/>
                                        </p:tgtEl>
                                        <p:attrNameLst>
                                          <p:attrName>ppt_x</p:attrName>
                                          <p:attrName>ppt_y</p:attrName>
                                        </p:attrNameLst>
                                      </p:cBhvr>
                                      <p:rCtr x="15560" y="6435"/>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0.30964 0.1213 L 0.30964 0.3713 " pathEditMode="relative" rAng="0" ptsTypes="AA">
                                      <p:cBhvr>
                                        <p:cTn id="41" dur="2000" fill="hold"/>
                                        <p:tgtEl>
                                          <p:spTgt spid="39"/>
                                        </p:tgtEl>
                                        <p:attrNameLst>
                                          <p:attrName>ppt_x</p:attrName>
                                          <p:attrName>ppt_y</p:attrName>
                                        </p:attrNameLst>
                                      </p:cBhvr>
                                      <p:rCtr x="0" y="12500"/>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childTnLst>
                                </p:cTn>
                              </p:par>
                              <p:par>
                                <p:cTn id="46" presetID="1" presetClass="exit" presetSubtype="0" fill="hold" grpId="2" nodeType="withEffect">
                                  <p:stCondLst>
                                    <p:cond delay="0"/>
                                  </p:stCondLst>
                                  <p:childTnLst>
                                    <p:set>
                                      <p:cBhvr>
                                        <p:cTn id="47" dur="1" fill="hold">
                                          <p:stCondLst>
                                            <p:cond delay="0"/>
                                          </p:stCondLst>
                                        </p:cTn>
                                        <p:tgtEl>
                                          <p:spTgt spid="39"/>
                                        </p:tgtEl>
                                        <p:attrNameLst>
                                          <p:attrName>style.visibility</p:attrName>
                                        </p:attrNameLst>
                                      </p:cBhvr>
                                      <p:to>
                                        <p:strVal val="hidden"/>
                                      </p:to>
                                    </p:set>
                                  </p:childTnLst>
                                </p:cTn>
                              </p:par>
                              <p:par>
                                <p:cTn id="48" presetID="37" presetClass="path" presetSubtype="0" accel="50000" decel="50000" fill="hold" grpId="1" nodeType="withEffect">
                                  <p:stCondLst>
                                    <p:cond delay="0"/>
                                  </p:stCondLst>
                                  <p:childTnLst>
                                    <p:animMotion origin="layout" path="M 3.95833E-6 -0.00023 C 0.02226 0.01296 0.03268 -0.05255 0.05494 -0.03912 C 0.06888 -0.02986 0.09218 -0.04352 0.12669 -0.04283 C 0.16106 -0.04236 0.24765 -0.02639 0.26158 -0.03565 C 0.28398 -0.04884 0.24023 -0.30602 0.26263 -0.31921 " pathEditMode="relative" rAng="0" ptsTypes="AAAAA">
                                      <p:cBhvr>
                                        <p:cTn id="49" dur="2000" fill="hold"/>
                                        <p:tgtEl>
                                          <p:spTgt spid="66"/>
                                        </p:tgtEl>
                                        <p:attrNameLst>
                                          <p:attrName>ppt_x</p:attrName>
                                          <p:attrName>ppt_y</p:attrName>
                                        </p:attrNameLst>
                                      </p:cBhvr>
                                      <p:rCtr x="13411" y="-15856"/>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4"/>
                                        </p:tgtEl>
                                        <p:attrNameLst>
                                          <p:attrName>style.visibility</p:attrName>
                                        </p:attrNameLst>
                                      </p:cBhvr>
                                      <p:to>
                                        <p:strVal val="visible"/>
                                      </p:to>
                                    </p:set>
                                  </p:childTnLst>
                                </p:cTn>
                              </p:par>
                              <p:par>
                                <p:cTn id="54" presetID="1" presetClass="exit" presetSubtype="0" fill="hold" grpId="2" nodeType="withEffect">
                                  <p:stCondLst>
                                    <p:cond delay="0"/>
                                  </p:stCondLst>
                                  <p:childTnLst>
                                    <p:set>
                                      <p:cBhvr>
                                        <p:cTn id="55" dur="1" fill="hold">
                                          <p:stCondLst>
                                            <p:cond delay="0"/>
                                          </p:stCondLst>
                                        </p:cTn>
                                        <p:tgtEl>
                                          <p:spTgt spid="6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7" presetClass="emph" presetSubtype="0" fill="remove" grpId="1" nodeType="clickEffect">
                                  <p:stCondLst>
                                    <p:cond delay="0"/>
                                  </p:stCondLst>
                                  <p:childTnLst>
                                    <p:animClr clrSpc="rgb" dir="cw">
                                      <p:cBhvr override="childStyle">
                                        <p:cTn id="59" dur="250" autoRev="1" fill="remove"/>
                                        <p:tgtEl>
                                          <p:spTgt spid="38"/>
                                        </p:tgtEl>
                                        <p:attrNameLst>
                                          <p:attrName>style.color</p:attrName>
                                        </p:attrNameLst>
                                      </p:cBhvr>
                                      <p:to>
                                        <a:schemeClr val="bg1"/>
                                      </p:to>
                                    </p:animClr>
                                    <p:animClr clrSpc="rgb" dir="cw">
                                      <p:cBhvr>
                                        <p:cTn id="60" dur="250" autoRev="1" fill="remove"/>
                                        <p:tgtEl>
                                          <p:spTgt spid="38"/>
                                        </p:tgtEl>
                                        <p:attrNameLst>
                                          <p:attrName>fillcolor</p:attrName>
                                        </p:attrNameLst>
                                      </p:cBhvr>
                                      <p:to>
                                        <a:schemeClr val="bg1"/>
                                      </p:to>
                                    </p:animClr>
                                    <p:set>
                                      <p:cBhvr>
                                        <p:cTn id="61" dur="250" autoRev="1" fill="remove"/>
                                        <p:tgtEl>
                                          <p:spTgt spid="38"/>
                                        </p:tgtEl>
                                        <p:attrNameLst>
                                          <p:attrName>fill.type</p:attrName>
                                        </p:attrNameLst>
                                      </p:cBhvr>
                                      <p:to>
                                        <p:strVal val="solid"/>
                                      </p:to>
                                    </p:set>
                                    <p:set>
                                      <p:cBhvr>
                                        <p:cTn id="62" dur="250" autoRev="1" fill="remove"/>
                                        <p:tgtEl>
                                          <p:spTgt spid="38"/>
                                        </p:tgtEl>
                                        <p:attrNameLst>
                                          <p:attrName>fill.on</p:attrName>
                                        </p:attrNameLst>
                                      </p:cBhvr>
                                      <p:to>
                                        <p:strVal val="true"/>
                                      </p:to>
                                    </p:set>
                                  </p:childTnLst>
                                </p:cTn>
                              </p:par>
                              <p:par>
                                <p:cTn id="63" presetID="1"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37" presetClass="path" presetSubtype="0" accel="50000" decel="50000" fill="hold" grpId="0" nodeType="clickEffect">
                                  <p:stCondLst>
                                    <p:cond delay="0"/>
                                  </p:stCondLst>
                                  <p:childTnLst>
                                    <p:animMotion origin="layout" path="M 0.00299 -0.00695 L 0.06992 0.03241 C 0.08398 0.04143 0.10599 0.03055 0.12578 0.03241 C 0.1457 0.03449 0.17474 0.05393 0.1888 0.04491 C 0.21094 0.03171 0.29154 0.08125 0.31419 0.06782 " pathEditMode="relative" rAng="0" ptsTypes="AAAAA">
                                      <p:cBhvr>
                                        <p:cTn id="68" dur="2000" fill="hold"/>
                                        <p:tgtEl>
                                          <p:spTgt spid="37"/>
                                        </p:tgtEl>
                                        <p:attrNameLst>
                                          <p:attrName>ppt_x</p:attrName>
                                          <p:attrName>ppt_y</p:attrName>
                                        </p:attrNameLst>
                                      </p:cBhvr>
                                      <p:rCtr x="15560" y="3866"/>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0.31419 0.06783 L 0.31419 0.31783 " pathEditMode="relative" rAng="0" ptsTypes="AA">
                                      <p:cBhvr>
                                        <p:cTn id="72" dur="2000" fill="hold"/>
                                        <p:tgtEl>
                                          <p:spTgt spid="37"/>
                                        </p:tgtEl>
                                        <p:attrNameLst>
                                          <p:attrName>ppt_x</p:attrName>
                                          <p:attrName>ppt_y</p:attrName>
                                        </p:attrNameLst>
                                      </p:cBhvr>
                                      <p:rCtr x="0" y="12500"/>
                                    </p:animMotion>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65"/>
                                        </p:tgtEl>
                                        <p:attrNameLst>
                                          <p:attrName>style.visibility</p:attrName>
                                        </p:attrNameLst>
                                      </p:cBhvr>
                                      <p:to>
                                        <p:strVal val="visible"/>
                                      </p:to>
                                    </p:set>
                                  </p:childTnLst>
                                </p:cTn>
                              </p:par>
                              <p:par>
                                <p:cTn id="77" presetID="37" presetClass="path" presetSubtype="0" accel="50000" decel="50000" fill="hold" grpId="0" nodeType="withEffect">
                                  <p:stCondLst>
                                    <p:cond delay="0"/>
                                  </p:stCondLst>
                                  <p:childTnLst>
                                    <p:animMotion origin="layout" path="M 2.29167E-6 7.40741E-7 C 0.022 0.01296 0.05338 -0.00394 0.07565 0.00926 C 0.08958 0.01829 0.10976 -0.0037 0.13724 0.00926 C 0.16484 0.02199 0.22682 0.09537 0.24088 0.08634 C 0.26315 0.07315 0.4082 0.26667 0.4306 0.25324 " pathEditMode="relative" rAng="0" ptsTypes="AAAAA">
                                      <p:cBhvr>
                                        <p:cTn id="78" dur="2000" fill="hold"/>
                                        <p:tgtEl>
                                          <p:spTgt spid="65"/>
                                        </p:tgtEl>
                                        <p:attrNameLst>
                                          <p:attrName>ppt_x</p:attrName>
                                          <p:attrName>ppt_y</p:attrName>
                                        </p:attrNameLst>
                                      </p:cBhvr>
                                      <p:rCtr x="21523" y="12685"/>
                                    </p:animMotion>
                                  </p:childTnLst>
                                </p:cTn>
                              </p:par>
                            </p:childTnLst>
                          </p:cTn>
                        </p:par>
                      </p:childTnLst>
                    </p:cTn>
                  </p:par>
                  <p:par>
                    <p:cTn id="79" fill="hold">
                      <p:stCondLst>
                        <p:cond delay="indefinite"/>
                      </p:stCondLst>
                      <p:childTnLst>
                        <p:par>
                          <p:cTn id="80" fill="hold">
                            <p:stCondLst>
                              <p:cond delay="0"/>
                            </p:stCondLst>
                            <p:childTnLst>
                              <p:par>
                                <p:cTn id="81" presetID="50" presetClass="path" presetSubtype="0" accel="50000" decel="50000" fill="hold" grpId="1" nodeType="clickEffect">
                                  <p:stCondLst>
                                    <p:cond delay="0"/>
                                  </p:stCondLst>
                                  <p:childTnLst>
                                    <p:animMotion origin="layout" path="M -0.00026 2.22222E-6 C 0.0414 2.22222E-6 -0.03047 0.00486 0.01119 0.00486 C 0.06718 0.00486 0.0375 0.23541 0.0375 0.2912 C 0.0375 0.33287 0.0388 0.45 0.0388 0.49236 " pathEditMode="relative" rAng="0" ptsTypes="AAAA">
                                      <p:cBhvr>
                                        <p:cTn id="82" dur="2000" fill="hold"/>
                                        <p:tgtEl>
                                          <p:spTgt spid="40"/>
                                        </p:tgtEl>
                                        <p:attrNameLst>
                                          <p:attrName>ppt_x</p:attrName>
                                          <p:attrName>ppt_y</p:attrName>
                                        </p:attrNameLst>
                                      </p:cBhvr>
                                      <p:rCtr x="2187" y="24606"/>
                                    </p:animMotion>
                                  </p:childTnLst>
                                </p:cTn>
                              </p:par>
                            </p:childTnLst>
                          </p:cTn>
                        </p:par>
                      </p:childTnLst>
                    </p:cTn>
                  </p:par>
                  <p:par>
                    <p:cTn id="83" fill="hold">
                      <p:stCondLst>
                        <p:cond delay="indefinite"/>
                      </p:stCondLst>
                      <p:childTnLst>
                        <p:par>
                          <p:cTn id="84" fill="hold">
                            <p:stCondLst>
                              <p:cond delay="0"/>
                            </p:stCondLst>
                            <p:childTnLst>
                              <p:par>
                                <p:cTn id="85" presetID="37" presetClass="path" presetSubtype="0" accel="50000" decel="50000" fill="hold" grpId="1" nodeType="clickEffect">
                                  <p:stCondLst>
                                    <p:cond delay="0"/>
                                  </p:stCondLst>
                                  <p:childTnLst>
                                    <p:animMotion origin="layout" path="M -0.00131 -2.22222E-6 C 0.01927 0.01227 -0.01745 0.00047 -0.02618 0.00556 C -0.03464 0.01088 -0.04558 -0.00347 -0.05287 0.03056 C -0.06029 0.06412 -0.07618 0.23681 -0.06328 0.22778 C -0.04245 0.21528 -0.08555 0.45232 -0.06498 0.43935 " pathEditMode="relative" rAng="0" ptsTypes="AAAAA">
                                      <p:cBhvr>
                                        <p:cTn id="86" dur="2000" fill="hold"/>
                                        <p:tgtEl>
                                          <p:spTgt spid="64"/>
                                        </p:tgtEl>
                                        <p:attrNameLst>
                                          <p:attrName>ppt_x</p:attrName>
                                          <p:attrName>ppt_y</p:attrName>
                                        </p:attrNameLst>
                                      </p:cBhvr>
                                      <p:rCtr x="-3177" y="21991"/>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par>
                                <p:cTn id="91" presetID="42" presetClass="path" presetSubtype="0" accel="50000" decel="50000" fill="hold" grpId="1" nodeType="withEffect">
                                  <p:stCondLst>
                                    <p:cond delay="0"/>
                                  </p:stCondLst>
                                  <p:childTnLst>
                                    <p:animMotion origin="layout" path="M 1.45833E-6 -1.85185E-6 L -0.00365 0.06968 " pathEditMode="relative" rAng="0" ptsTypes="AA">
                                      <p:cBhvr>
                                        <p:cTn id="92" dur="2000" fill="hold"/>
                                        <p:tgtEl>
                                          <p:spTgt spid="45"/>
                                        </p:tgtEl>
                                        <p:attrNameLst>
                                          <p:attrName>ppt_x</p:attrName>
                                          <p:attrName>ppt_y</p:attrName>
                                        </p:attrNameLst>
                                      </p:cBhvr>
                                      <p:rCtr x="-182" y="3472"/>
                                    </p:animMotion>
                                  </p:childTnLst>
                                </p:cTn>
                              </p:par>
                              <p:par>
                                <p:cTn id="93" presetID="37" presetClass="path" presetSubtype="0" accel="50000" decel="50000" fill="hold" grpId="2" nodeType="withEffect">
                                  <p:stCondLst>
                                    <p:cond delay="0"/>
                                  </p:stCondLst>
                                  <p:childTnLst>
                                    <p:animMotion origin="layout" path="M -0.00365 0.06968 C 0.01836 0.08287 0.07409 0.06968 0.09635 0.08287 C 0.11029 0.09236 0.14505 -0.09653 0.15039 -0.19097 C 0.1556 -0.28495 0.10547 -0.4794 0.1194 -0.48843 C 0.1418 -0.50208 -0.01029 -0.51944 0.01198 -0.53125 " pathEditMode="relative" rAng="0" ptsTypes="AAAAA">
                                      <p:cBhvr>
                                        <p:cTn id="94" dur="2000" fill="hold"/>
                                        <p:tgtEl>
                                          <p:spTgt spid="45"/>
                                        </p:tgtEl>
                                        <p:attrNameLst>
                                          <p:attrName>ppt_x</p:attrName>
                                          <p:attrName>ppt_y</p:attrName>
                                        </p:attrNameLst>
                                      </p:cBhvr>
                                      <p:rCtr x="7721" y="-293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64" grpId="0" animBg="1"/>
      <p:bldP spid="64" grpId="1" animBg="1"/>
      <p:bldP spid="65" grpId="0" animBg="1"/>
      <p:bldP spid="65" grpId="1" animBg="1"/>
      <p:bldP spid="66" grpId="0" animBg="1"/>
      <p:bldP spid="66" grpId="1" animBg="1"/>
      <p:bldP spid="66" grpId="2" animBg="1"/>
      <p:bldP spid="67" grpId="0" animBg="1"/>
      <p:bldP spid="67" grpId="1" animBg="1"/>
      <p:bldP spid="67" grpId="2" animBg="1"/>
      <p:bldP spid="2" grpId="0" animBg="1"/>
      <p:bldP spid="2" grpId="1" animBg="1"/>
      <p:bldP spid="2" grpId="2" animBg="1"/>
      <p:bldP spid="37" grpId="0" animBg="1"/>
      <p:bldP spid="37" grpId="1" animBg="1"/>
      <p:bldP spid="39" grpId="0" animBg="1"/>
      <p:bldP spid="39" grpId="1" animBg="1"/>
      <p:bldP spid="39" grpId="2" animBg="1"/>
      <p:bldP spid="40" grpId="0" animBg="1"/>
      <p:bldP spid="40" grpId="1" animBg="1"/>
      <p:bldP spid="41" grpId="0" animBg="1"/>
      <p:bldP spid="45" grpId="0" animBg="1"/>
      <p:bldP spid="45" grpId="1" animBg="1"/>
      <p:bldP spid="45" grpId="2" animBg="1"/>
      <p:bldP spid="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55CC3-C421-438E-902A-9FCD18A3E483}"/>
              </a:ext>
            </a:extLst>
          </p:cNvPr>
          <p:cNvSpPr txBox="1"/>
          <p:nvPr/>
        </p:nvSpPr>
        <p:spPr>
          <a:xfrm>
            <a:off x="1346200" y="1587182"/>
            <a:ext cx="9499600" cy="3139321"/>
          </a:xfrm>
          <a:prstGeom prst="rect">
            <a:avLst/>
          </a:prstGeom>
          <a:noFill/>
        </p:spPr>
        <p:txBody>
          <a:bodyPr wrap="square" rtlCol="0">
            <a:spAutoFit/>
          </a:bodyPr>
          <a:lstStyle/>
          <a:p>
            <a:pPr algn="ctr"/>
            <a:r>
              <a:rPr lang="fr-FR" sz="6600" dirty="0">
                <a:solidFill>
                  <a:schemeClr val="bg2">
                    <a:lumMod val="50000"/>
                  </a:schemeClr>
                </a:solidFill>
              </a:rPr>
              <a:t>Exemple: instruction de transfert </a:t>
            </a:r>
          </a:p>
          <a:p>
            <a:pPr algn="ctr"/>
            <a:r>
              <a:rPr lang="fr-FR" sz="6600" dirty="0">
                <a:solidFill>
                  <a:schemeClr val="bg2">
                    <a:lumMod val="50000"/>
                  </a:schemeClr>
                </a:solidFill>
              </a:rPr>
              <a:t> (Load Word)</a:t>
            </a:r>
            <a:endParaRPr lang="en-US" sz="6600" dirty="0">
              <a:solidFill>
                <a:schemeClr val="bg2">
                  <a:lumMod val="50000"/>
                </a:schemeClr>
              </a:solidFill>
            </a:endParaRPr>
          </a:p>
        </p:txBody>
      </p:sp>
    </p:spTree>
    <p:extLst>
      <p:ext uri="{BB962C8B-B14F-4D97-AF65-F5344CB8AC3E}">
        <p14:creationId xmlns:p14="http://schemas.microsoft.com/office/powerpoint/2010/main" val="31428615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9A2BCDC2-7162-46E4-9F84-39003C032F17}"/>
              </a:ext>
            </a:extLst>
          </p:cNvPr>
          <p:cNvGraphicFramePr>
            <a:graphicFrameLocks noGrp="1"/>
          </p:cNvGraphicFramePr>
          <p:nvPr>
            <p:extLst>
              <p:ext uri="{D42A27DB-BD31-4B8C-83A1-F6EECF244321}">
                <p14:modId xmlns:p14="http://schemas.microsoft.com/office/powerpoint/2010/main" val="841169003"/>
              </p:ext>
            </p:extLst>
          </p:nvPr>
        </p:nvGraphicFramePr>
        <p:xfrm>
          <a:off x="4172857" y="377241"/>
          <a:ext cx="2786743" cy="767080"/>
        </p:xfrm>
        <a:graphic>
          <a:graphicData uri="http://schemas.openxmlformats.org/drawingml/2006/table">
            <a:tbl>
              <a:tblPr firstRow="1" bandRow="1">
                <a:tableStyleId>{74C1A8A3-306A-4EB7-A6B1-4F7E0EB9C5D6}</a:tableStyleId>
              </a:tblPr>
              <a:tblGrid>
                <a:gridCol w="2786743">
                  <a:extLst>
                    <a:ext uri="{9D8B030D-6E8A-4147-A177-3AD203B41FA5}">
                      <a16:colId xmlns:a16="http://schemas.microsoft.com/office/drawing/2014/main" val="3493875648"/>
                    </a:ext>
                  </a:extLst>
                </a:gridCol>
              </a:tblGrid>
              <a:tr h="260048">
                <a:tc>
                  <a:txBody>
                    <a:bodyPr/>
                    <a:lstStyle/>
                    <a:p>
                      <a:pPr algn="ctr"/>
                      <a:r>
                        <a:rPr lang="en-US" sz="2000" dirty="0"/>
                        <a:t>Compteur ordinal “IP”</a:t>
                      </a:r>
                    </a:p>
                  </a:txBody>
                  <a:tcPr/>
                </a:tc>
                <a:extLst>
                  <a:ext uri="{0D108BD9-81ED-4DB2-BD59-A6C34878D82A}">
                    <a16:rowId xmlns:a16="http://schemas.microsoft.com/office/drawing/2014/main" val="6829399"/>
                  </a:ext>
                </a:extLst>
              </a:tr>
              <a:tr h="370840">
                <a:tc>
                  <a:txBody>
                    <a:bodyPr/>
                    <a:lstStyle/>
                    <a:p>
                      <a:pPr algn="ctr"/>
                      <a:r>
                        <a:rPr lang="fr-FR" dirty="0"/>
                        <a:t>0</a:t>
                      </a:r>
                      <a:endParaRPr lang="en-US" dirty="0"/>
                    </a:p>
                  </a:txBody>
                  <a:tcPr/>
                </a:tc>
                <a:extLst>
                  <a:ext uri="{0D108BD9-81ED-4DB2-BD59-A6C34878D82A}">
                    <a16:rowId xmlns:a16="http://schemas.microsoft.com/office/drawing/2014/main" val="2961845383"/>
                  </a:ext>
                </a:extLst>
              </a:tr>
            </a:tbl>
          </a:graphicData>
        </a:graphic>
      </p:graphicFrame>
      <p:graphicFrame>
        <p:nvGraphicFramePr>
          <p:cNvPr id="12" name="Table 11">
            <a:extLst>
              <a:ext uri="{FF2B5EF4-FFF2-40B4-BE49-F238E27FC236}">
                <a16:creationId xmlns:a16="http://schemas.microsoft.com/office/drawing/2014/main" id="{6476354A-FA5F-4DA6-A587-764F6A537903}"/>
              </a:ext>
            </a:extLst>
          </p:cNvPr>
          <p:cNvGraphicFramePr>
            <a:graphicFrameLocks noGrp="1"/>
          </p:cNvGraphicFramePr>
          <p:nvPr/>
        </p:nvGraphicFramePr>
        <p:xfrm>
          <a:off x="4162093" y="1431065"/>
          <a:ext cx="2786743" cy="767080"/>
        </p:xfrm>
        <a:graphic>
          <a:graphicData uri="http://schemas.openxmlformats.org/drawingml/2006/table">
            <a:tbl>
              <a:tblPr firstRow="1" bandRow="1">
                <a:tableStyleId>{74C1A8A3-306A-4EB7-A6B1-4F7E0EB9C5D6}</a:tableStyleId>
              </a:tblPr>
              <a:tblGrid>
                <a:gridCol w="2786743">
                  <a:extLst>
                    <a:ext uri="{9D8B030D-6E8A-4147-A177-3AD203B41FA5}">
                      <a16:colId xmlns:a16="http://schemas.microsoft.com/office/drawing/2014/main" val="3493875648"/>
                    </a:ext>
                  </a:extLst>
                </a:gridCol>
              </a:tblGrid>
              <a:tr h="260048">
                <a:tc>
                  <a:txBody>
                    <a:bodyPr/>
                    <a:lstStyle/>
                    <a:p>
                      <a:pPr algn="ctr"/>
                      <a:r>
                        <a:rPr lang="fr-FR" sz="2000" dirty="0"/>
                        <a:t>Registre d’instruction</a:t>
                      </a:r>
                      <a:endParaRPr lang="en-US" sz="2000" dirty="0"/>
                    </a:p>
                  </a:txBody>
                  <a:tcPr/>
                </a:tc>
                <a:extLst>
                  <a:ext uri="{0D108BD9-81ED-4DB2-BD59-A6C34878D82A}">
                    <a16:rowId xmlns:a16="http://schemas.microsoft.com/office/drawing/2014/main" val="6829399"/>
                  </a:ext>
                </a:extLst>
              </a:tr>
              <a:tr h="370840">
                <a:tc>
                  <a:txBody>
                    <a:bodyPr/>
                    <a:lstStyle/>
                    <a:p>
                      <a:endParaRPr lang="en-US" dirty="0"/>
                    </a:p>
                  </a:txBody>
                  <a:tcPr/>
                </a:tc>
                <a:extLst>
                  <a:ext uri="{0D108BD9-81ED-4DB2-BD59-A6C34878D82A}">
                    <a16:rowId xmlns:a16="http://schemas.microsoft.com/office/drawing/2014/main" val="2961845383"/>
                  </a:ext>
                </a:extLst>
              </a:tr>
            </a:tbl>
          </a:graphicData>
        </a:graphic>
      </p:graphicFrame>
      <p:graphicFrame>
        <p:nvGraphicFramePr>
          <p:cNvPr id="13" name="Table 12">
            <a:extLst>
              <a:ext uri="{FF2B5EF4-FFF2-40B4-BE49-F238E27FC236}">
                <a16:creationId xmlns:a16="http://schemas.microsoft.com/office/drawing/2014/main" id="{87404659-029D-458C-B84E-9938775E512B}"/>
              </a:ext>
            </a:extLst>
          </p:cNvPr>
          <p:cNvGraphicFramePr>
            <a:graphicFrameLocks noGrp="1"/>
          </p:cNvGraphicFramePr>
          <p:nvPr/>
        </p:nvGraphicFramePr>
        <p:xfrm>
          <a:off x="4172858" y="4650137"/>
          <a:ext cx="2786743" cy="767080"/>
        </p:xfrm>
        <a:graphic>
          <a:graphicData uri="http://schemas.openxmlformats.org/drawingml/2006/table">
            <a:tbl>
              <a:tblPr firstRow="1" bandRow="1">
                <a:tableStyleId>{74C1A8A3-306A-4EB7-A6B1-4F7E0EB9C5D6}</a:tableStyleId>
              </a:tblPr>
              <a:tblGrid>
                <a:gridCol w="2786743">
                  <a:extLst>
                    <a:ext uri="{9D8B030D-6E8A-4147-A177-3AD203B41FA5}">
                      <a16:colId xmlns:a16="http://schemas.microsoft.com/office/drawing/2014/main" val="3493875648"/>
                    </a:ext>
                  </a:extLst>
                </a:gridCol>
              </a:tblGrid>
              <a:tr h="260048">
                <a:tc>
                  <a:txBody>
                    <a:bodyPr/>
                    <a:lstStyle/>
                    <a:p>
                      <a:pPr algn="ctr"/>
                      <a:r>
                        <a:rPr lang="fr-FR" sz="2000" dirty="0"/>
                        <a:t>Registre D’Adresse RAM</a:t>
                      </a:r>
                      <a:endParaRPr lang="en-US" sz="2000" dirty="0"/>
                    </a:p>
                  </a:txBody>
                  <a:tcPr>
                    <a:solidFill>
                      <a:srgbClr val="00B050"/>
                    </a:solidFill>
                  </a:tcPr>
                </a:tc>
                <a:extLst>
                  <a:ext uri="{0D108BD9-81ED-4DB2-BD59-A6C34878D82A}">
                    <a16:rowId xmlns:a16="http://schemas.microsoft.com/office/drawing/2014/main" val="6829399"/>
                  </a:ext>
                </a:extLst>
              </a:tr>
              <a:tr h="370840">
                <a:tc>
                  <a:txBody>
                    <a:bodyPr/>
                    <a:lstStyle/>
                    <a:p>
                      <a:endParaRPr lang="en-US" dirty="0"/>
                    </a:p>
                  </a:txBody>
                  <a:tcPr>
                    <a:solidFill>
                      <a:schemeClr val="tx1">
                        <a:lumMod val="85000"/>
                      </a:schemeClr>
                    </a:solidFill>
                  </a:tcPr>
                </a:tc>
                <a:extLst>
                  <a:ext uri="{0D108BD9-81ED-4DB2-BD59-A6C34878D82A}">
                    <a16:rowId xmlns:a16="http://schemas.microsoft.com/office/drawing/2014/main" val="2961845383"/>
                  </a:ext>
                </a:extLst>
              </a:tr>
            </a:tbl>
          </a:graphicData>
        </a:graphic>
      </p:graphicFrame>
      <p:graphicFrame>
        <p:nvGraphicFramePr>
          <p:cNvPr id="14" name="Table 13">
            <a:extLst>
              <a:ext uri="{FF2B5EF4-FFF2-40B4-BE49-F238E27FC236}">
                <a16:creationId xmlns:a16="http://schemas.microsoft.com/office/drawing/2014/main" id="{294BF84D-1C3B-4619-931A-926E62B501C0}"/>
              </a:ext>
            </a:extLst>
          </p:cNvPr>
          <p:cNvGraphicFramePr>
            <a:graphicFrameLocks noGrp="1"/>
          </p:cNvGraphicFramePr>
          <p:nvPr/>
        </p:nvGraphicFramePr>
        <p:xfrm>
          <a:off x="4172858" y="5743062"/>
          <a:ext cx="2786743" cy="767080"/>
        </p:xfrm>
        <a:graphic>
          <a:graphicData uri="http://schemas.openxmlformats.org/drawingml/2006/table">
            <a:tbl>
              <a:tblPr firstRow="1" bandRow="1">
                <a:tableStyleId>{74C1A8A3-306A-4EB7-A6B1-4F7E0EB9C5D6}</a:tableStyleId>
              </a:tblPr>
              <a:tblGrid>
                <a:gridCol w="2786743">
                  <a:extLst>
                    <a:ext uri="{9D8B030D-6E8A-4147-A177-3AD203B41FA5}">
                      <a16:colId xmlns:a16="http://schemas.microsoft.com/office/drawing/2014/main" val="3493875648"/>
                    </a:ext>
                  </a:extLst>
                </a:gridCol>
              </a:tblGrid>
              <a:tr h="260048">
                <a:tc>
                  <a:txBody>
                    <a:bodyPr/>
                    <a:lstStyle/>
                    <a:p>
                      <a:pPr algn="ctr"/>
                      <a:r>
                        <a:rPr lang="fr-FR" sz="2000" dirty="0"/>
                        <a:t>Registre data</a:t>
                      </a:r>
                      <a:endParaRPr lang="en-US" sz="2000" dirty="0"/>
                    </a:p>
                  </a:txBody>
                  <a:tcPr>
                    <a:solidFill>
                      <a:srgbClr val="00B050"/>
                    </a:solidFill>
                  </a:tcPr>
                </a:tc>
                <a:extLst>
                  <a:ext uri="{0D108BD9-81ED-4DB2-BD59-A6C34878D82A}">
                    <a16:rowId xmlns:a16="http://schemas.microsoft.com/office/drawing/2014/main" val="6829399"/>
                  </a:ext>
                </a:extLst>
              </a:tr>
              <a:tr h="370840">
                <a:tc>
                  <a:txBody>
                    <a:bodyPr/>
                    <a:lstStyle/>
                    <a:p>
                      <a:endParaRPr lang="en-US" dirty="0"/>
                    </a:p>
                  </a:txBody>
                  <a:tcPr/>
                </a:tc>
                <a:extLst>
                  <a:ext uri="{0D108BD9-81ED-4DB2-BD59-A6C34878D82A}">
                    <a16:rowId xmlns:a16="http://schemas.microsoft.com/office/drawing/2014/main" val="2961845383"/>
                  </a:ext>
                </a:extLst>
              </a:tr>
            </a:tbl>
          </a:graphicData>
        </a:graphic>
      </p:graphicFrame>
      <p:sp>
        <p:nvSpPr>
          <p:cNvPr id="20" name="Oval 19">
            <a:extLst>
              <a:ext uri="{FF2B5EF4-FFF2-40B4-BE49-F238E27FC236}">
                <a16:creationId xmlns:a16="http://schemas.microsoft.com/office/drawing/2014/main" id="{96E8E7AA-4A4C-403D-8454-4EFD8D49DC74}"/>
              </a:ext>
            </a:extLst>
          </p:cNvPr>
          <p:cNvSpPr/>
          <p:nvPr/>
        </p:nvSpPr>
        <p:spPr>
          <a:xfrm>
            <a:off x="4160146" y="2659698"/>
            <a:ext cx="2786743" cy="1727971"/>
          </a:xfrm>
          <a:prstGeom prst="ellipse">
            <a:avLst/>
          </a:prstGeom>
          <a:solidFill>
            <a:srgbClr val="FF000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100" b="1" i="1" dirty="0"/>
              <a:t>U-Contrôle</a:t>
            </a:r>
            <a:endParaRPr lang="en-US" sz="3100" b="1" i="1" dirty="0"/>
          </a:p>
        </p:txBody>
      </p:sp>
      <p:graphicFrame>
        <p:nvGraphicFramePr>
          <p:cNvPr id="25" name="Table 24">
            <a:extLst>
              <a:ext uri="{FF2B5EF4-FFF2-40B4-BE49-F238E27FC236}">
                <a16:creationId xmlns:a16="http://schemas.microsoft.com/office/drawing/2014/main" id="{C9C62357-45E0-4707-9DE8-3EB8C8EB4029}"/>
              </a:ext>
            </a:extLst>
          </p:cNvPr>
          <p:cNvGraphicFramePr>
            <a:graphicFrameLocks noGrp="1"/>
          </p:cNvGraphicFramePr>
          <p:nvPr>
            <p:extLst>
              <p:ext uri="{D42A27DB-BD31-4B8C-83A1-F6EECF244321}">
                <p14:modId xmlns:p14="http://schemas.microsoft.com/office/powerpoint/2010/main" val="1645520518"/>
              </p:ext>
            </p:extLst>
          </p:nvPr>
        </p:nvGraphicFramePr>
        <p:xfrm>
          <a:off x="375197" y="258717"/>
          <a:ext cx="2452914" cy="7345680"/>
        </p:xfrm>
        <a:graphic>
          <a:graphicData uri="http://schemas.openxmlformats.org/drawingml/2006/table">
            <a:tbl>
              <a:tblPr firstRow="1" firstCol="1" bandRow="1">
                <a:tableStyleId>{93296810-A885-4BE3-A3E7-6D5BEEA58F35}</a:tableStyleId>
              </a:tblPr>
              <a:tblGrid>
                <a:gridCol w="436879">
                  <a:extLst>
                    <a:ext uri="{9D8B030D-6E8A-4147-A177-3AD203B41FA5}">
                      <a16:colId xmlns:a16="http://schemas.microsoft.com/office/drawing/2014/main" val="2393570922"/>
                    </a:ext>
                  </a:extLst>
                </a:gridCol>
                <a:gridCol w="2016035">
                  <a:extLst>
                    <a:ext uri="{9D8B030D-6E8A-4147-A177-3AD203B41FA5}">
                      <a16:colId xmlns:a16="http://schemas.microsoft.com/office/drawing/2014/main" val="4268735324"/>
                    </a:ext>
                  </a:extLst>
                </a:gridCol>
              </a:tblGrid>
              <a:tr h="355978">
                <a:tc>
                  <a:txBody>
                    <a:bodyPr/>
                    <a:lstStyle/>
                    <a:p>
                      <a:endParaRPr lang="en-US" dirty="0"/>
                    </a:p>
                  </a:txBody>
                  <a:tcPr/>
                </a:tc>
                <a:tc>
                  <a:txBody>
                    <a:bodyPr/>
                    <a:lstStyle/>
                    <a:p>
                      <a:pPr algn="ctr"/>
                      <a:r>
                        <a:rPr lang="fr-FR" sz="2000" dirty="0"/>
                        <a:t>Mémoire ’RAM’</a:t>
                      </a:r>
                      <a:endParaRPr lang="en-US" dirty="0"/>
                    </a:p>
                  </a:txBody>
                  <a:tcPr/>
                </a:tc>
                <a:extLst>
                  <a:ext uri="{0D108BD9-81ED-4DB2-BD59-A6C34878D82A}">
                    <a16:rowId xmlns:a16="http://schemas.microsoft.com/office/drawing/2014/main" val="316725551"/>
                  </a:ext>
                </a:extLst>
              </a:tr>
              <a:tr h="328595">
                <a:tc>
                  <a:txBody>
                    <a:bodyPr/>
                    <a:lstStyle/>
                    <a:p>
                      <a:pPr algn="ctr"/>
                      <a:r>
                        <a:rPr lang="fr-FR" dirty="0"/>
                        <a:t>0</a:t>
                      </a:r>
                      <a:endParaRPr lang="en-US" dirty="0"/>
                    </a:p>
                  </a:txBody>
                  <a:tcPr/>
                </a:tc>
                <a:tc>
                  <a:txBody>
                    <a:bodyPr/>
                    <a:lstStyle/>
                    <a:p>
                      <a:endParaRPr lang="en-US" dirty="0"/>
                    </a:p>
                  </a:txBody>
                  <a:tcPr/>
                </a:tc>
                <a:extLst>
                  <a:ext uri="{0D108BD9-81ED-4DB2-BD59-A6C34878D82A}">
                    <a16:rowId xmlns:a16="http://schemas.microsoft.com/office/drawing/2014/main" val="461144811"/>
                  </a:ext>
                </a:extLst>
              </a:tr>
              <a:tr h="328595">
                <a:tc>
                  <a:txBody>
                    <a:bodyPr/>
                    <a:lstStyle/>
                    <a:p>
                      <a:pPr algn="ctr"/>
                      <a:r>
                        <a:rPr lang="fr-FR" dirty="0"/>
                        <a:t>4</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490218793"/>
                  </a:ext>
                </a:extLst>
              </a:tr>
              <a:tr h="328595">
                <a:tc>
                  <a:txBody>
                    <a:bodyPr/>
                    <a:lstStyle/>
                    <a:p>
                      <a:pPr algn="ctr"/>
                      <a:r>
                        <a:rPr lang="fr-FR" dirty="0"/>
                        <a:t>8</a:t>
                      </a:r>
                      <a:endParaRPr lang="en-US" dirty="0"/>
                    </a:p>
                  </a:txBody>
                  <a:tcPr/>
                </a:tc>
                <a:tc>
                  <a:txBody>
                    <a:bodyPr/>
                    <a:lstStyle/>
                    <a:p>
                      <a:endParaRPr lang="en-US" dirty="0"/>
                    </a:p>
                  </a:txBody>
                  <a:tcPr/>
                </a:tc>
                <a:extLst>
                  <a:ext uri="{0D108BD9-81ED-4DB2-BD59-A6C34878D82A}">
                    <a16:rowId xmlns:a16="http://schemas.microsoft.com/office/drawing/2014/main" val="504095774"/>
                  </a:ext>
                </a:extLst>
              </a:tr>
              <a:tr h="328595">
                <a:tc>
                  <a:txBody>
                    <a:bodyPr/>
                    <a:lstStyle/>
                    <a:p>
                      <a:pPr algn="ctr"/>
                      <a:r>
                        <a:rPr lang="fr-FR" dirty="0"/>
                        <a:t>12</a:t>
                      </a:r>
                      <a:endParaRPr lang="en-US" dirty="0"/>
                    </a:p>
                  </a:txBody>
                  <a:tcPr/>
                </a:tc>
                <a:tc>
                  <a:txBody>
                    <a:bodyPr/>
                    <a:lstStyle/>
                    <a:p>
                      <a:endParaRPr lang="en-US" dirty="0"/>
                    </a:p>
                  </a:txBody>
                  <a:tcPr/>
                </a:tc>
                <a:extLst>
                  <a:ext uri="{0D108BD9-81ED-4DB2-BD59-A6C34878D82A}">
                    <a16:rowId xmlns:a16="http://schemas.microsoft.com/office/drawing/2014/main" val="2070888702"/>
                  </a:ext>
                </a:extLst>
              </a:tr>
              <a:tr h="328595">
                <a:tc>
                  <a:txBody>
                    <a:bodyPr/>
                    <a:lstStyle/>
                    <a:p>
                      <a:pPr algn="ctr"/>
                      <a:r>
                        <a:rPr lang="fr-FR" dirty="0"/>
                        <a:t>16</a:t>
                      </a:r>
                      <a:endParaRPr lang="en-US" dirty="0"/>
                    </a:p>
                  </a:txBody>
                  <a:tcPr/>
                </a:tc>
                <a:tc>
                  <a:txBody>
                    <a:bodyPr/>
                    <a:lstStyle/>
                    <a:p>
                      <a:pPr algn="ctr"/>
                      <a:r>
                        <a:rPr lang="fr-FR" dirty="0"/>
                        <a:t>123</a:t>
                      </a:r>
                      <a:endParaRPr lang="en-US" dirty="0"/>
                    </a:p>
                  </a:txBody>
                  <a:tcPr/>
                </a:tc>
                <a:extLst>
                  <a:ext uri="{0D108BD9-81ED-4DB2-BD59-A6C34878D82A}">
                    <a16:rowId xmlns:a16="http://schemas.microsoft.com/office/drawing/2014/main" val="2414468970"/>
                  </a:ext>
                </a:extLst>
              </a:tr>
              <a:tr h="328595">
                <a:tc>
                  <a:txBody>
                    <a:bodyPr/>
                    <a:lstStyle/>
                    <a:p>
                      <a:pPr algn="ctr"/>
                      <a:r>
                        <a:rPr lang="fr-FR" dirty="0"/>
                        <a:t>20</a:t>
                      </a:r>
                      <a:endParaRPr lang="en-US" dirty="0"/>
                    </a:p>
                  </a:txBody>
                  <a:tcPr/>
                </a:tc>
                <a:tc>
                  <a:txBody>
                    <a:bodyPr/>
                    <a:lstStyle/>
                    <a:p>
                      <a:endParaRPr lang="en-US"/>
                    </a:p>
                  </a:txBody>
                  <a:tcPr/>
                </a:tc>
                <a:extLst>
                  <a:ext uri="{0D108BD9-81ED-4DB2-BD59-A6C34878D82A}">
                    <a16:rowId xmlns:a16="http://schemas.microsoft.com/office/drawing/2014/main" val="2322713915"/>
                  </a:ext>
                </a:extLst>
              </a:tr>
              <a:tr h="328595">
                <a:tc>
                  <a:txBody>
                    <a:bodyPr/>
                    <a:lstStyle/>
                    <a:p>
                      <a:pPr algn="ctr"/>
                      <a:r>
                        <a:rPr lang="fr-FR" dirty="0"/>
                        <a:t>24</a:t>
                      </a:r>
                      <a:endParaRPr lang="en-US" dirty="0"/>
                    </a:p>
                  </a:txBody>
                  <a:tcPr/>
                </a:tc>
                <a:tc>
                  <a:txBody>
                    <a:bodyPr/>
                    <a:lstStyle/>
                    <a:p>
                      <a:pPr algn="ctr"/>
                      <a:r>
                        <a:rPr lang="fr-FR" dirty="0"/>
                        <a:t>76547</a:t>
                      </a:r>
                      <a:endParaRPr lang="en-US" dirty="0"/>
                    </a:p>
                  </a:txBody>
                  <a:tcPr/>
                </a:tc>
                <a:extLst>
                  <a:ext uri="{0D108BD9-81ED-4DB2-BD59-A6C34878D82A}">
                    <a16:rowId xmlns:a16="http://schemas.microsoft.com/office/drawing/2014/main" val="3525874463"/>
                  </a:ext>
                </a:extLst>
              </a:tr>
              <a:tr h="328595">
                <a:tc>
                  <a:txBody>
                    <a:bodyPr/>
                    <a:lstStyle/>
                    <a:p>
                      <a:pPr algn="ctr"/>
                      <a:r>
                        <a:rPr lang="fr-FR" dirty="0"/>
                        <a:t>28</a:t>
                      </a:r>
                      <a:endParaRPr lang="en-US" dirty="0"/>
                    </a:p>
                  </a:txBody>
                  <a:tcPr/>
                </a:tc>
                <a:tc>
                  <a:txBody>
                    <a:bodyPr/>
                    <a:lstStyle/>
                    <a:p>
                      <a:endParaRPr lang="en-US"/>
                    </a:p>
                  </a:txBody>
                  <a:tcPr/>
                </a:tc>
                <a:extLst>
                  <a:ext uri="{0D108BD9-81ED-4DB2-BD59-A6C34878D82A}">
                    <a16:rowId xmlns:a16="http://schemas.microsoft.com/office/drawing/2014/main" val="4075190241"/>
                  </a:ext>
                </a:extLst>
              </a:tr>
              <a:tr h="328595">
                <a:tc>
                  <a:txBody>
                    <a:bodyPr/>
                    <a:lstStyle/>
                    <a:p>
                      <a:pPr algn="ctr"/>
                      <a:r>
                        <a:rPr lang="fr-FR" dirty="0"/>
                        <a:t>32</a:t>
                      </a:r>
                      <a:endParaRPr lang="en-US" dirty="0"/>
                    </a:p>
                  </a:txBody>
                  <a:tcPr/>
                </a:tc>
                <a:tc>
                  <a:txBody>
                    <a:bodyPr/>
                    <a:lstStyle/>
                    <a:p>
                      <a:endParaRPr lang="en-US"/>
                    </a:p>
                  </a:txBody>
                  <a:tcPr/>
                </a:tc>
                <a:extLst>
                  <a:ext uri="{0D108BD9-81ED-4DB2-BD59-A6C34878D82A}">
                    <a16:rowId xmlns:a16="http://schemas.microsoft.com/office/drawing/2014/main" val="1356145107"/>
                  </a:ext>
                </a:extLst>
              </a:tr>
              <a:tr h="328595">
                <a:tc>
                  <a:txBody>
                    <a:bodyPr/>
                    <a:lstStyle/>
                    <a:p>
                      <a:pPr algn="ctr"/>
                      <a:r>
                        <a:rPr lang="fr-FR" dirty="0"/>
                        <a:t>..</a:t>
                      </a:r>
                      <a:endParaRPr lang="en-US" dirty="0"/>
                    </a:p>
                  </a:txBody>
                  <a:tcPr/>
                </a:tc>
                <a:tc>
                  <a:txBody>
                    <a:bodyPr/>
                    <a:lstStyle/>
                    <a:p>
                      <a:endParaRPr lang="en-US"/>
                    </a:p>
                  </a:txBody>
                  <a:tcPr/>
                </a:tc>
                <a:extLst>
                  <a:ext uri="{0D108BD9-81ED-4DB2-BD59-A6C34878D82A}">
                    <a16:rowId xmlns:a16="http://schemas.microsoft.com/office/drawing/2014/main" val="1178382624"/>
                  </a:ext>
                </a:extLst>
              </a:tr>
              <a:tr h="328595">
                <a:tc>
                  <a:txBody>
                    <a:bodyPr/>
                    <a:lstStyle/>
                    <a:p>
                      <a:pPr algn="ctr"/>
                      <a:r>
                        <a:rPr lang="fr-FR" dirty="0"/>
                        <a:t>…</a:t>
                      </a:r>
                      <a:endParaRPr lang="en-US" dirty="0"/>
                    </a:p>
                  </a:txBody>
                  <a:tcPr/>
                </a:tc>
                <a:tc>
                  <a:txBody>
                    <a:bodyPr/>
                    <a:lstStyle/>
                    <a:p>
                      <a:endParaRPr lang="en-US"/>
                    </a:p>
                  </a:txBody>
                  <a:tcPr/>
                </a:tc>
                <a:extLst>
                  <a:ext uri="{0D108BD9-81ED-4DB2-BD59-A6C34878D82A}">
                    <a16:rowId xmlns:a16="http://schemas.microsoft.com/office/drawing/2014/main" val="2966858372"/>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1927510109"/>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284638948"/>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1366882064"/>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3223628134"/>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2593368794"/>
                  </a:ext>
                </a:extLst>
              </a:tr>
              <a:tr h="328595">
                <a:tc>
                  <a:txBody>
                    <a:bodyPr/>
                    <a:lstStyle/>
                    <a:p>
                      <a:pPr algn="ctr"/>
                      <a:endParaRPr lang="en-US" dirty="0"/>
                    </a:p>
                  </a:txBody>
                  <a:tcPr/>
                </a:tc>
                <a:tc>
                  <a:txBody>
                    <a:bodyPr/>
                    <a:lstStyle/>
                    <a:p>
                      <a:endParaRPr lang="en-US"/>
                    </a:p>
                  </a:txBody>
                  <a:tcPr/>
                </a:tc>
                <a:extLst>
                  <a:ext uri="{0D108BD9-81ED-4DB2-BD59-A6C34878D82A}">
                    <a16:rowId xmlns:a16="http://schemas.microsoft.com/office/drawing/2014/main" val="1834076392"/>
                  </a:ext>
                </a:extLst>
              </a:tr>
              <a:tr h="328595">
                <a:tc>
                  <a:txBody>
                    <a:bodyPr/>
                    <a:lstStyle/>
                    <a:p>
                      <a:endParaRPr lang="en-US" dirty="0"/>
                    </a:p>
                  </a:txBody>
                  <a:tcPr/>
                </a:tc>
                <a:tc>
                  <a:txBody>
                    <a:bodyPr/>
                    <a:lstStyle/>
                    <a:p>
                      <a:endParaRPr lang="en-US"/>
                    </a:p>
                  </a:txBody>
                  <a:tcPr/>
                </a:tc>
                <a:extLst>
                  <a:ext uri="{0D108BD9-81ED-4DB2-BD59-A6C34878D82A}">
                    <a16:rowId xmlns:a16="http://schemas.microsoft.com/office/drawing/2014/main" val="3757629780"/>
                  </a:ext>
                </a:extLst>
              </a:tr>
              <a:tr h="328595">
                <a:tc>
                  <a:txBody>
                    <a:bodyPr/>
                    <a:lstStyle/>
                    <a:p>
                      <a:endParaRPr lang="en-US"/>
                    </a:p>
                  </a:txBody>
                  <a:tcPr/>
                </a:tc>
                <a:tc>
                  <a:txBody>
                    <a:bodyPr/>
                    <a:lstStyle/>
                    <a:p>
                      <a:endParaRPr lang="en-US" dirty="0"/>
                    </a:p>
                  </a:txBody>
                  <a:tcPr/>
                </a:tc>
                <a:extLst>
                  <a:ext uri="{0D108BD9-81ED-4DB2-BD59-A6C34878D82A}">
                    <a16:rowId xmlns:a16="http://schemas.microsoft.com/office/drawing/2014/main" val="1251288057"/>
                  </a:ext>
                </a:extLst>
              </a:tr>
            </a:tbl>
          </a:graphicData>
        </a:graphic>
      </p:graphicFrame>
      <p:graphicFrame>
        <p:nvGraphicFramePr>
          <p:cNvPr id="26" name="Table 25">
            <a:extLst>
              <a:ext uri="{FF2B5EF4-FFF2-40B4-BE49-F238E27FC236}">
                <a16:creationId xmlns:a16="http://schemas.microsoft.com/office/drawing/2014/main" id="{AD904457-D842-4FC1-9B0C-433EAEE3C25C}"/>
              </a:ext>
            </a:extLst>
          </p:cNvPr>
          <p:cNvGraphicFramePr>
            <a:graphicFrameLocks noGrp="1"/>
          </p:cNvGraphicFramePr>
          <p:nvPr>
            <p:extLst>
              <p:ext uri="{D42A27DB-BD31-4B8C-83A1-F6EECF244321}">
                <p14:modId xmlns:p14="http://schemas.microsoft.com/office/powerpoint/2010/main" val="3398776272"/>
              </p:ext>
            </p:extLst>
          </p:nvPr>
        </p:nvGraphicFramePr>
        <p:xfrm>
          <a:off x="8701543" y="250686"/>
          <a:ext cx="2581184" cy="3733800"/>
        </p:xfrm>
        <a:graphic>
          <a:graphicData uri="http://schemas.openxmlformats.org/drawingml/2006/table">
            <a:tbl>
              <a:tblPr firstRow="1" firstCol="1" bandRow="1">
                <a:tableStyleId>{5C22544A-7EE6-4342-B048-85BDC9FD1C3A}</a:tableStyleId>
              </a:tblPr>
              <a:tblGrid>
                <a:gridCol w="595630">
                  <a:extLst>
                    <a:ext uri="{9D8B030D-6E8A-4147-A177-3AD203B41FA5}">
                      <a16:colId xmlns:a16="http://schemas.microsoft.com/office/drawing/2014/main" val="2607493525"/>
                    </a:ext>
                  </a:extLst>
                </a:gridCol>
                <a:gridCol w="1985554">
                  <a:extLst>
                    <a:ext uri="{9D8B030D-6E8A-4147-A177-3AD203B41FA5}">
                      <a16:colId xmlns:a16="http://schemas.microsoft.com/office/drawing/2014/main" val="2928192402"/>
                    </a:ext>
                  </a:extLst>
                </a:gridCol>
              </a:tblGrid>
              <a:tr h="370840">
                <a:tc>
                  <a:txBody>
                    <a:bodyPr/>
                    <a:lstStyle/>
                    <a:p>
                      <a:endParaRPr lang="en-US" dirty="0"/>
                    </a:p>
                  </a:txBody>
                  <a:tcPr/>
                </a:tc>
                <a:tc>
                  <a:txBody>
                    <a:bodyPr/>
                    <a:lstStyle/>
                    <a:p>
                      <a:pPr algn="ctr"/>
                      <a:r>
                        <a:rPr lang="fr-FR" sz="2000" b="1" dirty="0"/>
                        <a:t>Banc de registres </a:t>
                      </a:r>
                      <a:endParaRPr lang="en-US" sz="2000" b="1" dirty="0"/>
                    </a:p>
                  </a:txBody>
                  <a:tcPr/>
                </a:tc>
                <a:extLst>
                  <a:ext uri="{0D108BD9-81ED-4DB2-BD59-A6C34878D82A}">
                    <a16:rowId xmlns:a16="http://schemas.microsoft.com/office/drawing/2014/main" val="712810786"/>
                  </a:ext>
                </a:extLst>
              </a:tr>
              <a:tr h="370840">
                <a:tc>
                  <a:txBody>
                    <a:bodyPr/>
                    <a:lstStyle/>
                    <a:p>
                      <a:pPr algn="ctr"/>
                      <a:r>
                        <a:rPr lang="fr-FR" dirty="0"/>
                        <a:t>R0</a:t>
                      </a:r>
                      <a:endParaRPr lang="en-US" dirty="0"/>
                    </a:p>
                  </a:txBody>
                  <a:tcPr/>
                </a:tc>
                <a:tc>
                  <a:txBody>
                    <a:bodyPr/>
                    <a:lstStyle/>
                    <a:p>
                      <a:pPr algn="ctr"/>
                      <a:r>
                        <a:rPr lang="fr-FR" dirty="0"/>
                        <a:t>0</a:t>
                      </a:r>
                      <a:endParaRPr lang="en-US" dirty="0"/>
                    </a:p>
                  </a:txBody>
                  <a:tcPr/>
                </a:tc>
                <a:extLst>
                  <a:ext uri="{0D108BD9-81ED-4DB2-BD59-A6C34878D82A}">
                    <a16:rowId xmlns:a16="http://schemas.microsoft.com/office/drawing/2014/main" val="3003008573"/>
                  </a:ext>
                </a:extLst>
              </a:tr>
              <a:tr h="370840">
                <a:tc>
                  <a:txBody>
                    <a:bodyPr/>
                    <a:lstStyle/>
                    <a:p>
                      <a:pPr algn="ctr"/>
                      <a:r>
                        <a:rPr lang="fr-FR" dirty="0"/>
                        <a:t>R1</a:t>
                      </a:r>
                      <a:endParaRPr lang="en-US" dirty="0"/>
                    </a:p>
                  </a:txBody>
                  <a:tcPr/>
                </a:tc>
                <a:tc>
                  <a:txBody>
                    <a:bodyPr/>
                    <a:lstStyle/>
                    <a:p>
                      <a:pPr algn="ctr"/>
                      <a:endParaRPr lang="en-US" dirty="0"/>
                    </a:p>
                  </a:txBody>
                  <a:tcPr/>
                </a:tc>
                <a:extLst>
                  <a:ext uri="{0D108BD9-81ED-4DB2-BD59-A6C34878D82A}">
                    <a16:rowId xmlns:a16="http://schemas.microsoft.com/office/drawing/2014/main" val="3836642047"/>
                  </a:ext>
                </a:extLst>
              </a:tr>
              <a:tr h="370840">
                <a:tc>
                  <a:txBody>
                    <a:bodyPr/>
                    <a:lstStyle/>
                    <a:p>
                      <a:pPr algn="ctr"/>
                      <a:r>
                        <a:rPr lang="fr-FR" dirty="0"/>
                        <a:t>R2</a:t>
                      </a:r>
                      <a:endParaRPr lang="en-US" dirty="0"/>
                    </a:p>
                  </a:txBody>
                  <a:tcPr/>
                </a:tc>
                <a:tc>
                  <a:txBody>
                    <a:bodyPr/>
                    <a:lstStyle/>
                    <a:p>
                      <a:pPr algn="ctr"/>
                      <a:endParaRPr lang="en-US" dirty="0"/>
                    </a:p>
                  </a:txBody>
                  <a:tcPr/>
                </a:tc>
                <a:extLst>
                  <a:ext uri="{0D108BD9-81ED-4DB2-BD59-A6C34878D82A}">
                    <a16:rowId xmlns:a16="http://schemas.microsoft.com/office/drawing/2014/main" val="7035482"/>
                  </a:ext>
                </a:extLst>
              </a:tr>
              <a:tr h="370840">
                <a:tc>
                  <a:txBody>
                    <a:bodyPr/>
                    <a:lstStyle/>
                    <a:p>
                      <a:pPr algn="ctr"/>
                      <a:r>
                        <a:rPr lang="fr-FR" dirty="0"/>
                        <a:t>R3</a:t>
                      </a:r>
                      <a:endParaRPr lang="en-US" dirty="0"/>
                    </a:p>
                  </a:txBody>
                  <a:tcPr/>
                </a:tc>
                <a:tc>
                  <a:txBody>
                    <a:bodyPr/>
                    <a:lstStyle/>
                    <a:p>
                      <a:pPr algn="ctr"/>
                      <a:endParaRPr lang="en-US" dirty="0"/>
                    </a:p>
                  </a:txBody>
                  <a:tcPr/>
                </a:tc>
                <a:extLst>
                  <a:ext uri="{0D108BD9-81ED-4DB2-BD59-A6C34878D82A}">
                    <a16:rowId xmlns:a16="http://schemas.microsoft.com/office/drawing/2014/main" val="1186889539"/>
                  </a:ext>
                </a:extLst>
              </a:tr>
              <a:tr h="370840">
                <a:tc>
                  <a:txBody>
                    <a:bodyPr/>
                    <a:lstStyle/>
                    <a:p>
                      <a:pPr algn="ctr"/>
                      <a:r>
                        <a:rPr lang="fr-FR" dirty="0"/>
                        <a:t>R4</a:t>
                      </a:r>
                      <a:endParaRPr lang="en-US" dirty="0"/>
                    </a:p>
                  </a:txBody>
                  <a:tcPr/>
                </a:tc>
                <a:tc>
                  <a:txBody>
                    <a:bodyPr/>
                    <a:lstStyle/>
                    <a:p>
                      <a:endParaRPr lang="en-US"/>
                    </a:p>
                  </a:txBody>
                  <a:tcPr/>
                </a:tc>
                <a:extLst>
                  <a:ext uri="{0D108BD9-81ED-4DB2-BD59-A6C34878D82A}">
                    <a16:rowId xmlns:a16="http://schemas.microsoft.com/office/drawing/2014/main" val="4197292007"/>
                  </a:ext>
                </a:extLst>
              </a:tr>
              <a:tr h="370840">
                <a:tc>
                  <a:txBody>
                    <a:bodyPr/>
                    <a:lstStyle/>
                    <a:p>
                      <a:pPr algn="ctr"/>
                      <a:r>
                        <a:rPr lang="fr-FR" dirty="0"/>
                        <a:t>…</a:t>
                      </a:r>
                      <a:endParaRPr lang="en-US" dirty="0"/>
                    </a:p>
                  </a:txBody>
                  <a:tcPr/>
                </a:tc>
                <a:tc>
                  <a:txBody>
                    <a:bodyPr/>
                    <a:lstStyle/>
                    <a:p>
                      <a:endParaRPr lang="en-US"/>
                    </a:p>
                  </a:txBody>
                  <a:tcPr/>
                </a:tc>
                <a:extLst>
                  <a:ext uri="{0D108BD9-81ED-4DB2-BD59-A6C34878D82A}">
                    <a16:rowId xmlns:a16="http://schemas.microsoft.com/office/drawing/2014/main" val="4125418606"/>
                  </a:ext>
                </a:extLst>
              </a:tr>
              <a:tr h="370840">
                <a:tc>
                  <a:txBody>
                    <a:bodyPr/>
                    <a:lstStyle/>
                    <a:p>
                      <a:pPr algn="ctr"/>
                      <a:r>
                        <a:rPr lang="fr-FR" dirty="0"/>
                        <a:t>…</a:t>
                      </a:r>
                      <a:endParaRPr lang="en-US" dirty="0"/>
                    </a:p>
                  </a:txBody>
                  <a:tcPr/>
                </a:tc>
                <a:tc>
                  <a:txBody>
                    <a:bodyPr/>
                    <a:lstStyle/>
                    <a:p>
                      <a:endParaRPr lang="en-US"/>
                    </a:p>
                  </a:txBody>
                  <a:tcPr/>
                </a:tc>
                <a:extLst>
                  <a:ext uri="{0D108BD9-81ED-4DB2-BD59-A6C34878D82A}">
                    <a16:rowId xmlns:a16="http://schemas.microsoft.com/office/drawing/2014/main" val="4140973148"/>
                  </a:ext>
                </a:extLst>
              </a:tr>
              <a:tr h="370840">
                <a:tc>
                  <a:txBody>
                    <a:bodyPr/>
                    <a:lstStyle/>
                    <a:p>
                      <a:pPr algn="ctr"/>
                      <a:r>
                        <a:rPr lang="fr-FR" dirty="0"/>
                        <a:t>R31</a:t>
                      </a:r>
                      <a:endParaRPr lang="en-US" dirty="0"/>
                    </a:p>
                  </a:txBody>
                  <a:tcPr/>
                </a:tc>
                <a:tc>
                  <a:txBody>
                    <a:bodyPr/>
                    <a:lstStyle/>
                    <a:p>
                      <a:endParaRPr lang="en-US"/>
                    </a:p>
                  </a:txBody>
                  <a:tcPr/>
                </a:tc>
                <a:extLst>
                  <a:ext uri="{0D108BD9-81ED-4DB2-BD59-A6C34878D82A}">
                    <a16:rowId xmlns:a16="http://schemas.microsoft.com/office/drawing/2014/main" val="3365283575"/>
                  </a:ext>
                </a:extLst>
              </a:tr>
              <a:tr h="370840">
                <a:tc>
                  <a:txBody>
                    <a:bodyPr/>
                    <a:lstStyle/>
                    <a:p>
                      <a:pPr algn="ctr"/>
                      <a:r>
                        <a:rPr lang="fr-FR" dirty="0"/>
                        <a:t>R32</a:t>
                      </a:r>
                      <a:endParaRPr lang="en-US" dirty="0"/>
                    </a:p>
                  </a:txBody>
                  <a:tcPr/>
                </a:tc>
                <a:tc>
                  <a:txBody>
                    <a:bodyPr/>
                    <a:lstStyle/>
                    <a:p>
                      <a:endParaRPr lang="en-US" dirty="0"/>
                    </a:p>
                  </a:txBody>
                  <a:tcPr/>
                </a:tc>
                <a:extLst>
                  <a:ext uri="{0D108BD9-81ED-4DB2-BD59-A6C34878D82A}">
                    <a16:rowId xmlns:a16="http://schemas.microsoft.com/office/drawing/2014/main" val="2039039948"/>
                  </a:ext>
                </a:extLst>
              </a:tr>
            </a:tbl>
          </a:graphicData>
        </a:graphic>
      </p:graphicFrame>
      <p:sp>
        <p:nvSpPr>
          <p:cNvPr id="29" name="Arrow: Right 28">
            <a:extLst>
              <a:ext uri="{FF2B5EF4-FFF2-40B4-BE49-F238E27FC236}">
                <a16:creationId xmlns:a16="http://schemas.microsoft.com/office/drawing/2014/main" id="{DCAB67C9-5A41-4359-AEB1-9939E1C8247B}"/>
              </a:ext>
            </a:extLst>
          </p:cNvPr>
          <p:cNvSpPr/>
          <p:nvPr/>
        </p:nvSpPr>
        <p:spPr>
          <a:xfrm rot="1754396">
            <a:off x="6721415" y="4166474"/>
            <a:ext cx="2019995" cy="32838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40000"/>
                  <a:lumOff val="60000"/>
                </a:schemeClr>
              </a:solidFill>
            </a:endParaRPr>
          </a:p>
        </p:txBody>
      </p:sp>
      <p:sp>
        <p:nvSpPr>
          <p:cNvPr id="30" name="Arrow: Right 29">
            <a:extLst>
              <a:ext uri="{FF2B5EF4-FFF2-40B4-BE49-F238E27FC236}">
                <a16:creationId xmlns:a16="http://schemas.microsoft.com/office/drawing/2014/main" id="{42ED120A-8B56-4E62-8A94-02D503C29D83}"/>
              </a:ext>
            </a:extLst>
          </p:cNvPr>
          <p:cNvSpPr/>
          <p:nvPr/>
        </p:nvSpPr>
        <p:spPr>
          <a:xfrm>
            <a:off x="6948835" y="3350461"/>
            <a:ext cx="1744085" cy="3193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sp>
        <p:nvSpPr>
          <p:cNvPr id="31" name="Arrow: Right 30">
            <a:extLst>
              <a:ext uri="{FF2B5EF4-FFF2-40B4-BE49-F238E27FC236}">
                <a16:creationId xmlns:a16="http://schemas.microsoft.com/office/drawing/2014/main" id="{A73DE101-C36E-444B-A0EE-26498EF81AD1}"/>
              </a:ext>
            </a:extLst>
          </p:cNvPr>
          <p:cNvSpPr/>
          <p:nvPr/>
        </p:nvSpPr>
        <p:spPr>
          <a:xfrm>
            <a:off x="2822729" y="1654939"/>
            <a:ext cx="1350128" cy="319332"/>
          </a:xfrm>
          <a:prstGeom prst="rightArrow">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0000"/>
                  <a:lumOff val="40000"/>
                </a:schemeClr>
              </a:solidFill>
            </a:endParaRPr>
          </a:p>
        </p:txBody>
      </p:sp>
      <p:sp>
        <p:nvSpPr>
          <p:cNvPr id="32" name="Arrow: Right 31">
            <a:extLst>
              <a:ext uri="{FF2B5EF4-FFF2-40B4-BE49-F238E27FC236}">
                <a16:creationId xmlns:a16="http://schemas.microsoft.com/office/drawing/2014/main" id="{E403201D-8ADB-4515-86FD-398430114E56}"/>
              </a:ext>
            </a:extLst>
          </p:cNvPr>
          <p:cNvSpPr/>
          <p:nvPr/>
        </p:nvSpPr>
        <p:spPr>
          <a:xfrm flipH="1">
            <a:off x="2817952" y="637496"/>
            <a:ext cx="1350128" cy="319332"/>
          </a:xfrm>
          <a:prstGeom prst="rightArrow">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sp>
        <p:nvSpPr>
          <p:cNvPr id="38" name="Arrow: Curved Up 37">
            <a:extLst>
              <a:ext uri="{FF2B5EF4-FFF2-40B4-BE49-F238E27FC236}">
                <a16:creationId xmlns:a16="http://schemas.microsoft.com/office/drawing/2014/main" id="{D47AEB6F-6BA9-43F4-AFCC-6F8DF1F22916}"/>
              </a:ext>
            </a:extLst>
          </p:cNvPr>
          <p:cNvSpPr/>
          <p:nvPr/>
        </p:nvSpPr>
        <p:spPr>
          <a:xfrm rot="16200000">
            <a:off x="5943565" y="1330436"/>
            <a:ext cx="3025297" cy="1014752"/>
          </a:xfrm>
          <a:prstGeom prst="curvedUpArrow">
            <a:avLst>
              <a:gd name="adj1" fmla="val 17397"/>
              <a:gd name="adj2" fmla="val 50000"/>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urved Up 41">
            <a:extLst>
              <a:ext uri="{FF2B5EF4-FFF2-40B4-BE49-F238E27FC236}">
                <a16:creationId xmlns:a16="http://schemas.microsoft.com/office/drawing/2014/main" id="{C15FA5F7-E174-49E4-AB57-B2E445239ECA}"/>
              </a:ext>
            </a:extLst>
          </p:cNvPr>
          <p:cNvSpPr/>
          <p:nvPr/>
        </p:nvSpPr>
        <p:spPr>
          <a:xfrm rot="16200000">
            <a:off x="9400900" y="3653659"/>
            <a:ext cx="4496594" cy="718459"/>
          </a:xfrm>
          <a:prstGeom prst="curvedUpArrow">
            <a:avLst>
              <a:gd name="adj1" fmla="val 25000"/>
              <a:gd name="adj2" fmla="val 72680"/>
              <a:gd name="adj3" fmla="val 25000"/>
            </a:avLst>
          </a:prstGeom>
          <a:solidFill>
            <a:srgbClr val="358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Right 42">
            <a:extLst>
              <a:ext uri="{FF2B5EF4-FFF2-40B4-BE49-F238E27FC236}">
                <a16:creationId xmlns:a16="http://schemas.microsoft.com/office/drawing/2014/main" id="{846519D2-D413-4A0D-9269-33056C11E0E4}"/>
              </a:ext>
            </a:extLst>
          </p:cNvPr>
          <p:cNvSpPr/>
          <p:nvPr/>
        </p:nvSpPr>
        <p:spPr>
          <a:xfrm flipH="1">
            <a:off x="6948119" y="6015471"/>
            <a:ext cx="4334607" cy="319332"/>
          </a:xfrm>
          <a:prstGeom prst="rightArrow">
            <a:avLst/>
          </a:prstGeom>
          <a:solidFill>
            <a:srgbClr val="358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sp>
        <p:nvSpPr>
          <p:cNvPr id="44" name="Arrow: Bent-Up 43">
            <a:extLst>
              <a:ext uri="{FF2B5EF4-FFF2-40B4-BE49-F238E27FC236}">
                <a16:creationId xmlns:a16="http://schemas.microsoft.com/office/drawing/2014/main" id="{1243FA7A-3F47-4C63-BD37-8AE7CCE9AB55}"/>
              </a:ext>
            </a:extLst>
          </p:cNvPr>
          <p:cNvSpPr/>
          <p:nvPr/>
        </p:nvSpPr>
        <p:spPr>
          <a:xfrm rot="16200000">
            <a:off x="6710579" y="5089246"/>
            <a:ext cx="1273243" cy="798155"/>
          </a:xfrm>
          <a:prstGeom prst="bentUpArrow">
            <a:avLst/>
          </a:prstGeom>
          <a:solidFill>
            <a:srgbClr val="358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Right 45">
            <a:extLst>
              <a:ext uri="{FF2B5EF4-FFF2-40B4-BE49-F238E27FC236}">
                <a16:creationId xmlns:a16="http://schemas.microsoft.com/office/drawing/2014/main" id="{1420EC50-945C-4BFE-A199-457EE4CF7493}"/>
              </a:ext>
            </a:extLst>
          </p:cNvPr>
          <p:cNvSpPr/>
          <p:nvPr/>
        </p:nvSpPr>
        <p:spPr>
          <a:xfrm flipH="1">
            <a:off x="2839899" y="4861689"/>
            <a:ext cx="1310405" cy="35136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Left-Right 46">
            <a:extLst>
              <a:ext uri="{FF2B5EF4-FFF2-40B4-BE49-F238E27FC236}">
                <a16:creationId xmlns:a16="http://schemas.microsoft.com/office/drawing/2014/main" id="{9F520030-8D33-48D3-9AF7-355CBF2B3F23}"/>
              </a:ext>
            </a:extLst>
          </p:cNvPr>
          <p:cNvSpPr/>
          <p:nvPr/>
        </p:nvSpPr>
        <p:spPr>
          <a:xfrm>
            <a:off x="2839900" y="5999456"/>
            <a:ext cx="1332958" cy="351360"/>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1134FD82-0455-4BBD-A8D1-8F355EE8FF4D}"/>
              </a:ext>
            </a:extLst>
          </p:cNvPr>
          <p:cNvSpPr/>
          <p:nvPr/>
        </p:nvSpPr>
        <p:spPr>
          <a:xfrm>
            <a:off x="4807830" y="2198145"/>
            <a:ext cx="1491374" cy="479733"/>
          </a:xfrm>
          <a:prstGeom prst="downArrow">
            <a:avLst/>
          </a:prstGeom>
          <a:solidFill>
            <a:srgbClr val="DD9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4028FFF-BA12-4850-9B17-CFE06CCAF5A6}"/>
              </a:ext>
            </a:extLst>
          </p:cNvPr>
          <p:cNvSpPr/>
          <p:nvPr/>
        </p:nvSpPr>
        <p:spPr>
          <a:xfrm>
            <a:off x="1045758" y="2523649"/>
            <a:ext cx="1491374" cy="272098"/>
          </a:xfrm>
          <a:prstGeom prst="rect">
            <a:avLst/>
          </a:prstGeom>
          <a:solidFill>
            <a:srgbClr val="FAE9E9"/>
          </a:solidFill>
          <a:ln>
            <a:solidFill>
              <a:srgbClr val="FA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2">
                    <a:lumMod val="10000"/>
                  </a:schemeClr>
                </a:solidFill>
              </a:rPr>
              <a:t>0987654321</a:t>
            </a:r>
            <a:endParaRPr lang="en-US" dirty="0">
              <a:solidFill>
                <a:schemeClr val="tx2">
                  <a:lumMod val="10000"/>
                </a:schemeClr>
              </a:solidFill>
            </a:endParaRPr>
          </a:p>
        </p:txBody>
      </p:sp>
      <p:sp>
        <p:nvSpPr>
          <p:cNvPr id="3" name="Rectangle 2">
            <a:extLst>
              <a:ext uri="{FF2B5EF4-FFF2-40B4-BE49-F238E27FC236}">
                <a16:creationId xmlns:a16="http://schemas.microsoft.com/office/drawing/2014/main" id="{C600EF94-D915-469F-8791-BD3CA67C750C}"/>
              </a:ext>
            </a:extLst>
          </p:cNvPr>
          <p:cNvSpPr/>
          <p:nvPr/>
        </p:nvSpPr>
        <p:spPr>
          <a:xfrm>
            <a:off x="928748" y="684730"/>
            <a:ext cx="1770427" cy="319332"/>
          </a:xfrm>
          <a:prstGeom prst="rect">
            <a:avLst/>
          </a:prstGeom>
          <a:solidFill>
            <a:srgbClr val="F4D0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solidFill>
                  <a:schemeClr val="tx2">
                    <a:lumMod val="10000"/>
                  </a:schemeClr>
                </a:solidFill>
              </a:rPr>
              <a:t>addi</a:t>
            </a:r>
            <a:r>
              <a:rPr lang="fr-FR" dirty="0">
                <a:solidFill>
                  <a:schemeClr val="tx2">
                    <a:lumMod val="10000"/>
                  </a:schemeClr>
                </a:solidFill>
              </a:rPr>
              <a:t> $R1,$R0,20</a:t>
            </a:r>
            <a:endParaRPr lang="en-US" dirty="0">
              <a:solidFill>
                <a:schemeClr val="tx2">
                  <a:lumMod val="10000"/>
                </a:schemeClr>
              </a:solidFill>
            </a:endParaRPr>
          </a:p>
        </p:txBody>
      </p:sp>
      <p:sp>
        <p:nvSpPr>
          <p:cNvPr id="27" name="Arrow: Down 26">
            <a:extLst>
              <a:ext uri="{FF2B5EF4-FFF2-40B4-BE49-F238E27FC236}">
                <a16:creationId xmlns:a16="http://schemas.microsoft.com/office/drawing/2014/main" id="{CFE623A2-782A-43CD-8C4E-5876B31FBACE}"/>
              </a:ext>
            </a:extLst>
          </p:cNvPr>
          <p:cNvSpPr/>
          <p:nvPr/>
        </p:nvSpPr>
        <p:spPr>
          <a:xfrm>
            <a:off x="9215526" y="4012889"/>
            <a:ext cx="391885" cy="743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Down 27">
            <a:extLst>
              <a:ext uri="{FF2B5EF4-FFF2-40B4-BE49-F238E27FC236}">
                <a16:creationId xmlns:a16="http://schemas.microsoft.com/office/drawing/2014/main" id="{42A09E64-8B56-481B-A011-A05C3A0FF2AC}"/>
              </a:ext>
            </a:extLst>
          </p:cNvPr>
          <p:cNvSpPr/>
          <p:nvPr/>
        </p:nvSpPr>
        <p:spPr>
          <a:xfrm>
            <a:off x="10521902" y="3998322"/>
            <a:ext cx="391885" cy="743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Right 32">
            <a:extLst>
              <a:ext uri="{FF2B5EF4-FFF2-40B4-BE49-F238E27FC236}">
                <a16:creationId xmlns:a16="http://schemas.microsoft.com/office/drawing/2014/main" id="{B68F868F-1543-4FCD-B76A-C8DC570AB355}"/>
              </a:ext>
            </a:extLst>
          </p:cNvPr>
          <p:cNvSpPr/>
          <p:nvPr/>
        </p:nvSpPr>
        <p:spPr>
          <a:xfrm rot="16200000" flipH="1">
            <a:off x="9729283" y="6060525"/>
            <a:ext cx="790082" cy="391889"/>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45850D04-9BD6-4DCB-980B-6027A7C02B96}"/>
              </a:ext>
            </a:extLst>
          </p:cNvPr>
          <p:cNvPicPr>
            <a:picLocks noChangeAspect="1"/>
          </p:cNvPicPr>
          <p:nvPr/>
        </p:nvPicPr>
        <p:blipFill>
          <a:blip r:embed="rId2"/>
          <a:stretch>
            <a:fillRect/>
          </a:stretch>
        </p:blipFill>
        <p:spPr>
          <a:xfrm rot="5400000">
            <a:off x="9512207" y="4241423"/>
            <a:ext cx="1136845" cy="2103163"/>
          </a:xfrm>
          <a:prstGeom prst="rect">
            <a:avLst/>
          </a:prstGeom>
        </p:spPr>
      </p:pic>
      <p:sp>
        <p:nvSpPr>
          <p:cNvPr id="35" name="TextBox 34">
            <a:extLst>
              <a:ext uri="{FF2B5EF4-FFF2-40B4-BE49-F238E27FC236}">
                <a16:creationId xmlns:a16="http://schemas.microsoft.com/office/drawing/2014/main" id="{462612C8-7363-4E8B-8F86-BAB5474E06EE}"/>
              </a:ext>
            </a:extLst>
          </p:cNvPr>
          <p:cNvSpPr txBox="1"/>
          <p:nvPr/>
        </p:nvSpPr>
        <p:spPr>
          <a:xfrm>
            <a:off x="8553561" y="5230563"/>
            <a:ext cx="1053850" cy="707886"/>
          </a:xfrm>
          <a:prstGeom prst="rect">
            <a:avLst/>
          </a:prstGeom>
          <a:noFill/>
        </p:spPr>
        <p:txBody>
          <a:bodyPr wrap="square" rtlCol="0">
            <a:spAutoFit/>
          </a:bodyPr>
          <a:lstStyle/>
          <a:p>
            <a:pPr algn="ctr"/>
            <a:r>
              <a:rPr lang="fr-FR" sz="4000" b="1" dirty="0"/>
              <a:t>ALU</a:t>
            </a:r>
            <a:endParaRPr lang="en-US" sz="4000" b="1" dirty="0"/>
          </a:p>
        </p:txBody>
      </p:sp>
      <p:sp>
        <p:nvSpPr>
          <p:cNvPr id="36" name="Rectangle 35">
            <a:extLst>
              <a:ext uri="{FF2B5EF4-FFF2-40B4-BE49-F238E27FC236}">
                <a16:creationId xmlns:a16="http://schemas.microsoft.com/office/drawing/2014/main" id="{0094E127-17C1-4E06-A485-393E7C858A97}"/>
              </a:ext>
            </a:extLst>
          </p:cNvPr>
          <p:cNvSpPr/>
          <p:nvPr/>
        </p:nvSpPr>
        <p:spPr>
          <a:xfrm>
            <a:off x="906231" y="1004062"/>
            <a:ext cx="1770427" cy="319332"/>
          </a:xfrm>
          <a:prstGeom prst="rect">
            <a:avLst/>
          </a:prstGeom>
          <a:solidFill>
            <a:srgbClr val="FA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dirty="0" err="1">
                <a:solidFill>
                  <a:srgbClr val="181818"/>
                </a:solidFill>
              </a:rPr>
              <a:t>lw</a:t>
            </a:r>
            <a:r>
              <a:rPr lang="fr-FR" dirty="0">
                <a:solidFill>
                  <a:srgbClr val="181818"/>
                </a:solidFill>
              </a:rPr>
              <a:t> $R3,$R1</a:t>
            </a:r>
            <a:endParaRPr lang="en-US" dirty="0">
              <a:solidFill>
                <a:srgbClr val="181818"/>
              </a:solidFill>
            </a:endParaRPr>
          </a:p>
        </p:txBody>
      </p:sp>
      <p:sp>
        <p:nvSpPr>
          <p:cNvPr id="37" name="Rectangle 36">
            <a:extLst>
              <a:ext uri="{FF2B5EF4-FFF2-40B4-BE49-F238E27FC236}">
                <a16:creationId xmlns:a16="http://schemas.microsoft.com/office/drawing/2014/main" id="{F2DC0961-3E8B-412E-9ED9-F643022828F0}"/>
              </a:ext>
            </a:extLst>
          </p:cNvPr>
          <p:cNvSpPr/>
          <p:nvPr/>
        </p:nvSpPr>
        <p:spPr>
          <a:xfrm>
            <a:off x="4699664" y="3474306"/>
            <a:ext cx="595376" cy="319332"/>
          </a:xfrm>
          <a:prstGeom prst="rect">
            <a:avLst/>
          </a:prstGeom>
          <a:solidFill>
            <a:srgbClr val="F4D0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solidFill>
                  <a:schemeClr val="tx2">
                    <a:lumMod val="10000"/>
                  </a:schemeClr>
                </a:solidFill>
              </a:rPr>
              <a:t>addi</a:t>
            </a:r>
            <a:endParaRPr lang="en-US" dirty="0">
              <a:solidFill>
                <a:schemeClr val="tx2">
                  <a:lumMod val="10000"/>
                </a:schemeClr>
              </a:solidFill>
            </a:endParaRPr>
          </a:p>
        </p:txBody>
      </p:sp>
      <p:sp>
        <p:nvSpPr>
          <p:cNvPr id="39" name="Rectangle 38">
            <a:extLst>
              <a:ext uri="{FF2B5EF4-FFF2-40B4-BE49-F238E27FC236}">
                <a16:creationId xmlns:a16="http://schemas.microsoft.com/office/drawing/2014/main" id="{FEEBCFB6-87FC-46B0-9B98-0DF58DAC6C11}"/>
              </a:ext>
            </a:extLst>
          </p:cNvPr>
          <p:cNvSpPr/>
          <p:nvPr/>
        </p:nvSpPr>
        <p:spPr>
          <a:xfrm>
            <a:off x="9180824" y="4446350"/>
            <a:ext cx="461288" cy="264396"/>
          </a:xfrm>
          <a:prstGeom prst="rect">
            <a:avLst/>
          </a:prstGeom>
          <a:solidFill>
            <a:srgbClr val="F4D0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2">
                    <a:lumMod val="10000"/>
                  </a:schemeClr>
                </a:solidFill>
              </a:rPr>
              <a:t>20</a:t>
            </a:r>
            <a:endParaRPr lang="en-US" dirty="0">
              <a:solidFill>
                <a:schemeClr val="tx2">
                  <a:lumMod val="10000"/>
                </a:schemeClr>
              </a:solidFill>
            </a:endParaRPr>
          </a:p>
        </p:txBody>
      </p:sp>
      <p:sp>
        <p:nvSpPr>
          <p:cNvPr id="40" name="Rectangle 39">
            <a:extLst>
              <a:ext uri="{FF2B5EF4-FFF2-40B4-BE49-F238E27FC236}">
                <a16:creationId xmlns:a16="http://schemas.microsoft.com/office/drawing/2014/main" id="{83EA332A-7A28-4DB6-9932-D42BF8AC0C49}"/>
              </a:ext>
            </a:extLst>
          </p:cNvPr>
          <p:cNvSpPr/>
          <p:nvPr/>
        </p:nvSpPr>
        <p:spPr>
          <a:xfrm>
            <a:off x="10222296" y="737619"/>
            <a:ext cx="195945" cy="258954"/>
          </a:xfrm>
          <a:prstGeom prst="rect">
            <a:avLst/>
          </a:prstGeom>
          <a:solidFill>
            <a:srgbClr val="E3CE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2">
                    <a:lumMod val="10000"/>
                  </a:schemeClr>
                </a:solidFill>
              </a:rPr>
              <a:t>0</a:t>
            </a:r>
            <a:endParaRPr lang="en-US" dirty="0">
              <a:solidFill>
                <a:schemeClr val="tx2">
                  <a:lumMod val="10000"/>
                </a:schemeClr>
              </a:solidFill>
            </a:endParaRPr>
          </a:p>
        </p:txBody>
      </p:sp>
      <p:sp>
        <p:nvSpPr>
          <p:cNvPr id="41" name="Rectangle 40">
            <a:extLst>
              <a:ext uri="{FF2B5EF4-FFF2-40B4-BE49-F238E27FC236}">
                <a16:creationId xmlns:a16="http://schemas.microsoft.com/office/drawing/2014/main" id="{A95BB91D-AF20-4932-96BA-8F5AF161BEA5}"/>
              </a:ext>
            </a:extLst>
          </p:cNvPr>
          <p:cNvSpPr/>
          <p:nvPr/>
        </p:nvSpPr>
        <p:spPr>
          <a:xfrm>
            <a:off x="9928379" y="5583608"/>
            <a:ext cx="461288" cy="264396"/>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2">
                    <a:lumMod val="10000"/>
                  </a:schemeClr>
                </a:solidFill>
              </a:rPr>
              <a:t>20</a:t>
            </a:r>
            <a:endParaRPr lang="en-US" dirty="0">
              <a:solidFill>
                <a:schemeClr val="tx2">
                  <a:lumMod val="10000"/>
                </a:schemeClr>
              </a:solidFill>
            </a:endParaRPr>
          </a:p>
        </p:txBody>
      </p:sp>
      <p:sp>
        <p:nvSpPr>
          <p:cNvPr id="45" name="Rectangle 44">
            <a:extLst>
              <a:ext uri="{FF2B5EF4-FFF2-40B4-BE49-F238E27FC236}">
                <a16:creationId xmlns:a16="http://schemas.microsoft.com/office/drawing/2014/main" id="{898B9DEA-4E4F-450B-B9E8-4FC69E1194F9}"/>
              </a:ext>
            </a:extLst>
          </p:cNvPr>
          <p:cNvSpPr/>
          <p:nvPr/>
        </p:nvSpPr>
        <p:spPr>
          <a:xfrm>
            <a:off x="5461446" y="823955"/>
            <a:ext cx="461288" cy="223956"/>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2">
                    <a:lumMod val="10000"/>
                  </a:schemeClr>
                </a:solidFill>
              </a:rPr>
              <a:t>4</a:t>
            </a:r>
            <a:endParaRPr lang="en-US" dirty="0">
              <a:solidFill>
                <a:schemeClr val="tx2">
                  <a:lumMod val="10000"/>
                </a:schemeClr>
              </a:solidFill>
            </a:endParaRPr>
          </a:p>
        </p:txBody>
      </p:sp>
      <p:sp>
        <p:nvSpPr>
          <p:cNvPr id="5" name="TextBox 4">
            <a:extLst>
              <a:ext uri="{FF2B5EF4-FFF2-40B4-BE49-F238E27FC236}">
                <a16:creationId xmlns:a16="http://schemas.microsoft.com/office/drawing/2014/main" id="{B7876B13-30B9-45BB-AA5E-F1FFE15B7C75}"/>
              </a:ext>
            </a:extLst>
          </p:cNvPr>
          <p:cNvSpPr txBox="1"/>
          <p:nvPr/>
        </p:nvSpPr>
        <p:spPr>
          <a:xfrm>
            <a:off x="8953229" y="4907742"/>
            <a:ext cx="2411587" cy="461665"/>
          </a:xfrm>
          <a:prstGeom prst="rect">
            <a:avLst/>
          </a:prstGeom>
          <a:noFill/>
        </p:spPr>
        <p:txBody>
          <a:bodyPr wrap="square" rtlCol="0">
            <a:spAutoFit/>
          </a:bodyPr>
          <a:lstStyle/>
          <a:p>
            <a:pPr algn="ctr"/>
            <a:r>
              <a:rPr lang="fr-FR" sz="2400" b="1" dirty="0">
                <a:solidFill>
                  <a:schemeClr val="accent6">
                    <a:lumMod val="75000"/>
                  </a:schemeClr>
                </a:solidFill>
              </a:rPr>
              <a:t>Passe l’adresse</a:t>
            </a:r>
            <a:endParaRPr lang="en-US" sz="2400" b="1" dirty="0">
              <a:solidFill>
                <a:schemeClr val="accent6">
                  <a:lumMod val="75000"/>
                </a:schemeClr>
              </a:solidFill>
            </a:endParaRPr>
          </a:p>
        </p:txBody>
      </p:sp>
      <p:cxnSp>
        <p:nvCxnSpPr>
          <p:cNvPr id="6" name="Straight Connector 5">
            <a:extLst>
              <a:ext uri="{FF2B5EF4-FFF2-40B4-BE49-F238E27FC236}">
                <a16:creationId xmlns:a16="http://schemas.microsoft.com/office/drawing/2014/main" id="{03963025-0F97-437C-A145-B40ECF85EFF8}"/>
              </a:ext>
            </a:extLst>
          </p:cNvPr>
          <p:cNvCxnSpPr/>
          <p:nvPr/>
        </p:nvCxnSpPr>
        <p:spPr>
          <a:xfrm>
            <a:off x="3461657" y="0"/>
            <a:ext cx="0" cy="6858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734316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08333E-6 3.33333E-6 C 0.02226 0.01296 -0.01914 0.10185 0.00312 0.11504 C 0.01719 0.12407 0.04401 0.13611 0.07213 0.14282 C 0.10026 0.14953 0.15768 0.16389 0.17161 0.15486 C 0.19401 0.14143 0.28568 0.18194 0.30807 0.16852 " pathEditMode="relative" rAng="0" ptsTypes="AAAAA">
                                      <p:cBhvr>
                                        <p:cTn id="6" dur="2000" fill="hold"/>
                                        <p:tgtEl>
                                          <p:spTgt spid="3"/>
                                        </p:tgtEl>
                                        <p:attrNameLst>
                                          <p:attrName>ppt_x</p:attrName>
                                          <p:attrName>ppt_y</p:attrName>
                                        </p:attrNameLst>
                                      </p:cBhvr>
                                      <p:rCtr x="15221" y="856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30807 0.16852 L 0.30807 0.41852 " pathEditMode="relative" rAng="0" ptsTypes="AA">
                                      <p:cBhvr>
                                        <p:cTn id="10" dur="2000" fill="hold"/>
                                        <p:tgtEl>
                                          <p:spTgt spid="3"/>
                                        </p:tgtEl>
                                        <p:attrNameLst>
                                          <p:attrName>ppt_x</p:attrName>
                                          <p:attrName>ppt_y</p:attrName>
                                        </p:attrNameLst>
                                      </p:cBhvr>
                                      <p:rCtr x="0" y="125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37" presetClass="path" presetSubtype="0" accel="50000" decel="50000" fill="hold" grpId="1" nodeType="withEffect">
                                  <p:stCondLst>
                                    <p:cond delay="0"/>
                                  </p:stCondLst>
                                  <p:childTnLst>
                                    <p:animMotion origin="layout" path="M -1.66667E-6 -4.81481E-6 C 0.02227 0.01297 0.0444 -0.01597 0.06693 -0.00254 C 0.08086 0.00649 0.10534 -0.01296 0.12513 -0.00717 C 0.14479 -0.00115 0.17123 0.04167 0.18516 0.03264 C 0.20781 0.01945 0.39688 0.28172 0.41966 0.26829 " pathEditMode="relative" rAng="0" ptsTypes="AAAAA">
                                      <p:cBhvr>
                                        <p:cTn id="16" dur="2000" fill="hold"/>
                                        <p:tgtEl>
                                          <p:spTgt spid="37"/>
                                        </p:tgtEl>
                                        <p:attrNameLst>
                                          <p:attrName>ppt_x</p:attrName>
                                          <p:attrName>ppt_y</p:attrName>
                                        </p:attrNameLst>
                                      </p:cBhvr>
                                      <p:rCtr x="20977" y="13032"/>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grpId="0" nodeType="clickEffect">
                                  <p:stCondLst>
                                    <p:cond delay="0"/>
                                  </p:stCondLst>
                                  <p:childTnLst>
                                    <p:animMotion origin="layout" path="M -4.375E-6 1.11111E-6 C 0.04154 1.11111E-6 -0.00742 0.0456 0.03412 0.0456 C 0.08998 0.0456 0.04388 0.17199 0.04388 0.22824 C 0.04388 0.26991 0.0336 0.49861 0.0336 0.54051 " pathEditMode="relative" rAng="0" ptsTypes="AAAA">
                                      <p:cBhvr>
                                        <p:cTn id="24" dur="2000" fill="hold"/>
                                        <p:tgtEl>
                                          <p:spTgt spid="40"/>
                                        </p:tgtEl>
                                        <p:attrNameLst>
                                          <p:attrName>ppt_x</p:attrName>
                                          <p:attrName>ppt_y</p:attrName>
                                        </p:attrNameLst>
                                      </p:cBhvr>
                                      <p:rCtr x="3086" y="27014"/>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37" presetClass="path" presetSubtype="0" accel="50000" decel="50000" fill="hold" grpId="2" nodeType="withEffect">
                                  <p:stCondLst>
                                    <p:cond delay="0"/>
                                  </p:stCondLst>
                                  <p:childTnLst>
                                    <p:animMotion origin="layout" path="M -3.125E-6 -0.02824 C 0.02227 -0.01481 0.07631 0.06621 0.0987 0.07963 C 0.11263 0.08843 0.15508 -0.04814 0.15925 -0.14768 C 0.16341 -0.24699 0.10951 -0.50764 0.12344 -0.51689 C 0.14558 -0.53009 -0.00013 -0.64421 0.0224 -0.65625 " pathEditMode="relative" rAng="0" ptsTypes="AAAAA">
                                      <p:cBhvr>
                                        <p:cTn id="30" dur="1900" fill="hold"/>
                                        <p:tgtEl>
                                          <p:spTgt spid="41"/>
                                        </p:tgtEl>
                                        <p:attrNameLst>
                                          <p:attrName>ppt_x</p:attrName>
                                          <p:attrName>ppt_y</p:attrName>
                                        </p:attrNameLst>
                                      </p:cBhvr>
                                      <p:rCtr x="7969" y="-25995"/>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9"/>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0"/>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7" presetClass="emph" presetSubtype="0" fill="remove" grpId="0" nodeType="clickEffect">
                                  <p:stCondLst>
                                    <p:cond delay="0"/>
                                  </p:stCondLst>
                                  <p:childTnLst>
                                    <p:animClr clrSpc="rgb" dir="cw">
                                      <p:cBhvr override="childStyle">
                                        <p:cTn id="44" dur="250" autoRev="1" fill="remove"/>
                                        <p:tgtEl>
                                          <p:spTgt spid="38"/>
                                        </p:tgtEl>
                                        <p:attrNameLst>
                                          <p:attrName>style.color</p:attrName>
                                        </p:attrNameLst>
                                      </p:cBhvr>
                                      <p:to>
                                        <a:schemeClr val="bg1"/>
                                      </p:to>
                                    </p:animClr>
                                    <p:animClr clrSpc="rgb" dir="cw">
                                      <p:cBhvr>
                                        <p:cTn id="45" dur="250" autoRev="1" fill="remove"/>
                                        <p:tgtEl>
                                          <p:spTgt spid="38"/>
                                        </p:tgtEl>
                                        <p:attrNameLst>
                                          <p:attrName>fillcolor</p:attrName>
                                        </p:attrNameLst>
                                      </p:cBhvr>
                                      <p:to>
                                        <a:schemeClr val="bg1"/>
                                      </p:to>
                                    </p:animClr>
                                    <p:set>
                                      <p:cBhvr>
                                        <p:cTn id="46" dur="250" autoRev="1" fill="remove"/>
                                        <p:tgtEl>
                                          <p:spTgt spid="38"/>
                                        </p:tgtEl>
                                        <p:attrNameLst>
                                          <p:attrName>fill.type</p:attrName>
                                        </p:attrNameLst>
                                      </p:cBhvr>
                                      <p:to>
                                        <p:strVal val="solid"/>
                                      </p:to>
                                    </p:set>
                                    <p:set>
                                      <p:cBhvr>
                                        <p:cTn id="47" dur="250" autoRev="1" fill="remove"/>
                                        <p:tgtEl>
                                          <p:spTgt spid="38"/>
                                        </p:tgtEl>
                                        <p:attrNameLst>
                                          <p:attrName>fill.on</p:attrName>
                                        </p:attrNameLst>
                                      </p:cBhvr>
                                      <p:to>
                                        <p:strVal val="true"/>
                                      </p:to>
                                    </p:set>
                                  </p:childTnLst>
                                </p:cTn>
                              </p:par>
                              <p:par>
                                <p:cTn id="48" presetID="1"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7" presetClass="path" presetSubtype="0" accel="50000" decel="50000" fill="hold" grpId="0" nodeType="clickEffect">
                                  <p:stCondLst>
                                    <p:cond delay="0"/>
                                  </p:stCondLst>
                                  <p:childTnLst>
                                    <p:animMotion origin="layout" path="M -0.00065 0.00024 C 0.02161 0.01343 0.00963 0.09445 0.0319 0.10787 C 0.04596 0.11713 0.08919 0.09769 0.11367 0.09862 C 0.13828 0.09931 0.16549 0.12176 0.17955 0.11274 C 0.20182 0.09931 0.2875 0.13519 0.30989 0.12176 " pathEditMode="relative" rAng="0" ptsTypes="AAAAA">
                                      <p:cBhvr>
                                        <p:cTn id="53" dur="2000" fill="hold"/>
                                        <p:tgtEl>
                                          <p:spTgt spid="36"/>
                                        </p:tgtEl>
                                        <p:attrNameLst>
                                          <p:attrName>ppt_x</p:attrName>
                                          <p:attrName>ppt_y</p:attrName>
                                        </p:attrNameLst>
                                      </p:cBhvr>
                                      <p:rCtr x="15521" y="6227"/>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grpId="1" nodeType="clickEffect">
                                  <p:stCondLst>
                                    <p:cond delay="0"/>
                                  </p:stCondLst>
                                  <p:childTnLst>
                                    <p:animMotion origin="layout" path="M 0.3099 0.12176 L 0.3099 0.37176 " pathEditMode="relative" rAng="0" ptsTypes="AA">
                                      <p:cBhvr>
                                        <p:cTn id="57" dur="2000" fill="hold"/>
                                        <p:tgtEl>
                                          <p:spTgt spid="36"/>
                                        </p:tgtEl>
                                        <p:attrNameLst>
                                          <p:attrName>ppt_x</p:attrName>
                                          <p:attrName>ppt_y</p:attrName>
                                        </p:attrNameLst>
                                      </p:cBhvr>
                                      <p:rCtr x="0" y="12500"/>
                                    </p:animMotion>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7" presetClass="path" presetSubtype="0" accel="50000" decel="50000" fill="hold" grpId="3" nodeType="clickEffect">
                                  <p:stCondLst>
                                    <p:cond delay="0"/>
                                  </p:stCondLst>
                                  <p:childTnLst>
                                    <p:animMotion origin="layout" path="M 0.0224 -0.65625 C 0.02149 -0.57083 0.04818 -0.26527 0.04844 -0.14352 C 0.04857 -0.02245 0.05834 0.03658 0.0237 0.07037 C 0.03763 0.07917 -0.15156 0.08403 -0.1901 0.0632 C -0.22877 0.04236 -0.20507 -0.0287 -0.20794 -0.05486 C -0.21067 -0.08125 -0.21601 -0.09213 -0.24687 -0.09814 C -0.22435 -0.11157 -0.39661 -0.05949 -0.37422 -0.07199 " pathEditMode="relative" rAng="0" ptsTypes="AAAAAAA">
                                      <p:cBhvr>
                                        <p:cTn id="65" dur="2000" fill="hold"/>
                                        <p:tgtEl>
                                          <p:spTgt spid="41"/>
                                        </p:tgtEl>
                                        <p:attrNameLst>
                                          <p:attrName>ppt_x</p:attrName>
                                          <p:attrName>ppt_y</p:attrName>
                                        </p:attrNameLst>
                                      </p:cBhvr>
                                      <p:rCtr x="-18568" y="36690"/>
                                    </p:animMotion>
                                  </p:childTnLst>
                                </p:cTn>
                              </p:par>
                            </p:childTnLst>
                          </p:cTn>
                        </p:par>
                      </p:childTnLst>
                    </p:cTn>
                  </p:par>
                  <p:par>
                    <p:cTn id="66" fill="hold">
                      <p:stCondLst>
                        <p:cond delay="indefinite"/>
                      </p:stCondLst>
                      <p:childTnLst>
                        <p:par>
                          <p:cTn id="67" fill="hold">
                            <p:stCondLst>
                              <p:cond delay="0"/>
                            </p:stCondLst>
                            <p:childTnLst>
                              <p:par>
                                <p:cTn id="68" presetID="37" presetClass="path" presetSubtype="0" accel="50000" decel="50000" fill="hold" grpId="4" nodeType="clickEffect">
                                  <p:stCondLst>
                                    <p:cond delay="0"/>
                                  </p:stCondLst>
                                  <p:childTnLst>
                                    <p:animMotion origin="layout" path="M -0.37422 -0.07199 C -0.40599 -0.02824 -0.43138 -0.11759 -0.46315 -0.07384 C -0.48294 -0.04421 -0.5194 -0.09028 -0.55547 -0.09815 C -0.59166 -0.10602 -0.66015 -0.09097 -0.67994 -0.1206 C -0.71146 -0.16435 -0.74166 -0.39768 -0.77317 -0.44097 " pathEditMode="relative" rAng="0" ptsTypes="AAAAA">
                                      <p:cBhvr>
                                        <p:cTn id="69" dur="2000" fill="hold"/>
                                        <p:tgtEl>
                                          <p:spTgt spid="41"/>
                                        </p:tgtEl>
                                        <p:attrNameLst>
                                          <p:attrName>ppt_x</p:attrName>
                                          <p:attrName>ppt_y</p:attrName>
                                        </p:attrNameLst>
                                      </p:cBhvr>
                                      <p:rCtr x="-19948" y="-17824"/>
                                    </p:animMotion>
                                  </p:childTnLst>
                                </p:cTn>
                              </p:par>
                            </p:childTnLst>
                          </p:cTn>
                        </p:par>
                      </p:childTnLst>
                    </p:cTn>
                  </p:par>
                  <p:par>
                    <p:cTn id="70" fill="hold">
                      <p:stCondLst>
                        <p:cond delay="indefinite"/>
                      </p:stCondLst>
                      <p:childTnLst>
                        <p:par>
                          <p:cTn id="71" fill="hold">
                            <p:stCondLst>
                              <p:cond delay="0"/>
                            </p:stCondLst>
                            <p:childTnLst>
                              <p:par>
                                <p:cTn id="72" presetID="37" presetClass="path" presetSubtype="0" accel="50000" decel="50000" fill="hold" grpId="0" nodeType="clickEffect">
                                  <p:stCondLst>
                                    <p:cond delay="0"/>
                                  </p:stCondLst>
                                  <p:childTnLst>
                                    <p:animMotion origin="layout" path="M -0.00039 -1.48148E-6 C 0.02214 0.01296 -0.00611 0.14908 -0.00586 0.22662 C -0.00559 0.30417 -0.01342 0.41713 0.00105 0.46505 C 0.01563 0.51296 0.06719 0.52315 0.08139 0.51412 C 0.10378 0.50093 0.28803 0.54607 0.31055 0.53287 " pathEditMode="relative" rAng="0" ptsTypes="AAAAA">
                                      <p:cBhvr>
                                        <p:cTn id="73" dur="2000" fill="hold"/>
                                        <p:tgtEl>
                                          <p:spTgt spid="2"/>
                                        </p:tgtEl>
                                        <p:attrNameLst>
                                          <p:attrName>ppt_x</p:attrName>
                                          <p:attrName>ppt_y</p:attrName>
                                        </p:attrNameLst>
                                      </p:cBhvr>
                                      <p:rCtr x="15182" y="26759"/>
                                    </p:animMotion>
                                  </p:childTnLst>
                                </p:cTn>
                              </p:par>
                            </p:childTnLst>
                          </p:cTn>
                        </p:par>
                      </p:childTnLst>
                    </p:cTn>
                  </p:par>
                  <p:par>
                    <p:cTn id="74" fill="hold">
                      <p:stCondLst>
                        <p:cond delay="indefinite"/>
                      </p:stCondLst>
                      <p:childTnLst>
                        <p:par>
                          <p:cTn id="75" fill="hold">
                            <p:stCondLst>
                              <p:cond delay="0"/>
                            </p:stCondLst>
                            <p:childTnLst>
                              <p:par>
                                <p:cTn id="76" presetID="37" presetClass="path" presetSubtype="0" accel="50000" decel="50000" fill="hold" grpId="1" nodeType="clickEffect">
                                  <p:stCondLst>
                                    <p:cond delay="0"/>
                                  </p:stCondLst>
                                  <p:childTnLst>
                                    <p:animMotion origin="layout" path="M 0.31055 0.53287 C 0.33269 0.5463 0.37318 0.50671 0.43724 0.50533 C 0.50144 0.50371 0.6349 0.5257 0.69545 0.52338 C 0.75599 0.52107 0.79597 0.50417 0.80027 0.4919 C 0.80456 0.47917 0.81042 0.46898 0.81459 0.43796 C 0.82448 0.40324 0.85222 0.38982 0.84779 0.30602 C 0.84753 0.24491 0.83659 0.01366 0.81055 -0.05301 C 0.78438 -0.11967 0.70717 -0.05532 0.69128 -0.09514 " pathEditMode="relative" rAng="0" ptsTypes="AAAAAAAA">
                                      <p:cBhvr>
                                        <p:cTn id="77" dur="2000" fill="hold"/>
                                        <p:tgtEl>
                                          <p:spTgt spid="2"/>
                                        </p:tgtEl>
                                        <p:attrNameLst>
                                          <p:attrName>ppt_x</p:attrName>
                                          <p:attrName>ppt_y</p:attrName>
                                        </p:attrNameLst>
                                      </p:cBhvr>
                                      <p:rCtr x="26888" y="-31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 grpId="0" animBg="1"/>
      <p:bldP spid="2" grpId="1" animBg="1"/>
      <p:bldP spid="3" grpId="0" animBg="1"/>
      <p:bldP spid="3" grpId="1" animBg="1"/>
      <p:bldP spid="3" grpId="2" animBg="1"/>
      <p:bldP spid="36" grpId="0" animBg="1"/>
      <p:bldP spid="36" grpId="1" animBg="1"/>
      <p:bldP spid="37" grpId="0" animBg="1"/>
      <p:bldP spid="37" grpId="1" animBg="1"/>
      <p:bldP spid="37" grpId="2" animBg="1"/>
      <p:bldP spid="39" grpId="0" animBg="1"/>
      <p:bldP spid="39" grpId="1" animBg="1"/>
      <p:bldP spid="40" grpId="0" animBg="1"/>
      <p:bldP spid="40" grpId="1" animBg="1"/>
      <p:bldP spid="41" grpId="0" animBg="1"/>
      <p:bldP spid="41" grpId="2" animBg="1"/>
      <p:bldP spid="41" grpId="3" animBg="1"/>
      <p:bldP spid="41" grpId="4" animBg="1"/>
      <p:bldP spid="45"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BB42CA-F598-44BC-8886-9E716970DE01}"/>
              </a:ext>
            </a:extLst>
          </p:cNvPr>
          <p:cNvSpPr/>
          <p:nvPr/>
        </p:nvSpPr>
        <p:spPr>
          <a:xfrm>
            <a:off x="181791" y="2921168"/>
            <a:ext cx="11828417" cy="1015663"/>
          </a:xfrm>
          <a:prstGeom prst="rect">
            <a:avLst/>
          </a:prstGeom>
        </p:spPr>
        <p:txBody>
          <a:bodyPr wrap="square">
            <a:spAutoFit/>
          </a:bodyPr>
          <a:lstStyle/>
          <a:p>
            <a:pPr lvl="1" algn="ctr"/>
            <a:r>
              <a:rPr lang="fr-FR" sz="6000" b="1" i="1" u="sng" dirty="0">
                <a:solidFill>
                  <a:srgbClr val="1C3C70"/>
                </a:solidFill>
              </a:rPr>
              <a:t>programmation sous MARS</a:t>
            </a:r>
          </a:p>
        </p:txBody>
      </p:sp>
    </p:spTree>
    <p:extLst>
      <p:ext uri="{BB962C8B-B14F-4D97-AF65-F5344CB8AC3E}">
        <p14:creationId xmlns:p14="http://schemas.microsoft.com/office/powerpoint/2010/main" val="13713909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6">
            <a:extLst>
              <a:ext uri="{FF2B5EF4-FFF2-40B4-BE49-F238E27FC236}">
                <a16:creationId xmlns:a16="http://schemas.microsoft.com/office/drawing/2014/main" id="{755D417A-5294-493A-8B64-B95AE778785E}"/>
              </a:ext>
            </a:extLst>
          </p:cNvPr>
          <p:cNvSpPr txBox="1"/>
          <p:nvPr/>
        </p:nvSpPr>
        <p:spPr>
          <a:xfrm>
            <a:off x="248194" y="397564"/>
            <a:ext cx="11573692" cy="1323439"/>
          </a:xfrm>
          <a:prstGeom prst="rect">
            <a:avLst/>
          </a:prstGeom>
          <a:noFill/>
        </p:spPr>
        <p:txBody>
          <a:bodyPr wrap="square" rtlCol="0">
            <a:spAutoFit/>
          </a:bodyPr>
          <a:lstStyle/>
          <a:p>
            <a:r>
              <a:rPr lang="fr-FR" sz="2000" dirty="0">
                <a:solidFill>
                  <a:srgbClr val="181818"/>
                </a:solidFill>
              </a:rPr>
              <a:t>Un </a:t>
            </a:r>
            <a:r>
              <a:rPr lang="fr-FR" sz="2000" b="1" dirty="0">
                <a:solidFill>
                  <a:srgbClr val="181818"/>
                </a:solidFill>
              </a:rPr>
              <a:t>environnement d'exécution</a:t>
            </a:r>
            <a:r>
              <a:rPr lang="fr-FR" sz="2000" dirty="0">
                <a:solidFill>
                  <a:srgbClr val="181818"/>
                </a:solidFill>
              </a:rPr>
              <a:t> ou </a:t>
            </a:r>
            <a:r>
              <a:rPr lang="fr-FR" sz="2000" b="1" dirty="0">
                <a:solidFill>
                  <a:srgbClr val="181818"/>
                </a:solidFill>
              </a:rPr>
              <a:t>runtime</a:t>
            </a:r>
            <a:r>
              <a:rPr lang="fr-FR" sz="2000" dirty="0">
                <a:solidFill>
                  <a:srgbClr val="181818"/>
                </a:solidFill>
              </a:rPr>
              <a:t> est un logiciel responsable de l'exécution des programmes informatiques écrits dans un langage de programmation donné</a:t>
            </a:r>
            <a:r>
              <a:rPr lang="fr-FR" sz="2000" baseline="30000" dirty="0">
                <a:solidFill>
                  <a:srgbClr val="181818"/>
                </a:solidFill>
                <a:hlinkClick r:id="rId2"/>
              </a:rPr>
              <a:t>1</a:t>
            </a:r>
            <a:r>
              <a:rPr lang="fr-FR" sz="2000" dirty="0">
                <a:solidFill>
                  <a:srgbClr val="181818"/>
                </a:solidFill>
              </a:rPr>
              <a:t>. Un runtime offre des services d'exécution de programmes</a:t>
            </a:r>
            <a:r>
              <a:rPr lang="fr-FR" sz="2000" baseline="30000" dirty="0">
                <a:solidFill>
                  <a:srgbClr val="181818"/>
                </a:solidFill>
                <a:hlinkClick r:id="rId3"/>
              </a:rPr>
              <a:t>2</a:t>
            </a:r>
            <a:r>
              <a:rPr lang="fr-FR" sz="2000" dirty="0">
                <a:solidFill>
                  <a:srgbClr val="181818"/>
                </a:solidFill>
              </a:rPr>
              <a:t> tels que les entrées-sorties, l'arrêt des processus, l'utilisation des services du système d'exploitation, le traitement des erreurs de calcul, la génération d'événements</a:t>
            </a:r>
            <a:endParaRPr lang="fr-FR" sz="2400" dirty="0">
              <a:solidFill>
                <a:srgbClr val="181818"/>
              </a:solidFill>
            </a:endParaRPr>
          </a:p>
        </p:txBody>
      </p:sp>
      <p:sp>
        <p:nvSpPr>
          <p:cNvPr id="3" name="ZoneTexte 7">
            <a:extLst>
              <a:ext uri="{FF2B5EF4-FFF2-40B4-BE49-F238E27FC236}">
                <a16:creationId xmlns:a16="http://schemas.microsoft.com/office/drawing/2014/main" id="{2160656E-56C0-4D07-9A04-EA7945AAA2E6}"/>
              </a:ext>
            </a:extLst>
          </p:cNvPr>
          <p:cNvSpPr txBox="1"/>
          <p:nvPr/>
        </p:nvSpPr>
        <p:spPr>
          <a:xfrm>
            <a:off x="248195" y="2115994"/>
            <a:ext cx="11573692" cy="4801314"/>
          </a:xfrm>
          <a:prstGeom prst="rect">
            <a:avLst/>
          </a:prstGeom>
          <a:noFill/>
        </p:spPr>
        <p:txBody>
          <a:bodyPr wrap="square" rtlCol="0">
            <a:spAutoFit/>
          </a:bodyPr>
          <a:lstStyle/>
          <a:p>
            <a:r>
              <a:rPr lang="fr-FR" sz="2800" b="1" i="1" u="sng" dirty="0">
                <a:solidFill>
                  <a:srgbClr val="1C3C70"/>
                </a:solidFill>
              </a:rPr>
              <a:t>Introduction de SPIM et ces avantages  </a:t>
            </a:r>
          </a:p>
          <a:p>
            <a:endParaRPr lang="fr-FR" sz="2000" i="1" u="sng" dirty="0">
              <a:solidFill>
                <a:schemeClr val="bg2">
                  <a:lumMod val="50000"/>
                </a:schemeClr>
              </a:solidFill>
            </a:endParaRPr>
          </a:p>
          <a:p>
            <a:pPr algn="just"/>
            <a:r>
              <a:rPr lang="fr-FR" sz="2000" dirty="0">
                <a:solidFill>
                  <a:schemeClr val="bg2">
                    <a:lumMod val="50000"/>
                  </a:schemeClr>
                </a:solidFill>
              </a:rPr>
              <a:t>SPIM a tourné 28 ans Janvier 2018, SPIM est un simulateur qui exécute des programmes en assembleur MIPS R2000/R3000. Le simulateur est beaucoup plus lent qu'une machine réelle (un facteur 100 au minimum) mais offre les avantages suivants :</a:t>
            </a:r>
          </a:p>
          <a:p>
            <a:pPr algn="just"/>
            <a:endParaRPr lang="fr-FR" sz="2000" dirty="0">
              <a:solidFill>
                <a:schemeClr val="bg2">
                  <a:lumMod val="50000"/>
                </a:schemeClr>
              </a:solidFill>
            </a:endParaRPr>
          </a:p>
          <a:p>
            <a:pPr lvl="0" algn="just"/>
            <a:r>
              <a:rPr lang="fr-FR" sz="2000" dirty="0">
                <a:solidFill>
                  <a:schemeClr val="bg2">
                    <a:lumMod val="50000"/>
                  </a:schemeClr>
                </a:solidFill>
              </a:rPr>
              <a:t>&gt; Très faible coût et large disponibilité,</a:t>
            </a:r>
          </a:p>
          <a:p>
            <a:pPr lvl="0" algn="just"/>
            <a:r>
              <a:rPr lang="fr-FR" sz="2000" dirty="0">
                <a:solidFill>
                  <a:schemeClr val="bg2">
                    <a:lumMod val="50000"/>
                  </a:schemeClr>
                </a:solidFill>
              </a:rPr>
              <a:t>&gt; Simule l'architecture MIPS R2000/R3000 qui est simple et claire et donc idéale pour l'enseignement,</a:t>
            </a:r>
          </a:p>
          <a:p>
            <a:pPr lvl="0" algn="just"/>
            <a:r>
              <a:rPr lang="fr-FR" sz="2000" dirty="0">
                <a:solidFill>
                  <a:schemeClr val="bg2">
                    <a:lumMod val="50000"/>
                  </a:schemeClr>
                </a:solidFill>
              </a:rPr>
              <a:t>&gt; Offre un environnement de programmation convivial et performant (interfac X-</a:t>
            </a:r>
            <a:r>
              <a:rPr lang="fr-FR" sz="2000" dirty="0" err="1">
                <a:solidFill>
                  <a:schemeClr val="bg2">
                    <a:lumMod val="50000"/>
                  </a:schemeClr>
                </a:solidFill>
              </a:rPr>
              <a:t>window</a:t>
            </a:r>
            <a:r>
              <a:rPr lang="fr-FR" sz="2000" dirty="0">
                <a:solidFill>
                  <a:schemeClr val="bg2">
                    <a:lumMod val="50000"/>
                  </a:schemeClr>
                </a:solidFill>
              </a:rPr>
              <a:t>)</a:t>
            </a:r>
          </a:p>
          <a:p>
            <a:pPr algn="just"/>
            <a:endParaRPr lang="fr-FR" sz="2000" dirty="0">
              <a:solidFill>
                <a:schemeClr val="bg2">
                  <a:lumMod val="50000"/>
                </a:schemeClr>
              </a:solidFill>
            </a:endParaRPr>
          </a:p>
          <a:p>
            <a:pPr algn="just"/>
            <a:r>
              <a:rPr lang="fr-FR" sz="2000" dirty="0">
                <a:solidFill>
                  <a:schemeClr val="bg2">
                    <a:lumMod val="50000"/>
                  </a:schemeClr>
                </a:solidFill>
              </a:rPr>
              <a:t>Autre part SPIM implémente à la fois une interface de terminal et une interface de fenêtre. Sur Microsoft Windows, Linux et Mac OS X, le programme SPIM fournit une interface de terminal simple et le programme QtSpim fournit l'interface de fenêtrage.</a:t>
            </a:r>
          </a:p>
          <a:p>
            <a:endParaRPr lang="fr-FR" sz="2000" dirty="0">
              <a:solidFill>
                <a:schemeClr val="bg2">
                  <a:lumMod val="50000"/>
                </a:schemeClr>
              </a:solidFill>
            </a:endParaRPr>
          </a:p>
          <a:p>
            <a:endParaRPr lang="fr-FR" dirty="0">
              <a:solidFill>
                <a:schemeClr val="bg2">
                  <a:lumMod val="50000"/>
                </a:schemeClr>
              </a:solidFill>
            </a:endParaRPr>
          </a:p>
        </p:txBody>
      </p:sp>
    </p:spTree>
    <p:extLst>
      <p:ext uri="{BB962C8B-B14F-4D97-AF65-F5344CB8AC3E}">
        <p14:creationId xmlns:p14="http://schemas.microsoft.com/office/powerpoint/2010/main" val="394450664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21A7CF0A-99B1-4B85-B0B4-C45BACBC988E}"/>
              </a:ext>
            </a:extLst>
          </p:cNvPr>
          <p:cNvGraphicFramePr>
            <a:graphicFrameLocks noGrp="1"/>
          </p:cNvGraphicFramePr>
          <p:nvPr>
            <p:extLst>
              <p:ext uri="{D42A27DB-BD31-4B8C-83A1-F6EECF244321}">
                <p14:modId xmlns:p14="http://schemas.microsoft.com/office/powerpoint/2010/main" val="960399629"/>
              </p:ext>
            </p:extLst>
          </p:nvPr>
        </p:nvGraphicFramePr>
        <p:xfrm>
          <a:off x="1345474" y="1240970"/>
          <a:ext cx="9002266" cy="5359595"/>
        </p:xfrm>
        <a:graphic>
          <a:graphicData uri="http://schemas.openxmlformats.org/drawingml/2006/table">
            <a:tbl>
              <a:tblPr firstRow="1" bandRow="1">
                <a:tableStyleId>{69C7853C-536D-4A76-A0AE-DD22124D55A5}</a:tableStyleId>
              </a:tblPr>
              <a:tblGrid>
                <a:gridCol w="1002029">
                  <a:extLst>
                    <a:ext uri="{9D8B030D-6E8A-4147-A177-3AD203B41FA5}">
                      <a16:colId xmlns:a16="http://schemas.microsoft.com/office/drawing/2014/main" val="3042947232"/>
                    </a:ext>
                  </a:extLst>
                </a:gridCol>
                <a:gridCol w="1002029">
                  <a:extLst>
                    <a:ext uri="{9D8B030D-6E8A-4147-A177-3AD203B41FA5}">
                      <a16:colId xmlns:a16="http://schemas.microsoft.com/office/drawing/2014/main" val="1311725813"/>
                    </a:ext>
                  </a:extLst>
                </a:gridCol>
                <a:gridCol w="1152333">
                  <a:extLst>
                    <a:ext uri="{9D8B030D-6E8A-4147-A177-3AD203B41FA5}">
                      <a16:colId xmlns:a16="http://schemas.microsoft.com/office/drawing/2014/main" val="2042330622"/>
                    </a:ext>
                  </a:extLst>
                </a:gridCol>
                <a:gridCol w="911627">
                  <a:extLst>
                    <a:ext uri="{9D8B030D-6E8A-4147-A177-3AD203B41FA5}">
                      <a16:colId xmlns:a16="http://schemas.microsoft.com/office/drawing/2014/main" val="249335969"/>
                    </a:ext>
                  </a:extLst>
                </a:gridCol>
                <a:gridCol w="706619">
                  <a:extLst>
                    <a:ext uri="{9D8B030D-6E8A-4147-A177-3AD203B41FA5}">
                      <a16:colId xmlns:a16="http://schemas.microsoft.com/office/drawing/2014/main" val="1861388122"/>
                    </a:ext>
                  </a:extLst>
                </a:gridCol>
                <a:gridCol w="1282537">
                  <a:extLst>
                    <a:ext uri="{9D8B030D-6E8A-4147-A177-3AD203B41FA5}">
                      <a16:colId xmlns:a16="http://schemas.microsoft.com/office/drawing/2014/main" val="2102056507"/>
                    </a:ext>
                  </a:extLst>
                </a:gridCol>
                <a:gridCol w="823523">
                  <a:extLst>
                    <a:ext uri="{9D8B030D-6E8A-4147-A177-3AD203B41FA5}">
                      <a16:colId xmlns:a16="http://schemas.microsoft.com/office/drawing/2014/main" val="2629925161"/>
                    </a:ext>
                  </a:extLst>
                </a:gridCol>
                <a:gridCol w="753533">
                  <a:extLst>
                    <a:ext uri="{9D8B030D-6E8A-4147-A177-3AD203B41FA5}">
                      <a16:colId xmlns:a16="http://schemas.microsoft.com/office/drawing/2014/main" val="1648674958"/>
                    </a:ext>
                  </a:extLst>
                </a:gridCol>
                <a:gridCol w="1368036">
                  <a:extLst>
                    <a:ext uri="{9D8B030D-6E8A-4147-A177-3AD203B41FA5}">
                      <a16:colId xmlns:a16="http://schemas.microsoft.com/office/drawing/2014/main" val="1517053291"/>
                    </a:ext>
                  </a:extLst>
                </a:gridCol>
              </a:tblGrid>
              <a:tr h="637483">
                <a:tc>
                  <a:txBody>
                    <a:bodyPr/>
                    <a:lstStyle/>
                    <a:p>
                      <a:r>
                        <a:rPr lang="fr-FR" sz="1800" kern="1200" dirty="0">
                          <a:effectLst/>
                        </a:rPr>
                        <a:t>| Nom </a:t>
                      </a:r>
                      <a:endParaRPr lang="fr-FR" dirty="0"/>
                    </a:p>
                  </a:txBody>
                  <a:tcPr/>
                </a:tc>
                <a:tc>
                  <a:txBody>
                    <a:bodyPr/>
                    <a:lstStyle/>
                    <a:p>
                      <a:r>
                        <a:rPr lang="fr-FR" sz="1800" kern="1200" dirty="0">
                          <a:effectLst/>
                        </a:rPr>
                        <a:t>    N°</a:t>
                      </a:r>
                      <a:endParaRPr lang="fr-FR" dirty="0"/>
                    </a:p>
                  </a:txBody>
                  <a:tcPr/>
                </a:tc>
                <a:tc>
                  <a:txBody>
                    <a:bodyPr/>
                    <a:lstStyle/>
                    <a:p>
                      <a:r>
                        <a:rPr lang="fr-FR" sz="1800" kern="1200" dirty="0">
                          <a:effectLst/>
                        </a:rPr>
                        <a:t>Usage</a:t>
                      </a:r>
                      <a:endParaRPr lang="fr-FR" dirty="0"/>
                    </a:p>
                  </a:txBody>
                  <a:tcPr/>
                </a:tc>
                <a:tc>
                  <a:txBody>
                    <a:bodyPr/>
                    <a:lstStyle/>
                    <a:p>
                      <a:r>
                        <a:rPr lang="fr-FR" sz="1800" kern="1200" dirty="0">
                          <a:effectLst/>
                        </a:rPr>
                        <a:t>| Nom </a:t>
                      </a:r>
                      <a:endParaRPr lang="fr-FR" dirty="0"/>
                    </a:p>
                  </a:txBody>
                  <a:tcPr/>
                </a:tc>
                <a:tc>
                  <a:txBody>
                    <a:bodyPr/>
                    <a:lstStyle/>
                    <a:p>
                      <a:r>
                        <a:rPr lang="fr-FR" dirty="0"/>
                        <a:t>    </a:t>
                      </a:r>
                      <a:r>
                        <a:rPr lang="fr-FR" sz="1800" kern="1200" dirty="0">
                          <a:effectLst/>
                        </a:rPr>
                        <a:t>N°</a:t>
                      </a:r>
                      <a:endParaRPr lang="fr-FR" dirty="0"/>
                    </a:p>
                  </a:txBody>
                  <a:tcPr/>
                </a:tc>
                <a:tc>
                  <a:txBody>
                    <a:bodyPr/>
                    <a:lstStyle/>
                    <a:p>
                      <a:r>
                        <a:rPr lang="fr-FR" sz="1800" kern="1200" dirty="0">
                          <a:effectLst/>
                        </a:rPr>
                        <a:t>Usage</a:t>
                      </a:r>
                      <a:endParaRPr lang="fr-FR" dirty="0"/>
                    </a:p>
                  </a:txBody>
                  <a:tcPr/>
                </a:tc>
                <a:tc>
                  <a:txBody>
                    <a:bodyPr/>
                    <a:lstStyle/>
                    <a:p>
                      <a:r>
                        <a:rPr lang="fr-FR" sz="1800" kern="1200" dirty="0">
                          <a:effectLst/>
                        </a:rPr>
                        <a:t>| Nom </a:t>
                      </a:r>
                      <a:endParaRPr lang="fr-FR" dirty="0"/>
                    </a:p>
                  </a:txBody>
                  <a:tcPr/>
                </a:tc>
                <a:tc>
                  <a:txBody>
                    <a:bodyPr/>
                    <a:lstStyle/>
                    <a:p>
                      <a:r>
                        <a:rPr lang="fr-FR" dirty="0"/>
                        <a:t>    </a:t>
                      </a:r>
                      <a:r>
                        <a:rPr lang="fr-FR" sz="1800" kern="1200" dirty="0">
                          <a:effectLst/>
                        </a:rPr>
                        <a:t>N°</a:t>
                      </a:r>
                      <a:endParaRPr lang="fr-FR" dirty="0"/>
                    </a:p>
                  </a:txBody>
                  <a:tcPr/>
                </a:tc>
                <a:tc>
                  <a:txBody>
                    <a:bodyPr/>
                    <a:lstStyle/>
                    <a:p>
                      <a:r>
                        <a:rPr lang="fr-FR" sz="1800" kern="1200" dirty="0">
                          <a:effectLst/>
                        </a:rPr>
                        <a:t>Usage</a:t>
                      </a:r>
                      <a:endParaRPr lang="fr-FR" dirty="0"/>
                    </a:p>
                  </a:txBody>
                  <a:tcPr/>
                </a:tc>
                <a:extLst>
                  <a:ext uri="{0D108BD9-81ED-4DB2-BD59-A6C34878D82A}">
                    <a16:rowId xmlns:a16="http://schemas.microsoft.com/office/drawing/2014/main" val="2281828343"/>
                  </a:ext>
                </a:extLst>
              </a:tr>
              <a:tr h="607312">
                <a:tc>
                  <a:txBody>
                    <a:bodyPr/>
                    <a:lstStyle/>
                    <a:p>
                      <a:r>
                        <a:rPr lang="fr-FR" dirty="0"/>
                        <a:t>Zéro</a:t>
                      </a:r>
                    </a:p>
                  </a:txBody>
                  <a:tcPr/>
                </a:tc>
                <a:tc>
                  <a:txBody>
                    <a:bodyPr/>
                    <a:lstStyle/>
                    <a:p>
                      <a:r>
                        <a:rPr lang="fr-FR" dirty="0"/>
                        <a:t>     0</a:t>
                      </a:r>
                    </a:p>
                  </a:txBody>
                  <a:tcPr/>
                </a:tc>
                <a:tc>
                  <a:txBody>
                    <a:bodyPr/>
                    <a:lstStyle/>
                    <a:p>
                      <a:r>
                        <a:rPr lang="fr-FR" dirty="0"/>
                        <a:t>Cast 0</a:t>
                      </a:r>
                    </a:p>
                  </a:txBody>
                  <a:tcPr/>
                </a:tc>
                <a:tc>
                  <a:txBody>
                    <a:bodyPr/>
                    <a:lstStyle/>
                    <a:p>
                      <a:r>
                        <a:rPr lang="fr-FR" dirty="0"/>
                        <a:t>T0 </a:t>
                      </a:r>
                    </a:p>
                  </a:txBody>
                  <a:tcPr/>
                </a:tc>
                <a:tc>
                  <a:txBody>
                    <a:bodyPr/>
                    <a:lstStyle/>
                    <a:p>
                      <a:r>
                        <a:rPr lang="fr-FR" dirty="0"/>
                        <a:t>     8</a:t>
                      </a:r>
                    </a:p>
                  </a:txBody>
                  <a:tcPr/>
                </a:tc>
                <a:tc>
                  <a:txBody>
                    <a:bodyPr/>
                    <a:lstStyle/>
                    <a:p>
                      <a:r>
                        <a:rPr lang="fr-FR" sz="1800" kern="1200" dirty="0">
                          <a:effectLst/>
                        </a:rPr>
                        <a:t>Temporaire </a:t>
                      </a:r>
                      <a:endParaRPr lang="fr-FR" dirty="0"/>
                    </a:p>
                  </a:txBody>
                  <a:tcPr/>
                </a:tc>
                <a:tc>
                  <a:txBody>
                    <a:bodyPr/>
                    <a:lstStyle/>
                    <a:p>
                      <a:r>
                        <a:rPr lang="fr-FR" dirty="0"/>
                        <a:t>S3 </a:t>
                      </a:r>
                    </a:p>
                  </a:txBody>
                  <a:tcPr/>
                </a:tc>
                <a:tc>
                  <a:txBody>
                    <a:bodyPr/>
                    <a:lstStyle/>
                    <a:p>
                      <a:r>
                        <a:rPr lang="fr-FR" dirty="0"/>
                        <a:t>  19</a:t>
                      </a:r>
                    </a:p>
                  </a:txBody>
                  <a:tcPr/>
                </a:tc>
                <a:tc>
                  <a:txBody>
                    <a:bodyPr/>
                    <a:lstStyle/>
                    <a:p>
                      <a:r>
                        <a:rPr lang="fr-FR" dirty="0"/>
                        <a:t>Sauvegardé </a:t>
                      </a:r>
                    </a:p>
                  </a:txBody>
                  <a:tcPr/>
                </a:tc>
                <a:extLst>
                  <a:ext uri="{0D108BD9-81ED-4DB2-BD59-A6C34878D82A}">
                    <a16:rowId xmlns:a16="http://schemas.microsoft.com/office/drawing/2014/main" val="777971343"/>
                  </a:ext>
                </a:extLst>
              </a:tr>
              <a:tr h="637483">
                <a:tc>
                  <a:txBody>
                    <a:bodyPr/>
                    <a:lstStyle/>
                    <a:p>
                      <a:r>
                        <a:rPr lang="fr-FR" dirty="0"/>
                        <a:t>At </a:t>
                      </a:r>
                    </a:p>
                  </a:txBody>
                  <a:tcPr/>
                </a:tc>
                <a:tc>
                  <a:txBody>
                    <a:bodyPr/>
                    <a:lstStyle/>
                    <a:p>
                      <a:r>
                        <a:rPr lang="fr-FR" dirty="0"/>
                        <a:t>     1</a:t>
                      </a:r>
                    </a:p>
                  </a:txBody>
                  <a:tcPr/>
                </a:tc>
                <a:tc>
                  <a:txBody>
                    <a:bodyPr/>
                    <a:lstStyle/>
                    <a:p>
                      <a:r>
                        <a:rPr lang="fr-FR" dirty="0"/>
                        <a:t>Réservé</a:t>
                      </a:r>
                    </a:p>
                  </a:txBody>
                  <a:tcPr/>
                </a:tc>
                <a:tc>
                  <a:txBody>
                    <a:bodyPr/>
                    <a:lstStyle/>
                    <a:p>
                      <a:r>
                        <a:rPr lang="fr-FR" dirty="0"/>
                        <a:t>T1</a:t>
                      </a:r>
                    </a:p>
                  </a:txBody>
                  <a:tcPr/>
                </a:tc>
                <a:tc>
                  <a:txBody>
                    <a:bodyPr/>
                    <a:lstStyle/>
                    <a:p>
                      <a:r>
                        <a:rPr lang="fr-FR" dirty="0"/>
                        <a:t>     9</a:t>
                      </a:r>
                    </a:p>
                  </a:txBody>
                  <a:tcPr/>
                </a:tc>
                <a:tc>
                  <a:txBody>
                    <a:bodyPr/>
                    <a:lstStyle/>
                    <a:p>
                      <a:r>
                        <a:rPr lang="fr-FR" sz="1800" kern="1200" dirty="0">
                          <a:effectLst/>
                        </a:rPr>
                        <a:t>Temporaire  </a:t>
                      </a:r>
                      <a:endParaRPr lang="fr-FR" dirty="0"/>
                    </a:p>
                  </a:txBody>
                  <a:tcPr/>
                </a:tc>
                <a:tc>
                  <a:txBody>
                    <a:bodyPr/>
                    <a:lstStyle/>
                    <a:p>
                      <a:r>
                        <a:rPr lang="fr-FR" dirty="0"/>
                        <a:t>K0 </a:t>
                      </a:r>
                    </a:p>
                  </a:txBody>
                  <a:tcPr/>
                </a:tc>
                <a:tc>
                  <a:txBody>
                    <a:bodyPr/>
                    <a:lstStyle/>
                    <a:p>
                      <a:r>
                        <a:rPr lang="fr-FR" dirty="0"/>
                        <a:t>  22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Réservé</a:t>
                      </a:r>
                    </a:p>
                    <a:p>
                      <a:endParaRPr lang="fr-FR" dirty="0"/>
                    </a:p>
                  </a:txBody>
                  <a:tcPr/>
                </a:tc>
                <a:extLst>
                  <a:ext uri="{0D108BD9-81ED-4DB2-BD59-A6C34878D82A}">
                    <a16:rowId xmlns:a16="http://schemas.microsoft.com/office/drawing/2014/main" val="119717733"/>
                  </a:ext>
                </a:extLst>
              </a:tr>
              <a:tr h="637483">
                <a:tc>
                  <a:txBody>
                    <a:bodyPr/>
                    <a:lstStyle/>
                    <a:p>
                      <a:r>
                        <a:rPr lang="fr-FR" dirty="0"/>
                        <a:t>R0</a:t>
                      </a:r>
                    </a:p>
                  </a:txBody>
                  <a:tcPr/>
                </a:tc>
                <a:tc>
                  <a:txBody>
                    <a:bodyPr/>
                    <a:lstStyle/>
                    <a:p>
                      <a:r>
                        <a:rPr lang="fr-FR" dirty="0"/>
                        <a:t>     2</a:t>
                      </a:r>
                    </a:p>
                  </a:txBody>
                  <a:tcPr/>
                </a:tc>
                <a:tc>
                  <a:txBody>
                    <a:bodyPr/>
                    <a:lstStyle/>
                    <a:p>
                      <a:r>
                        <a:rPr lang="fr-FR" dirty="0"/>
                        <a:t>Résultat</a:t>
                      </a:r>
                    </a:p>
                  </a:txBody>
                  <a:tcPr/>
                </a:tc>
                <a:tc>
                  <a:txBody>
                    <a:bodyPr/>
                    <a:lstStyle/>
                    <a:p>
                      <a:r>
                        <a:rPr lang="fr-FR" dirty="0"/>
                        <a:t>T2 </a:t>
                      </a:r>
                    </a:p>
                  </a:txBody>
                  <a:tcPr/>
                </a:tc>
                <a:tc>
                  <a:txBody>
                    <a:bodyPr/>
                    <a:lstStyle/>
                    <a:p>
                      <a:r>
                        <a:rPr lang="fr-FR" dirty="0"/>
                        <a:t>    10</a:t>
                      </a:r>
                    </a:p>
                  </a:txBody>
                  <a:tcPr/>
                </a:tc>
                <a:tc>
                  <a:txBody>
                    <a:bodyPr/>
                    <a:lstStyle/>
                    <a:p>
                      <a:r>
                        <a:rPr lang="fr-FR" sz="1800" kern="1200" dirty="0">
                          <a:effectLst/>
                        </a:rPr>
                        <a:t>Temporaire  </a:t>
                      </a:r>
                      <a:endParaRPr lang="fr-FR" dirty="0"/>
                    </a:p>
                  </a:txBody>
                  <a:tcPr/>
                </a:tc>
                <a:tc>
                  <a:txBody>
                    <a:bodyPr/>
                    <a:lstStyle/>
                    <a:p>
                      <a:r>
                        <a:rPr lang="fr-FR" dirty="0"/>
                        <a:t>K1 </a:t>
                      </a:r>
                    </a:p>
                  </a:txBody>
                  <a:tcPr/>
                </a:tc>
                <a:tc>
                  <a:txBody>
                    <a:bodyPr/>
                    <a:lstStyle/>
                    <a:p>
                      <a:r>
                        <a:rPr lang="fr-FR" dirty="0"/>
                        <a:t>  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Réservé</a:t>
                      </a:r>
                    </a:p>
                    <a:p>
                      <a:endParaRPr lang="fr-FR" dirty="0"/>
                    </a:p>
                  </a:txBody>
                  <a:tcPr/>
                </a:tc>
                <a:extLst>
                  <a:ext uri="{0D108BD9-81ED-4DB2-BD59-A6C34878D82A}">
                    <a16:rowId xmlns:a16="http://schemas.microsoft.com/office/drawing/2014/main" val="3925126202"/>
                  </a:ext>
                </a:extLst>
              </a:tr>
              <a:tr h="637483">
                <a:tc>
                  <a:txBody>
                    <a:bodyPr/>
                    <a:lstStyle/>
                    <a:p>
                      <a:r>
                        <a:rPr lang="fr-FR" dirty="0"/>
                        <a:t>R1</a:t>
                      </a:r>
                    </a:p>
                  </a:txBody>
                  <a:tcPr/>
                </a:tc>
                <a:tc>
                  <a:txBody>
                    <a:bodyPr/>
                    <a:lstStyle/>
                    <a:p>
                      <a:r>
                        <a:rPr lang="fr-FR" dirty="0"/>
                        <a:t>     3</a:t>
                      </a:r>
                    </a:p>
                  </a:txBody>
                  <a:tcPr/>
                </a:tc>
                <a:tc>
                  <a:txBody>
                    <a:bodyPr/>
                    <a:lstStyle/>
                    <a:p>
                      <a:r>
                        <a:rPr lang="fr-FR" dirty="0"/>
                        <a:t>Résultat </a:t>
                      </a:r>
                    </a:p>
                  </a:txBody>
                  <a:tcPr/>
                </a:tc>
                <a:tc>
                  <a:txBody>
                    <a:bodyPr/>
                    <a:lstStyle/>
                    <a:p>
                      <a:r>
                        <a:rPr lang="fr-FR" dirty="0"/>
                        <a:t>T3 </a:t>
                      </a:r>
                    </a:p>
                  </a:txBody>
                  <a:tcPr/>
                </a:tc>
                <a:tc>
                  <a:txBody>
                    <a:bodyPr/>
                    <a:lstStyle/>
                    <a:p>
                      <a:r>
                        <a:rPr lang="fr-FR" dirty="0"/>
                        <a:t>    11</a:t>
                      </a:r>
                    </a:p>
                  </a:txBody>
                  <a:tcPr/>
                </a:tc>
                <a:tc>
                  <a:txBody>
                    <a:bodyPr/>
                    <a:lstStyle/>
                    <a:p>
                      <a:r>
                        <a:rPr lang="fr-FR" dirty="0"/>
                        <a:t>Temporaire </a:t>
                      </a:r>
                    </a:p>
                  </a:txBody>
                  <a:tcPr/>
                </a:tc>
                <a:tc>
                  <a:txBody>
                    <a:bodyPr/>
                    <a:lstStyle/>
                    <a:p>
                      <a:r>
                        <a:rPr lang="fr-FR" dirty="0"/>
                        <a:t>Gp </a:t>
                      </a:r>
                    </a:p>
                  </a:txBody>
                  <a:tcPr/>
                </a:tc>
                <a:tc>
                  <a:txBody>
                    <a:bodyPr/>
                    <a:lstStyle/>
                    <a:p>
                      <a:r>
                        <a:rPr lang="fr-FR" dirty="0"/>
                        <a:t>  24</a:t>
                      </a:r>
                    </a:p>
                  </a:txBody>
                  <a:tcPr/>
                </a:tc>
                <a:tc>
                  <a:txBody>
                    <a:bodyPr/>
                    <a:lstStyle/>
                    <a:p>
                      <a:r>
                        <a:rPr lang="fr-FR" dirty="0"/>
                        <a:t>Global pointeur </a:t>
                      </a:r>
                    </a:p>
                  </a:txBody>
                  <a:tcPr/>
                </a:tc>
                <a:extLst>
                  <a:ext uri="{0D108BD9-81ED-4DB2-BD59-A6C34878D82A}">
                    <a16:rowId xmlns:a16="http://schemas.microsoft.com/office/drawing/2014/main" val="1936872338"/>
                  </a:ext>
                </a:extLst>
              </a:tr>
              <a:tr h="637483">
                <a:tc>
                  <a:txBody>
                    <a:bodyPr/>
                    <a:lstStyle/>
                    <a:p>
                      <a:r>
                        <a:rPr lang="fr-FR" dirty="0"/>
                        <a:t>A0</a:t>
                      </a:r>
                    </a:p>
                  </a:txBody>
                  <a:tcPr/>
                </a:tc>
                <a:tc>
                  <a:txBody>
                    <a:bodyPr/>
                    <a:lstStyle/>
                    <a:p>
                      <a:r>
                        <a:rPr lang="fr-FR" dirty="0"/>
                        <a:t>     4 </a:t>
                      </a:r>
                    </a:p>
                  </a:txBody>
                  <a:tcPr/>
                </a:tc>
                <a:tc>
                  <a:txBody>
                    <a:bodyPr/>
                    <a:lstStyle/>
                    <a:p>
                      <a:r>
                        <a:rPr lang="fr-FR" dirty="0"/>
                        <a:t>Argument 1</a:t>
                      </a:r>
                    </a:p>
                  </a:txBody>
                  <a:tcPr/>
                </a:tc>
                <a:tc>
                  <a:txBody>
                    <a:bodyPr/>
                    <a:lstStyle/>
                    <a:p>
                      <a:r>
                        <a:rPr lang="fr-FR" dirty="0"/>
                        <a:t>S0 </a:t>
                      </a:r>
                    </a:p>
                  </a:txBody>
                  <a:tcPr/>
                </a:tc>
                <a:tc>
                  <a:txBody>
                    <a:bodyPr/>
                    <a:lstStyle/>
                    <a:p>
                      <a:r>
                        <a:rPr lang="fr-FR" dirty="0"/>
                        <a:t>    16</a:t>
                      </a:r>
                    </a:p>
                  </a:txBody>
                  <a:tcPr/>
                </a:tc>
                <a:tc>
                  <a:txBody>
                    <a:bodyPr/>
                    <a:lstStyle/>
                    <a:p>
                      <a:r>
                        <a:rPr lang="fr-FR" sz="1800" kern="1200" dirty="0">
                          <a:effectLst/>
                        </a:rPr>
                        <a:t>Sauvegardé </a:t>
                      </a:r>
                      <a:endParaRPr lang="fr-FR" dirty="0"/>
                    </a:p>
                  </a:txBody>
                  <a:tcPr/>
                </a:tc>
                <a:tc>
                  <a:txBody>
                    <a:bodyPr/>
                    <a:lstStyle/>
                    <a:p>
                      <a:r>
                        <a:rPr lang="fr-FR" dirty="0" err="1"/>
                        <a:t>Sp</a:t>
                      </a:r>
                      <a:r>
                        <a:rPr lang="fr-FR" dirty="0"/>
                        <a:t> </a:t>
                      </a:r>
                    </a:p>
                  </a:txBody>
                  <a:tcPr/>
                </a:tc>
                <a:tc>
                  <a:txBody>
                    <a:bodyPr/>
                    <a:lstStyle/>
                    <a:p>
                      <a:r>
                        <a:rPr lang="fr-FR" dirty="0"/>
                        <a:t>  25 </a:t>
                      </a:r>
                    </a:p>
                  </a:txBody>
                  <a:tcPr/>
                </a:tc>
                <a:tc>
                  <a:txBody>
                    <a:bodyPr/>
                    <a:lstStyle/>
                    <a:p>
                      <a:r>
                        <a:rPr lang="fr-FR" dirty="0"/>
                        <a:t>Pointeur de pile  </a:t>
                      </a:r>
                    </a:p>
                  </a:txBody>
                  <a:tcPr/>
                </a:tc>
                <a:extLst>
                  <a:ext uri="{0D108BD9-81ED-4DB2-BD59-A6C34878D82A}">
                    <a16:rowId xmlns:a16="http://schemas.microsoft.com/office/drawing/2014/main" val="3693234172"/>
                  </a:ext>
                </a:extLst>
              </a:tr>
              <a:tr h="637483">
                <a:tc>
                  <a:txBody>
                    <a:bodyPr/>
                    <a:lstStyle/>
                    <a:p>
                      <a:r>
                        <a:rPr lang="fr-FR" dirty="0"/>
                        <a:t>A1</a:t>
                      </a:r>
                    </a:p>
                  </a:txBody>
                  <a:tcPr/>
                </a:tc>
                <a:tc>
                  <a:txBody>
                    <a:bodyPr/>
                    <a:lstStyle/>
                    <a:p>
                      <a:r>
                        <a:rPr lang="fr-FR" dirty="0"/>
                        <a:t>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Argument </a:t>
                      </a:r>
                    </a:p>
                    <a:p>
                      <a:r>
                        <a:rPr lang="fr-FR" dirty="0"/>
                        <a:t>2 </a:t>
                      </a:r>
                    </a:p>
                  </a:txBody>
                  <a:tcPr/>
                </a:tc>
                <a:tc>
                  <a:txBody>
                    <a:bodyPr/>
                    <a:lstStyle/>
                    <a:p>
                      <a:r>
                        <a:rPr lang="fr-FR" dirty="0"/>
                        <a:t>S1</a:t>
                      </a:r>
                    </a:p>
                  </a:txBody>
                  <a:tcPr/>
                </a:tc>
                <a:tc>
                  <a:txBody>
                    <a:bodyPr/>
                    <a:lstStyle/>
                    <a:p>
                      <a:r>
                        <a:rPr lang="fr-FR" dirty="0"/>
                        <a:t>    17</a:t>
                      </a:r>
                    </a:p>
                  </a:txBody>
                  <a:tcPr/>
                </a:tc>
                <a:tc>
                  <a:txBody>
                    <a:bodyPr/>
                    <a:lstStyle/>
                    <a:p>
                      <a:r>
                        <a:rPr lang="fr-FR" sz="1800" kern="1200" dirty="0">
                          <a:effectLst/>
                        </a:rPr>
                        <a:t>Sauvegardé </a:t>
                      </a:r>
                      <a:endParaRPr lang="fr-FR" dirty="0"/>
                    </a:p>
                  </a:txBody>
                  <a:tcPr/>
                </a:tc>
                <a:tc>
                  <a:txBody>
                    <a:bodyPr/>
                    <a:lstStyle/>
                    <a:p>
                      <a:r>
                        <a:rPr lang="fr-FR" dirty="0" err="1"/>
                        <a:t>Fp</a:t>
                      </a:r>
                      <a:r>
                        <a:rPr lang="fr-FR" dirty="0"/>
                        <a:t> </a:t>
                      </a:r>
                    </a:p>
                  </a:txBody>
                  <a:tcPr/>
                </a:tc>
                <a:tc>
                  <a:txBody>
                    <a:bodyPr/>
                    <a:lstStyle/>
                    <a:p>
                      <a:r>
                        <a:rPr lang="fr-FR" dirty="0"/>
                        <a:t>  26</a:t>
                      </a:r>
                    </a:p>
                  </a:txBody>
                  <a:tcPr/>
                </a:tc>
                <a:tc>
                  <a:txBody>
                    <a:bodyPr/>
                    <a:lstStyle/>
                    <a:p>
                      <a:r>
                        <a:rPr lang="fr-FR" dirty="0"/>
                        <a:t>Pointeur de bloc </a:t>
                      </a:r>
                    </a:p>
                  </a:txBody>
                  <a:tcPr/>
                </a:tc>
                <a:extLst>
                  <a:ext uri="{0D108BD9-81ED-4DB2-BD59-A6C34878D82A}">
                    <a16:rowId xmlns:a16="http://schemas.microsoft.com/office/drawing/2014/main" val="1135654321"/>
                  </a:ext>
                </a:extLst>
              </a:tr>
              <a:tr h="910690">
                <a:tc>
                  <a:txBody>
                    <a:bodyPr/>
                    <a:lstStyle/>
                    <a:p>
                      <a:r>
                        <a:rPr lang="fr-FR" dirty="0"/>
                        <a:t>A2</a:t>
                      </a:r>
                    </a:p>
                  </a:txBody>
                  <a:tcPr/>
                </a:tc>
                <a:tc>
                  <a:txBody>
                    <a:bodyPr/>
                    <a:lstStyle/>
                    <a:p>
                      <a:r>
                        <a:rPr lang="fr-FR" dirty="0"/>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Argument 3 </a:t>
                      </a:r>
                    </a:p>
                    <a:p>
                      <a:r>
                        <a:rPr lang="fr-FR" dirty="0"/>
                        <a:t> </a:t>
                      </a:r>
                    </a:p>
                  </a:txBody>
                  <a:tcPr/>
                </a:tc>
                <a:tc>
                  <a:txBody>
                    <a:bodyPr/>
                    <a:lstStyle/>
                    <a:p>
                      <a:r>
                        <a:rPr lang="fr-FR" dirty="0"/>
                        <a:t>S2 </a:t>
                      </a:r>
                    </a:p>
                  </a:txBody>
                  <a:tcPr/>
                </a:tc>
                <a:tc>
                  <a:txBody>
                    <a:bodyPr/>
                    <a:lstStyle/>
                    <a:p>
                      <a:r>
                        <a:rPr lang="fr-FR" dirty="0"/>
                        <a:t>    18</a:t>
                      </a:r>
                    </a:p>
                  </a:txBody>
                  <a:tcPr/>
                </a:tc>
                <a:tc>
                  <a:txBody>
                    <a:bodyPr/>
                    <a:lstStyle/>
                    <a:p>
                      <a:r>
                        <a:rPr lang="fr-FR" sz="1800" kern="1200" dirty="0">
                          <a:effectLst/>
                        </a:rPr>
                        <a:t>Sauvegardé </a:t>
                      </a:r>
                      <a:endParaRPr lang="fr-FR" dirty="0"/>
                    </a:p>
                  </a:txBody>
                  <a:tcPr/>
                </a:tc>
                <a:tc>
                  <a:txBody>
                    <a:bodyPr/>
                    <a:lstStyle/>
                    <a:p>
                      <a:r>
                        <a:rPr lang="fr-FR" dirty="0"/>
                        <a:t>Ra </a:t>
                      </a:r>
                    </a:p>
                  </a:txBody>
                  <a:tcPr/>
                </a:tc>
                <a:tc>
                  <a:txBody>
                    <a:bodyPr/>
                    <a:lstStyle/>
                    <a:p>
                      <a:r>
                        <a:rPr lang="fr-FR" dirty="0"/>
                        <a:t>  27 </a:t>
                      </a:r>
                    </a:p>
                  </a:txBody>
                  <a:tcPr/>
                </a:tc>
                <a:tc>
                  <a:txBody>
                    <a:bodyPr/>
                    <a:lstStyle/>
                    <a:p>
                      <a:r>
                        <a:rPr lang="fr-FR" dirty="0"/>
                        <a:t>Adresse de reteur </a:t>
                      </a:r>
                    </a:p>
                  </a:txBody>
                  <a:tcPr/>
                </a:tc>
                <a:extLst>
                  <a:ext uri="{0D108BD9-81ED-4DB2-BD59-A6C34878D82A}">
                    <a16:rowId xmlns:a16="http://schemas.microsoft.com/office/drawing/2014/main" val="2620597449"/>
                  </a:ext>
                </a:extLst>
              </a:tr>
            </a:tbl>
          </a:graphicData>
        </a:graphic>
      </p:graphicFrame>
      <p:sp>
        <p:nvSpPr>
          <p:cNvPr id="5" name="ZoneTexte 5">
            <a:extLst>
              <a:ext uri="{FF2B5EF4-FFF2-40B4-BE49-F238E27FC236}">
                <a16:creationId xmlns:a16="http://schemas.microsoft.com/office/drawing/2014/main" id="{9D6085C5-64CD-4A12-ABE9-1D0FCE478D4F}"/>
              </a:ext>
            </a:extLst>
          </p:cNvPr>
          <p:cNvSpPr txBox="1"/>
          <p:nvPr/>
        </p:nvSpPr>
        <p:spPr>
          <a:xfrm>
            <a:off x="3134769" y="371060"/>
            <a:ext cx="5710426" cy="584775"/>
          </a:xfrm>
          <a:prstGeom prst="rect">
            <a:avLst/>
          </a:prstGeom>
          <a:noFill/>
        </p:spPr>
        <p:txBody>
          <a:bodyPr wrap="square" rtlCol="0">
            <a:spAutoFit/>
          </a:bodyPr>
          <a:lstStyle/>
          <a:p>
            <a:pPr algn="ctr"/>
            <a:r>
              <a:rPr lang="fr-FR" sz="3200" u="sng" dirty="0"/>
              <a:t>Voici quelques registres SPIM</a:t>
            </a:r>
          </a:p>
        </p:txBody>
      </p:sp>
    </p:spTree>
    <p:extLst>
      <p:ext uri="{BB962C8B-B14F-4D97-AF65-F5344CB8AC3E}">
        <p14:creationId xmlns:p14="http://schemas.microsoft.com/office/powerpoint/2010/main" val="36599564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534C7C-ADA4-4348-A029-3710E3AE6120}"/>
              </a:ext>
            </a:extLst>
          </p:cNvPr>
          <p:cNvSpPr/>
          <p:nvPr/>
        </p:nvSpPr>
        <p:spPr>
          <a:xfrm>
            <a:off x="256902" y="1012954"/>
            <a:ext cx="11678195" cy="4832092"/>
          </a:xfrm>
          <a:prstGeom prst="rect">
            <a:avLst/>
          </a:prstGeom>
        </p:spPr>
        <p:txBody>
          <a:bodyPr wrap="square">
            <a:spAutoFit/>
          </a:bodyPr>
          <a:lstStyle/>
          <a:p>
            <a:pPr algn="just"/>
            <a:r>
              <a:rPr lang="fr-FR" sz="2800" dirty="0">
                <a:solidFill>
                  <a:srgbClr val="181818"/>
                </a:solidFill>
              </a:rPr>
              <a:t>Egalement </a:t>
            </a:r>
            <a:r>
              <a:rPr lang="fr-FR" sz="2800" u="sng" dirty="0">
                <a:solidFill>
                  <a:srgbClr val="181818"/>
                </a:solidFill>
              </a:rPr>
              <a:t>MARS</a:t>
            </a:r>
            <a:r>
              <a:rPr lang="fr-FR" sz="2800" dirty="0">
                <a:solidFill>
                  <a:srgbClr val="181818"/>
                </a:solidFill>
              </a:rPr>
              <a:t> est un environnement de développement interactif léger (IDE) pour la programmation en langage assembleur MIPS, destiné à un usage pédagogique avec Patterson et </a:t>
            </a:r>
            <a:r>
              <a:rPr lang="fr-FR" sz="2800" dirty="0" err="1">
                <a:solidFill>
                  <a:srgbClr val="181818"/>
                </a:solidFill>
              </a:rPr>
              <a:t>Hennessy's</a:t>
            </a:r>
            <a:r>
              <a:rPr lang="fr-FR" sz="2800" dirty="0">
                <a:solidFill>
                  <a:srgbClr val="181818"/>
                </a:solidFill>
              </a:rPr>
              <a:t> Computer Organisation and Design.</a:t>
            </a:r>
          </a:p>
          <a:p>
            <a:pPr algn="just"/>
            <a:r>
              <a:rPr lang="fr-FR" sz="2800" dirty="0">
                <a:solidFill>
                  <a:srgbClr val="181818"/>
                </a:solidFill>
              </a:rPr>
              <a:t> </a:t>
            </a:r>
          </a:p>
          <a:p>
            <a:pPr algn="just"/>
            <a:r>
              <a:rPr lang="fr-FR" sz="2800" dirty="0">
                <a:solidFill>
                  <a:srgbClr val="181818"/>
                </a:solidFill>
              </a:rPr>
              <a:t> </a:t>
            </a:r>
          </a:p>
          <a:p>
            <a:pPr algn="just"/>
            <a:r>
              <a:rPr lang="fr-FR" sz="2800" dirty="0">
                <a:solidFill>
                  <a:srgbClr val="181818"/>
                </a:solidFill>
              </a:rPr>
              <a:t>Février 2013: «MARS a été testé dans les laboratoires de Softpedia en utilisant plusieurs solutions de sécurité de pointe et s'est avéré complètement dépourvu de composants adware / spyware ... Softpedia garantit que MARS 4.3 est 100% GRATUIT, ce qui signifie qu'il ne contenir toute forme de logiciels malveillants, y compris les logiciels espions, les virus, les chevaux de Troie et les portes dérobées. "</a:t>
            </a:r>
          </a:p>
        </p:txBody>
      </p:sp>
    </p:spTree>
    <p:extLst>
      <p:ext uri="{BB962C8B-B14F-4D97-AF65-F5344CB8AC3E}">
        <p14:creationId xmlns:p14="http://schemas.microsoft.com/office/powerpoint/2010/main" val="29560899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Espace réservé du contenu 2">
            <a:extLst>
              <a:ext uri="{FF2B5EF4-FFF2-40B4-BE49-F238E27FC236}">
                <a16:creationId xmlns:a16="http://schemas.microsoft.com/office/drawing/2014/main" id="{53F87F37-1F90-46DD-9E2E-9964D697FA67}"/>
              </a:ext>
            </a:extLst>
          </p:cNvPr>
          <p:cNvSpPr txBox="1">
            <a:spLocks/>
          </p:cNvSpPr>
          <p:nvPr/>
        </p:nvSpPr>
        <p:spPr>
          <a:xfrm>
            <a:off x="391886" y="781050"/>
            <a:ext cx="11620500" cy="529590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marL="285750" indent="-285750" algn="l">
              <a:buFont typeface="Arial" panose="020B0604020202020204" pitchFamily="34" charset="0"/>
              <a:buChar char="•"/>
            </a:pPr>
            <a:endParaRPr lang="fr-FR" sz="2400" dirty="0"/>
          </a:p>
        </p:txBody>
      </p:sp>
      <p:sp>
        <p:nvSpPr>
          <p:cNvPr id="3" name="TextBox 2">
            <a:extLst>
              <a:ext uri="{FF2B5EF4-FFF2-40B4-BE49-F238E27FC236}">
                <a16:creationId xmlns:a16="http://schemas.microsoft.com/office/drawing/2014/main" id="{FCA8EA47-8A42-438D-9433-99B1DE10E725}"/>
              </a:ext>
            </a:extLst>
          </p:cNvPr>
          <p:cNvSpPr txBox="1"/>
          <p:nvPr/>
        </p:nvSpPr>
        <p:spPr>
          <a:xfrm>
            <a:off x="647700" y="781050"/>
            <a:ext cx="11364686" cy="4893647"/>
          </a:xfrm>
          <a:prstGeom prst="rect">
            <a:avLst/>
          </a:prstGeom>
          <a:noFill/>
        </p:spPr>
        <p:txBody>
          <a:bodyPr wrap="square" rtlCol="0">
            <a:spAutoFit/>
          </a:bodyPr>
          <a:lstStyle/>
          <a:p>
            <a:r>
              <a:rPr lang="fr-FR" sz="4800" b="1" i="1" u="sng" dirty="0">
                <a:solidFill>
                  <a:schemeClr val="accent2">
                    <a:lumMod val="75000"/>
                  </a:schemeClr>
                </a:solidFill>
              </a:rPr>
              <a:t>Sommaire :</a:t>
            </a:r>
          </a:p>
          <a:p>
            <a:endParaRPr lang="fr-FR" sz="4400" dirty="0">
              <a:solidFill>
                <a:schemeClr val="bg2">
                  <a:lumMod val="50000"/>
                </a:schemeClr>
              </a:solidFill>
            </a:endParaRPr>
          </a:p>
          <a:p>
            <a:pPr marL="742950" lvl="1" indent="-285750">
              <a:buFont typeface="Arial" panose="020B0604020202020204" pitchFamily="34" charset="0"/>
              <a:buChar char="•"/>
            </a:pPr>
            <a:r>
              <a:rPr lang="fr-FR" sz="4400" dirty="0">
                <a:solidFill>
                  <a:schemeClr val="bg2">
                    <a:lumMod val="50000"/>
                  </a:schemeClr>
                </a:solidFill>
              </a:rPr>
              <a:t>Définition d’un processeur MIPS</a:t>
            </a:r>
          </a:p>
          <a:p>
            <a:pPr marL="742950" lvl="1" indent="-285750">
              <a:buFont typeface="Arial" panose="020B0604020202020204" pitchFamily="34" charset="0"/>
              <a:buChar char="•"/>
            </a:pPr>
            <a:r>
              <a:rPr lang="fr-FR" sz="4400" dirty="0">
                <a:solidFill>
                  <a:schemeClr val="bg2">
                    <a:lumMod val="50000"/>
                  </a:schemeClr>
                </a:solidFill>
              </a:rPr>
              <a:t>Architecture MIPS</a:t>
            </a:r>
          </a:p>
          <a:p>
            <a:pPr marL="742950" lvl="1" indent="-285750">
              <a:buFont typeface="Arial" panose="020B0604020202020204" pitchFamily="34" charset="0"/>
              <a:buChar char="•"/>
            </a:pPr>
            <a:r>
              <a:rPr lang="fr-FR" sz="4400" dirty="0">
                <a:solidFill>
                  <a:schemeClr val="bg2">
                    <a:lumMod val="50000"/>
                  </a:schemeClr>
                </a:solidFill>
              </a:rPr>
              <a:t>Jeux d’instruction </a:t>
            </a:r>
          </a:p>
          <a:p>
            <a:pPr marL="742950" lvl="1" indent="-285750">
              <a:buFont typeface="Arial" panose="020B0604020202020204" pitchFamily="34" charset="0"/>
              <a:buChar char="•"/>
            </a:pPr>
            <a:r>
              <a:rPr lang="fr-FR" sz="4400" dirty="0">
                <a:solidFill>
                  <a:schemeClr val="bg2">
                    <a:lumMod val="50000"/>
                  </a:schemeClr>
                </a:solidFill>
              </a:rPr>
              <a:t> programmation sous MARS ou SPIM</a:t>
            </a:r>
          </a:p>
          <a:p>
            <a:pPr marL="742950" lvl="1" indent="-285750">
              <a:buFont typeface="Arial" panose="020B0604020202020204" pitchFamily="34" charset="0"/>
              <a:buChar char="•"/>
            </a:pPr>
            <a:r>
              <a:rPr lang="fr-FR" sz="4400" dirty="0">
                <a:solidFill>
                  <a:schemeClr val="bg2">
                    <a:lumMod val="50000"/>
                  </a:schemeClr>
                </a:solidFill>
              </a:rPr>
              <a:t>Exemple d’un programme sous MARS</a:t>
            </a:r>
          </a:p>
        </p:txBody>
      </p:sp>
    </p:spTree>
    <p:extLst>
      <p:ext uri="{BB962C8B-B14F-4D97-AF65-F5344CB8AC3E}">
        <p14:creationId xmlns:p14="http://schemas.microsoft.com/office/powerpoint/2010/main" val="40725923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8D68D514-33B6-4566-AF1E-3ACE30322609}"/>
              </a:ext>
            </a:extLst>
          </p:cNvPr>
          <p:cNvSpPr txBox="1"/>
          <p:nvPr/>
        </p:nvSpPr>
        <p:spPr>
          <a:xfrm>
            <a:off x="2806246" y="2497976"/>
            <a:ext cx="6579507" cy="1862048"/>
          </a:xfrm>
          <a:prstGeom prst="rect">
            <a:avLst/>
          </a:prstGeom>
          <a:noFill/>
        </p:spPr>
        <p:txBody>
          <a:bodyPr wrap="square" rtlCol="0">
            <a:spAutoFit/>
          </a:bodyPr>
          <a:lstStyle/>
          <a:p>
            <a:pPr algn="ctr"/>
            <a:r>
              <a:rPr lang="fr-FR" sz="11500" b="1" i="1" dirty="0">
                <a:solidFill>
                  <a:srgbClr val="1C3C70"/>
                </a:solidFill>
              </a:rPr>
              <a:t>The end</a:t>
            </a:r>
            <a:endParaRPr lang="en-US" sz="11500" b="1" i="1" dirty="0">
              <a:solidFill>
                <a:srgbClr val="1C3C70"/>
              </a:solidFill>
            </a:endParaRPr>
          </a:p>
        </p:txBody>
      </p:sp>
    </p:spTree>
    <p:extLst>
      <p:ext uri="{BB962C8B-B14F-4D97-AF65-F5344CB8AC3E}">
        <p14:creationId xmlns:p14="http://schemas.microsoft.com/office/powerpoint/2010/main" val="1908465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Espace réservé du contenu 2">
            <a:extLst>
              <a:ext uri="{FF2B5EF4-FFF2-40B4-BE49-F238E27FC236}">
                <a16:creationId xmlns:a16="http://schemas.microsoft.com/office/drawing/2014/main" id="{53F87F37-1F90-46DD-9E2E-9964D697FA67}"/>
              </a:ext>
            </a:extLst>
          </p:cNvPr>
          <p:cNvSpPr txBox="1">
            <a:spLocks/>
          </p:cNvSpPr>
          <p:nvPr/>
        </p:nvSpPr>
        <p:spPr>
          <a:xfrm>
            <a:off x="381000" y="1562100"/>
            <a:ext cx="11620500" cy="529590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marL="285750" indent="-285750" algn="l">
              <a:buFont typeface="Arial" panose="020B0604020202020204" pitchFamily="34" charset="0"/>
              <a:buChar char="•"/>
            </a:pPr>
            <a:endParaRPr lang="fr-FR" sz="2400" dirty="0"/>
          </a:p>
        </p:txBody>
      </p:sp>
      <p:sp>
        <p:nvSpPr>
          <p:cNvPr id="3" name="Titre 1">
            <a:extLst>
              <a:ext uri="{FF2B5EF4-FFF2-40B4-BE49-F238E27FC236}">
                <a16:creationId xmlns:a16="http://schemas.microsoft.com/office/drawing/2014/main" id="{2F544089-AE15-4173-83B7-722696C94690}"/>
              </a:ext>
            </a:extLst>
          </p:cNvPr>
          <p:cNvSpPr txBox="1">
            <a:spLocks/>
          </p:cNvSpPr>
          <p:nvPr/>
        </p:nvSpPr>
        <p:spPr>
          <a:xfrm>
            <a:off x="1981200" y="202532"/>
            <a:ext cx="8229600" cy="11430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i="1" u="sng" dirty="0">
                <a:solidFill>
                  <a:schemeClr val="accent2">
                    <a:lumMod val="75000"/>
                  </a:schemeClr>
                </a:solidFill>
                <a:latin typeface="+mn-lt"/>
              </a:rPr>
              <a:t>Définition d’un Processeur</a:t>
            </a:r>
            <a:endParaRPr lang="fr-FR" b="1" i="1" u="sng" dirty="0">
              <a:solidFill>
                <a:schemeClr val="bg2">
                  <a:lumMod val="50000"/>
                </a:schemeClr>
              </a:solidFill>
              <a:latin typeface="+mn-lt"/>
            </a:endParaRPr>
          </a:p>
        </p:txBody>
      </p:sp>
      <p:sp>
        <p:nvSpPr>
          <p:cNvPr id="4" name="Espace réservé du contenu 2">
            <a:extLst>
              <a:ext uri="{FF2B5EF4-FFF2-40B4-BE49-F238E27FC236}">
                <a16:creationId xmlns:a16="http://schemas.microsoft.com/office/drawing/2014/main" id="{3CD9E6FE-C69A-45A1-B903-6361DE7C270B}"/>
              </a:ext>
            </a:extLst>
          </p:cNvPr>
          <p:cNvSpPr txBox="1">
            <a:spLocks/>
          </p:cNvSpPr>
          <p:nvPr/>
        </p:nvSpPr>
        <p:spPr>
          <a:xfrm>
            <a:off x="457200" y="1600200"/>
            <a:ext cx="11620500" cy="510540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fr-FR" sz="3200" cap="none" dirty="0">
                <a:solidFill>
                  <a:schemeClr val="bg2">
                    <a:lumMod val="50000"/>
                  </a:schemeClr>
                </a:solidFill>
              </a:rPr>
              <a:t>Le processeur est capable de lire et d’écrire des informations en mémoire. Il dispose également d’un petit nombre d’emplacements mémoire plus rapides, appelés registres. Les instructions que doit exécuter le processeur sont elles-mêmes stockées en mémoire. Un registre spécial nommé pc contient l’adresse de la prochaine instruction à exécuter. De façon répétée, le processeur lit l’instruction stockée à l’adresse pc (fetch), l’analyse (decode), puis l’interprète (execute), ce qui peut avoir pour effet de modifier certains registres (dont pc) et/ou la mémoire.</a:t>
            </a:r>
          </a:p>
        </p:txBody>
      </p:sp>
    </p:spTree>
    <p:extLst>
      <p:ext uri="{BB962C8B-B14F-4D97-AF65-F5344CB8AC3E}">
        <p14:creationId xmlns:p14="http://schemas.microsoft.com/office/powerpoint/2010/main" val="151864857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Espace réservé du contenu 2">
            <a:extLst>
              <a:ext uri="{FF2B5EF4-FFF2-40B4-BE49-F238E27FC236}">
                <a16:creationId xmlns:a16="http://schemas.microsoft.com/office/drawing/2014/main" id="{53F87F37-1F90-46DD-9E2E-9964D697FA67}"/>
              </a:ext>
            </a:extLst>
          </p:cNvPr>
          <p:cNvSpPr txBox="1">
            <a:spLocks/>
          </p:cNvSpPr>
          <p:nvPr/>
        </p:nvSpPr>
        <p:spPr>
          <a:xfrm>
            <a:off x="381000" y="1562100"/>
            <a:ext cx="11620500" cy="529590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marL="285750" indent="-285750" algn="l">
              <a:buFont typeface="Arial" panose="020B0604020202020204" pitchFamily="34" charset="0"/>
              <a:buChar char="•"/>
            </a:pPr>
            <a:endParaRPr lang="fr-FR" sz="2400" dirty="0"/>
          </a:p>
        </p:txBody>
      </p:sp>
      <p:sp>
        <p:nvSpPr>
          <p:cNvPr id="3" name="Titre 1">
            <a:extLst>
              <a:ext uri="{FF2B5EF4-FFF2-40B4-BE49-F238E27FC236}">
                <a16:creationId xmlns:a16="http://schemas.microsoft.com/office/drawing/2014/main" id="{FB8F8807-9A19-4FAD-8D20-BAAB41101FFF}"/>
              </a:ext>
            </a:extLst>
          </p:cNvPr>
          <p:cNvSpPr txBox="1">
            <a:spLocks/>
          </p:cNvSpPr>
          <p:nvPr/>
        </p:nvSpPr>
        <p:spPr>
          <a:xfrm>
            <a:off x="2076450" y="134699"/>
            <a:ext cx="8229600" cy="1024606"/>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5400" b="1" i="1" u="sng" dirty="0">
                <a:solidFill>
                  <a:schemeClr val="bg2">
                    <a:lumMod val="60000"/>
                    <a:lumOff val="40000"/>
                  </a:schemeClr>
                </a:solidFill>
                <a:latin typeface="+mn-lt"/>
              </a:rPr>
              <a:t>Définition</a:t>
            </a:r>
          </a:p>
        </p:txBody>
      </p:sp>
      <p:sp>
        <p:nvSpPr>
          <p:cNvPr id="4" name="Espace réservé du contenu 2">
            <a:extLst>
              <a:ext uri="{FF2B5EF4-FFF2-40B4-BE49-F238E27FC236}">
                <a16:creationId xmlns:a16="http://schemas.microsoft.com/office/drawing/2014/main" id="{6DF20706-BD80-4B96-A820-4B8B1D23FD0D}"/>
              </a:ext>
            </a:extLst>
          </p:cNvPr>
          <p:cNvSpPr txBox="1">
            <a:spLocks/>
          </p:cNvSpPr>
          <p:nvPr/>
        </p:nvSpPr>
        <p:spPr>
          <a:xfrm>
            <a:off x="190500" y="1417638"/>
            <a:ext cx="12001500" cy="5047330"/>
          </a:xfrm>
          <a:prstGeom prst="rect">
            <a:avLst/>
          </a:prstGeom>
        </p:spPr>
        <p:txBody>
          <a:bodyPr vert="horz" lIns="91440" tIns="45720" rIns="91440" bIns="45720" rtlCol="0" anchor="t">
            <a:normAutofit fontScale="92500"/>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fr-FR" sz="2400" dirty="0">
                <a:solidFill>
                  <a:schemeClr val="bg1">
                    <a:lumMod val="95000"/>
                    <a:lumOff val="5000"/>
                  </a:schemeClr>
                </a:solidFill>
              </a:rPr>
              <a:t>MIPS (un acronyme pour Microprocesseur without Interlocked Pipeline Stages) est une architecture d'ensemble d'instructions RISC (ordinateur à jeu d'instructions réduit) développée par MIPS Technologies (anciennement MIPS Computer System). Les premières architectures MIPS étaient en 32 bits, avec des versions 64 bits ajoutées plus tard.</a:t>
            </a:r>
            <a:r>
              <a:rPr lang="fr-FR" sz="2400" i="1" dirty="0">
                <a:solidFill>
                  <a:schemeClr val="bg1">
                    <a:lumMod val="95000"/>
                    <a:lumOff val="5000"/>
                  </a:schemeClr>
                </a:solidFill>
              </a:rPr>
              <a:t>.</a:t>
            </a:r>
            <a:endParaRPr lang="fr-FR" sz="2400" dirty="0">
              <a:solidFill>
                <a:schemeClr val="bg1">
                  <a:lumMod val="95000"/>
                  <a:lumOff val="5000"/>
                </a:schemeClr>
              </a:solidFill>
            </a:endParaRPr>
          </a:p>
          <a:p>
            <a:pPr algn="l"/>
            <a:r>
              <a:rPr lang="fr-FR" sz="2400" b="1" dirty="0">
                <a:solidFill>
                  <a:schemeClr val="bg1">
                    <a:lumMod val="95000"/>
                    <a:lumOff val="5000"/>
                  </a:schemeClr>
                </a:solidFill>
              </a:rPr>
              <a:t>RISC ?:</a:t>
            </a:r>
            <a:r>
              <a:rPr lang="fr-FR" sz="2400" dirty="0">
                <a:solidFill>
                  <a:schemeClr val="bg1">
                    <a:lumMod val="95000"/>
                    <a:lumOff val="5000"/>
                  </a:schemeClr>
                </a:solidFill>
              </a:rPr>
              <a:t> Un </a:t>
            </a:r>
            <a:r>
              <a:rPr lang="fr-FR" sz="2400" b="1" dirty="0">
                <a:solidFill>
                  <a:schemeClr val="bg1">
                    <a:lumMod val="95000"/>
                    <a:lumOff val="5000"/>
                  </a:schemeClr>
                </a:solidFill>
              </a:rPr>
              <a:t>processeur à jeu d'instructions réduit</a:t>
            </a:r>
            <a:r>
              <a:rPr lang="fr-FR" sz="2400" dirty="0">
                <a:solidFill>
                  <a:schemeClr val="bg1">
                    <a:lumMod val="95000"/>
                    <a:lumOff val="5000"/>
                  </a:schemeClr>
                </a:solidFill>
              </a:rPr>
              <a:t> (en anglais </a:t>
            </a:r>
            <a:r>
              <a:rPr lang="fr-FR" sz="2400" b="1" i="1" dirty="0" err="1">
                <a:solidFill>
                  <a:schemeClr val="bg1">
                    <a:lumMod val="95000"/>
                    <a:lumOff val="5000"/>
                  </a:schemeClr>
                </a:solidFill>
              </a:rPr>
              <a:t>Reduced</a:t>
            </a:r>
            <a:r>
              <a:rPr lang="fr-FR" sz="2400" b="1" i="1" dirty="0">
                <a:solidFill>
                  <a:schemeClr val="bg1">
                    <a:lumMod val="95000"/>
                    <a:lumOff val="5000"/>
                  </a:schemeClr>
                </a:solidFill>
              </a:rPr>
              <a:t> instruction set computer</a:t>
            </a:r>
            <a:r>
              <a:rPr lang="fr-FR" sz="2400" dirty="0">
                <a:solidFill>
                  <a:schemeClr val="bg1">
                    <a:lumMod val="95000"/>
                    <a:lumOff val="5000"/>
                  </a:schemeClr>
                </a:solidFill>
              </a:rPr>
              <a:t> ou </a:t>
            </a:r>
            <a:r>
              <a:rPr lang="fr-FR" sz="2400" b="1" dirty="0">
                <a:solidFill>
                  <a:schemeClr val="bg1">
                    <a:lumMod val="95000"/>
                    <a:lumOff val="5000"/>
                  </a:schemeClr>
                </a:solidFill>
              </a:rPr>
              <a:t>RISC</a:t>
            </a:r>
            <a:r>
              <a:rPr lang="fr-FR" sz="2400" dirty="0">
                <a:solidFill>
                  <a:schemeClr val="bg1">
                    <a:lumMod val="95000"/>
                    <a:lumOff val="5000"/>
                  </a:schemeClr>
                </a:solidFill>
              </a:rPr>
              <a:t>) est un type particulier d'</a:t>
            </a:r>
            <a:r>
              <a:rPr lang="fr-FR" sz="2400" u="sng" dirty="0">
                <a:solidFill>
                  <a:schemeClr val="bg2">
                    <a:lumMod val="60000"/>
                    <a:lumOff val="40000"/>
                  </a:schemeClr>
                </a:solidFill>
              </a:rPr>
              <a:t>architecture matérielle</a:t>
            </a:r>
            <a:r>
              <a:rPr lang="fr-FR" sz="2400" dirty="0">
                <a:solidFill>
                  <a:schemeClr val="bg1">
                    <a:lumMod val="95000"/>
                    <a:lumOff val="5000"/>
                  </a:schemeClr>
                </a:solidFill>
              </a:rPr>
              <a:t> de </a:t>
            </a:r>
            <a:r>
              <a:rPr lang="fr-FR" sz="2400" u="sng" dirty="0">
                <a:solidFill>
                  <a:schemeClr val="bg1">
                    <a:lumMod val="95000"/>
                    <a:lumOff val="5000"/>
                  </a:schemeClr>
                </a:solidFill>
              </a:rPr>
              <a:t>processeurs</a:t>
            </a:r>
            <a:r>
              <a:rPr lang="fr-FR" sz="2400" dirty="0">
                <a:solidFill>
                  <a:schemeClr val="bg1">
                    <a:lumMod val="95000"/>
                    <a:lumOff val="5000"/>
                  </a:schemeClr>
                </a:solidFill>
              </a:rPr>
              <a:t> qui se caractérise par un </a:t>
            </a:r>
            <a:r>
              <a:rPr lang="fr-FR" sz="2400" u="sng" dirty="0">
                <a:solidFill>
                  <a:schemeClr val="bg2">
                    <a:lumMod val="60000"/>
                    <a:lumOff val="40000"/>
                  </a:schemeClr>
                </a:solidFill>
              </a:rPr>
              <a:t>jeu d'instructions</a:t>
            </a:r>
            <a:r>
              <a:rPr lang="fr-FR" sz="2400" dirty="0">
                <a:solidFill>
                  <a:schemeClr val="bg1">
                    <a:lumMod val="95000"/>
                    <a:lumOff val="5000"/>
                  </a:schemeClr>
                </a:solidFill>
              </a:rPr>
              <a:t> contenu, aisé à décoder, uniquement composé d'instructions simple . Au contraire du </a:t>
            </a:r>
            <a:r>
              <a:rPr lang="fr-FR" sz="2400" b="1" dirty="0">
                <a:solidFill>
                  <a:schemeClr val="bg1">
                    <a:lumMod val="95000"/>
                    <a:lumOff val="5000"/>
                  </a:schemeClr>
                </a:solidFill>
              </a:rPr>
              <a:t>CISC</a:t>
            </a:r>
            <a:r>
              <a:rPr lang="fr-FR" sz="2400" dirty="0">
                <a:solidFill>
                  <a:schemeClr val="bg1">
                    <a:lumMod val="95000"/>
                    <a:lumOff val="5000"/>
                  </a:schemeClr>
                </a:solidFill>
              </a:rPr>
              <a:t> (</a:t>
            </a:r>
            <a:r>
              <a:rPr lang="fr-FR" sz="2400" b="1" dirty="0" err="1">
                <a:solidFill>
                  <a:schemeClr val="bg1">
                    <a:lumMod val="95000"/>
                    <a:lumOff val="5000"/>
                  </a:schemeClr>
                </a:solidFill>
              </a:rPr>
              <a:t>C</a:t>
            </a:r>
            <a:r>
              <a:rPr lang="fr-FR" sz="2400" dirty="0" err="1">
                <a:solidFill>
                  <a:schemeClr val="bg1">
                    <a:lumMod val="95000"/>
                    <a:lumOff val="5000"/>
                  </a:schemeClr>
                </a:solidFill>
              </a:rPr>
              <a:t>omplex</a:t>
            </a:r>
            <a:r>
              <a:rPr lang="fr-FR" sz="2400" dirty="0">
                <a:solidFill>
                  <a:schemeClr val="bg1">
                    <a:lumMod val="95000"/>
                    <a:lumOff val="5000"/>
                  </a:schemeClr>
                </a:solidFill>
              </a:rPr>
              <a:t> </a:t>
            </a:r>
            <a:r>
              <a:rPr lang="fr-FR" sz="2400" b="1" dirty="0">
                <a:solidFill>
                  <a:schemeClr val="bg1">
                    <a:lumMod val="95000"/>
                    <a:lumOff val="5000"/>
                  </a:schemeClr>
                </a:solidFill>
              </a:rPr>
              <a:t>I</a:t>
            </a:r>
            <a:r>
              <a:rPr lang="fr-FR" sz="2400" dirty="0">
                <a:solidFill>
                  <a:schemeClr val="bg1">
                    <a:lumMod val="95000"/>
                    <a:lumOff val="5000"/>
                  </a:schemeClr>
                </a:solidFill>
              </a:rPr>
              <a:t>nstruction </a:t>
            </a:r>
            <a:r>
              <a:rPr lang="fr-FR" sz="2400" b="1" dirty="0">
                <a:solidFill>
                  <a:schemeClr val="bg1">
                    <a:lumMod val="95000"/>
                    <a:lumOff val="5000"/>
                  </a:schemeClr>
                </a:solidFill>
              </a:rPr>
              <a:t>S</a:t>
            </a:r>
            <a:r>
              <a:rPr lang="fr-FR" sz="2400" dirty="0">
                <a:solidFill>
                  <a:schemeClr val="bg1">
                    <a:lumMod val="95000"/>
                    <a:lumOff val="5000"/>
                  </a:schemeClr>
                </a:solidFill>
              </a:rPr>
              <a:t>et </a:t>
            </a:r>
            <a:r>
              <a:rPr lang="fr-FR" sz="2400" b="1" dirty="0" err="1">
                <a:solidFill>
                  <a:schemeClr val="bg1">
                    <a:lumMod val="95000"/>
                    <a:lumOff val="5000"/>
                  </a:schemeClr>
                </a:solidFill>
              </a:rPr>
              <a:t>C</a:t>
            </a:r>
            <a:r>
              <a:rPr lang="fr-FR" sz="2400" dirty="0" err="1">
                <a:solidFill>
                  <a:schemeClr val="bg1">
                    <a:lumMod val="95000"/>
                    <a:lumOff val="5000"/>
                  </a:schemeClr>
                </a:solidFill>
              </a:rPr>
              <a:t>omputing</a:t>
            </a:r>
            <a:r>
              <a:rPr lang="fr-FR" sz="2400" dirty="0">
                <a:solidFill>
                  <a:schemeClr val="bg1">
                    <a:lumMod val="95000"/>
                    <a:lumOff val="5000"/>
                  </a:schemeClr>
                </a:solidFill>
              </a:rPr>
              <a:t>) Un </a:t>
            </a:r>
            <a:r>
              <a:rPr lang="fr-FR" sz="2400" b="1" dirty="0">
                <a:solidFill>
                  <a:schemeClr val="bg1">
                    <a:lumMod val="95000"/>
                    <a:lumOff val="5000"/>
                  </a:schemeClr>
                </a:solidFill>
              </a:rPr>
              <a:t>microprocesseur à jeu d'instruction étendu</a:t>
            </a:r>
            <a:r>
              <a:rPr lang="fr-FR" sz="2400" dirty="0">
                <a:solidFill>
                  <a:schemeClr val="bg1">
                    <a:lumMod val="95000"/>
                    <a:lumOff val="5000"/>
                  </a:schemeClr>
                </a:solidFill>
              </a:rPr>
              <a:t>, ou </a:t>
            </a:r>
            <a:r>
              <a:rPr lang="fr-FR" sz="2400" b="1" i="1" dirty="0" err="1">
                <a:solidFill>
                  <a:schemeClr val="bg1">
                    <a:lumMod val="95000"/>
                    <a:lumOff val="5000"/>
                  </a:schemeClr>
                </a:solidFill>
              </a:rPr>
              <a:t>complex</a:t>
            </a:r>
            <a:r>
              <a:rPr lang="fr-FR" sz="2400" b="1" i="1" dirty="0">
                <a:solidFill>
                  <a:schemeClr val="bg1">
                    <a:lumMod val="95000"/>
                    <a:lumOff val="5000"/>
                  </a:schemeClr>
                </a:solidFill>
              </a:rPr>
              <a:t> instruction set computer</a:t>
            </a:r>
            <a:r>
              <a:rPr lang="fr-FR" sz="2400" dirty="0">
                <a:solidFill>
                  <a:schemeClr val="bg1">
                    <a:lumMod val="95000"/>
                    <a:lumOff val="5000"/>
                  </a:schemeClr>
                </a:solidFill>
              </a:rPr>
              <a:t> (</a:t>
            </a:r>
            <a:r>
              <a:rPr lang="fr-FR" sz="2400" b="1" dirty="0">
                <a:solidFill>
                  <a:schemeClr val="bg1">
                    <a:lumMod val="95000"/>
                    <a:lumOff val="5000"/>
                  </a:schemeClr>
                </a:solidFill>
              </a:rPr>
              <a:t>CISC</a:t>
            </a:r>
            <a:r>
              <a:rPr lang="fr-FR" sz="2400" dirty="0">
                <a:solidFill>
                  <a:schemeClr val="bg1">
                    <a:lumMod val="95000"/>
                    <a:lumOff val="5000"/>
                  </a:schemeClr>
                </a:solidFill>
              </a:rPr>
              <a:t>) en </a:t>
            </a:r>
            <a:r>
              <a:rPr lang="fr-FR" sz="2400" dirty="0">
                <a:solidFill>
                  <a:schemeClr val="bg2">
                    <a:lumMod val="60000"/>
                    <a:lumOff val="40000"/>
                  </a:schemeClr>
                </a:solidFill>
              </a:rPr>
              <a:t>anglais</a:t>
            </a:r>
            <a:r>
              <a:rPr lang="fr-FR" sz="2400" dirty="0">
                <a:solidFill>
                  <a:schemeClr val="bg1">
                    <a:lumMod val="95000"/>
                    <a:lumOff val="5000"/>
                  </a:schemeClr>
                </a:solidFill>
              </a:rPr>
              <a:t>, désigne un microprocesseur possédant un </a:t>
            </a:r>
            <a:r>
              <a:rPr lang="fr-FR" sz="2400" dirty="0">
                <a:solidFill>
                  <a:schemeClr val="bg2">
                    <a:lumMod val="60000"/>
                    <a:lumOff val="40000"/>
                  </a:schemeClr>
                </a:solidFill>
              </a:rPr>
              <a:t>jeu d'instructions </a:t>
            </a:r>
            <a:r>
              <a:rPr lang="fr-FR" sz="2400" dirty="0">
                <a:solidFill>
                  <a:schemeClr val="bg1">
                    <a:lumMod val="95000"/>
                    <a:lumOff val="5000"/>
                  </a:schemeClr>
                </a:solidFill>
              </a:rPr>
              <a:t>comprenant de très nombreuses instructions mixées à des modes d'adressages complexes.</a:t>
            </a:r>
          </a:p>
          <a:p>
            <a:pPr algn="l"/>
            <a:r>
              <a:rPr lang="fr-FR" sz="2400" dirty="0">
                <a:solidFill>
                  <a:schemeClr val="bg1">
                    <a:lumMod val="95000"/>
                    <a:lumOff val="5000"/>
                  </a:schemeClr>
                </a:solidFill>
              </a:rPr>
              <a:t>L'architecture CISC est opposée à l'architecture RISC (</a:t>
            </a:r>
            <a:r>
              <a:rPr lang="fr-FR" sz="2400" b="1" i="1" dirty="0" err="1">
                <a:solidFill>
                  <a:schemeClr val="bg1">
                    <a:lumMod val="95000"/>
                    <a:lumOff val="5000"/>
                  </a:schemeClr>
                </a:solidFill>
              </a:rPr>
              <a:t>R</a:t>
            </a:r>
            <a:r>
              <a:rPr lang="fr-FR" sz="2400" i="1" dirty="0" err="1">
                <a:solidFill>
                  <a:schemeClr val="bg1">
                    <a:lumMod val="95000"/>
                    <a:lumOff val="5000"/>
                  </a:schemeClr>
                </a:solidFill>
              </a:rPr>
              <a:t>educed</a:t>
            </a:r>
            <a:r>
              <a:rPr lang="fr-FR" sz="2400" i="1" dirty="0">
                <a:solidFill>
                  <a:schemeClr val="bg1">
                    <a:lumMod val="95000"/>
                    <a:lumOff val="5000"/>
                  </a:schemeClr>
                </a:solidFill>
              </a:rPr>
              <a:t> </a:t>
            </a:r>
            <a:r>
              <a:rPr lang="fr-FR" sz="2400" b="1" i="1" dirty="0">
                <a:solidFill>
                  <a:schemeClr val="bg1">
                    <a:lumMod val="95000"/>
                    <a:lumOff val="5000"/>
                  </a:schemeClr>
                </a:solidFill>
              </a:rPr>
              <a:t>I</a:t>
            </a:r>
            <a:r>
              <a:rPr lang="fr-FR" sz="2400" i="1" dirty="0">
                <a:solidFill>
                  <a:schemeClr val="bg1">
                    <a:lumMod val="95000"/>
                    <a:lumOff val="5000"/>
                  </a:schemeClr>
                </a:solidFill>
              </a:rPr>
              <a:t>nstruction-</a:t>
            </a:r>
            <a:r>
              <a:rPr lang="fr-FR" sz="2400" b="1" i="1" dirty="0">
                <a:solidFill>
                  <a:schemeClr val="bg1">
                    <a:lumMod val="95000"/>
                    <a:lumOff val="5000"/>
                  </a:schemeClr>
                </a:solidFill>
              </a:rPr>
              <a:t>S</a:t>
            </a:r>
            <a:r>
              <a:rPr lang="fr-FR" sz="2400" i="1" dirty="0">
                <a:solidFill>
                  <a:schemeClr val="bg1">
                    <a:lumMod val="95000"/>
                    <a:lumOff val="5000"/>
                  </a:schemeClr>
                </a:solidFill>
              </a:rPr>
              <a:t>et </a:t>
            </a:r>
            <a:r>
              <a:rPr lang="fr-FR" sz="2400" b="1" i="1" dirty="0">
                <a:solidFill>
                  <a:schemeClr val="bg1">
                    <a:lumMod val="95000"/>
                    <a:lumOff val="5000"/>
                  </a:schemeClr>
                </a:solidFill>
              </a:rPr>
              <a:t>C</a:t>
            </a:r>
            <a:r>
              <a:rPr lang="fr-FR" sz="2400" i="1" dirty="0">
                <a:solidFill>
                  <a:schemeClr val="bg1">
                    <a:lumMod val="95000"/>
                    <a:lumOff val="5000"/>
                  </a:schemeClr>
                </a:solidFill>
              </a:rPr>
              <a:t>omputer</a:t>
            </a:r>
            <a:r>
              <a:rPr lang="fr-FR" sz="2400" dirty="0">
                <a:solidFill>
                  <a:schemeClr val="bg1">
                    <a:lumMod val="95000"/>
                    <a:lumOff val="5000"/>
                  </a:schemeClr>
                </a:solidFill>
              </a:rPr>
              <a:t>).</a:t>
            </a:r>
          </a:p>
          <a:p>
            <a:pPr algn="l"/>
            <a:endParaRPr lang="fr-FR" sz="2400" dirty="0">
              <a:solidFill>
                <a:schemeClr val="bg1">
                  <a:lumMod val="95000"/>
                  <a:lumOff val="5000"/>
                </a:schemeClr>
              </a:solidFill>
            </a:endParaRPr>
          </a:p>
        </p:txBody>
      </p:sp>
    </p:spTree>
    <p:extLst>
      <p:ext uri="{BB962C8B-B14F-4D97-AF65-F5344CB8AC3E}">
        <p14:creationId xmlns:p14="http://schemas.microsoft.com/office/powerpoint/2010/main" val="42714349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Espace réservé du contenu 2">
            <a:extLst>
              <a:ext uri="{FF2B5EF4-FFF2-40B4-BE49-F238E27FC236}">
                <a16:creationId xmlns:a16="http://schemas.microsoft.com/office/drawing/2014/main" id="{53F87F37-1F90-46DD-9E2E-9964D697FA67}"/>
              </a:ext>
            </a:extLst>
          </p:cNvPr>
          <p:cNvSpPr txBox="1">
            <a:spLocks/>
          </p:cNvSpPr>
          <p:nvPr/>
        </p:nvSpPr>
        <p:spPr>
          <a:xfrm>
            <a:off x="381000" y="1562100"/>
            <a:ext cx="11620500" cy="529590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marL="285750" indent="-285750" algn="l">
              <a:buFont typeface="Arial" panose="020B0604020202020204" pitchFamily="34" charset="0"/>
              <a:buChar char="•"/>
            </a:pPr>
            <a:endParaRPr lang="fr-FR" sz="2400" dirty="0"/>
          </a:p>
        </p:txBody>
      </p:sp>
      <p:sp>
        <p:nvSpPr>
          <p:cNvPr id="3" name="Titre 1">
            <a:extLst>
              <a:ext uri="{FF2B5EF4-FFF2-40B4-BE49-F238E27FC236}">
                <a16:creationId xmlns:a16="http://schemas.microsoft.com/office/drawing/2014/main" id="{2AF601F1-1973-4E60-9560-D373FF8F0ED6}"/>
              </a:ext>
            </a:extLst>
          </p:cNvPr>
          <p:cNvSpPr txBox="1">
            <a:spLocks/>
          </p:cNvSpPr>
          <p:nvPr/>
        </p:nvSpPr>
        <p:spPr>
          <a:xfrm>
            <a:off x="-311369" y="419100"/>
            <a:ext cx="12389069" cy="1143000"/>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600" b="1" i="1" u="sng" dirty="0">
                <a:solidFill>
                  <a:schemeClr val="bg2">
                    <a:lumMod val="60000"/>
                    <a:lumOff val="40000"/>
                  </a:schemeClr>
                </a:solidFill>
                <a:latin typeface="+mn-lt"/>
              </a:rPr>
              <a:t>Caractéristiques architecturales des processeurs RISC  </a:t>
            </a:r>
            <a:br>
              <a:rPr lang="fr-FR" sz="3600" b="1" i="1" u="sng" dirty="0">
                <a:solidFill>
                  <a:schemeClr val="bg2">
                    <a:lumMod val="60000"/>
                    <a:lumOff val="40000"/>
                  </a:schemeClr>
                </a:solidFill>
                <a:latin typeface="+mn-lt"/>
              </a:rPr>
            </a:br>
            <a:endParaRPr lang="fr-FR" sz="3600" b="1" i="1" u="sng" dirty="0">
              <a:solidFill>
                <a:schemeClr val="bg2">
                  <a:lumMod val="60000"/>
                  <a:lumOff val="40000"/>
                </a:schemeClr>
              </a:solidFill>
              <a:latin typeface="+mn-lt"/>
            </a:endParaRPr>
          </a:p>
        </p:txBody>
      </p:sp>
      <p:sp>
        <p:nvSpPr>
          <p:cNvPr id="4" name="Espace réservé du contenu 2">
            <a:extLst>
              <a:ext uri="{FF2B5EF4-FFF2-40B4-BE49-F238E27FC236}">
                <a16:creationId xmlns:a16="http://schemas.microsoft.com/office/drawing/2014/main" id="{4A64CC87-4F2F-4E17-87AB-BC240C14BDAB}"/>
              </a:ext>
            </a:extLst>
          </p:cNvPr>
          <p:cNvSpPr txBox="1">
            <a:spLocks/>
          </p:cNvSpPr>
          <p:nvPr/>
        </p:nvSpPr>
        <p:spPr>
          <a:xfrm>
            <a:off x="190500" y="1417638"/>
            <a:ext cx="11887200" cy="5165724"/>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fr-FR" sz="2400" dirty="0">
                <a:solidFill>
                  <a:schemeClr val="tx2">
                    <a:lumMod val="10000"/>
                  </a:schemeClr>
                </a:solidFill>
              </a:rPr>
              <a:t>Les processeurs RISC font reposer l'optimisation du code sur le compilateur, tandis que les instructions sont faciles à décoder pour le processeur. Pour cela :</a:t>
            </a:r>
          </a:p>
          <a:p>
            <a:pPr algn="l"/>
            <a:r>
              <a:rPr lang="fr-FR" sz="2400" dirty="0">
                <a:solidFill>
                  <a:schemeClr val="tx2">
                    <a:lumMod val="10000"/>
                  </a:schemeClr>
                </a:solidFill>
              </a:rPr>
              <a:t>Ces processeurs disposent de beaucoup de registres « généraux » (au moins 16, généralement 32), tous équivalents, pour faciliter leur allocation par le compilateur ;</a:t>
            </a:r>
          </a:p>
          <a:p>
            <a:pPr algn="l"/>
            <a:r>
              <a:rPr lang="fr-FR" sz="2400" dirty="0">
                <a:solidFill>
                  <a:schemeClr val="tx2">
                    <a:lumMod val="10000"/>
                  </a:schemeClr>
                </a:solidFill>
              </a:rPr>
              <a:t>Les instructions sont de taille fixe, souvent 32 bits ;</a:t>
            </a:r>
          </a:p>
          <a:p>
            <a:pPr algn="l"/>
            <a:r>
              <a:rPr lang="fr-FR" sz="2400" dirty="0">
                <a:solidFill>
                  <a:schemeClr val="tx2">
                    <a:lumMod val="10000"/>
                  </a:schemeClr>
                </a:solidFill>
              </a:rPr>
              <a:t>Les instructions arithmétiques ont généralement 3 adresses : 2 registres servant d'opérandes et un registre de sortie ;</a:t>
            </a:r>
          </a:p>
          <a:p>
            <a:pPr algn="l"/>
            <a:r>
              <a:rPr lang="fr-FR" sz="2400" dirty="0">
                <a:solidFill>
                  <a:schemeClr val="tx2">
                    <a:lumMod val="10000"/>
                  </a:schemeClr>
                </a:solidFill>
              </a:rPr>
              <a:t>Les accès à la mémoire font l'objet d'instructions spécifiques, et une valeur doit d'abord être chargée dans un registre pour être utilisée : on parle d'architecture </a:t>
            </a:r>
            <a:r>
              <a:rPr lang="fr-FR" sz="2400" dirty="0" err="1">
                <a:solidFill>
                  <a:schemeClr val="tx2">
                    <a:lumMod val="10000"/>
                  </a:schemeClr>
                </a:solidFill>
              </a:rPr>
              <a:t>load</a:t>
            </a:r>
            <a:r>
              <a:rPr lang="fr-FR" sz="2400" dirty="0">
                <a:solidFill>
                  <a:schemeClr val="tx2">
                    <a:lumMod val="10000"/>
                  </a:schemeClr>
                </a:solidFill>
              </a:rPr>
              <a:t>-store ou d'instructions register-register.</a:t>
            </a:r>
          </a:p>
          <a:p>
            <a:pPr algn="l"/>
            <a:endParaRPr lang="fr-FR" sz="2400" dirty="0">
              <a:solidFill>
                <a:schemeClr val="tx2">
                  <a:lumMod val="10000"/>
                </a:schemeClr>
              </a:solidFill>
            </a:endParaRPr>
          </a:p>
        </p:txBody>
      </p:sp>
    </p:spTree>
    <p:extLst>
      <p:ext uri="{BB962C8B-B14F-4D97-AF65-F5344CB8AC3E}">
        <p14:creationId xmlns:p14="http://schemas.microsoft.com/office/powerpoint/2010/main" val="3320991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Espace réservé du contenu 2">
            <a:extLst>
              <a:ext uri="{FF2B5EF4-FFF2-40B4-BE49-F238E27FC236}">
                <a16:creationId xmlns:a16="http://schemas.microsoft.com/office/drawing/2014/main" id="{53F87F37-1F90-46DD-9E2E-9964D697FA67}"/>
              </a:ext>
            </a:extLst>
          </p:cNvPr>
          <p:cNvSpPr txBox="1">
            <a:spLocks/>
          </p:cNvSpPr>
          <p:nvPr/>
        </p:nvSpPr>
        <p:spPr>
          <a:xfrm>
            <a:off x="381000" y="1562100"/>
            <a:ext cx="11620500" cy="529590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marL="285750" indent="-285750" algn="l">
              <a:buFont typeface="Arial" panose="020B0604020202020204" pitchFamily="34" charset="0"/>
              <a:buChar char="•"/>
            </a:pPr>
            <a:endParaRPr lang="fr-FR" sz="2400" dirty="0"/>
          </a:p>
        </p:txBody>
      </p:sp>
      <p:pic>
        <p:nvPicPr>
          <p:cNvPr id="5" name="Espace réservé du contenu 3" descr="3.PNG">
            <a:extLst>
              <a:ext uri="{FF2B5EF4-FFF2-40B4-BE49-F238E27FC236}">
                <a16:creationId xmlns:a16="http://schemas.microsoft.com/office/drawing/2014/main" id="{9ED15BE3-B9FB-4B38-B8F1-C711B2E20F59}"/>
              </a:ext>
            </a:extLst>
          </p:cNvPr>
          <p:cNvPicPr>
            <a:picLocks noGrp="1" noChangeAspect="1"/>
          </p:cNvPicPr>
          <p:nvPr/>
        </p:nvPicPr>
        <p:blipFill>
          <a:blip r:embed="rId2"/>
          <a:stretch>
            <a:fillRect/>
          </a:stretch>
        </p:blipFill>
        <p:spPr>
          <a:xfrm>
            <a:off x="605246" y="-91392"/>
            <a:ext cx="11205754" cy="7040784"/>
          </a:xfrm>
          <a:prstGeom prst="rect">
            <a:avLst/>
          </a:prstGeom>
        </p:spPr>
      </p:pic>
    </p:spTree>
    <p:extLst>
      <p:ext uri="{BB962C8B-B14F-4D97-AF65-F5344CB8AC3E}">
        <p14:creationId xmlns:p14="http://schemas.microsoft.com/office/powerpoint/2010/main" val="41584913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DBECD-46EB-4B03-B02F-4EFAA4F7CCE6}"/>
              </a:ext>
            </a:extLst>
          </p:cNvPr>
          <p:cNvSpPr txBox="1"/>
          <p:nvPr/>
        </p:nvSpPr>
        <p:spPr>
          <a:xfrm>
            <a:off x="1379832" y="2705725"/>
            <a:ext cx="9432336" cy="1446550"/>
          </a:xfrm>
          <a:prstGeom prst="rect">
            <a:avLst/>
          </a:prstGeom>
          <a:noFill/>
        </p:spPr>
        <p:txBody>
          <a:bodyPr wrap="square" rtlCol="0">
            <a:spAutoFit/>
          </a:bodyPr>
          <a:lstStyle/>
          <a:p>
            <a:pPr lvl="1" algn="ctr"/>
            <a:r>
              <a:rPr lang="fr-FR" sz="8800" b="1" i="1" u="sng" dirty="0">
                <a:solidFill>
                  <a:schemeClr val="bg2">
                    <a:lumMod val="75000"/>
                  </a:schemeClr>
                </a:solidFill>
              </a:rPr>
              <a:t>Architecture MIPS</a:t>
            </a:r>
          </a:p>
        </p:txBody>
      </p:sp>
    </p:spTree>
    <p:extLst>
      <p:ext uri="{BB962C8B-B14F-4D97-AF65-F5344CB8AC3E}">
        <p14:creationId xmlns:p14="http://schemas.microsoft.com/office/powerpoint/2010/main" val="421519988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DBECD-46EB-4B03-B02F-4EFAA4F7CCE6}"/>
              </a:ext>
            </a:extLst>
          </p:cNvPr>
          <p:cNvSpPr txBox="1"/>
          <p:nvPr/>
        </p:nvSpPr>
        <p:spPr>
          <a:xfrm>
            <a:off x="591102" y="457200"/>
            <a:ext cx="11009795" cy="6309420"/>
          </a:xfrm>
          <a:prstGeom prst="rect">
            <a:avLst/>
          </a:prstGeom>
          <a:noFill/>
        </p:spPr>
        <p:txBody>
          <a:bodyPr wrap="square" rtlCol="0">
            <a:spAutoFit/>
          </a:bodyPr>
          <a:lstStyle/>
          <a:p>
            <a:r>
              <a:rPr lang="fr-FR" sz="3600" b="1" i="1" u="sng" dirty="0">
                <a:solidFill>
                  <a:schemeClr val="bg2">
                    <a:lumMod val="50000"/>
                  </a:schemeClr>
                </a:solidFill>
              </a:rPr>
              <a:t>Architecture MIPS :</a:t>
            </a:r>
          </a:p>
          <a:p>
            <a:endParaRPr lang="fr-FR" sz="2400" b="1" i="1" u="sng" dirty="0">
              <a:solidFill>
                <a:srgbClr val="181818"/>
              </a:solidFill>
            </a:endParaRPr>
          </a:p>
          <a:p>
            <a:r>
              <a:rPr lang="fr-FR" sz="3200" dirty="0">
                <a:solidFill>
                  <a:srgbClr val="181818"/>
                </a:solidFill>
                <a:effectLst/>
              </a:rPr>
              <a:t>L'architecture MIPS (microprocessor without </a:t>
            </a:r>
            <a:r>
              <a:rPr lang="fr-FR" sz="3200" dirty="0" err="1">
                <a:solidFill>
                  <a:srgbClr val="181818"/>
                </a:solidFill>
                <a:effectLst/>
              </a:rPr>
              <a:t>interlocked</a:t>
            </a:r>
            <a:r>
              <a:rPr lang="fr-FR" sz="3200" dirty="0">
                <a:solidFill>
                  <a:srgbClr val="181818"/>
                </a:solidFill>
                <a:effectLst/>
              </a:rPr>
              <a:t> pipeline stages) est une architecture de processeur de type Reduced instruction set computer (RISC) développée par la société MIPS Technologies (alors appelée MIPS Computer Systems), basée à Mountain View en Californie.</a:t>
            </a:r>
          </a:p>
          <a:p>
            <a:r>
              <a:rPr lang="fr-FR" sz="3200" dirty="0">
                <a:solidFill>
                  <a:srgbClr val="181818"/>
                </a:solidFill>
                <a:effectLst/>
              </a:rPr>
              <a:t> Les processeurs fabriqués selon cette architecture ont surtout été utilisés dans les systèmes SGI. On les retrouve aussi dans plusieurs systèmes embarqués, comme les ordinateurs de poche, les routeurs Cisco et les consoles de jeux vidéo (Nintendo 64 et Sony PlayStation, PlayStation 2 et PSP).</a:t>
            </a:r>
          </a:p>
          <a:p>
            <a:endParaRPr lang="fr-FR" sz="2400" b="1" i="1" u="sng" dirty="0">
              <a:solidFill>
                <a:srgbClr val="181818"/>
              </a:solidFill>
            </a:endParaRPr>
          </a:p>
        </p:txBody>
      </p:sp>
    </p:spTree>
    <p:extLst>
      <p:ext uri="{BB962C8B-B14F-4D97-AF65-F5344CB8AC3E}">
        <p14:creationId xmlns:p14="http://schemas.microsoft.com/office/powerpoint/2010/main" val="18683061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D370D5-3AF1-4D7E-A19D-131A44EC02DC}"/>
              </a:ext>
            </a:extLst>
          </p:cNvPr>
          <p:cNvSpPr txBox="1"/>
          <p:nvPr/>
        </p:nvSpPr>
        <p:spPr>
          <a:xfrm>
            <a:off x="967408" y="213113"/>
            <a:ext cx="11224592" cy="3231654"/>
          </a:xfrm>
          <a:prstGeom prst="rect">
            <a:avLst/>
          </a:prstGeom>
          <a:noFill/>
        </p:spPr>
        <p:txBody>
          <a:bodyPr wrap="square" rtlCol="0">
            <a:spAutoFit/>
          </a:bodyPr>
          <a:lstStyle/>
          <a:p>
            <a:r>
              <a:rPr lang="fr-FR" sz="3600" b="1" i="1" u="sng" dirty="0">
                <a:solidFill>
                  <a:schemeClr val="bg2">
                    <a:lumMod val="60000"/>
                    <a:lumOff val="40000"/>
                  </a:schemeClr>
                </a:solidFill>
              </a:rPr>
              <a:t>Interface du processeur MIPS :</a:t>
            </a:r>
          </a:p>
          <a:p>
            <a:r>
              <a:rPr lang="fr-FR" sz="2400" dirty="0"/>
              <a:t>    </a:t>
            </a:r>
            <a:r>
              <a:rPr lang="fr-FR" sz="2400" dirty="0">
                <a:solidFill>
                  <a:schemeClr val="bg2">
                    <a:lumMod val="75000"/>
                  </a:schemeClr>
                </a:solidFill>
              </a:rPr>
              <a:t>Le processeur MIPS possède une interface avec 7 ports :</a:t>
            </a:r>
          </a:p>
          <a:p>
            <a:r>
              <a:rPr lang="fr-FR" sz="2400" dirty="0">
                <a:solidFill>
                  <a:schemeClr val="bg2">
                    <a:lumMod val="75000"/>
                  </a:schemeClr>
                </a:solidFill>
              </a:rPr>
              <a:t>       </a:t>
            </a:r>
            <a:r>
              <a:rPr lang="fr-FR" sz="2400" b="1" dirty="0">
                <a:solidFill>
                  <a:schemeClr val="bg2">
                    <a:lumMod val="75000"/>
                  </a:schemeClr>
                </a:solidFill>
              </a:rPr>
              <a:t>-</a:t>
            </a:r>
            <a:r>
              <a:rPr lang="fr-FR" sz="2400" dirty="0">
                <a:solidFill>
                  <a:schemeClr val="bg2">
                    <a:lumMod val="75000"/>
                  </a:schemeClr>
                </a:solidFill>
              </a:rPr>
              <a:t> </a:t>
            </a:r>
            <a:r>
              <a:rPr lang="fr-FR" sz="2400" b="1" dirty="0">
                <a:solidFill>
                  <a:schemeClr val="bg2">
                    <a:lumMod val="75000"/>
                  </a:schemeClr>
                </a:solidFill>
              </a:rPr>
              <a:t>CLK </a:t>
            </a:r>
          </a:p>
          <a:p>
            <a:r>
              <a:rPr lang="fr-FR" sz="2400" dirty="0">
                <a:solidFill>
                  <a:schemeClr val="bg2">
                    <a:lumMod val="75000"/>
                  </a:schemeClr>
                </a:solidFill>
              </a:rPr>
              <a:t>       </a:t>
            </a:r>
            <a:r>
              <a:rPr lang="fr-FR" sz="2400" b="1" dirty="0">
                <a:solidFill>
                  <a:schemeClr val="bg2">
                    <a:lumMod val="75000"/>
                  </a:schemeClr>
                </a:solidFill>
              </a:rPr>
              <a:t>-</a:t>
            </a:r>
            <a:r>
              <a:rPr lang="fr-FR" sz="2400" dirty="0">
                <a:solidFill>
                  <a:schemeClr val="bg2">
                    <a:lumMod val="75000"/>
                  </a:schemeClr>
                </a:solidFill>
              </a:rPr>
              <a:t> </a:t>
            </a:r>
            <a:r>
              <a:rPr lang="fr-FR" sz="2400" b="1" dirty="0">
                <a:solidFill>
                  <a:schemeClr val="bg2">
                    <a:lumMod val="75000"/>
                  </a:schemeClr>
                </a:solidFill>
              </a:rPr>
              <a:t>NRESET</a:t>
            </a:r>
          </a:p>
          <a:p>
            <a:r>
              <a:rPr lang="fr-FR" sz="2400" dirty="0">
                <a:solidFill>
                  <a:schemeClr val="bg2">
                    <a:lumMod val="75000"/>
                  </a:schemeClr>
                </a:solidFill>
              </a:rPr>
              <a:t>       </a:t>
            </a:r>
            <a:r>
              <a:rPr lang="fr-FR" sz="2400" b="1" dirty="0">
                <a:solidFill>
                  <a:schemeClr val="bg2">
                    <a:lumMod val="75000"/>
                  </a:schemeClr>
                </a:solidFill>
              </a:rPr>
              <a:t>-</a:t>
            </a:r>
            <a:r>
              <a:rPr lang="fr-FR" sz="2400" dirty="0">
                <a:solidFill>
                  <a:schemeClr val="bg2">
                    <a:lumMod val="75000"/>
                  </a:schemeClr>
                </a:solidFill>
              </a:rPr>
              <a:t> </a:t>
            </a:r>
            <a:r>
              <a:rPr lang="fr-FR" sz="2400" b="1" dirty="0">
                <a:solidFill>
                  <a:schemeClr val="bg2">
                    <a:lumMod val="75000"/>
                  </a:schemeClr>
                </a:solidFill>
              </a:rPr>
              <a:t>ADDRESS</a:t>
            </a:r>
          </a:p>
          <a:p>
            <a:r>
              <a:rPr lang="fr-FR" sz="2400" dirty="0">
                <a:solidFill>
                  <a:schemeClr val="bg2">
                    <a:lumMod val="75000"/>
                  </a:schemeClr>
                </a:solidFill>
              </a:rPr>
              <a:t>       </a:t>
            </a:r>
            <a:r>
              <a:rPr lang="fr-FR" sz="2400" b="1" dirty="0">
                <a:solidFill>
                  <a:schemeClr val="bg2">
                    <a:lumMod val="75000"/>
                  </a:schemeClr>
                </a:solidFill>
              </a:rPr>
              <a:t>-</a:t>
            </a:r>
            <a:r>
              <a:rPr lang="fr-FR" sz="2400" dirty="0">
                <a:solidFill>
                  <a:schemeClr val="bg2">
                    <a:lumMod val="75000"/>
                  </a:schemeClr>
                </a:solidFill>
              </a:rPr>
              <a:t> </a:t>
            </a:r>
            <a:r>
              <a:rPr lang="fr-FR" sz="2400" b="1" dirty="0">
                <a:solidFill>
                  <a:schemeClr val="bg2">
                    <a:lumMod val="75000"/>
                  </a:schemeClr>
                </a:solidFill>
              </a:rPr>
              <a:t>MEMRW</a:t>
            </a:r>
          </a:p>
          <a:p>
            <a:r>
              <a:rPr lang="fr-FR" sz="2400" dirty="0">
                <a:solidFill>
                  <a:schemeClr val="bg2">
                    <a:lumMod val="75000"/>
                  </a:schemeClr>
                </a:solidFill>
              </a:rPr>
              <a:t>       </a:t>
            </a:r>
            <a:r>
              <a:rPr lang="fr-FR" sz="2400" b="1" dirty="0">
                <a:solidFill>
                  <a:schemeClr val="bg2">
                    <a:lumMod val="75000"/>
                  </a:schemeClr>
                </a:solidFill>
              </a:rPr>
              <a:t>-</a:t>
            </a:r>
            <a:r>
              <a:rPr lang="fr-FR" sz="2400" dirty="0">
                <a:solidFill>
                  <a:schemeClr val="bg2">
                    <a:lumMod val="75000"/>
                  </a:schemeClr>
                </a:solidFill>
              </a:rPr>
              <a:t> </a:t>
            </a:r>
            <a:r>
              <a:rPr lang="fr-FR" sz="2400" b="1" dirty="0">
                <a:solidFill>
                  <a:schemeClr val="bg2">
                    <a:lumMod val="75000"/>
                  </a:schemeClr>
                </a:solidFill>
              </a:rPr>
              <a:t>DATAOUT</a:t>
            </a:r>
          </a:p>
          <a:p>
            <a:r>
              <a:rPr lang="fr-FR" sz="2400" dirty="0">
                <a:solidFill>
                  <a:schemeClr val="bg2">
                    <a:lumMod val="75000"/>
                  </a:schemeClr>
                </a:solidFill>
              </a:rPr>
              <a:t>       </a:t>
            </a:r>
            <a:r>
              <a:rPr lang="fr-FR" sz="2400" b="1" dirty="0">
                <a:solidFill>
                  <a:schemeClr val="bg2">
                    <a:lumMod val="75000"/>
                  </a:schemeClr>
                </a:solidFill>
              </a:rPr>
              <a:t>-</a:t>
            </a:r>
            <a:r>
              <a:rPr lang="fr-FR" sz="2400" dirty="0">
                <a:solidFill>
                  <a:schemeClr val="bg2">
                    <a:lumMod val="75000"/>
                  </a:schemeClr>
                </a:solidFill>
              </a:rPr>
              <a:t> </a:t>
            </a:r>
            <a:r>
              <a:rPr lang="fr-FR" sz="2400" b="1" dirty="0">
                <a:solidFill>
                  <a:schemeClr val="bg2">
                    <a:lumMod val="75000"/>
                  </a:schemeClr>
                </a:solidFill>
              </a:rPr>
              <a:t>DATAIN </a:t>
            </a:r>
          </a:p>
        </p:txBody>
      </p:sp>
      <p:pic>
        <p:nvPicPr>
          <p:cNvPr id="4" name="Picture 3">
            <a:extLst>
              <a:ext uri="{FF2B5EF4-FFF2-40B4-BE49-F238E27FC236}">
                <a16:creationId xmlns:a16="http://schemas.microsoft.com/office/drawing/2014/main" id="{E628EDB3-6158-4CA9-8F17-6D99B63DE135}"/>
              </a:ext>
            </a:extLst>
          </p:cNvPr>
          <p:cNvPicPr>
            <a:picLocks noChangeAspect="1"/>
          </p:cNvPicPr>
          <p:nvPr/>
        </p:nvPicPr>
        <p:blipFill>
          <a:blip r:embed="rId2"/>
          <a:stretch>
            <a:fillRect/>
          </a:stretch>
        </p:blipFill>
        <p:spPr>
          <a:xfrm>
            <a:off x="5992193" y="1179452"/>
            <a:ext cx="5430370" cy="2688041"/>
          </a:xfrm>
          <a:prstGeom prst="rect">
            <a:avLst/>
          </a:prstGeom>
        </p:spPr>
      </p:pic>
      <p:sp>
        <p:nvSpPr>
          <p:cNvPr id="5" name="TextBox 4">
            <a:extLst>
              <a:ext uri="{FF2B5EF4-FFF2-40B4-BE49-F238E27FC236}">
                <a16:creationId xmlns:a16="http://schemas.microsoft.com/office/drawing/2014/main" id="{F5A9CBC1-AEB1-4DDD-8F5E-A2B8076DC191}"/>
              </a:ext>
            </a:extLst>
          </p:cNvPr>
          <p:cNvSpPr txBox="1"/>
          <p:nvPr/>
        </p:nvSpPr>
        <p:spPr>
          <a:xfrm>
            <a:off x="483704" y="3867493"/>
            <a:ext cx="10747512" cy="3170099"/>
          </a:xfrm>
          <a:prstGeom prst="rect">
            <a:avLst/>
          </a:prstGeom>
          <a:noFill/>
        </p:spPr>
        <p:txBody>
          <a:bodyPr wrap="square" rtlCol="0">
            <a:spAutoFit/>
          </a:bodyPr>
          <a:lstStyle/>
          <a:p>
            <a:r>
              <a:rPr lang="fr-FR" sz="3600" b="1" i="1" u="sng" dirty="0">
                <a:solidFill>
                  <a:schemeClr val="bg2">
                    <a:lumMod val="60000"/>
                    <a:lumOff val="40000"/>
                  </a:schemeClr>
                </a:solidFill>
              </a:rPr>
              <a:t>Architecture externe  d’un processeur MIPS:</a:t>
            </a:r>
          </a:p>
          <a:p>
            <a:r>
              <a:rPr lang="fr-FR" sz="2400" dirty="0">
                <a:solidFill>
                  <a:schemeClr val="bg2">
                    <a:lumMod val="75000"/>
                  </a:schemeClr>
                </a:solidFill>
              </a:rPr>
              <a:t>Une architecture externe de processeur ou architecture de jeu d'instructions est la spécification fonctionnelle d'un processeur, du point de vue du programmeur en langage machine. L'architecture comprend notamment la donnée d'un jeu d'instructions, d'un ensemble de registres visibles par le programmeur, d'une organisation de la mémoire et des entrées sorties, des modalités d'un éventuel support multiprocesseur, etc.</a:t>
            </a:r>
            <a:r>
              <a:rPr lang="fr-FR" sz="2400" dirty="0">
                <a:solidFill>
                  <a:schemeClr val="bg2">
                    <a:lumMod val="75000"/>
                  </a:schemeClr>
                </a:solidFill>
                <a:effectLst/>
              </a:rPr>
              <a:t> </a:t>
            </a:r>
          </a:p>
          <a:p>
            <a:r>
              <a:rPr lang="fr-FR" sz="2000" b="1" i="1" u="sng" dirty="0">
                <a:solidFill>
                  <a:schemeClr val="accent1">
                    <a:lumMod val="75000"/>
                  </a:schemeClr>
                </a:solidFill>
              </a:rPr>
              <a:t> </a:t>
            </a:r>
          </a:p>
        </p:txBody>
      </p:sp>
    </p:spTree>
    <p:extLst>
      <p:ext uri="{BB962C8B-B14F-4D97-AF65-F5344CB8AC3E}">
        <p14:creationId xmlns:p14="http://schemas.microsoft.com/office/powerpoint/2010/main" val="7192476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621</TotalTime>
  <Words>866</Words>
  <Application>Microsoft Office PowerPoint</Application>
  <PresentationFormat>Widescreen</PresentationFormat>
  <Paragraphs>223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Adobe Caslon Pro Bold</vt: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abdelilah dehaoui</dc:creator>
  <cp:lastModifiedBy>abdelilah dehaoui</cp:lastModifiedBy>
  <cp:revision>79</cp:revision>
  <dcterms:created xsi:type="dcterms:W3CDTF">2018-01-03T20:05:44Z</dcterms:created>
  <dcterms:modified xsi:type="dcterms:W3CDTF">2018-01-05T15:11:21Z</dcterms:modified>
</cp:coreProperties>
</file>