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58" r:id="rId3"/>
    <p:sldId id="259" r:id="rId4"/>
    <p:sldId id="297" r:id="rId5"/>
    <p:sldId id="262" r:id="rId6"/>
    <p:sldId id="277" r:id="rId7"/>
    <p:sldId id="272" r:id="rId8"/>
    <p:sldId id="273" r:id="rId9"/>
    <p:sldId id="261" r:id="rId10"/>
    <p:sldId id="260" r:id="rId11"/>
    <p:sldId id="298" r:id="rId12"/>
    <p:sldId id="257" r:id="rId13"/>
    <p:sldId id="264" r:id="rId14"/>
    <p:sldId id="271" r:id="rId15"/>
    <p:sldId id="268" r:id="rId16"/>
  </p:sldIdLst>
  <p:sldSz cx="9144000" cy="5143500" type="screen16x9"/>
  <p:notesSz cx="6858000" cy="9144000"/>
  <p:embeddedFontLst>
    <p:embeddedFont>
      <p:font typeface="Advent Pro SemiBold" panose="020B0604020202020204" charset="0"/>
      <p:regular r:id="rId18"/>
      <p:bold r:id="rId19"/>
    </p:embeddedFont>
    <p:embeddedFont>
      <p:font typeface="Arial Narrow" panose="020B0606020202030204" pitchFamily="34" charset="0"/>
      <p:regular r:id="rId20"/>
      <p:bold r:id="rId21"/>
      <p:italic r:id="rId22"/>
      <p:boldItalic r:id="rId23"/>
    </p:embeddedFont>
    <p:embeddedFont>
      <p:font typeface="Fira Sans Condensed Medium" panose="020B0603050000020004" pitchFamily="34" charset="0"/>
      <p:regular r:id="rId24"/>
      <p:bold r:id="rId25"/>
      <p:italic r:id="rId26"/>
      <p:boldItalic r:id="rId27"/>
    </p:embeddedFont>
    <p:embeddedFont>
      <p:font typeface="Fira Sans Extra Condensed Medium" panose="020B0604020202020204" charset="0"/>
      <p:regular r:id="rId28"/>
      <p:bold r:id="rId29"/>
      <p:italic r:id="rId30"/>
      <p:boldItalic r:id="rId31"/>
    </p:embeddedFont>
    <p:embeddedFont>
      <p:font typeface="Livvic Light" pitchFamily="2" charset="0"/>
      <p:regular r:id="rId32"/>
      <p:italic r:id="rId33"/>
    </p:embeddedFont>
    <p:embeddedFont>
      <p:font typeface="Maven Pro" panose="020B0604020202020204" charset="0"/>
      <p:regular r:id="rId34"/>
      <p:bold r:id="rId35"/>
    </p:embeddedFont>
    <p:embeddedFont>
      <p:font typeface="Nunito Light" pitchFamily="2" charset="0"/>
      <p:regular r:id="rId36"/>
      <p:italic r:id="rId37"/>
    </p:embeddedFont>
    <p:embeddedFont>
      <p:font typeface="Share Tech"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FCC"/>
    <a:srgbClr val="FF9973"/>
    <a:srgbClr val="E898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5BDFCF-3472-4CD6-AFEE-46C531E740E3}">
  <a:tblStyle styleId="{B45BDFCF-3472-4CD6-AFEE-46C531E740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9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presProps" Target="presProps.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c52a2e8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c52a2e8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 id="2147483659" r:id="rId9"/>
    <p:sldLayoutId id="2147483662" r:id="rId10"/>
    <p:sldLayoutId id="2147483663" r:id="rId11"/>
    <p:sldLayoutId id="2147483664" r:id="rId12"/>
    <p:sldLayoutId id="2147483666" r:id="rId13"/>
    <p:sldLayoutId id="2147483667" r:id="rId14"/>
    <p:sldLayoutId id="214748366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1.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microsoft.com/office/2007/relationships/hdphoto" Target="../media/hdphoto2.wdp"/><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925033" y="1571068"/>
            <a:ext cx="6724921"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SCRAPING ET ANALYSE DE TEXTES EN DIALECTE MAROCAIN</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D30C4633-F73F-18CF-61F8-88A554AE7233}"/>
              </a:ext>
            </a:extLst>
          </p:cNvPr>
          <p:cNvSpPr txBox="1"/>
          <p:nvPr/>
        </p:nvSpPr>
        <p:spPr>
          <a:xfrm>
            <a:off x="451257" y="4108981"/>
            <a:ext cx="2772556" cy="677108"/>
          </a:xfrm>
          <a:prstGeom prst="rect">
            <a:avLst/>
          </a:prstGeom>
          <a:noFill/>
        </p:spPr>
        <p:txBody>
          <a:bodyPr wrap="square" rtlCol="0">
            <a:spAutoFit/>
          </a:bodyPr>
          <a:lstStyle/>
          <a:p>
            <a:r>
              <a:rPr lang="fr-MA" b="1" u="sng" dirty="0">
                <a:solidFill>
                  <a:schemeClr val="bg1"/>
                </a:solidFill>
                <a:latin typeface="Share Tech" panose="020B0604020202020204" charset="0"/>
              </a:rPr>
              <a:t>REALISE ET PRESENTE PAR </a:t>
            </a:r>
            <a:r>
              <a:rPr lang="fr-MA" i="1" u="sng" dirty="0">
                <a:solidFill>
                  <a:schemeClr val="bg1"/>
                </a:solidFill>
                <a:latin typeface="Share Tech" panose="020B0604020202020204" charset="0"/>
              </a:rPr>
              <a:t>:</a:t>
            </a:r>
          </a:p>
          <a:p>
            <a:r>
              <a:rPr lang="fr-MA" sz="1200" dirty="0">
                <a:solidFill>
                  <a:schemeClr val="bg1"/>
                </a:solidFill>
                <a:latin typeface="Advent Pro SemiBold" panose="020B0604020202020204" charset="0"/>
              </a:rPr>
              <a:t>EL MESKINI RANIA </a:t>
            </a:r>
          </a:p>
          <a:p>
            <a:r>
              <a:rPr lang="fr-MA" sz="1200" dirty="0">
                <a:solidFill>
                  <a:schemeClr val="bg1"/>
                </a:solidFill>
                <a:latin typeface="Advent Pro SemiBold" panose="020B0604020202020204" charset="0"/>
              </a:rPr>
              <a:t>ELAOUDI OUSSAMA</a:t>
            </a:r>
          </a:p>
        </p:txBody>
      </p:sp>
      <p:sp>
        <p:nvSpPr>
          <p:cNvPr id="3" name="ZoneTexte 2">
            <a:extLst>
              <a:ext uri="{FF2B5EF4-FFF2-40B4-BE49-F238E27FC236}">
                <a16:creationId xmlns:a16="http://schemas.microsoft.com/office/drawing/2014/main" id="{F360B2EA-FF7D-8802-978E-07CDAD94517F}"/>
              </a:ext>
            </a:extLst>
          </p:cNvPr>
          <p:cNvSpPr txBox="1"/>
          <p:nvPr/>
        </p:nvSpPr>
        <p:spPr>
          <a:xfrm>
            <a:off x="6323615" y="4127819"/>
            <a:ext cx="1782860" cy="492443"/>
          </a:xfrm>
          <a:prstGeom prst="rect">
            <a:avLst/>
          </a:prstGeom>
          <a:noFill/>
        </p:spPr>
        <p:txBody>
          <a:bodyPr wrap="none" rtlCol="0">
            <a:spAutoFit/>
          </a:bodyPr>
          <a:lstStyle/>
          <a:p>
            <a:r>
              <a:rPr lang="fr-MA" b="1" u="sng" dirty="0">
                <a:solidFill>
                  <a:schemeClr val="bg1"/>
                </a:solidFill>
                <a:latin typeface="Share Tech" panose="020B0604020202020204" charset="0"/>
              </a:rPr>
              <a:t>ENCADRE PAR :</a:t>
            </a:r>
          </a:p>
          <a:p>
            <a:r>
              <a:rPr lang="fr-MA" sz="1200" dirty="0">
                <a:solidFill>
                  <a:schemeClr val="bg1"/>
                </a:solidFill>
                <a:latin typeface="Advent Pro SemiBold" panose="020B0604020202020204" charset="0"/>
              </a:rPr>
              <a:t>PR BENLAHMAR EL HABIB</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5"/>
                                        </p:tgtEl>
                                        <p:attrNameLst>
                                          <p:attrName>style.visibility</p:attrName>
                                        </p:attrNameLst>
                                      </p:cBhvr>
                                      <p:to>
                                        <p:strVal val="visible"/>
                                      </p:to>
                                    </p:set>
                                    <p:animEffect transition="in" filter="barn(inVertical)">
                                      <p:cBhvr>
                                        <p:cTn id="7" dur="500"/>
                                        <p:tgtEl>
                                          <p:spTgt spid="43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 grpId="0"/>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PARTIE CODE :</a:t>
            </a:r>
            <a:endParaRPr dirty="0"/>
          </a:p>
        </p:txBody>
      </p:sp>
      <p:cxnSp>
        <p:nvCxnSpPr>
          <p:cNvPr id="592" name="Google Shape;592;p29"/>
          <p:cNvCxnSpPr>
            <a:cxnSpLocks/>
          </p:cNvCxnSpPr>
          <p:nvPr/>
        </p:nvCxnSpPr>
        <p:spPr>
          <a:xfrm>
            <a:off x="931234" y="1484926"/>
            <a:ext cx="2543700" cy="2202000"/>
          </a:xfrm>
          <a:prstGeom prst="bentConnector3">
            <a:avLst>
              <a:gd name="adj1" fmla="val -9361"/>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flipH="1">
            <a:off x="7041079"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1330;p46">
            <a:extLst>
              <a:ext uri="{FF2B5EF4-FFF2-40B4-BE49-F238E27FC236}">
                <a16:creationId xmlns:a16="http://schemas.microsoft.com/office/drawing/2014/main" id="{80B1DD9E-B1FC-AAF5-6A7A-BB93C7FCDC8E}"/>
              </a:ext>
            </a:extLst>
          </p:cNvPr>
          <p:cNvGrpSpPr/>
          <p:nvPr/>
        </p:nvGrpSpPr>
        <p:grpSpPr>
          <a:xfrm>
            <a:off x="1275907" y="989474"/>
            <a:ext cx="6794205" cy="4154025"/>
            <a:chOff x="1153225" y="1597649"/>
            <a:chExt cx="3842140" cy="3019074"/>
          </a:xfrm>
        </p:grpSpPr>
        <p:grpSp>
          <p:nvGrpSpPr>
            <p:cNvPr id="36" name="Google Shape;1331;p46">
              <a:extLst>
                <a:ext uri="{FF2B5EF4-FFF2-40B4-BE49-F238E27FC236}">
                  <a16:creationId xmlns:a16="http://schemas.microsoft.com/office/drawing/2014/main" id="{75A38848-78B9-AEF5-5496-19497BDA1A0E}"/>
                </a:ext>
              </a:extLst>
            </p:cNvPr>
            <p:cNvGrpSpPr/>
            <p:nvPr/>
          </p:nvGrpSpPr>
          <p:grpSpPr>
            <a:xfrm>
              <a:off x="1153225" y="1597649"/>
              <a:ext cx="3842140" cy="3019074"/>
              <a:chOff x="238125" y="1676700"/>
              <a:chExt cx="2045650" cy="1779275"/>
            </a:xfrm>
          </p:grpSpPr>
          <p:sp>
            <p:nvSpPr>
              <p:cNvPr id="38" name="Google Shape;1332;p46">
                <a:extLst>
                  <a:ext uri="{FF2B5EF4-FFF2-40B4-BE49-F238E27FC236}">
                    <a16:creationId xmlns:a16="http://schemas.microsoft.com/office/drawing/2014/main" id="{A37950B5-34FE-AA6E-8B10-1F84C0DE0AD2}"/>
                  </a:ext>
                </a:extLst>
              </p:cNvPr>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3;p46">
                <a:extLst>
                  <a:ext uri="{FF2B5EF4-FFF2-40B4-BE49-F238E27FC236}">
                    <a16:creationId xmlns:a16="http://schemas.microsoft.com/office/drawing/2014/main" id="{EB244D17-2F64-C102-5A12-5B89F5048A69}"/>
                  </a:ext>
                </a:extLst>
              </p:cNvPr>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34;p46">
                <a:extLst>
                  <a:ext uri="{FF2B5EF4-FFF2-40B4-BE49-F238E27FC236}">
                    <a16:creationId xmlns:a16="http://schemas.microsoft.com/office/drawing/2014/main" id="{8735FC99-EBD8-AE34-F02B-E5E9EED1C42A}"/>
                  </a:ext>
                </a:extLst>
              </p:cNvPr>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35;p46">
                <a:extLst>
                  <a:ext uri="{FF2B5EF4-FFF2-40B4-BE49-F238E27FC236}">
                    <a16:creationId xmlns:a16="http://schemas.microsoft.com/office/drawing/2014/main" id="{609CA3D8-EBBE-C14A-A914-3859EA0E95BB}"/>
                  </a:ext>
                </a:extLst>
              </p:cNvPr>
              <p:cNvSpPr/>
              <p:nvPr/>
            </p:nvSpPr>
            <p:spPr>
              <a:xfrm>
                <a:off x="238125" y="1777900"/>
                <a:ext cx="2045650" cy="1461300"/>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36;p46">
                <a:extLst>
                  <a:ext uri="{FF2B5EF4-FFF2-40B4-BE49-F238E27FC236}">
                    <a16:creationId xmlns:a16="http://schemas.microsoft.com/office/drawing/2014/main" id="{B81F48CB-7A94-E691-48A4-22048357F398}"/>
                  </a:ext>
                </a:extLst>
              </p:cNvPr>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37;p46">
                <a:extLst>
                  <a:ext uri="{FF2B5EF4-FFF2-40B4-BE49-F238E27FC236}">
                    <a16:creationId xmlns:a16="http://schemas.microsoft.com/office/drawing/2014/main" id="{32F015C2-70CD-004A-7EF4-6F426F5A74B0}"/>
                  </a:ext>
                </a:extLst>
              </p:cNvPr>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38;p46">
                <a:extLst>
                  <a:ext uri="{FF2B5EF4-FFF2-40B4-BE49-F238E27FC236}">
                    <a16:creationId xmlns:a16="http://schemas.microsoft.com/office/drawing/2014/main" id="{7DC8FE7F-6E6F-36E7-3291-402786F85401}"/>
                  </a:ext>
                </a:extLst>
              </p:cNvPr>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1339;p46">
              <a:extLst>
                <a:ext uri="{FF2B5EF4-FFF2-40B4-BE49-F238E27FC236}">
                  <a16:creationId xmlns:a16="http://schemas.microsoft.com/office/drawing/2014/main" id="{2E2D5EF9-9EB0-1FEF-F076-42532E9D2744}"/>
                </a:ext>
              </a:extLst>
            </p:cNvPr>
            <p:cNvSpPr/>
            <p:nvPr/>
          </p:nvSpPr>
          <p:spPr>
            <a:xfrm>
              <a:off x="3014150" y="4032725"/>
              <a:ext cx="120300" cy="120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Image 10">
            <a:extLst>
              <a:ext uri="{FF2B5EF4-FFF2-40B4-BE49-F238E27FC236}">
                <a16:creationId xmlns:a16="http://schemas.microsoft.com/office/drawing/2014/main" id="{FBF57EEF-89CF-9765-6851-C50C32E42A41}"/>
              </a:ext>
            </a:extLst>
          </p:cNvPr>
          <p:cNvPicPr>
            <a:picLocks noChangeAspect="1"/>
          </p:cNvPicPr>
          <p:nvPr/>
        </p:nvPicPr>
        <p:blipFill rotWithShape="1">
          <a:blip r:embed="rId3"/>
          <a:srcRect l="22325" t="9029" r="904" b="3378"/>
          <a:stretch/>
        </p:blipFill>
        <p:spPr>
          <a:xfrm>
            <a:off x="1628862" y="1024138"/>
            <a:ext cx="6169998" cy="319768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1"/>
                                        </p:tgtEl>
                                        <p:attrNameLst>
                                          <p:attrName>style.visibility</p:attrName>
                                        </p:attrNameLst>
                                      </p:cBhvr>
                                      <p:to>
                                        <p:strVal val="visible"/>
                                      </p:to>
                                    </p:set>
                                    <p:anim calcmode="lin" valueType="num">
                                      <p:cBhvr additive="base">
                                        <p:cTn id="7" dur="500" fill="hold"/>
                                        <p:tgtEl>
                                          <p:spTgt spid="571"/>
                                        </p:tgtEl>
                                        <p:attrNameLst>
                                          <p:attrName>ppt_x</p:attrName>
                                        </p:attrNameLst>
                                      </p:cBhvr>
                                      <p:tavLst>
                                        <p:tav tm="0">
                                          <p:val>
                                            <p:strVal val="#ppt_x"/>
                                          </p:val>
                                        </p:tav>
                                        <p:tav tm="100000">
                                          <p:val>
                                            <p:strVal val="#ppt_x"/>
                                          </p:val>
                                        </p:tav>
                                      </p:tavLst>
                                    </p:anim>
                                    <p:anim calcmode="lin" valueType="num">
                                      <p:cBhvr additive="base">
                                        <p:cTn id="8" dur="500" fill="hold"/>
                                        <p:tgtEl>
                                          <p:spTgt spid="5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4628BE50-D76D-0896-8C0D-9D807E1EDC13}"/>
              </a:ext>
            </a:extLst>
          </p:cNvPr>
          <p:cNvSpPr>
            <a:spLocks noGrp="1"/>
          </p:cNvSpPr>
          <p:nvPr>
            <p:ph type="ctrTitle"/>
          </p:nvPr>
        </p:nvSpPr>
        <p:spPr>
          <a:xfrm>
            <a:off x="618825" y="411675"/>
            <a:ext cx="4389110" cy="577800"/>
          </a:xfrm>
        </p:spPr>
        <p:txBody>
          <a:bodyPr/>
          <a:lstStyle/>
          <a:p>
            <a:r>
              <a:rPr lang="fr-MA" dirty="0"/>
              <a:t>CODE ET EXPLICATION :</a:t>
            </a:r>
          </a:p>
        </p:txBody>
      </p:sp>
      <p:grpSp>
        <p:nvGrpSpPr>
          <p:cNvPr id="10" name="Google Shape;1330;p46">
            <a:extLst>
              <a:ext uri="{FF2B5EF4-FFF2-40B4-BE49-F238E27FC236}">
                <a16:creationId xmlns:a16="http://schemas.microsoft.com/office/drawing/2014/main" id="{BE25F639-B0D0-ADE8-BF1B-26937954F3EB}"/>
              </a:ext>
            </a:extLst>
          </p:cNvPr>
          <p:cNvGrpSpPr/>
          <p:nvPr/>
        </p:nvGrpSpPr>
        <p:grpSpPr>
          <a:xfrm>
            <a:off x="1174897" y="989475"/>
            <a:ext cx="6794205" cy="4154025"/>
            <a:chOff x="1153225" y="1597649"/>
            <a:chExt cx="3842140" cy="3019074"/>
          </a:xfrm>
        </p:grpSpPr>
        <p:grpSp>
          <p:nvGrpSpPr>
            <p:cNvPr id="11" name="Google Shape;1331;p46">
              <a:extLst>
                <a:ext uri="{FF2B5EF4-FFF2-40B4-BE49-F238E27FC236}">
                  <a16:creationId xmlns:a16="http://schemas.microsoft.com/office/drawing/2014/main" id="{D7A0D228-8427-CDAD-28CD-528CF76A48CF}"/>
                </a:ext>
              </a:extLst>
            </p:cNvPr>
            <p:cNvGrpSpPr/>
            <p:nvPr/>
          </p:nvGrpSpPr>
          <p:grpSpPr>
            <a:xfrm>
              <a:off x="1153225" y="1597649"/>
              <a:ext cx="3842140" cy="3019074"/>
              <a:chOff x="238125" y="1676700"/>
              <a:chExt cx="2045650" cy="1779275"/>
            </a:xfrm>
          </p:grpSpPr>
          <p:sp>
            <p:nvSpPr>
              <p:cNvPr id="13" name="Google Shape;1332;p46">
                <a:extLst>
                  <a:ext uri="{FF2B5EF4-FFF2-40B4-BE49-F238E27FC236}">
                    <a16:creationId xmlns:a16="http://schemas.microsoft.com/office/drawing/2014/main" id="{5AF9E7A9-11BD-6A19-D3BF-028B6CDC8B90}"/>
                  </a:ext>
                </a:extLst>
              </p:cNvPr>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3;p46">
                <a:extLst>
                  <a:ext uri="{FF2B5EF4-FFF2-40B4-BE49-F238E27FC236}">
                    <a16:creationId xmlns:a16="http://schemas.microsoft.com/office/drawing/2014/main" id="{3C8A11B1-89B4-3319-5B85-3FDDC8B27F78}"/>
                  </a:ext>
                </a:extLst>
              </p:cNvPr>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4;p46">
                <a:extLst>
                  <a:ext uri="{FF2B5EF4-FFF2-40B4-BE49-F238E27FC236}">
                    <a16:creationId xmlns:a16="http://schemas.microsoft.com/office/drawing/2014/main" id="{F1E6B2AA-AE06-A6BE-B33A-FF33D09898B6}"/>
                  </a:ext>
                </a:extLst>
              </p:cNvPr>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5;p46">
                <a:extLst>
                  <a:ext uri="{FF2B5EF4-FFF2-40B4-BE49-F238E27FC236}">
                    <a16:creationId xmlns:a16="http://schemas.microsoft.com/office/drawing/2014/main" id="{D33CC8F7-CFC1-0685-4479-C5700140A933}"/>
                  </a:ext>
                </a:extLst>
              </p:cNvPr>
              <p:cNvSpPr/>
              <p:nvPr/>
            </p:nvSpPr>
            <p:spPr>
              <a:xfrm>
                <a:off x="238125" y="1777900"/>
                <a:ext cx="2045650" cy="1461300"/>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6;p46">
                <a:extLst>
                  <a:ext uri="{FF2B5EF4-FFF2-40B4-BE49-F238E27FC236}">
                    <a16:creationId xmlns:a16="http://schemas.microsoft.com/office/drawing/2014/main" id="{23AF9ECA-3E8B-9665-B2F1-CCAE512EE3A5}"/>
                  </a:ext>
                </a:extLst>
              </p:cNvPr>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7;p46">
                <a:extLst>
                  <a:ext uri="{FF2B5EF4-FFF2-40B4-BE49-F238E27FC236}">
                    <a16:creationId xmlns:a16="http://schemas.microsoft.com/office/drawing/2014/main" id="{E5AAF959-E55F-9B98-0193-0B363A10E9C8}"/>
                  </a:ext>
                </a:extLst>
              </p:cNvPr>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8;p46">
                <a:extLst>
                  <a:ext uri="{FF2B5EF4-FFF2-40B4-BE49-F238E27FC236}">
                    <a16:creationId xmlns:a16="http://schemas.microsoft.com/office/drawing/2014/main" id="{69C26177-CD54-0654-4A6A-94BB9774494B}"/>
                  </a:ext>
                </a:extLst>
              </p:cNvPr>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339;p46">
              <a:extLst>
                <a:ext uri="{FF2B5EF4-FFF2-40B4-BE49-F238E27FC236}">
                  <a16:creationId xmlns:a16="http://schemas.microsoft.com/office/drawing/2014/main" id="{7E913236-CDF0-CE87-8C32-B9B6D00CB886}"/>
                </a:ext>
              </a:extLst>
            </p:cNvPr>
            <p:cNvSpPr/>
            <p:nvPr/>
          </p:nvSpPr>
          <p:spPr>
            <a:xfrm>
              <a:off x="3014150" y="4032725"/>
              <a:ext cx="120300" cy="120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Image 20">
            <a:extLst>
              <a:ext uri="{FF2B5EF4-FFF2-40B4-BE49-F238E27FC236}">
                <a16:creationId xmlns:a16="http://schemas.microsoft.com/office/drawing/2014/main" id="{37387EDA-E3AE-73CA-BD98-9CACF2B5C03D}"/>
              </a:ext>
            </a:extLst>
          </p:cNvPr>
          <p:cNvPicPr>
            <a:picLocks noChangeAspect="1"/>
          </p:cNvPicPr>
          <p:nvPr/>
        </p:nvPicPr>
        <p:blipFill rotWithShape="1">
          <a:blip r:embed="rId2"/>
          <a:srcRect l="23605" t="12411" b="22534"/>
          <a:stretch/>
        </p:blipFill>
        <p:spPr>
          <a:xfrm>
            <a:off x="1534178" y="1166214"/>
            <a:ext cx="6075643" cy="2760904"/>
          </a:xfrm>
          <a:prstGeom prst="rect">
            <a:avLst/>
          </a:prstGeom>
        </p:spPr>
      </p:pic>
    </p:spTree>
    <p:extLst>
      <p:ext uri="{BB962C8B-B14F-4D97-AF65-F5344CB8AC3E}">
        <p14:creationId xmlns:p14="http://schemas.microsoft.com/office/powerpoint/2010/main" val="3719662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MA" dirty="0"/>
              <a:t>PARTIE CODE </a:t>
            </a:r>
            <a:r>
              <a:rPr lang="en" dirty="0"/>
              <a:t>:</a:t>
            </a:r>
            <a:endParaRPr dirty="0"/>
          </a:p>
        </p:txBody>
      </p:sp>
      <p:sp>
        <p:nvSpPr>
          <p:cNvPr id="3" name="Espace réservé du texte 2">
            <a:extLst>
              <a:ext uri="{FF2B5EF4-FFF2-40B4-BE49-F238E27FC236}">
                <a16:creationId xmlns:a16="http://schemas.microsoft.com/office/drawing/2014/main" id="{D51E2A85-0282-7A55-974B-07529DD53578}"/>
              </a:ext>
            </a:extLst>
          </p:cNvPr>
          <p:cNvSpPr>
            <a:spLocks noGrp="1"/>
          </p:cNvSpPr>
          <p:nvPr>
            <p:ph type="body" idx="1"/>
          </p:nvPr>
        </p:nvSpPr>
        <p:spPr>
          <a:xfrm>
            <a:off x="719867" y="1292388"/>
            <a:ext cx="3908700" cy="1265005"/>
          </a:xfrm>
        </p:spPr>
        <p:txBody>
          <a:bodyPr/>
          <a:lstStyle/>
          <a:p>
            <a:r>
              <a:rPr lang="fr-MA" sz="1800" dirty="0"/>
              <a:t>Après exécution du code tous les commentaires ont été stockées d’une manière structurées d’un fichier CSV</a:t>
            </a:r>
          </a:p>
          <a:p>
            <a:endParaRPr lang="fr-MA" sz="1800" dirty="0"/>
          </a:p>
        </p:txBody>
      </p:sp>
      <p:pic>
        <p:nvPicPr>
          <p:cNvPr id="5" name="Image 4">
            <a:extLst>
              <a:ext uri="{FF2B5EF4-FFF2-40B4-BE49-F238E27FC236}">
                <a16:creationId xmlns:a16="http://schemas.microsoft.com/office/drawing/2014/main" id="{9582CB21-8424-F2A7-B6B7-C5127B631908}"/>
              </a:ext>
            </a:extLst>
          </p:cNvPr>
          <p:cNvPicPr>
            <a:picLocks noChangeAspect="1"/>
          </p:cNvPicPr>
          <p:nvPr/>
        </p:nvPicPr>
        <p:blipFill rotWithShape="1">
          <a:blip r:embed="rId3"/>
          <a:srcRect l="22675" t="7983" b="7983"/>
          <a:stretch/>
        </p:blipFill>
        <p:spPr>
          <a:xfrm>
            <a:off x="5050465" y="1244244"/>
            <a:ext cx="3825584" cy="19671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 6">
            <a:extLst>
              <a:ext uri="{FF2B5EF4-FFF2-40B4-BE49-F238E27FC236}">
                <a16:creationId xmlns:a16="http://schemas.microsoft.com/office/drawing/2014/main" id="{CF0AE4C5-7010-E58B-DC10-591FC2F96312}"/>
              </a:ext>
            </a:extLst>
          </p:cNvPr>
          <p:cNvPicPr>
            <a:picLocks noChangeAspect="1"/>
          </p:cNvPicPr>
          <p:nvPr/>
        </p:nvPicPr>
        <p:blipFill rotWithShape="1">
          <a:blip r:embed="rId4"/>
          <a:srcRect l="-196" b="24191"/>
          <a:stretch/>
        </p:blipFill>
        <p:spPr>
          <a:xfrm>
            <a:off x="647710" y="2860307"/>
            <a:ext cx="3980857" cy="19671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6"/>
                                        </p:tgtEl>
                                        <p:attrNameLst>
                                          <p:attrName>style.visibility</p:attrName>
                                        </p:attrNameLst>
                                      </p:cBhvr>
                                      <p:to>
                                        <p:strVal val="visible"/>
                                      </p:to>
                                    </p:set>
                                    <p:anim calcmode="lin" valueType="num">
                                      <p:cBhvr additive="base">
                                        <p:cTn id="7" dur="500" fill="hold"/>
                                        <p:tgtEl>
                                          <p:spTgt spid="466"/>
                                        </p:tgtEl>
                                        <p:attrNameLst>
                                          <p:attrName>ppt_x</p:attrName>
                                        </p:attrNameLst>
                                      </p:cBhvr>
                                      <p:tavLst>
                                        <p:tav tm="0">
                                          <p:val>
                                            <p:strVal val="#ppt_x"/>
                                          </p:val>
                                        </p:tav>
                                        <p:tav tm="100000">
                                          <p:val>
                                            <p:strVal val="#ppt_x"/>
                                          </p:val>
                                        </p:tav>
                                      </p:tavLst>
                                    </p:anim>
                                    <p:anim calcmode="lin" valueType="num">
                                      <p:cBhvr additive="base">
                                        <p:cTn id="8" dur="500" fill="hold"/>
                                        <p:tgtEl>
                                          <p:spTgt spid="4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RESULTATS :</a:t>
            </a:r>
            <a:endParaRPr dirty="0"/>
          </a:p>
        </p:txBody>
      </p:sp>
      <p:sp>
        <p:nvSpPr>
          <p:cNvPr id="2" name="ZoneTexte 1">
            <a:extLst>
              <a:ext uri="{FF2B5EF4-FFF2-40B4-BE49-F238E27FC236}">
                <a16:creationId xmlns:a16="http://schemas.microsoft.com/office/drawing/2014/main" id="{3F87B961-2911-E325-FE4F-742118045FE3}"/>
              </a:ext>
            </a:extLst>
          </p:cNvPr>
          <p:cNvSpPr txBox="1"/>
          <p:nvPr/>
        </p:nvSpPr>
        <p:spPr>
          <a:xfrm>
            <a:off x="414670" y="1722475"/>
            <a:ext cx="2509283" cy="2083368"/>
          </a:xfrm>
          <a:prstGeom prst="rect">
            <a:avLst/>
          </a:prstGeom>
          <a:noFill/>
        </p:spPr>
        <p:txBody>
          <a:bodyPr wrap="square" rtlCol="0">
            <a:spAutoFit/>
          </a:bodyPr>
          <a:lstStyle/>
          <a:p>
            <a:r>
              <a:rPr lang="fr-MA" sz="1600" dirty="0">
                <a:solidFill>
                  <a:schemeClr val="bg1"/>
                </a:solidFill>
                <a:latin typeface="Arial Narrow" panose="020B0606020202030204" pitchFamily="34" charset="0"/>
              </a:rPr>
              <a:t>En utilisant NLP et bien précisément l’analyse de sentiments sur les commentaires obtenus dans le but savoir le feedback des clients sur un ensemble de produit nous avons obtenus le résultat suivants : </a:t>
            </a:r>
          </a:p>
        </p:txBody>
      </p:sp>
      <p:pic>
        <p:nvPicPr>
          <p:cNvPr id="4" name="Image 3">
            <a:extLst>
              <a:ext uri="{FF2B5EF4-FFF2-40B4-BE49-F238E27FC236}">
                <a16:creationId xmlns:a16="http://schemas.microsoft.com/office/drawing/2014/main" id="{F445BF3F-B23C-C125-7E4B-1F28C8BB8166}"/>
              </a:ext>
            </a:extLst>
          </p:cNvPr>
          <p:cNvPicPr>
            <a:picLocks noChangeAspect="1"/>
          </p:cNvPicPr>
          <p:nvPr/>
        </p:nvPicPr>
        <p:blipFill rotWithShape="1">
          <a:blip r:embed="rId3"/>
          <a:srcRect l="3986" t="6254" r="2479" b="2235"/>
          <a:stretch/>
        </p:blipFill>
        <p:spPr>
          <a:xfrm>
            <a:off x="3785190" y="1073889"/>
            <a:ext cx="4662233" cy="32580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8"/>
                                        </p:tgtEl>
                                        <p:attrNameLst>
                                          <p:attrName>style.visibility</p:attrName>
                                        </p:attrNameLst>
                                      </p:cBhvr>
                                      <p:to>
                                        <p:strVal val="visible"/>
                                      </p:to>
                                    </p:set>
                                    <p:anim calcmode="lin" valueType="num">
                                      <p:cBhvr additive="base">
                                        <p:cTn id="7" dur="500" fill="hold"/>
                                        <p:tgtEl>
                                          <p:spTgt spid="698"/>
                                        </p:tgtEl>
                                        <p:attrNameLst>
                                          <p:attrName>ppt_x</p:attrName>
                                        </p:attrNameLst>
                                      </p:cBhvr>
                                      <p:tavLst>
                                        <p:tav tm="0">
                                          <p:val>
                                            <p:strVal val="#ppt_x"/>
                                          </p:val>
                                        </p:tav>
                                        <p:tav tm="100000">
                                          <p:val>
                                            <p:strVal val="#ppt_x"/>
                                          </p:val>
                                        </p:tav>
                                      </p:tavLst>
                                    </p:anim>
                                    <p:anim calcmode="lin" valueType="num">
                                      <p:cBhvr additive="base">
                                        <p:cTn id="8" dur="500" fill="hold"/>
                                        <p:tgtEl>
                                          <p:spTgt spid="6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3044100" y="3116557"/>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i="1" dirty="0"/>
              <a:t>Pierre de Coubertin</a:t>
            </a:r>
            <a:endParaRPr dirty="0"/>
          </a:p>
        </p:txBody>
      </p:sp>
      <p:sp>
        <p:nvSpPr>
          <p:cNvPr id="1134" name="Google Shape;1134;p40"/>
          <p:cNvSpPr txBox="1">
            <a:spLocks noGrp="1"/>
          </p:cNvSpPr>
          <p:nvPr>
            <p:ph type="subTitle" idx="1"/>
          </p:nvPr>
        </p:nvSpPr>
        <p:spPr>
          <a:xfrm>
            <a:off x="1717158" y="1354098"/>
            <a:ext cx="5709684" cy="176245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dirty="0"/>
              <a:t>« Chaque difficulté rencontrée doit être l'occasion d'un nouveau progrès »</a:t>
            </a:r>
            <a:endParaRPr sz="2400" dirty="0"/>
          </a:p>
        </p:txBody>
      </p:sp>
      <p:sp>
        <p:nvSpPr>
          <p:cNvPr id="2" name="ZoneTexte 1">
            <a:extLst>
              <a:ext uri="{FF2B5EF4-FFF2-40B4-BE49-F238E27FC236}">
                <a16:creationId xmlns:a16="http://schemas.microsoft.com/office/drawing/2014/main" id="{344B3264-94A9-7C26-E269-C3ECDEA82D81}"/>
              </a:ext>
            </a:extLst>
          </p:cNvPr>
          <p:cNvSpPr txBox="1"/>
          <p:nvPr/>
        </p:nvSpPr>
        <p:spPr>
          <a:xfrm rot="10800000" flipV="1">
            <a:off x="3044100" y="1030932"/>
            <a:ext cx="4539561" cy="646331"/>
          </a:xfrm>
          <a:prstGeom prst="rect">
            <a:avLst/>
          </a:prstGeom>
          <a:noFill/>
        </p:spPr>
        <p:txBody>
          <a:bodyPr wrap="square" rtlCol="0">
            <a:spAutoFit/>
          </a:bodyPr>
          <a:lstStyle/>
          <a:p>
            <a:r>
              <a:rPr lang="fr-MA" sz="3600" dirty="0">
                <a:solidFill>
                  <a:schemeClr val="bg1"/>
                </a:solidFill>
                <a:latin typeface="Share Tech" panose="020B0604020202020204" charset="0"/>
              </a:rPr>
              <a:t>CONCLUSION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4">
                                            <p:txEl>
                                              <p:pRg st="0" end="0"/>
                                            </p:txEl>
                                          </p:spTgt>
                                        </p:tgtEl>
                                        <p:attrNameLst>
                                          <p:attrName>style.visibility</p:attrName>
                                        </p:attrNameLst>
                                      </p:cBhvr>
                                      <p:to>
                                        <p:strVal val="visible"/>
                                      </p:to>
                                    </p:set>
                                    <p:anim calcmode="lin" valueType="num">
                                      <p:cBhvr additive="base">
                                        <p:cTn id="7" dur="500" fill="hold"/>
                                        <p:tgtEl>
                                          <p:spTgt spid="11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3"/>
                                        </p:tgtEl>
                                        <p:attrNameLst>
                                          <p:attrName>style.visibility</p:attrName>
                                        </p:attrNameLst>
                                      </p:cBhvr>
                                      <p:to>
                                        <p:strVal val="visible"/>
                                      </p:to>
                                    </p:set>
                                    <p:anim calcmode="lin" valueType="num">
                                      <p:cBhvr additive="base">
                                        <p:cTn id="13" dur="500" fill="hold"/>
                                        <p:tgtEl>
                                          <p:spTgt spid="1133"/>
                                        </p:tgtEl>
                                        <p:attrNameLst>
                                          <p:attrName>ppt_x</p:attrName>
                                        </p:attrNameLst>
                                      </p:cBhvr>
                                      <p:tavLst>
                                        <p:tav tm="0">
                                          <p:val>
                                            <p:strVal val="#ppt_x"/>
                                          </p:val>
                                        </p:tav>
                                        <p:tav tm="100000">
                                          <p:val>
                                            <p:strVal val="#ppt_x"/>
                                          </p:val>
                                        </p:tav>
                                      </p:tavLst>
                                    </p:anim>
                                    <p:anim calcmode="lin" valueType="num">
                                      <p:cBhvr additive="base">
                                        <p:cTn id="14" dur="500" fill="hold"/>
                                        <p:tgtEl>
                                          <p:spTgt spid="1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3" grpId="0"/>
      <p:bldP spid="113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122600" y="1645256"/>
            <a:ext cx="656474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a:t>M</a:t>
            </a:r>
            <a:r>
              <a:rPr lang="en" dirty="0"/>
              <a:t>erci Pour votre attention</a:t>
            </a:r>
            <a:endParaRPr dirty="0">
              <a:solidFill>
                <a:schemeClr val="accent3"/>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9"/>
                                        </p:tgtEl>
                                        <p:attrNameLst>
                                          <p:attrName>style.visibility</p:attrName>
                                        </p:attrNameLst>
                                      </p:cBhvr>
                                      <p:to>
                                        <p:strVal val="visible"/>
                                      </p:to>
                                    </p:set>
                                    <p:anim calcmode="lin" valueType="num">
                                      <p:cBhvr additive="base">
                                        <p:cTn id="7" dur="500" fill="hold"/>
                                        <p:tgtEl>
                                          <p:spTgt spid="1079"/>
                                        </p:tgtEl>
                                        <p:attrNameLst>
                                          <p:attrName>ppt_x</p:attrName>
                                        </p:attrNameLst>
                                      </p:cBhvr>
                                      <p:tavLst>
                                        <p:tav tm="0">
                                          <p:val>
                                            <p:strVal val="#ppt_x"/>
                                          </p:val>
                                        </p:tav>
                                        <p:tav tm="100000">
                                          <p:val>
                                            <p:strVal val="#ppt_x"/>
                                          </p:val>
                                        </p:tav>
                                      </p:tavLst>
                                    </p:anim>
                                    <p:anim calcmode="lin" valueType="num">
                                      <p:cBhvr additive="base">
                                        <p:cTn id="8" dur="500" fill="hold"/>
                                        <p:tgtEl>
                                          <p:spTgt spid="10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PLAN :</a:t>
            </a:r>
            <a:endParaRPr dirty="0"/>
          </a:p>
        </p:txBody>
      </p:sp>
      <p:sp>
        <p:nvSpPr>
          <p:cNvPr id="481" name="Google Shape;481;p27"/>
          <p:cNvSpPr/>
          <p:nvPr/>
        </p:nvSpPr>
        <p:spPr>
          <a:xfrm>
            <a:off x="807660" y="1150987"/>
            <a:ext cx="406995" cy="379436"/>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rot="10800000" flipV="1">
            <a:off x="778434" y="1340704"/>
            <a:ext cx="29227" cy="513085"/>
          </a:xfrm>
          <a:prstGeom prst="bentConnector3">
            <a:avLst>
              <a:gd name="adj1" fmla="val 882153"/>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8537376" y="1866667"/>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481;p27">
            <a:extLst>
              <a:ext uri="{FF2B5EF4-FFF2-40B4-BE49-F238E27FC236}">
                <a16:creationId xmlns:a16="http://schemas.microsoft.com/office/drawing/2014/main" id="{0F97D906-75CD-13DD-7151-A54B7405F47C}"/>
              </a:ext>
            </a:extLst>
          </p:cNvPr>
          <p:cNvSpPr/>
          <p:nvPr/>
        </p:nvSpPr>
        <p:spPr>
          <a:xfrm>
            <a:off x="3557345" y="3366529"/>
            <a:ext cx="406995" cy="379436"/>
          </a:xfrm>
          <a:prstGeom prst="rect">
            <a:avLst/>
          </a:pr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81;p27">
            <a:extLst>
              <a:ext uri="{FF2B5EF4-FFF2-40B4-BE49-F238E27FC236}">
                <a16:creationId xmlns:a16="http://schemas.microsoft.com/office/drawing/2014/main" id="{28C1C60C-73C2-BFB0-E7CF-21B8C25989DE}"/>
              </a:ext>
            </a:extLst>
          </p:cNvPr>
          <p:cNvSpPr/>
          <p:nvPr/>
        </p:nvSpPr>
        <p:spPr>
          <a:xfrm>
            <a:off x="3515347" y="1089801"/>
            <a:ext cx="406995" cy="379436"/>
          </a:xfrm>
          <a:prstGeom prst="rect">
            <a:avLst/>
          </a:pr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81;p27">
            <a:extLst>
              <a:ext uri="{FF2B5EF4-FFF2-40B4-BE49-F238E27FC236}">
                <a16:creationId xmlns:a16="http://schemas.microsoft.com/office/drawing/2014/main" id="{8358AEA3-AA5A-75F3-9E5F-6CC60DB8BEB5}"/>
              </a:ext>
            </a:extLst>
          </p:cNvPr>
          <p:cNvSpPr/>
          <p:nvPr/>
        </p:nvSpPr>
        <p:spPr>
          <a:xfrm>
            <a:off x="3517787" y="2164848"/>
            <a:ext cx="406995" cy="379436"/>
          </a:xfrm>
          <a:prstGeom prst="rect">
            <a:avLst/>
          </a:pr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81;p27">
            <a:extLst>
              <a:ext uri="{FF2B5EF4-FFF2-40B4-BE49-F238E27FC236}">
                <a16:creationId xmlns:a16="http://schemas.microsoft.com/office/drawing/2014/main" id="{8C29C766-5451-0531-DCF0-6F74A9D9CE9E}"/>
              </a:ext>
            </a:extLst>
          </p:cNvPr>
          <p:cNvSpPr/>
          <p:nvPr/>
        </p:nvSpPr>
        <p:spPr>
          <a:xfrm>
            <a:off x="867099" y="2152421"/>
            <a:ext cx="406995" cy="379436"/>
          </a:xfrm>
          <a:prstGeom prst="rect">
            <a:avLst/>
          </a:pr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81;p27">
            <a:extLst>
              <a:ext uri="{FF2B5EF4-FFF2-40B4-BE49-F238E27FC236}">
                <a16:creationId xmlns:a16="http://schemas.microsoft.com/office/drawing/2014/main" id="{04B16623-639C-C1B3-44A3-50C69407AF47}"/>
              </a:ext>
            </a:extLst>
          </p:cNvPr>
          <p:cNvSpPr/>
          <p:nvPr/>
        </p:nvSpPr>
        <p:spPr>
          <a:xfrm>
            <a:off x="6485762" y="1089801"/>
            <a:ext cx="406995" cy="379436"/>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81;p27">
            <a:extLst>
              <a:ext uri="{FF2B5EF4-FFF2-40B4-BE49-F238E27FC236}">
                <a16:creationId xmlns:a16="http://schemas.microsoft.com/office/drawing/2014/main" id="{A7ABEF93-D558-C5E5-FEE8-BC3A45EA5765}"/>
              </a:ext>
            </a:extLst>
          </p:cNvPr>
          <p:cNvSpPr/>
          <p:nvPr/>
        </p:nvSpPr>
        <p:spPr>
          <a:xfrm>
            <a:off x="9574133" y="2986406"/>
            <a:ext cx="406995" cy="379436"/>
          </a:xfrm>
          <a:prstGeom prst="rect">
            <a:avLst/>
          </a:pr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81;p27">
            <a:extLst>
              <a:ext uri="{FF2B5EF4-FFF2-40B4-BE49-F238E27FC236}">
                <a16:creationId xmlns:a16="http://schemas.microsoft.com/office/drawing/2014/main" id="{52DB61F5-DCC7-2EA7-EFD7-86D8501C82A3}"/>
              </a:ext>
            </a:extLst>
          </p:cNvPr>
          <p:cNvSpPr/>
          <p:nvPr/>
        </p:nvSpPr>
        <p:spPr>
          <a:xfrm>
            <a:off x="6476509" y="2212024"/>
            <a:ext cx="406995" cy="379436"/>
          </a:xfrm>
          <a:prstGeom prst="rect">
            <a:avLst/>
          </a:pr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81;p27">
            <a:extLst>
              <a:ext uri="{FF2B5EF4-FFF2-40B4-BE49-F238E27FC236}">
                <a16:creationId xmlns:a16="http://schemas.microsoft.com/office/drawing/2014/main" id="{F21D067B-0547-25B1-56A9-CB5759671BE8}"/>
              </a:ext>
            </a:extLst>
          </p:cNvPr>
          <p:cNvSpPr/>
          <p:nvPr/>
        </p:nvSpPr>
        <p:spPr>
          <a:xfrm>
            <a:off x="816476" y="3393127"/>
            <a:ext cx="406995" cy="379436"/>
          </a:xfrm>
          <a:prstGeom prst="rect">
            <a:avLst/>
          </a:pr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484;p27">
            <a:extLst>
              <a:ext uri="{FF2B5EF4-FFF2-40B4-BE49-F238E27FC236}">
                <a16:creationId xmlns:a16="http://schemas.microsoft.com/office/drawing/2014/main" id="{938E5AF9-AA2C-E0F7-3DCE-38F84D1DA31C}"/>
              </a:ext>
            </a:extLst>
          </p:cNvPr>
          <p:cNvCxnSpPr>
            <a:cxnSpLocks/>
          </p:cNvCxnSpPr>
          <p:nvPr/>
        </p:nvCxnSpPr>
        <p:spPr>
          <a:xfrm rot="10800000" flipV="1">
            <a:off x="3467918" y="1285859"/>
            <a:ext cx="29227" cy="513085"/>
          </a:xfrm>
          <a:prstGeom prst="bentConnector3">
            <a:avLst>
              <a:gd name="adj1" fmla="val 882153"/>
            </a:avLst>
          </a:prstGeom>
          <a:noFill/>
          <a:ln w="9525" cap="flat" cmpd="sng">
            <a:solidFill>
              <a:schemeClr val="lt1"/>
            </a:solidFill>
            <a:prstDash val="solid"/>
            <a:round/>
            <a:headEnd type="none" w="med" len="med"/>
            <a:tailEnd type="none" w="med" len="med"/>
          </a:ln>
        </p:spPr>
      </p:cxnSp>
      <p:cxnSp>
        <p:nvCxnSpPr>
          <p:cNvPr id="101" name="Google Shape;484;p27">
            <a:extLst>
              <a:ext uri="{FF2B5EF4-FFF2-40B4-BE49-F238E27FC236}">
                <a16:creationId xmlns:a16="http://schemas.microsoft.com/office/drawing/2014/main" id="{AFF8F306-B1AB-B821-E22D-AAA047FA9E51}"/>
              </a:ext>
            </a:extLst>
          </p:cNvPr>
          <p:cNvCxnSpPr>
            <a:cxnSpLocks/>
          </p:cNvCxnSpPr>
          <p:nvPr/>
        </p:nvCxnSpPr>
        <p:spPr>
          <a:xfrm rot="10800000" flipV="1">
            <a:off x="10281109" y="3579976"/>
            <a:ext cx="29227" cy="513085"/>
          </a:xfrm>
          <a:prstGeom prst="bentConnector3">
            <a:avLst>
              <a:gd name="adj1" fmla="val 882153"/>
            </a:avLst>
          </a:prstGeom>
          <a:noFill/>
          <a:ln w="9525" cap="flat" cmpd="sng">
            <a:solidFill>
              <a:schemeClr val="lt1"/>
            </a:solidFill>
            <a:prstDash val="solid"/>
            <a:round/>
            <a:headEnd type="none" w="med" len="med"/>
            <a:tailEnd type="none" w="med" len="med"/>
          </a:ln>
        </p:spPr>
      </p:cxnSp>
      <p:cxnSp>
        <p:nvCxnSpPr>
          <p:cNvPr id="102" name="Google Shape;484;p27">
            <a:extLst>
              <a:ext uri="{FF2B5EF4-FFF2-40B4-BE49-F238E27FC236}">
                <a16:creationId xmlns:a16="http://schemas.microsoft.com/office/drawing/2014/main" id="{D356D88E-ECB8-4CBF-9809-C7A2EB73D059}"/>
              </a:ext>
            </a:extLst>
          </p:cNvPr>
          <p:cNvCxnSpPr>
            <a:cxnSpLocks/>
          </p:cNvCxnSpPr>
          <p:nvPr/>
        </p:nvCxnSpPr>
        <p:spPr>
          <a:xfrm rot="10800000" flipV="1">
            <a:off x="780976" y="3570871"/>
            <a:ext cx="29227" cy="513085"/>
          </a:xfrm>
          <a:prstGeom prst="bentConnector3">
            <a:avLst>
              <a:gd name="adj1" fmla="val 882153"/>
            </a:avLst>
          </a:prstGeom>
          <a:noFill/>
          <a:ln w="9525" cap="flat" cmpd="sng">
            <a:solidFill>
              <a:schemeClr val="lt1"/>
            </a:solidFill>
            <a:prstDash val="solid"/>
            <a:round/>
            <a:headEnd type="none" w="med" len="med"/>
            <a:tailEnd type="none" w="med" len="med"/>
          </a:ln>
        </p:spPr>
      </p:cxnSp>
      <p:cxnSp>
        <p:nvCxnSpPr>
          <p:cNvPr id="103" name="Google Shape;484;p27">
            <a:extLst>
              <a:ext uri="{FF2B5EF4-FFF2-40B4-BE49-F238E27FC236}">
                <a16:creationId xmlns:a16="http://schemas.microsoft.com/office/drawing/2014/main" id="{03BB5F5F-AF8E-6F3D-3810-5C3C86E75A3C}"/>
              </a:ext>
            </a:extLst>
          </p:cNvPr>
          <p:cNvCxnSpPr>
            <a:cxnSpLocks/>
          </p:cNvCxnSpPr>
          <p:nvPr/>
        </p:nvCxnSpPr>
        <p:spPr>
          <a:xfrm rot="10800000" flipV="1">
            <a:off x="3463918" y="2362814"/>
            <a:ext cx="29227" cy="513085"/>
          </a:xfrm>
          <a:prstGeom prst="bentConnector3">
            <a:avLst>
              <a:gd name="adj1" fmla="val 882153"/>
            </a:avLst>
          </a:prstGeom>
          <a:noFill/>
          <a:ln w="9525" cap="flat" cmpd="sng">
            <a:solidFill>
              <a:schemeClr val="lt1"/>
            </a:solidFill>
            <a:prstDash val="solid"/>
            <a:round/>
            <a:headEnd type="none" w="med" len="med"/>
            <a:tailEnd type="none" w="med" len="med"/>
          </a:ln>
        </p:spPr>
      </p:cxnSp>
      <p:cxnSp>
        <p:nvCxnSpPr>
          <p:cNvPr id="104" name="Google Shape;484;p27">
            <a:extLst>
              <a:ext uri="{FF2B5EF4-FFF2-40B4-BE49-F238E27FC236}">
                <a16:creationId xmlns:a16="http://schemas.microsoft.com/office/drawing/2014/main" id="{ADDE34C3-E772-1076-63A0-2D148BC5CA14}"/>
              </a:ext>
            </a:extLst>
          </p:cNvPr>
          <p:cNvCxnSpPr>
            <a:cxnSpLocks/>
          </p:cNvCxnSpPr>
          <p:nvPr/>
        </p:nvCxnSpPr>
        <p:spPr>
          <a:xfrm rot="10800000" flipV="1">
            <a:off x="6439969" y="1246722"/>
            <a:ext cx="29227" cy="513085"/>
          </a:xfrm>
          <a:prstGeom prst="bentConnector3">
            <a:avLst>
              <a:gd name="adj1" fmla="val 882153"/>
            </a:avLst>
          </a:prstGeom>
          <a:noFill/>
          <a:ln w="9525" cap="flat" cmpd="sng">
            <a:solidFill>
              <a:schemeClr val="lt1"/>
            </a:solidFill>
            <a:prstDash val="solid"/>
            <a:round/>
            <a:headEnd type="none" w="med" len="med"/>
            <a:tailEnd type="none" w="med" len="med"/>
          </a:ln>
        </p:spPr>
      </p:cxnSp>
      <p:cxnSp>
        <p:nvCxnSpPr>
          <p:cNvPr id="105" name="Google Shape;484;p27">
            <a:extLst>
              <a:ext uri="{FF2B5EF4-FFF2-40B4-BE49-F238E27FC236}">
                <a16:creationId xmlns:a16="http://schemas.microsoft.com/office/drawing/2014/main" id="{9C7B9819-A76B-D802-3E49-6A731E33E79A}"/>
              </a:ext>
            </a:extLst>
          </p:cNvPr>
          <p:cNvCxnSpPr>
            <a:cxnSpLocks/>
          </p:cNvCxnSpPr>
          <p:nvPr/>
        </p:nvCxnSpPr>
        <p:spPr>
          <a:xfrm rot="10800000" flipV="1">
            <a:off x="765884" y="2319304"/>
            <a:ext cx="29227" cy="513085"/>
          </a:xfrm>
          <a:prstGeom prst="bentConnector3">
            <a:avLst>
              <a:gd name="adj1" fmla="val 882153"/>
            </a:avLst>
          </a:prstGeom>
          <a:noFill/>
          <a:ln w="9525" cap="flat" cmpd="sng">
            <a:solidFill>
              <a:schemeClr val="lt1"/>
            </a:solidFill>
            <a:prstDash val="solid"/>
            <a:round/>
            <a:headEnd type="none" w="med" len="med"/>
            <a:tailEnd type="none" w="med" len="med"/>
          </a:ln>
        </p:spPr>
      </p:cxnSp>
      <p:cxnSp>
        <p:nvCxnSpPr>
          <p:cNvPr id="106" name="Google Shape;484;p27">
            <a:extLst>
              <a:ext uri="{FF2B5EF4-FFF2-40B4-BE49-F238E27FC236}">
                <a16:creationId xmlns:a16="http://schemas.microsoft.com/office/drawing/2014/main" id="{01341BB4-70A1-4333-4B80-814DF88BB14A}"/>
              </a:ext>
            </a:extLst>
          </p:cNvPr>
          <p:cNvCxnSpPr>
            <a:cxnSpLocks/>
          </p:cNvCxnSpPr>
          <p:nvPr/>
        </p:nvCxnSpPr>
        <p:spPr>
          <a:xfrm rot="10800000" flipV="1">
            <a:off x="6427135" y="2401742"/>
            <a:ext cx="29227" cy="513085"/>
          </a:xfrm>
          <a:prstGeom prst="bentConnector3">
            <a:avLst>
              <a:gd name="adj1" fmla="val 882153"/>
            </a:avLst>
          </a:prstGeom>
          <a:noFill/>
          <a:ln w="9525" cap="flat" cmpd="sng">
            <a:solidFill>
              <a:schemeClr val="lt1"/>
            </a:solidFill>
            <a:prstDash val="solid"/>
            <a:round/>
            <a:headEnd type="none" w="med" len="med"/>
            <a:tailEnd type="none" w="med" len="med"/>
          </a:ln>
        </p:spPr>
      </p:cxnSp>
      <p:cxnSp>
        <p:nvCxnSpPr>
          <p:cNvPr id="107" name="Google Shape;484;p27">
            <a:extLst>
              <a:ext uri="{FF2B5EF4-FFF2-40B4-BE49-F238E27FC236}">
                <a16:creationId xmlns:a16="http://schemas.microsoft.com/office/drawing/2014/main" id="{D53A5A5D-B038-85B1-05AB-327D85AB4D1C}"/>
              </a:ext>
            </a:extLst>
          </p:cNvPr>
          <p:cNvCxnSpPr>
            <a:cxnSpLocks/>
          </p:cNvCxnSpPr>
          <p:nvPr/>
        </p:nvCxnSpPr>
        <p:spPr>
          <a:xfrm rot="10800000" flipV="1">
            <a:off x="3522498" y="3579976"/>
            <a:ext cx="29227" cy="513085"/>
          </a:xfrm>
          <a:prstGeom prst="bentConnector3">
            <a:avLst>
              <a:gd name="adj1" fmla="val 882153"/>
            </a:avLst>
          </a:prstGeom>
          <a:noFill/>
          <a:ln w="9525" cap="flat" cmpd="sng">
            <a:solidFill>
              <a:schemeClr val="lt1"/>
            </a:solidFill>
            <a:prstDash val="solid"/>
            <a:round/>
            <a:headEnd type="none" w="med" len="med"/>
            <a:tailEnd type="none" w="med" len="med"/>
          </a:ln>
        </p:spPr>
      </p:cxnSp>
      <p:sp>
        <p:nvSpPr>
          <p:cNvPr id="60" name="ZoneTexte 59">
            <a:extLst>
              <a:ext uri="{FF2B5EF4-FFF2-40B4-BE49-F238E27FC236}">
                <a16:creationId xmlns:a16="http://schemas.microsoft.com/office/drawing/2014/main" id="{04EE1CF4-D83D-B16B-E646-173DCAE18869}"/>
              </a:ext>
            </a:extLst>
          </p:cNvPr>
          <p:cNvSpPr txBox="1"/>
          <p:nvPr/>
        </p:nvSpPr>
        <p:spPr>
          <a:xfrm>
            <a:off x="792961" y="1157324"/>
            <a:ext cx="939252" cy="400110"/>
          </a:xfrm>
          <a:prstGeom prst="rect">
            <a:avLst/>
          </a:prstGeom>
          <a:noFill/>
        </p:spPr>
        <p:txBody>
          <a:bodyPr wrap="square" rtlCol="0">
            <a:spAutoFit/>
          </a:bodyPr>
          <a:lstStyle/>
          <a:p>
            <a:r>
              <a:rPr lang="fr-MA" sz="2000" dirty="0">
                <a:solidFill>
                  <a:schemeClr val="bg1"/>
                </a:solidFill>
                <a:latin typeface="Share Tech" panose="020B0604020202020204" charset="0"/>
              </a:rPr>
              <a:t>01</a:t>
            </a:r>
          </a:p>
        </p:txBody>
      </p:sp>
      <p:sp>
        <p:nvSpPr>
          <p:cNvPr id="61" name="ZoneTexte 60">
            <a:extLst>
              <a:ext uri="{FF2B5EF4-FFF2-40B4-BE49-F238E27FC236}">
                <a16:creationId xmlns:a16="http://schemas.microsoft.com/office/drawing/2014/main" id="{7A46FDE3-6053-EB49-92A8-B40AD0750D32}"/>
              </a:ext>
            </a:extLst>
          </p:cNvPr>
          <p:cNvSpPr txBox="1"/>
          <p:nvPr/>
        </p:nvSpPr>
        <p:spPr>
          <a:xfrm>
            <a:off x="732409" y="1657541"/>
            <a:ext cx="1738049" cy="307777"/>
          </a:xfrm>
          <a:prstGeom prst="rect">
            <a:avLst/>
          </a:prstGeom>
          <a:noFill/>
        </p:spPr>
        <p:txBody>
          <a:bodyPr wrap="square" rtlCol="0">
            <a:spAutoFit/>
          </a:bodyPr>
          <a:lstStyle/>
          <a:p>
            <a:r>
              <a:rPr lang="fr-MA" dirty="0">
                <a:solidFill>
                  <a:schemeClr val="bg1"/>
                </a:solidFill>
                <a:latin typeface="Advent Pro SemiBold" panose="020B0604020202020204" charset="0"/>
              </a:rPr>
              <a:t>PROBLEMATIQUE</a:t>
            </a:r>
          </a:p>
        </p:txBody>
      </p:sp>
      <p:sp>
        <p:nvSpPr>
          <p:cNvPr id="62" name="ZoneTexte 61">
            <a:extLst>
              <a:ext uri="{FF2B5EF4-FFF2-40B4-BE49-F238E27FC236}">
                <a16:creationId xmlns:a16="http://schemas.microsoft.com/office/drawing/2014/main" id="{89DEEC06-F6B5-C089-4371-6AEAE99A5EB0}"/>
              </a:ext>
            </a:extLst>
          </p:cNvPr>
          <p:cNvSpPr txBox="1"/>
          <p:nvPr/>
        </p:nvSpPr>
        <p:spPr>
          <a:xfrm>
            <a:off x="853706" y="2148123"/>
            <a:ext cx="828011" cy="400110"/>
          </a:xfrm>
          <a:prstGeom prst="rect">
            <a:avLst/>
          </a:prstGeom>
          <a:noFill/>
        </p:spPr>
        <p:txBody>
          <a:bodyPr wrap="square" rtlCol="0">
            <a:spAutoFit/>
          </a:bodyPr>
          <a:lstStyle/>
          <a:p>
            <a:r>
              <a:rPr lang="fr-MA" sz="2000" dirty="0">
                <a:solidFill>
                  <a:schemeClr val="bg1"/>
                </a:solidFill>
                <a:latin typeface="Share Tech" panose="020B0604020202020204" charset="0"/>
              </a:rPr>
              <a:t>02</a:t>
            </a:r>
          </a:p>
        </p:txBody>
      </p:sp>
      <p:sp>
        <p:nvSpPr>
          <p:cNvPr id="63" name="ZoneTexte 62">
            <a:extLst>
              <a:ext uri="{FF2B5EF4-FFF2-40B4-BE49-F238E27FC236}">
                <a16:creationId xmlns:a16="http://schemas.microsoft.com/office/drawing/2014/main" id="{5760067C-76FF-87A3-7884-A20ABCEAFBA1}"/>
              </a:ext>
            </a:extLst>
          </p:cNvPr>
          <p:cNvSpPr txBox="1"/>
          <p:nvPr/>
        </p:nvSpPr>
        <p:spPr>
          <a:xfrm>
            <a:off x="697372" y="2644468"/>
            <a:ext cx="1298753" cy="307777"/>
          </a:xfrm>
          <a:prstGeom prst="rect">
            <a:avLst/>
          </a:prstGeom>
          <a:noFill/>
        </p:spPr>
        <p:txBody>
          <a:bodyPr wrap="none" rtlCol="0">
            <a:spAutoFit/>
          </a:bodyPr>
          <a:lstStyle/>
          <a:p>
            <a:r>
              <a:rPr lang="fr-MA" dirty="0">
                <a:solidFill>
                  <a:schemeClr val="bg1"/>
                </a:solidFill>
                <a:latin typeface="Advent Pro SemiBold" panose="020B0604020202020204" charset="0"/>
                <a:cs typeface="Arial" panose="020B0604020202020204" pitchFamily="34" charset="0"/>
              </a:rPr>
              <a:t>WEB SCRAPING</a:t>
            </a:r>
          </a:p>
        </p:txBody>
      </p:sp>
      <p:sp>
        <p:nvSpPr>
          <p:cNvPr id="448" name="ZoneTexte 447">
            <a:extLst>
              <a:ext uri="{FF2B5EF4-FFF2-40B4-BE49-F238E27FC236}">
                <a16:creationId xmlns:a16="http://schemas.microsoft.com/office/drawing/2014/main" id="{3D86EA31-2541-DB7F-0A97-CA305319A61E}"/>
              </a:ext>
            </a:extLst>
          </p:cNvPr>
          <p:cNvSpPr txBox="1"/>
          <p:nvPr/>
        </p:nvSpPr>
        <p:spPr>
          <a:xfrm>
            <a:off x="803975" y="3393127"/>
            <a:ext cx="425116" cy="400110"/>
          </a:xfrm>
          <a:prstGeom prst="rect">
            <a:avLst/>
          </a:prstGeom>
          <a:noFill/>
        </p:spPr>
        <p:txBody>
          <a:bodyPr wrap="none" rtlCol="0">
            <a:spAutoFit/>
          </a:bodyPr>
          <a:lstStyle/>
          <a:p>
            <a:r>
              <a:rPr lang="fr-MA" sz="2000" dirty="0">
                <a:solidFill>
                  <a:schemeClr val="bg1"/>
                </a:solidFill>
                <a:latin typeface="Share Tech" panose="020B0604020202020204" charset="0"/>
              </a:rPr>
              <a:t>03</a:t>
            </a:r>
          </a:p>
        </p:txBody>
      </p:sp>
      <p:sp>
        <p:nvSpPr>
          <p:cNvPr id="449" name="ZoneTexte 448">
            <a:extLst>
              <a:ext uri="{FF2B5EF4-FFF2-40B4-BE49-F238E27FC236}">
                <a16:creationId xmlns:a16="http://schemas.microsoft.com/office/drawing/2014/main" id="{7F92F269-289C-AD52-8E99-2757C73586F5}"/>
              </a:ext>
            </a:extLst>
          </p:cNvPr>
          <p:cNvSpPr txBox="1"/>
          <p:nvPr/>
        </p:nvSpPr>
        <p:spPr>
          <a:xfrm>
            <a:off x="709500" y="3939173"/>
            <a:ext cx="1571264" cy="307777"/>
          </a:xfrm>
          <a:prstGeom prst="rect">
            <a:avLst/>
          </a:prstGeom>
          <a:noFill/>
        </p:spPr>
        <p:txBody>
          <a:bodyPr wrap="none" rtlCol="0">
            <a:spAutoFit/>
          </a:bodyPr>
          <a:lstStyle/>
          <a:p>
            <a:r>
              <a:rPr lang="fr-MA" dirty="0">
                <a:solidFill>
                  <a:schemeClr val="bg1"/>
                </a:solidFill>
                <a:latin typeface="Advent Pro SemiBold" panose="020B0604020202020204" charset="0"/>
              </a:rPr>
              <a:t>ANALYSE DE TEXTE</a:t>
            </a:r>
          </a:p>
        </p:txBody>
      </p:sp>
      <p:sp>
        <p:nvSpPr>
          <p:cNvPr id="451" name="ZoneTexte 450">
            <a:extLst>
              <a:ext uri="{FF2B5EF4-FFF2-40B4-BE49-F238E27FC236}">
                <a16:creationId xmlns:a16="http://schemas.microsoft.com/office/drawing/2014/main" id="{BC4C89E2-D635-CE34-A515-9E6CCCA5F817}"/>
              </a:ext>
            </a:extLst>
          </p:cNvPr>
          <p:cNvSpPr txBox="1"/>
          <p:nvPr/>
        </p:nvSpPr>
        <p:spPr>
          <a:xfrm>
            <a:off x="3497582" y="1098926"/>
            <a:ext cx="425116" cy="400110"/>
          </a:xfrm>
          <a:prstGeom prst="rect">
            <a:avLst/>
          </a:prstGeom>
          <a:noFill/>
        </p:spPr>
        <p:txBody>
          <a:bodyPr wrap="none" rtlCol="0">
            <a:spAutoFit/>
          </a:bodyPr>
          <a:lstStyle/>
          <a:p>
            <a:r>
              <a:rPr lang="fr-MA" sz="2000" dirty="0">
                <a:solidFill>
                  <a:schemeClr val="bg1"/>
                </a:solidFill>
                <a:latin typeface="Share Tech" panose="020B0604020202020204" charset="0"/>
              </a:rPr>
              <a:t>04</a:t>
            </a:r>
          </a:p>
        </p:txBody>
      </p:sp>
      <p:sp>
        <p:nvSpPr>
          <p:cNvPr id="452" name="ZoneTexte 451">
            <a:extLst>
              <a:ext uri="{FF2B5EF4-FFF2-40B4-BE49-F238E27FC236}">
                <a16:creationId xmlns:a16="http://schemas.microsoft.com/office/drawing/2014/main" id="{EAE72ACC-8585-EB4F-9B89-67247780A31D}"/>
              </a:ext>
            </a:extLst>
          </p:cNvPr>
          <p:cNvSpPr txBox="1"/>
          <p:nvPr/>
        </p:nvSpPr>
        <p:spPr>
          <a:xfrm>
            <a:off x="3401361" y="1674043"/>
            <a:ext cx="2103461" cy="307777"/>
          </a:xfrm>
          <a:prstGeom prst="rect">
            <a:avLst/>
          </a:prstGeom>
          <a:noFill/>
        </p:spPr>
        <p:txBody>
          <a:bodyPr wrap="none" rtlCol="0">
            <a:spAutoFit/>
          </a:bodyPr>
          <a:lstStyle/>
          <a:p>
            <a:r>
              <a:rPr lang="fr-MA" dirty="0">
                <a:solidFill>
                  <a:schemeClr val="bg1"/>
                </a:solidFill>
                <a:latin typeface="Advent Pro SemiBold" panose="020B0604020202020204" charset="0"/>
              </a:rPr>
              <a:t>OUTIL DE DEVELOPPEMENT</a:t>
            </a:r>
          </a:p>
        </p:txBody>
      </p:sp>
      <p:sp>
        <p:nvSpPr>
          <p:cNvPr id="453" name="ZoneTexte 452">
            <a:extLst>
              <a:ext uri="{FF2B5EF4-FFF2-40B4-BE49-F238E27FC236}">
                <a16:creationId xmlns:a16="http://schemas.microsoft.com/office/drawing/2014/main" id="{ED2AD592-09BB-A54F-DC3D-163D4B7F7AC0}"/>
              </a:ext>
            </a:extLst>
          </p:cNvPr>
          <p:cNvSpPr txBox="1"/>
          <p:nvPr/>
        </p:nvSpPr>
        <p:spPr>
          <a:xfrm>
            <a:off x="3515347" y="2184646"/>
            <a:ext cx="425116" cy="400110"/>
          </a:xfrm>
          <a:prstGeom prst="rect">
            <a:avLst/>
          </a:prstGeom>
          <a:noFill/>
        </p:spPr>
        <p:txBody>
          <a:bodyPr wrap="none" rtlCol="0">
            <a:spAutoFit/>
          </a:bodyPr>
          <a:lstStyle/>
          <a:p>
            <a:r>
              <a:rPr lang="fr-MA" sz="2000" dirty="0">
                <a:solidFill>
                  <a:schemeClr val="bg1"/>
                </a:solidFill>
                <a:latin typeface="Share Tech" panose="020B0604020202020204" charset="0"/>
                <a:ea typeface="Segoe UI Symbol" panose="020B0502040204020203" pitchFamily="34" charset="0"/>
                <a:cs typeface="Segoe UI Semibold" panose="020B0702040204020203" pitchFamily="34" charset="0"/>
              </a:rPr>
              <a:t>05</a:t>
            </a:r>
          </a:p>
        </p:txBody>
      </p:sp>
      <p:sp>
        <p:nvSpPr>
          <p:cNvPr id="454" name="ZoneTexte 453">
            <a:extLst>
              <a:ext uri="{FF2B5EF4-FFF2-40B4-BE49-F238E27FC236}">
                <a16:creationId xmlns:a16="http://schemas.microsoft.com/office/drawing/2014/main" id="{F80AA350-99FA-89BB-2D45-B8587F4792A7}"/>
              </a:ext>
            </a:extLst>
          </p:cNvPr>
          <p:cNvSpPr txBox="1"/>
          <p:nvPr/>
        </p:nvSpPr>
        <p:spPr>
          <a:xfrm>
            <a:off x="3557609" y="3360869"/>
            <a:ext cx="425116" cy="400110"/>
          </a:xfrm>
          <a:prstGeom prst="rect">
            <a:avLst/>
          </a:prstGeom>
          <a:noFill/>
        </p:spPr>
        <p:txBody>
          <a:bodyPr wrap="none" rtlCol="0">
            <a:spAutoFit/>
          </a:bodyPr>
          <a:lstStyle/>
          <a:p>
            <a:r>
              <a:rPr lang="fr-MA" sz="2000" dirty="0">
                <a:solidFill>
                  <a:schemeClr val="bg1"/>
                </a:solidFill>
                <a:latin typeface="Share Tech" panose="020B0604020202020204" charset="0"/>
              </a:rPr>
              <a:t>06</a:t>
            </a:r>
          </a:p>
        </p:txBody>
      </p:sp>
      <p:sp>
        <p:nvSpPr>
          <p:cNvPr id="455" name="ZoneTexte 454">
            <a:extLst>
              <a:ext uri="{FF2B5EF4-FFF2-40B4-BE49-F238E27FC236}">
                <a16:creationId xmlns:a16="http://schemas.microsoft.com/office/drawing/2014/main" id="{B60BDDDB-D4AD-FCD1-8E41-05156F8348AB}"/>
              </a:ext>
            </a:extLst>
          </p:cNvPr>
          <p:cNvSpPr txBox="1"/>
          <p:nvPr/>
        </p:nvSpPr>
        <p:spPr>
          <a:xfrm>
            <a:off x="6512420" y="1069127"/>
            <a:ext cx="425116" cy="400110"/>
          </a:xfrm>
          <a:prstGeom prst="rect">
            <a:avLst/>
          </a:prstGeom>
          <a:noFill/>
        </p:spPr>
        <p:txBody>
          <a:bodyPr wrap="none" rtlCol="0">
            <a:spAutoFit/>
          </a:bodyPr>
          <a:lstStyle/>
          <a:p>
            <a:r>
              <a:rPr lang="fr-MA" sz="2000" dirty="0">
                <a:solidFill>
                  <a:schemeClr val="bg1"/>
                </a:solidFill>
                <a:latin typeface="Share Tech" panose="020B0604020202020204" charset="0"/>
              </a:rPr>
              <a:t>07</a:t>
            </a:r>
          </a:p>
        </p:txBody>
      </p:sp>
      <p:sp>
        <p:nvSpPr>
          <p:cNvPr id="456" name="ZoneTexte 455">
            <a:extLst>
              <a:ext uri="{FF2B5EF4-FFF2-40B4-BE49-F238E27FC236}">
                <a16:creationId xmlns:a16="http://schemas.microsoft.com/office/drawing/2014/main" id="{1294D6F0-5A4C-BD53-4DD6-E3A838E05DC5}"/>
              </a:ext>
            </a:extLst>
          </p:cNvPr>
          <p:cNvSpPr txBox="1"/>
          <p:nvPr/>
        </p:nvSpPr>
        <p:spPr>
          <a:xfrm>
            <a:off x="6467448" y="2219391"/>
            <a:ext cx="425116" cy="400110"/>
          </a:xfrm>
          <a:prstGeom prst="rect">
            <a:avLst/>
          </a:prstGeom>
          <a:noFill/>
        </p:spPr>
        <p:txBody>
          <a:bodyPr wrap="none" rtlCol="0">
            <a:spAutoFit/>
          </a:bodyPr>
          <a:lstStyle/>
          <a:p>
            <a:r>
              <a:rPr lang="fr-MA" sz="2000" dirty="0">
                <a:solidFill>
                  <a:schemeClr val="bg1"/>
                </a:solidFill>
                <a:latin typeface="Share Tech" panose="020B0604020202020204" charset="0"/>
              </a:rPr>
              <a:t>08</a:t>
            </a:r>
          </a:p>
        </p:txBody>
      </p:sp>
      <p:sp>
        <p:nvSpPr>
          <p:cNvPr id="457" name="ZoneTexte 456">
            <a:extLst>
              <a:ext uri="{FF2B5EF4-FFF2-40B4-BE49-F238E27FC236}">
                <a16:creationId xmlns:a16="http://schemas.microsoft.com/office/drawing/2014/main" id="{F5BE94F6-9498-AB6C-5094-487D87852E3D}"/>
              </a:ext>
            </a:extLst>
          </p:cNvPr>
          <p:cNvSpPr txBox="1"/>
          <p:nvPr/>
        </p:nvSpPr>
        <p:spPr>
          <a:xfrm>
            <a:off x="9361575" y="4110319"/>
            <a:ext cx="425116" cy="400110"/>
          </a:xfrm>
          <a:prstGeom prst="rect">
            <a:avLst/>
          </a:prstGeom>
          <a:noFill/>
        </p:spPr>
        <p:txBody>
          <a:bodyPr wrap="none" rtlCol="0">
            <a:spAutoFit/>
          </a:bodyPr>
          <a:lstStyle/>
          <a:p>
            <a:r>
              <a:rPr lang="fr-MA" sz="2000" dirty="0">
                <a:solidFill>
                  <a:schemeClr val="bg1"/>
                </a:solidFill>
                <a:latin typeface="Share Tech" panose="020B0604020202020204" charset="0"/>
              </a:rPr>
              <a:t>09</a:t>
            </a:r>
          </a:p>
        </p:txBody>
      </p:sp>
      <p:sp>
        <p:nvSpPr>
          <p:cNvPr id="458" name="ZoneTexte 457">
            <a:extLst>
              <a:ext uri="{FF2B5EF4-FFF2-40B4-BE49-F238E27FC236}">
                <a16:creationId xmlns:a16="http://schemas.microsoft.com/office/drawing/2014/main" id="{9D75153E-87AF-2EF9-1C19-1AA1AE3CBCF7}"/>
              </a:ext>
            </a:extLst>
          </p:cNvPr>
          <p:cNvSpPr txBox="1"/>
          <p:nvPr/>
        </p:nvSpPr>
        <p:spPr>
          <a:xfrm>
            <a:off x="3406029" y="2694397"/>
            <a:ext cx="1628972" cy="307777"/>
          </a:xfrm>
          <a:prstGeom prst="rect">
            <a:avLst/>
          </a:prstGeom>
          <a:noFill/>
        </p:spPr>
        <p:txBody>
          <a:bodyPr wrap="none" rtlCol="0">
            <a:spAutoFit/>
          </a:bodyPr>
          <a:lstStyle/>
          <a:p>
            <a:r>
              <a:rPr lang="fr-MA" dirty="0">
                <a:solidFill>
                  <a:schemeClr val="bg1"/>
                </a:solidFill>
                <a:latin typeface="Advent Pro SemiBold" panose="020B0604020202020204" charset="0"/>
              </a:rPr>
              <a:t>CHOIX DU SITE WEB</a:t>
            </a:r>
          </a:p>
        </p:txBody>
      </p:sp>
      <p:sp>
        <p:nvSpPr>
          <p:cNvPr id="460" name="ZoneTexte 459">
            <a:extLst>
              <a:ext uri="{FF2B5EF4-FFF2-40B4-BE49-F238E27FC236}">
                <a16:creationId xmlns:a16="http://schemas.microsoft.com/office/drawing/2014/main" id="{1835CC66-0FDF-1760-A6EF-9700CDB3BC00}"/>
              </a:ext>
            </a:extLst>
          </p:cNvPr>
          <p:cNvSpPr txBox="1"/>
          <p:nvPr/>
        </p:nvSpPr>
        <p:spPr>
          <a:xfrm>
            <a:off x="3470630" y="3956431"/>
            <a:ext cx="1628971" cy="307777"/>
          </a:xfrm>
          <a:prstGeom prst="rect">
            <a:avLst/>
          </a:prstGeom>
          <a:noFill/>
        </p:spPr>
        <p:txBody>
          <a:bodyPr wrap="square" rtlCol="0">
            <a:spAutoFit/>
          </a:bodyPr>
          <a:lstStyle/>
          <a:p>
            <a:r>
              <a:rPr lang="fr-MA" dirty="0">
                <a:solidFill>
                  <a:schemeClr val="bg1"/>
                </a:solidFill>
                <a:latin typeface="Advent Pro SemiBold" panose="020B0604020202020204" charset="0"/>
              </a:rPr>
              <a:t>PARTIE DE CODE</a:t>
            </a:r>
          </a:p>
        </p:txBody>
      </p:sp>
      <p:sp>
        <p:nvSpPr>
          <p:cNvPr id="461" name="ZoneTexte 460">
            <a:extLst>
              <a:ext uri="{FF2B5EF4-FFF2-40B4-BE49-F238E27FC236}">
                <a16:creationId xmlns:a16="http://schemas.microsoft.com/office/drawing/2014/main" id="{CD531CC2-1A80-4D16-EFE2-B546958DCD77}"/>
              </a:ext>
            </a:extLst>
          </p:cNvPr>
          <p:cNvSpPr txBox="1"/>
          <p:nvPr/>
        </p:nvSpPr>
        <p:spPr>
          <a:xfrm>
            <a:off x="6403622" y="1611801"/>
            <a:ext cx="1040345" cy="307777"/>
          </a:xfrm>
          <a:prstGeom prst="rect">
            <a:avLst/>
          </a:prstGeom>
          <a:noFill/>
        </p:spPr>
        <p:txBody>
          <a:bodyPr wrap="square" rtlCol="0">
            <a:spAutoFit/>
          </a:bodyPr>
          <a:lstStyle/>
          <a:p>
            <a:r>
              <a:rPr lang="fr-MA" dirty="0">
                <a:solidFill>
                  <a:schemeClr val="bg1"/>
                </a:solidFill>
                <a:latin typeface="Advent Pro SemiBold" panose="020B0604020202020204" charset="0"/>
              </a:rPr>
              <a:t>RESULTATS</a:t>
            </a:r>
          </a:p>
        </p:txBody>
      </p:sp>
      <p:sp>
        <p:nvSpPr>
          <p:cNvPr id="462" name="ZoneTexte 461">
            <a:extLst>
              <a:ext uri="{FF2B5EF4-FFF2-40B4-BE49-F238E27FC236}">
                <a16:creationId xmlns:a16="http://schemas.microsoft.com/office/drawing/2014/main" id="{F1877A97-9C26-0EEC-5640-D5020347E6AA}"/>
              </a:ext>
            </a:extLst>
          </p:cNvPr>
          <p:cNvSpPr txBox="1"/>
          <p:nvPr/>
        </p:nvSpPr>
        <p:spPr>
          <a:xfrm>
            <a:off x="6393039" y="2694396"/>
            <a:ext cx="1387269" cy="307777"/>
          </a:xfrm>
          <a:prstGeom prst="rect">
            <a:avLst/>
          </a:prstGeom>
          <a:noFill/>
        </p:spPr>
        <p:txBody>
          <a:bodyPr wrap="square" rtlCol="0">
            <a:spAutoFit/>
          </a:bodyPr>
          <a:lstStyle/>
          <a:p>
            <a:r>
              <a:rPr lang="fr-MA" dirty="0">
                <a:solidFill>
                  <a:schemeClr val="bg1"/>
                </a:solidFill>
                <a:latin typeface="Advent Pro SemiBold" panose="020B0604020202020204" charset="0"/>
              </a:rPr>
              <a:t>CONCLUSION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000"/>
                                        <p:tgtEl>
                                          <p:spTgt spid="479"/>
                                        </p:tgtEl>
                                      </p:cBhvr>
                                    </p:animEffect>
                                    <p:anim calcmode="lin" valueType="num">
                                      <p:cBhvr>
                                        <p:cTn id="8" dur="1000" fill="hold"/>
                                        <p:tgtEl>
                                          <p:spTgt spid="479"/>
                                        </p:tgtEl>
                                        <p:attrNameLst>
                                          <p:attrName>ppt_x</p:attrName>
                                        </p:attrNameLst>
                                      </p:cBhvr>
                                      <p:tavLst>
                                        <p:tav tm="0">
                                          <p:val>
                                            <p:strVal val="#ppt_x"/>
                                          </p:val>
                                        </p:tav>
                                        <p:tav tm="100000">
                                          <p:val>
                                            <p:strVal val="#ppt_x"/>
                                          </p:val>
                                        </p:tav>
                                      </p:tavLst>
                                    </p:anim>
                                    <p:anim calcmode="lin" valueType="num">
                                      <p:cBhvr>
                                        <p:cTn id="9" dur="1000" fill="hold"/>
                                        <p:tgtEl>
                                          <p:spTgt spid="47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additive="base">
                                        <p:cTn id="14" dur="500" fill="hold"/>
                                        <p:tgtEl>
                                          <p:spTgt spid="60"/>
                                        </p:tgtEl>
                                        <p:attrNameLst>
                                          <p:attrName>ppt_x</p:attrName>
                                        </p:attrNameLst>
                                      </p:cBhvr>
                                      <p:tavLst>
                                        <p:tav tm="0">
                                          <p:val>
                                            <p:strVal val="#ppt_x"/>
                                          </p:val>
                                        </p:tav>
                                        <p:tav tm="100000">
                                          <p:val>
                                            <p:strVal val="#ppt_x"/>
                                          </p:val>
                                        </p:tav>
                                      </p:tavLst>
                                    </p:anim>
                                    <p:anim calcmode="lin" valueType="num">
                                      <p:cBhvr additive="base">
                                        <p:cTn id="15"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1"/>
                                        </p:tgtEl>
                                        <p:attrNameLst>
                                          <p:attrName>style.visibility</p:attrName>
                                        </p:attrNameLst>
                                      </p:cBhvr>
                                      <p:to>
                                        <p:strVal val="visible"/>
                                      </p:to>
                                    </p:set>
                                    <p:anim calcmode="lin" valueType="num">
                                      <p:cBhvr additive="base">
                                        <p:cTn id="20" dur="500" fill="hold"/>
                                        <p:tgtEl>
                                          <p:spTgt spid="61"/>
                                        </p:tgtEl>
                                        <p:attrNameLst>
                                          <p:attrName>ppt_x</p:attrName>
                                        </p:attrNameLst>
                                      </p:cBhvr>
                                      <p:tavLst>
                                        <p:tav tm="0">
                                          <p:val>
                                            <p:strVal val="#ppt_x"/>
                                          </p:val>
                                        </p:tav>
                                        <p:tav tm="100000">
                                          <p:val>
                                            <p:strVal val="#ppt_x"/>
                                          </p:val>
                                        </p:tav>
                                      </p:tavLst>
                                    </p:anim>
                                    <p:anim calcmode="lin" valueType="num">
                                      <p:cBhvr additive="base">
                                        <p:cTn id="21"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anim calcmode="lin" valueType="num">
                                      <p:cBhvr additive="base">
                                        <p:cTn id="26" dur="500" fill="hold"/>
                                        <p:tgtEl>
                                          <p:spTgt spid="62"/>
                                        </p:tgtEl>
                                        <p:attrNameLst>
                                          <p:attrName>ppt_x</p:attrName>
                                        </p:attrNameLst>
                                      </p:cBhvr>
                                      <p:tavLst>
                                        <p:tav tm="0">
                                          <p:val>
                                            <p:strVal val="#ppt_x"/>
                                          </p:val>
                                        </p:tav>
                                        <p:tav tm="100000">
                                          <p:val>
                                            <p:strVal val="#ppt_x"/>
                                          </p:val>
                                        </p:tav>
                                      </p:tavLst>
                                    </p:anim>
                                    <p:anim calcmode="lin" valueType="num">
                                      <p:cBhvr additive="base">
                                        <p:cTn id="27"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anim calcmode="lin" valueType="num">
                                      <p:cBhvr additive="base">
                                        <p:cTn id="32" dur="500" fill="hold"/>
                                        <p:tgtEl>
                                          <p:spTgt spid="63"/>
                                        </p:tgtEl>
                                        <p:attrNameLst>
                                          <p:attrName>ppt_x</p:attrName>
                                        </p:attrNameLst>
                                      </p:cBhvr>
                                      <p:tavLst>
                                        <p:tav tm="0">
                                          <p:val>
                                            <p:strVal val="#ppt_x"/>
                                          </p:val>
                                        </p:tav>
                                        <p:tav tm="100000">
                                          <p:val>
                                            <p:strVal val="#ppt_x"/>
                                          </p:val>
                                        </p:tav>
                                      </p:tavLst>
                                    </p:anim>
                                    <p:anim calcmode="lin" valueType="num">
                                      <p:cBhvr additive="base">
                                        <p:cTn id="33"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48"/>
                                        </p:tgtEl>
                                        <p:attrNameLst>
                                          <p:attrName>style.visibility</p:attrName>
                                        </p:attrNameLst>
                                      </p:cBhvr>
                                      <p:to>
                                        <p:strVal val="visible"/>
                                      </p:to>
                                    </p:set>
                                    <p:anim calcmode="lin" valueType="num">
                                      <p:cBhvr additive="base">
                                        <p:cTn id="38" dur="500" fill="hold"/>
                                        <p:tgtEl>
                                          <p:spTgt spid="448"/>
                                        </p:tgtEl>
                                        <p:attrNameLst>
                                          <p:attrName>ppt_x</p:attrName>
                                        </p:attrNameLst>
                                      </p:cBhvr>
                                      <p:tavLst>
                                        <p:tav tm="0">
                                          <p:val>
                                            <p:strVal val="#ppt_x"/>
                                          </p:val>
                                        </p:tav>
                                        <p:tav tm="100000">
                                          <p:val>
                                            <p:strVal val="#ppt_x"/>
                                          </p:val>
                                        </p:tav>
                                      </p:tavLst>
                                    </p:anim>
                                    <p:anim calcmode="lin" valueType="num">
                                      <p:cBhvr additive="base">
                                        <p:cTn id="39" dur="500" fill="hold"/>
                                        <p:tgtEl>
                                          <p:spTgt spid="44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49"/>
                                        </p:tgtEl>
                                        <p:attrNameLst>
                                          <p:attrName>style.visibility</p:attrName>
                                        </p:attrNameLst>
                                      </p:cBhvr>
                                      <p:to>
                                        <p:strVal val="visible"/>
                                      </p:to>
                                    </p:set>
                                    <p:anim calcmode="lin" valueType="num">
                                      <p:cBhvr additive="base">
                                        <p:cTn id="44" dur="500" fill="hold"/>
                                        <p:tgtEl>
                                          <p:spTgt spid="449"/>
                                        </p:tgtEl>
                                        <p:attrNameLst>
                                          <p:attrName>ppt_x</p:attrName>
                                        </p:attrNameLst>
                                      </p:cBhvr>
                                      <p:tavLst>
                                        <p:tav tm="0">
                                          <p:val>
                                            <p:strVal val="#ppt_x"/>
                                          </p:val>
                                        </p:tav>
                                        <p:tav tm="100000">
                                          <p:val>
                                            <p:strVal val="#ppt_x"/>
                                          </p:val>
                                        </p:tav>
                                      </p:tavLst>
                                    </p:anim>
                                    <p:anim calcmode="lin" valueType="num">
                                      <p:cBhvr additive="base">
                                        <p:cTn id="45" dur="500" fill="hold"/>
                                        <p:tgtEl>
                                          <p:spTgt spid="44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51"/>
                                        </p:tgtEl>
                                        <p:attrNameLst>
                                          <p:attrName>style.visibility</p:attrName>
                                        </p:attrNameLst>
                                      </p:cBhvr>
                                      <p:to>
                                        <p:strVal val="visible"/>
                                      </p:to>
                                    </p:set>
                                    <p:anim calcmode="lin" valueType="num">
                                      <p:cBhvr additive="base">
                                        <p:cTn id="50" dur="500" fill="hold"/>
                                        <p:tgtEl>
                                          <p:spTgt spid="451"/>
                                        </p:tgtEl>
                                        <p:attrNameLst>
                                          <p:attrName>ppt_x</p:attrName>
                                        </p:attrNameLst>
                                      </p:cBhvr>
                                      <p:tavLst>
                                        <p:tav tm="0">
                                          <p:val>
                                            <p:strVal val="#ppt_x"/>
                                          </p:val>
                                        </p:tav>
                                        <p:tav tm="100000">
                                          <p:val>
                                            <p:strVal val="#ppt_x"/>
                                          </p:val>
                                        </p:tav>
                                      </p:tavLst>
                                    </p:anim>
                                    <p:anim calcmode="lin" valueType="num">
                                      <p:cBhvr additive="base">
                                        <p:cTn id="51" dur="500" fill="hold"/>
                                        <p:tgtEl>
                                          <p:spTgt spid="451"/>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52"/>
                                        </p:tgtEl>
                                        <p:attrNameLst>
                                          <p:attrName>style.visibility</p:attrName>
                                        </p:attrNameLst>
                                      </p:cBhvr>
                                      <p:to>
                                        <p:strVal val="visible"/>
                                      </p:to>
                                    </p:set>
                                    <p:anim calcmode="lin" valueType="num">
                                      <p:cBhvr additive="base">
                                        <p:cTn id="56" dur="500" fill="hold"/>
                                        <p:tgtEl>
                                          <p:spTgt spid="452"/>
                                        </p:tgtEl>
                                        <p:attrNameLst>
                                          <p:attrName>ppt_x</p:attrName>
                                        </p:attrNameLst>
                                      </p:cBhvr>
                                      <p:tavLst>
                                        <p:tav tm="0">
                                          <p:val>
                                            <p:strVal val="#ppt_x"/>
                                          </p:val>
                                        </p:tav>
                                        <p:tav tm="100000">
                                          <p:val>
                                            <p:strVal val="#ppt_x"/>
                                          </p:val>
                                        </p:tav>
                                      </p:tavLst>
                                    </p:anim>
                                    <p:anim calcmode="lin" valueType="num">
                                      <p:cBhvr additive="base">
                                        <p:cTn id="57" dur="500" fill="hold"/>
                                        <p:tgtEl>
                                          <p:spTgt spid="452"/>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53"/>
                                        </p:tgtEl>
                                        <p:attrNameLst>
                                          <p:attrName>style.visibility</p:attrName>
                                        </p:attrNameLst>
                                      </p:cBhvr>
                                      <p:to>
                                        <p:strVal val="visible"/>
                                      </p:to>
                                    </p:set>
                                    <p:anim calcmode="lin" valueType="num">
                                      <p:cBhvr additive="base">
                                        <p:cTn id="62" dur="500" fill="hold"/>
                                        <p:tgtEl>
                                          <p:spTgt spid="453"/>
                                        </p:tgtEl>
                                        <p:attrNameLst>
                                          <p:attrName>ppt_x</p:attrName>
                                        </p:attrNameLst>
                                      </p:cBhvr>
                                      <p:tavLst>
                                        <p:tav tm="0">
                                          <p:val>
                                            <p:strVal val="#ppt_x"/>
                                          </p:val>
                                        </p:tav>
                                        <p:tav tm="100000">
                                          <p:val>
                                            <p:strVal val="#ppt_x"/>
                                          </p:val>
                                        </p:tav>
                                      </p:tavLst>
                                    </p:anim>
                                    <p:anim calcmode="lin" valueType="num">
                                      <p:cBhvr additive="base">
                                        <p:cTn id="63" dur="500" fill="hold"/>
                                        <p:tgtEl>
                                          <p:spTgt spid="45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58"/>
                                        </p:tgtEl>
                                        <p:attrNameLst>
                                          <p:attrName>style.visibility</p:attrName>
                                        </p:attrNameLst>
                                      </p:cBhvr>
                                      <p:to>
                                        <p:strVal val="visible"/>
                                      </p:to>
                                    </p:set>
                                    <p:anim calcmode="lin" valueType="num">
                                      <p:cBhvr additive="base">
                                        <p:cTn id="68" dur="500" fill="hold"/>
                                        <p:tgtEl>
                                          <p:spTgt spid="458"/>
                                        </p:tgtEl>
                                        <p:attrNameLst>
                                          <p:attrName>ppt_x</p:attrName>
                                        </p:attrNameLst>
                                      </p:cBhvr>
                                      <p:tavLst>
                                        <p:tav tm="0">
                                          <p:val>
                                            <p:strVal val="#ppt_x"/>
                                          </p:val>
                                        </p:tav>
                                        <p:tav tm="100000">
                                          <p:val>
                                            <p:strVal val="#ppt_x"/>
                                          </p:val>
                                        </p:tav>
                                      </p:tavLst>
                                    </p:anim>
                                    <p:anim calcmode="lin" valueType="num">
                                      <p:cBhvr additive="base">
                                        <p:cTn id="69" dur="500" fill="hold"/>
                                        <p:tgtEl>
                                          <p:spTgt spid="458"/>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454"/>
                                        </p:tgtEl>
                                        <p:attrNameLst>
                                          <p:attrName>style.visibility</p:attrName>
                                        </p:attrNameLst>
                                      </p:cBhvr>
                                      <p:to>
                                        <p:strVal val="visible"/>
                                      </p:to>
                                    </p:set>
                                    <p:anim calcmode="lin" valueType="num">
                                      <p:cBhvr additive="base">
                                        <p:cTn id="74" dur="500" fill="hold"/>
                                        <p:tgtEl>
                                          <p:spTgt spid="454"/>
                                        </p:tgtEl>
                                        <p:attrNameLst>
                                          <p:attrName>ppt_x</p:attrName>
                                        </p:attrNameLst>
                                      </p:cBhvr>
                                      <p:tavLst>
                                        <p:tav tm="0">
                                          <p:val>
                                            <p:strVal val="#ppt_x"/>
                                          </p:val>
                                        </p:tav>
                                        <p:tav tm="100000">
                                          <p:val>
                                            <p:strVal val="#ppt_x"/>
                                          </p:val>
                                        </p:tav>
                                      </p:tavLst>
                                    </p:anim>
                                    <p:anim calcmode="lin" valueType="num">
                                      <p:cBhvr additive="base">
                                        <p:cTn id="75" dur="500" fill="hold"/>
                                        <p:tgtEl>
                                          <p:spTgt spid="454"/>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460"/>
                                        </p:tgtEl>
                                        <p:attrNameLst>
                                          <p:attrName>style.visibility</p:attrName>
                                        </p:attrNameLst>
                                      </p:cBhvr>
                                      <p:to>
                                        <p:strVal val="visible"/>
                                      </p:to>
                                    </p:set>
                                    <p:anim calcmode="lin" valueType="num">
                                      <p:cBhvr additive="base">
                                        <p:cTn id="80" dur="500" fill="hold"/>
                                        <p:tgtEl>
                                          <p:spTgt spid="460"/>
                                        </p:tgtEl>
                                        <p:attrNameLst>
                                          <p:attrName>ppt_x</p:attrName>
                                        </p:attrNameLst>
                                      </p:cBhvr>
                                      <p:tavLst>
                                        <p:tav tm="0">
                                          <p:val>
                                            <p:strVal val="#ppt_x"/>
                                          </p:val>
                                        </p:tav>
                                        <p:tav tm="100000">
                                          <p:val>
                                            <p:strVal val="#ppt_x"/>
                                          </p:val>
                                        </p:tav>
                                      </p:tavLst>
                                    </p:anim>
                                    <p:anim calcmode="lin" valueType="num">
                                      <p:cBhvr additive="base">
                                        <p:cTn id="81" dur="500" fill="hold"/>
                                        <p:tgtEl>
                                          <p:spTgt spid="460"/>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455"/>
                                        </p:tgtEl>
                                        <p:attrNameLst>
                                          <p:attrName>style.visibility</p:attrName>
                                        </p:attrNameLst>
                                      </p:cBhvr>
                                      <p:to>
                                        <p:strVal val="visible"/>
                                      </p:to>
                                    </p:set>
                                    <p:anim calcmode="lin" valueType="num">
                                      <p:cBhvr additive="base">
                                        <p:cTn id="86" dur="500" fill="hold"/>
                                        <p:tgtEl>
                                          <p:spTgt spid="455"/>
                                        </p:tgtEl>
                                        <p:attrNameLst>
                                          <p:attrName>ppt_x</p:attrName>
                                        </p:attrNameLst>
                                      </p:cBhvr>
                                      <p:tavLst>
                                        <p:tav tm="0">
                                          <p:val>
                                            <p:strVal val="#ppt_x"/>
                                          </p:val>
                                        </p:tav>
                                        <p:tav tm="100000">
                                          <p:val>
                                            <p:strVal val="#ppt_x"/>
                                          </p:val>
                                        </p:tav>
                                      </p:tavLst>
                                    </p:anim>
                                    <p:anim calcmode="lin" valueType="num">
                                      <p:cBhvr additive="base">
                                        <p:cTn id="87" dur="500" fill="hold"/>
                                        <p:tgtEl>
                                          <p:spTgt spid="455"/>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461"/>
                                        </p:tgtEl>
                                        <p:attrNameLst>
                                          <p:attrName>style.visibility</p:attrName>
                                        </p:attrNameLst>
                                      </p:cBhvr>
                                      <p:to>
                                        <p:strVal val="visible"/>
                                      </p:to>
                                    </p:set>
                                    <p:anim calcmode="lin" valueType="num">
                                      <p:cBhvr additive="base">
                                        <p:cTn id="92" dur="500" fill="hold"/>
                                        <p:tgtEl>
                                          <p:spTgt spid="461"/>
                                        </p:tgtEl>
                                        <p:attrNameLst>
                                          <p:attrName>ppt_x</p:attrName>
                                        </p:attrNameLst>
                                      </p:cBhvr>
                                      <p:tavLst>
                                        <p:tav tm="0">
                                          <p:val>
                                            <p:strVal val="#ppt_x"/>
                                          </p:val>
                                        </p:tav>
                                        <p:tav tm="100000">
                                          <p:val>
                                            <p:strVal val="#ppt_x"/>
                                          </p:val>
                                        </p:tav>
                                      </p:tavLst>
                                    </p:anim>
                                    <p:anim calcmode="lin" valueType="num">
                                      <p:cBhvr additive="base">
                                        <p:cTn id="93" dur="500" fill="hold"/>
                                        <p:tgtEl>
                                          <p:spTgt spid="461"/>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456"/>
                                        </p:tgtEl>
                                        <p:attrNameLst>
                                          <p:attrName>style.visibility</p:attrName>
                                        </p:attrNameLst>
                                      </p:cBhvr>
                                      <p:to>
                                        <p:strVal val="visible"/>
                                      </p:to>
                                    </p:set>
                                    <p:anim calcmode="lin" valueType="num">
                                      <p:cBhvr additive="base">
                                        <p:cTn id="98" dur="500" fill="hold"/>
                                        <p:tgtEl>
                                          <p:spTgt spid="456"/>
                                        </p:tgtEl>
                                        <p:attrNameLst>
                                          <p:attrName>ppt_x</p:attrName>
                                        </p:attrNameLst>
                                      </p:cBhvr>
                                      <p:tavLst>
                                        <p:tav tm="0">
                                          <p:val>
                                            <p:strVal val="#ppt_x"/>
                                          </p:val>
                                        </p:tav>
                                        <p:tav tm="100000">
                                          <p:val>
                                            <p:strVal val="#ppt_x"/>
                                          </p:val>
                                        </p:tav>
                                      </p:tavLst>
                                    </p:anim>
                                    <p:anim calcmode="lin" valueType="num">
                                      <p:cBhvr additive="base">
                                        <p:cTn id="99" dur="500" fill="hold"/>
                                        <p:tgtEl>
                                          <p:spTgt spid="456"/>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462"/>
                                        </p:tgtEl>
                                        <p:attrNameLst>
                                          <p:attrName>style.visibility</p:attrName>
                                        </p:attrNameLst>
                                      </p:cBhvr>
                                      <p:to>
                                        <p:strVal val="visible"/>
                                      </p:to>
                                    </p:set>
                                    <p:anim calcmode="lin" valueType="num">
                                      <p:cBhvr additive="base">
                                        <p:cTn id="104" dur="500" fill="hold"/>
                                        <p:tgtEl>
                                          <p:spTgt spid="462"/>
                                        </p:tgtEl>
                                        <p:attrNameLst>
                                          <p:attrName>ppt_x</p:attrName>
                                        </p:attrNameLst>
                                      </p:cBhvr>
                                      <p:tavLst>
                                        <p:tav tm="0">
                                          <p:val>
                                            <p:strVal val="#ppt_x"/>
                                          </p:val>
                                        </p:tav>
                                        <p:tav tm="100000">
                                          <p:val>
                                            <p:strVal val="#ppt_x"/>
                                          </p:val>
                                        </p:tav>
                                      </p:tavLst>
                                    </p:anim>
                                    <p:anim calcmode="lin" valueType="num">
                                      <p:cBhvr additive="base">
                                        <p:cTn id="105" dur="500" fill="hold"/>
                                        <p:tgtEl>
                                          <p:spTgt spid="4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p:bldP spid="60" grpId="0"/>
      <p:bldP spid="61" grpId="0"/>
      <p:bldP spid="62" grpId="0"/>
      <p:bldP spid="63" grpId="0"/>
      <p:bldP spid="448" grpId="0"/>
      <p:bldP spid="449" grpId="0"/>
      <p:bldP spid="451" grpId="0"/>
      <p:bldP spid="452" grpId="0"/>
      <p:bldP spid="453" grpId="0"/>
      <p:bldP spid="454" grpId="0"/>
      <p:bldP spid="455" grpId="0"/>
      <p:bldP spid="456" grpId="0"/>
      <p:bldP spid="458" grpId="0"/>
      <p:bldP spid="460" grpId="0"/>
      <p:bldP spid="461" grpId="0"/>
      <p:bldP spid="4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33372" y="1616927"/>
            <a:ext cx="4704906" cy="23289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Afin de savoir le feedback des utilisateurs d un certain projet ou site il est nécessaire d accéder aux commentaires et les analyser pour mieux améliorer et bien étudier le marché.</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Comment on peut réaliser ce procédure ?</a:t>
            </a:r>
            <a:endParaRPr dirty="0"/>
          </a:p>
        </p:txBody>
      </p:sp>
      <p:sp>
        <p:nvSpPr>
          <p:cNvPr id="507" name="Google Shape;507;p28"/>
          <p:cNvSpPr txBox="1">
            <a:spLocks noGrp="1"/>
          </p:cNvSpPr>
          <p:nvPr>
            <p:ph type="ctrTitle"/>
          </p:nvPr>
        </p:nvSpPr>
        <p:spPr>
          <a:xfrm>
            <a:off x="618824" y="411675"/>
            <a:ext cx="338964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PROBLEMATIQUE : </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 4">
            <a:extLst>
              <a:ext uri="{FF2B5EF4-FFF2-40B4-BE49-F238E27FC236}">
                <a16:creationId xmlns:a16="http://schemas.microsoft.com/office/drawing/2014/main" id="{77DAD7FC-5533-B4EA-5884-BCB0AAD4AED3}"/>
              </a:ext>
            </a:extLst>
          </p:cNvPr>
          <p:cNvPicPr>
            <a:picLocks noChangeAspect="1"/>
          </p:cNvPicPr>
          <p:nvPr/>
        </p:nvPicPr>
        <p:blipFill>
          <a:blip r:embed="rId3"/>
          <a:stretch>
            <a:fillRect/>
          </a:stretch>
        </p:blipFill>
        <p:spPr>
          <a:xfrm>
            <a:off x="5331639" y="1426856"/>
            <a:ext cx="2117914" cy="211791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7"/>
                                        </p:tgtEl>
                                        <p:attrNameLst>
                                          <p:attrName>style.visibility</p:attrName>
                                        </p:attrNameLst>
                                      </p:cBhvr>
                                      <p:to>
                                        <p:strVal val="visible"/>
                                      </p:to>
                                    </p:set>
                                    <p:anim calcmode="lin" valueType="num">
                                      <p:cBhvr additive="base">
                                        <p:cTn id="7" dur="500" fill="hold"/>
                                        <p:tgtEl>
                                          <p:spTgt spid="507"/>
                                        </p:tgtEl>
                                        <p:attrNameLst>
                                          <p:attrName>ppt_x</p:attrName>
                                        </p:attrNameLst>
                                      </p:cBhvr>
                                      <p:tavLst>
                                        <p:tav tm="0">
                                          <p:val>
                                            <p:strVal val="#ppt_x"/>
                                          </p:val>
                                        </p:tav>
                                        <p:tav tm="100000">
                                          <p:val>
                                            <p:strVal val="#ppt_x"/>
                                          </p:val>
                                        </p:tav>
                                      </p:tavLst>
                                    </p:anim>
                                    <p:anim calcmode="lin" valueType="num">
                                      <p:cBhvr additive="base">
                                        <p:cTn id="8" dur="500" fill="hold"/>
                                        <p:tgtEl>
                                          <p:spTgt spid="5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6">
                                            <p:txEl>
                                              <p:pRg st="0" end="0"/>
                                            </p:txEl>
                                          </p:spTgt>
                                        </p:tgtEl>
                                        <p:attrNameLst>
                                          <p:attrName>style.visibility</p:attrName>
                                        </p:attrNameLst>
                                      </p:cBhvr>
                                      <p:to>
                                        <p:strVal val="visible"/>
                                      </p:to>
                                    </p:set>
                                    <p:anim calcmode="lin" valueType="num">
                                      <p:cBhvr additive="base">
                                        <p:cTn id="19" dur="500" fill="hold"/>
                                        <p:tgtEl>
                                          <p:spTgt spid="50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06">
                                            <p:txEl>
                                              <p:pRg st="2" end="2"/>
                                            </p:txEl>
                                          </p:spTgt>
                                        </p:tgtEl>
                                        <p:attrNameLst>
                                          <p:attrName>style.visibility</p:attrName>
                                        </p:attrNameLst>
                                      </p:cBhvr>
                                      <p:to>
                                        <p:strVal val="visible"/>
                                      </p:to>
                                    </p:set>
                                    <p:anim calcmode="lin" valueType="num">
                                      <p:cBhvr additive="base">
                                        <p:cTn id="25" dur="500" fill="hold"/>
                                        <p:tgtEl>
                                          <p:spTgt spid="50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 grpId="0" build="p"/>
      <p:bldP spid="50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0A86D83-696D-70B9-4BAB-5D317B0D2074}"/>
              </a:ext>
            </a:extLst>
          </p:cNvPr>
          <p:cNvSpPr>
            <a:spLocks noGrp="1"/>
          </p:cNvSpPr>
          <p:nvPr>
            <p:ph type="ctrTitle" idx="4"/>
          </p:nvPr>
        </p:nvSpPr>
        <p:spPr/>
        <p:txBody>
          <a:bodyPr/>
          <a:lstStyle/>
          <a:p>
            <a:r>
              <a:rPr lang="fr-MA" dirty="0"/>
              <a:t>LE WEB SCRAPING :</a:t>
            </a:r>
          </a:p>
        </p:txBody>
      </p:sp>
      <p:pic>
        <p:nvPicPr>
          <p:cNvPr id="8" name="Image 7">
            <a:extLst>
              <a:ext uri="{FF2B5EF4-FFF2-40B4-BE49-F238E27FC236}">
                <a16:creationId xmlns:a16="http://schemas.microsoft.com/office/drawing/2014/main" id="{4EE9E7C9-5792-BF83-7DF3-DA487FAC060E}"/>
              </a:ext>
            </a:extLst>
          </p:cNvPr>
          <p:cNvPicPr>
            <a:picLocks noChangeAspect="1"/>
          </p:cNvPicPr>
          <p:nvPr/>
        </p:nvPicPr>
        <p:blipFill>
          <a:blip r:embed="rId2"/>
          <a:stretch>
            <a:fillRect/>
          </a:stretch>
        </p:blipFill>
        <p:spPr>
          <a:xfrm>
            <a:off x="618825" y="1657350"/>
            <a:ext cx="30480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ZoneTexte 8">
            <a:extLst>
              <a:ext uri="{FF2B5EF4-FFF2-40B4-BE49-F238E27FC236}">
                <a16:creationId xmlns:a16="http://schemas.microsoft.com/office/drawing/2014/main" id="{D7D46ECC-0321-DFAA-9600-3A4009849B62}"/>
              </a:ext>
            </a:extLst>
          </p:cNvPr>
          <p:cNvSpPr txBox="1"/>
          <p:nvPr/>
        </p:nvSpPr>
        <p:spPr>
          <a:xfrm>
            <a:off x="4572000" y="1756142"/>
            <a:ext cx="4146698" cy="1631216"/>
          </a:xfrm>
          <a:prstGeom prst="rect">
            <a:avLst/>
          </a:prstGeom>
          <a:noFill/>
        </p:spPr>
        <p:txBody>
          <a:bodyPr wrap="square" rtlCol="0">
            <a:spAutoFit/>
          </a:bodyPr>
          <a:lstStyle/>
          <a:p>
            <a:r>
              <a:rPr lang="fr-FR" sz="2000" dirty="0">
                <a:solidFill>
                  <a:schemeClr val="bg1"/>
                </a:solidFill>
                <a:latin typeface="Arial Narrow" panose="020B0606020202030204" pitchFamily="34" charset="0"/>
              </a:rPr>
              <a:t>Le web scraping est une technique permettant l'extraction des données d'un site de façon structurée. il permet  ainsi de pouvoir réutiliser ces données et les analyser .</a:t>
            </a:r>
            <a:endParaRPr lang="fr-MA" sz="2000" dirty="0">
              <a:solidFill>
                <a:schemeClr val="bg1"/>
              </a:solidFill>
              <a:latin typeface="Arial Narrow" panose="020B0606020202030204" pitchFamily="34" charset="0"/>
            </a:endParaRPr>
          </a:p>
        </p:txBody>
      </p:sp>
      <p:grpSp>
        <p:nvGrpSpPr>
          <p:cNvPr id="10" name="Google Shape;508;p28">
            <a:extLst>
              <a:ext uri="{FF2B5EF4-FFF2-40B4-BE49-F238E27FC236}">
                <a16:creationId xmlns:a16="http://schemas.microsoft.com/office/drawing/2014/main" id="{CDED880A-E95F-E669-D037-CF135B81557D}"/>
              </a:ext>
            </a:extLst>
          </p:cNvPr>
          <p:cNvGrpSpPr/>
          <p:nvPr/>
        </p:nvGrpSpPr>
        <p:grpSpPr>
          <a:xfrm rot="5400000">
            <a:off x="5268241" y="263981"/>
            <a:ext cx="2445491" cy="4618199"/>
            <a:chOff x="2501950" y="1507050"/>
            <a:chExt cx="2392350" cy="2696525"/>
          </a:xfrm>
        </p:grpSpPr>
        <p:sp>
          <p:nvSpPr>
            <p:cNvPr id="11" name="Google Shape;509;p28">
              <a:extLst>
                <a:ext uri="{FF2B5EF4-FFF2-40B4-BE49-F238E27FC236}">
                  <a16:creationId xmlns:a16="http://schemas.microsoft.com/office/drawing/2014/main" id="{BCAE35BD-FB86-EBF7-3A27-743D827B2BAB}"/>
                </a:ext>
              </a:extLst>
            </p:cNvPr>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0;p28">
              <a:extLst>
                <a:ext uri="{FF2B5EF4-FFF2-40B4-BE49-F238E27FC236}">
                  <a16:creationId xmlns:a16="http://schemas.microsoft.com/office/drawing/2014/main" id="{485BC711-B9B5-ACF7-1890-9178430C6088}"/>
                </a:ext>
              </a:extLst>
            </p:cNvPr>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1;p28">
              <a:extLst>
                <a:ext uri="{FF2B5EF4-FFF2-40B4-BE49-F238E27FC236}">
                  <a16:creationId xmlns:a16="http://schemas.microsoft.com/office/drawing/2014/main" id="{DDC33E9F-5A8A-E0A7-A4A0-0CD2B9C85651}"/>
                </a:ext>
              </a:extLst>
            </p:cNvPr>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2;p28">
              <a:extLst>
                <a:ext uri="{FF2B5EF4-FFF2-40B4-BE49-F238E27FC236}">
                  <a16:creationId xmlns:a16="http://schemas.microsoft.com/office/drawing/2014/main" id="{AD0DF010-FDD7-27BE-9B45-B535CC786C21}"/>
                </a:ext>
              </a:extLst>
            </p:cNvPr>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3;p28">
              <a:extLst>
                <a:ext uri="{FF2B5EF4-FFF2-40B4-BE49-F238E27FC236}">
                  <a16:creationId xmlns:a16="http://schemas.microsoft.com/office/drawing/2014/main" id="{BA8D720D-9EF3-8F4B-D1F4-0AB34CCB1159}"/>
                </a:ext>
              </a:extLst>
            </p:cNvPr>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4;p28">
              <a:extLst>
                <a:ext uri="{FF2B5EF4-FFF2-40B4-BE49-F238E27FC236}">
                  <a16:creationId xmlns:a16="http://schemas.microsoft.com/office/drawing/2014/main" id="{CB0FD043-DA68-EE7A-1E16-C10F4508984E}"/>
                </a:ext>
              </a:extLst>
            </p:cNvPr>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5;p28">
              <a:extLst>
                <a:ext uri="{FF2B5EF4-FFF2-40B4-BE49-F238E27FC236}">
                  <a16:creationId xmlns:a16="http://schemas.microsoft.com/office/drawing/2014/main" id="{F4E54F24-5449-11BE-5D9D-820191A9A3EF}"/>
                </a:ext>
              </a:extLst>
            </p:cNvPr>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6;p28">
              <a:extLst>
                <a:ext uri="{FF2B5EF4-FFF2-40B4-BE49-F238E27FC236}">
                  <a16:creationId xmlns:a16="http://schemas.microsoft.com/office/drawing/2014/main" id="{8E33C672-2C4B-0555-D13B-9D3C5B30F204}"/>
                </a:ext>
              </a:extLst>
            </p:cNvPr>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7;p28">
              <a:extLst>
                <a:ext uri="{FF2B5EF4-FFF2-40B4-BE49-F238E27FC236}">
                  <a16:creationId xmlns:a16="http://schemas.microsoft.com/office/drawing/2014/main" id="{466D21DB-4EA1-AEF7-EB1D-0BCA68479CFC}"/>
                </a:ext>
              </a:extLst>
            </p:cNvPr>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8;p28">
              <a:extLst>
                <a:ext uri="{FF2B5EF4-FFF2-40B4-BE49-F238E27FC236}">
                  <a16:creationId xmlns:a16="http://schemas.microsoft.com/office/drawing/2014/main" id="{724F01DB-B11E-C10E-605C-10B4417CC450}"/>
                </a:ext>
              </a:extLst>
            </p:cNvPr>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9;p28">
              <a:extLst>
                <a:ext uri="{FF2B5EF4-FFF2-40B4-BE49-F238E27FC236}">
                  <a16:creationId xmlns:a16="http://schemas.microsoft.com/office/drawing/2014/main" id="{71D59C82-E821-01D4-B43F-2FA9C744988F}"/>
                </a:ext>
              </a:extLst>
            </p:cNvPr>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0;p28">
              <a:extLst>
                <a:ext uri="{FF2B5EF4-FFF2-40B4-BE49-F238E27FC236}">
                  <a16:creationId xmlns:a16="http://schemas.microsoft.com/office/drawing/2014/main" id="{F0DA31E3-8503-5152-95D5-96183D347DDD}"/>
                </a:ext>
              </a:extLst>
            </p:cNvPr>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1;p28">
              <a:extLst>
                <a:ext uri="{FF2B5EF4-FFF2-40B4-BE49-F238E27FC236}">
                  <a16:creationId xmlns:a16="http://schemas.microsoft.com/office/drawing/2014/main" id="{D1D6DD59-9C62-1CF2-E229-DEDA056DE53E}"/>
                </a:ext>
              </a:extLst>
            </p:cNvPr>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2;p28">
              <a:extLst>
                <a:ext uri="{FF2B5EF4-FFF2-40B4-BE49-F238E27FC236}">
                  <a16:creationId xmlns:a16="http://schemas.microsoft.com/office/drawing/2014/main" id="{3C34545D-13AA-1E97-AF07-8B4A5FAC7357}"/>
                </a:ext>
              </a:extLst>
            </p:cNvPr>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3;p28">
              <a:extLst>
                <a:ext uri="{FF2B5EF4-FFF2-40B4-BE49-F238E27FC236}">
                  <a16:creationId xmlns:a16="http://schemas.microsoft.com/office/drawing/2014/main" id="{98DA4552-A765-5C5C-8155-9AE7596A5FCA}"/>
                </a:ext>
              </a:extLst>
            </p:cNvPr>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4;p28">
              <a:extLst>
                <a:ext uri="{FF2B5EF4-FFF2-40B4-BE49-F238E27FC236}">
                  <a16:creationId xmlns:a16="http://schemas.microsoft.com/office/drawing/2014/main" id="{FD094BAC-F0D8-6114-83BB-4780C6DB7FB5}"/>
                </a:ext>
              </a:extLst>
            </p:cNvPr>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5;p28">
              <a:extLst>
                <a:ext uri="{FF2B5EF4-FFF2-40B4-BE49-F238E27FC236}">
                  <a16:creationId xmlns:a16="http://schemas.microsoft.com/office/drawing/2014/main" id="{91977102-3C92-CE16-AE2E-7626783D5611}"/>
                </a:ext>
              </a:extLst>
            </p:cNvPr>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6;p28">
              <a:extLst>
                <a:ext uri="{FF2B5EF4-FFF2-40B4-BE49-F238E27FC236}">
                  <a16:creationId xmlns:a16="http://schemas.microsoft.com/office/drawing/2014/main" id="{8E2D639C-8BDB-138A-A6A0-7650BBD161B8}"/>
                </a:ext>
              </a:extLst>
            </p:cNvPr>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7;p28">
              <a:extLst>
                <a:ext uri="{FF2B5EF4-FFF2-40B4-BE49-F238E27FC236}">
                  <a16:creationId xmlns:a16="http://schemas.microsoft.com/office/drawing/2014/main" id="{F3358975-D623-9F7E-124F-80B3939C2088}"/>
                </a:ext>
              </a:extLst>
            </p:cNvPr>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93789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ANALYSE DE TEXTE :</a:t>
            </a:r>
            <a:endParaRPr dirty="0"/>
          </a:p>
        </p:txBody>
      </p:sp>
      <p:sp>
        <p:nvSpPr>
          <p:cNvPr id="659" name="Google Shape;659;p31"/>
          <p:cNvSpPr/>
          <p:nvPr/>
        </p:nvSpPr>
        <p:spPr>
          <a:xfrm>
            <a:off x="3936789"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4922624"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5908459" y="1308651"/>
            <a:ext cx="72" cy="3058625"/>
          </a:xfrm>
          <a:custGeom>
            <a:avLst/>
            <a:gdLst/>
            <a:ahLst/>
            <a:cxnLst/>
            <a:rect l="l" t="t" r="r" b="b"/>
            <a:pathLst>
              <a:path w="1" h="42769" fill="none" extrusionOk="0">
                <a:moveTo>
                  <a:pt x="1" y="1"/>
                </a:moveTo>
                <a:lnTo>
                  <a:pt x="1"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6894365"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31"/>
          <p:cNvGrpSpPr/>
          <p:nvPr/>
        </p:nvGrpSpPr>
        <p:grpSpPr>
          <a:xfrm>
            <a:off x="3828658" y="3854100"/>
            <a:ext cx="3601799" cy="274905"/>
            <a:chOff x="3828658" y="3897730"/>
            <a:chExt cx="3601799" cy="274905"/>
          </a:xfrm>
        </p:grpSpPr>
        <p:sp>
          <p:nvSpPr>
            <p:cNvPr id="664" name="Google Shape;664;p31"/>
            <p:cNvSpPr/>
            <p:nvPr/>
          </p:nvSpPr>
          <p:spPr>
            <a:xfrm>
              <a:off x="3829516" y="3897730"/>
              <a:ext cx="2234837" cy="106414"/>
            </a:xfrm>
            <a:custGeom>
              <a:avLst/>
              <a:gdLst/>
              <a:ahLst/>
              <a:cxnLst/>
              <a:rect l="l" t="t" r="r" b="b"/>
              <a:pathLst>
                <a:path w="31251" h="1488" extrusionOk="0">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3828658" y="4067150"/>
              <a:ext cx="3601799" cy="105485"/>
            </a:xfrm>
            <a:custGeom>
              <a:avLst/>
              <a:gdLst/>
              <a:ahLst/>
              <a:cxnLst/>
              <a:rect l="l" t="t" r="r" b="b"/>
              <a:pathLst>
                <a:path w="50366" h="1475" extrusionOk="0">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6" name="Google Shape;666;p31"/>
          <p:cNvGrpSpPr/>
          <p:nvPr/>
        </p:nvGrpSpPr>
        <p:grpSpPr>
          <a:xfrm>
            <a:off x="3811494" y="2983302"/>
            <a:ext cx="4240571" cy="274977"/>
            <a:chOff x="3811494" y="3103763"/>
            <a:chExt cx="4240571" cy="274977"/>
          </a:xfrm>
        </p:grpSpPr>
        <p:sp>
          <p:nvSpPr>
            <p:cNvPr id="667" name="Google Shape;667;p31"/>
            <p:cNvSpPr/>
            <p:nvPr/>
          </p:nvSpPr>
          <p:spPr>
            <a:xfrm>
              <a:off x="3811498" y="3103763"/>
              <a:ext cx="4240568" cy="106403"/>
            </a:xfrm>
            <a:custGeom>
              <a:avLst/>
              <a:gdLst/>
              <a:ahLst/>
              <a:cxnLst/>
              <a:rect l="l" t="t" r="r" b="b"/>
              <a:pathLst>
                <a:path w="69772" h="1488" extrusionOk="0">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3811494" y="3272326"/>
              <a:ext cx="1369750" cy="106414"/>
            </a:xfrm>
            <a:custGeom>
              <a:avLst/>
              <a:gdLst/>
              <a:ahLst/>
              <a:cxnLst/>
              <a:rect l="l" t="t" r="r" b="b"/>
              <a:pathLst>
                <a:path w="19154" h="1488" extrusionOk="0">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1"/>
          <p:cNvGrpSpPr/>
          <p:nvPr/>
        </p:nvGrpSpPr>
        <p:grpSpPr>
          <a:xfrm>
            <a:off x="3793472" y="2169574"/>
            <a:ext cx="2235767" cy="274905"/>
            <a:chOff x="3793472" y="2309869"/>
            <a:chExt cx="2235767" cy="274905"/>
          </a:xfrm>
        </p:grpSpPr>
        <p:sp>
          <p:nvSpPr>
            <p:cNvPr id="670" name="Google Shape;670;p31"/>
            <p:cNvSpPr/>
            <p:nvPr/>
          </p:nvSpPr>
          <p:spPr>
            <a:xfrm>
              <a:off x="3793472" y="2309869"/>
              <a:ext cx="2235767"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3793472" y="2478360"/>
              <a:ext cx="1508556"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1"/>
          <p:cNvGrpSpPr/>
          <p:nvPr/>
        </p:nvGrpSpPr>
        <p:grpSpPr>
          <a:xfrm>
            <a:off x="3771875" y="1384049"/>
            <a:ext cx="2876447" cy="274047"/>
            <a:chOff x="3771875" y="1457332"/>
            <a:chExt cx="2876447" cy="274047"/>
          </a:xfrm>
        </p:grpSpPr>
        <p:sp>
          <p:nvSpPr>
            <p:cNvPr id="673" name="Google Shape;673;p31"/>
            <p:cNvSpPr/>
            <p:nvPr/>
          </p:nvSpPr>
          <p:spPr>
            <a:xfrm>
              <a:off x="3771875" y="1457332"/>
              <a:ext cx="962415" cy="105556"/>
            </a:xfrm>
            <a:custGeom>
              <a:avLst/>
              <a:gdLst/>
              <a:ahLst/>
              <a:cxnLst/>
              <a:rect l="l" t="t" r="r" b="b"/>
              <a:pathLst>
                <a:path w="13458" h="1476" extrusionOk="0">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3771875" y="1625894"/>
              <a:ext cx="2876447"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a:extLst>
              <a:ext uri="{FF2B5EF4-FFF2-40B4-BE49-F238E27FC236}">
                <a16:creationId xmlns:a16="http://schemas.microsoft.com/office/drawing/2014/main" id="{12989C5B-D02F-649B-3D9F-3A3372CD7CC7}"/>
              </a:ext>
            </a:extLst>
          </p:cNvPr>
          <p:cNvPicPr>
            <a:picLocks noChangeAspect="1"/>
          </p:cNvPicPr>
          <p:nvPr/>
        </p:nvPicPr>
        <p:blipFill>
          <a:blip r:embed="rId3"/>
          <a:stretch>
            <a:fillRect/>
          </a:stretch>
        </p:blipFill>
        <p:spPr>
          <a:xfrm>
            <a:off x="4044134" y="1808781"/>
            <a:ext cx="2890738" cy="18321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ZoneTexte 3">
            <a:extLst>
              <a:ext uri="{FF2B5EF4-FFF2-40B4-BE49-F238E27FC236}">
                <a16:creationId xmlns:a16="http://schemas.microsoft.com/office/drawing/2014/main" id="{6AFA4D5F-3428-717A-EBE0-9B6384591842}"/>
              </a:ext>
            </a:extLst>
          </p:cNvPr>
          <p:cNvSpPr txBox="1"/>
          <p:nvPr/>
        </p:nvSpPr>
        <p:spPr>
          <a:xfrm rot="10800000" flipV="1">
            <a:off x="304202" y="1808781"/>
            <a:ext cx="3056707" cy="1938992"/>
          </a:xfrm>
          <a:prstGeom prst="rect">
            <a:avLst/>
          </a:prstGeom>
          <a:noFill/>
        </p:spPr>
        <p:txBody>
          <a:bodyPr wrap="square" rtlCol="0">
            <a:spAutoFit/>
          </a:bodyPr>
          <a:lstStyle/>
          <a:p>
            <a:r>
              <a:rPr lang="fr-FR" sz="2000" dirty="0">
                <a:solidFill>
                  <a:schemeClr val="bg1"/>
                </a:solidFill>
                <a:latin typeface="Arial Narrow" panose="020B0606020202030204" pitchFamily="34" charset="0"/>
              </a:rPr>
              <a:t>L'analyse de texte est le processus d'utilisation de systèmes informatiques pour lire et comprendre un texte écrit par l'homme afin d'obtenir des informations commerciales</a:t>
            </a:r>
            <a:endParaRPr lang="fr-MA" sz="2000" dirty="0">
              <a:solidFill>
                <a:schemeClr val="bg1"/>
              </a:solidFill>
              <a:latin typeface="Arial Narrow" panose="020B060602020203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8"/>
                                        </p:tgtEl>
                                        <p:attrNameLst>
                                          <p:attrName>style.visibility</p:attrName>
                                        </p:attrNameLst>
                                      </p:cBhvr>
                                      <p:to>
                                        <p:strVal val="visible"/>
                                      </p:to>
                                    </p:set>
                                    <p:anim calcmode="lin" valueType="num">
                                      <p:cBhvr additive="base">
                                        <p:cTn id="7" dur="500" fill="hold"/>
                                        <p:tgtEl>
                                          <p:spTgt spid="658"/>
                                        </p:tgtEl>
                                        <p:attrNameLst>
                                          <p:attrName>ppt_x</p:attrName>
                                        </p:attrNameLst>
                                      </p:cBhvr>
                                      <p:tavLst>
                                        <p:tav tm="0">
                                          <p:val>
                                            <p:strVal val="#ppt_x"/>
                                          </p:val>
                                        </p:tav>
                                        <p:tav tm="100000">
                                          <p:val>
                                            <p:strVal val="#ppt_x"/>
                                          </p:val>
                                        </p:tav>
                                      </p:tavLst>
                                    </p:anim>
                                    <p:anim calcmode="lin" valueType="num">
                                      <p:cBhvr additive="base">
                                        <p:cTn id="8" dur="500" fill="hold"/>
                                        <p:tgtEl>
                                          <p:spTgt spid="6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CHOIX DU SITE WEB :</a:t>
            </a:r>
            <a:endParaRPr dirty="0"/>
          </a:p>
        </p:txBody>
      </p:sp>
      <p:sp>
        <p:nvSpPr>
          <p:cNvPr id="1329" name="Google Shape;1329;p46"/>
          <p:cNvSpPr txBox="1">
            <a:spLocks noGrp="1"/>
          </p:cNvSpPr>
          <p:nvPr>
            <p:ph type="body" idx="1"/>
          </p:nvPr>
        </p:nvSpPr>
        <p:spPr>
          <a:xfrm>
            <a:off x="1524771" y="3979875"/>
            <a:ext cx="6252756" cy="1296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fr-FR" dirty="0"/>
              <a:t>Jumia est un site d'achats en ligne au Maroc. Fondé en 2012 et ayant son siège social à Casablanca.</a:t>
            </a:r>
            <a:endParaRPr dirty="0"/>
          </a:p>
        </p:txBody>
      </p:sp>
      <p:grpSp>
        <p:nvGrpSpPr>
          <p:cNvPr id="1330" name="Google Shape;1330;p46"/>
          <p:cNvGrpSpPr/>
          <p:nvPr/>
        </p:nvGrpSpPr>
        <p:grpSpPr>
          <a:xfrm>
            <a:off x="2865643" y="1274393"/>
            <a:ext cx="3079859" cy="2420090"/>
            <a:chOff x="1153225" y="1597649"/>
            <a:chExt cx="3842140" cy="3019074"/>
          </a:xfrm>
        </p:grpSpPr>
        <p:grpSp>
          <p:nvGrpSpPr>
            <p:cNvPr id="1331" name="Google Shape;1331;p46"/>
            <p:cNvGrpSpPr/>
            <p:nvPr/>
          </p:nvGrpSpPr>
          <p:grpSpPr>
            <a:xfrm>
              <a:off x="1153225" y="1597649"/>
              <a:ext cx="3842140" cy="3019074"/>
              <a:chOff x="238125" y="1676700"/>
              <a:chExt cx="2045650" cy="1779275"/>
            </a:xfrm>
          </p:grpSpPr>
          <p:sp>
            <p:nvSpPr>
              <p:cNvPr id="1332" name="Google Shape;1332;p46"/>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6"/>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6"/>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238125" y="1777900"/>
                <a:ext cx="2045650" cy="1461300"/>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6"/>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1339;p46"/>
            <p:cNvSpPr/>
            <p:nvPr/>
          </p:nvSpPr>
          <p:spPr>
            <a:xfrm>
              <a:off x="3014150" y="4032725"/>
              <a:ext cx="120300" cy="120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40" name="Google Shape;1340;p46"/>
          <p:cNvPicPr preferRelativeResize="0"/>
          <p:nvPr/>
        </p:nvPicPr>
        <p:blipFill>
          <a:blip r:embed="rId3"/>
          <a:srcRect/>
          <a:stretch/>
        </p:blipFill>
        <p:spPr>
          <a:xfrm>
            <a:off x="3021739" y="1412041"/>
            <a:ext cx="2767958" cy="1555036"/>
          </a:xfrm>
          <a:prstGeom prst="rect">
            <a:avLst/>
          </a:prstGeom>
          <a:noFill/>
          <a:ln>
            <a:noFill/>
          </a:ln>
        </p:spPr>
      </p:pic>
      <p:grpSp>
        <p:nvGrpSpPr>
          <p:cNvPr id="1341" name="Google Shape;1341;p46"/>
          <p:cNvGrpSpPr/>
          <p:nvPr/>
        </p:nvGrpSpPr>
        <p:grpSpPr>
          <a:xfrm>
            <a:off x="6083689" y="1274479"/>
            <a:ext cx="1822104" cy="2420224"/>
            <a:chOff x="3580725" y="2020075"/>
            <a:chExt cx="1344925" cy="1786275"/>
          </a:xfrm>
        </p:grpSpPr>
        <p:sp>
          <p:nvSpPr>
            <p:cNvPr id="1342" name="Google Shape;1342;p46"/>
            <p:cNvSpPr/>
            <p:nvPr/>
          </p:nvSpPr>
          <p:spPr>
            <a:xfrm>
              <a:off x="3681925" y="2020075"/>
              <a:ext cx="1243725" cy="1786275"/>
            </a:xfrm>
            <a:custGeom>
              <a:avLst/>
              <a:gdLst/>
              <a:ahLst/>
              <a:cxnLst/>
              <a:rect l="l" t="t" r="r" b="b"/>
              <a:pathLst>
                <a:path w="49749" h="71451" extrusionOk="0">
                  <a:moveTo>
                    <a:pt x="1574" y="1"/>
                  </a:moveTo>
                  <a:cubicBezTo>
                    <a:pt x="706" y="1"/>
                    <a:pt x="1" y="706"/>
                    <a:pt x="1" y="1574"/>
                  </a:cubicBezTo>
                  <a:lnTo>
                    <a:pt x="1" y="69877"/>
                  </a:lnTo>
                  <a:cubicBezTo>
                    <a:pt x="1" y="70746"/>
                    <a:pt x="706" y="71451"/>
                    <a:pt x="1574" y="71451"/>
                  </a:cubicBezTo>
                  <a:lnTo>
                    <a:pt x="48175" y="71451"/>
                  </a:lnTo>
                  <a:cubicBezTo>
                    <a:pt x="49044" y="71451"/>
                    <a:pt x="49748" y="70746"/>
                    <a:pt x="49748" y="69877"/>
                  </a:cubicBezTo>
                  <a:lnTo>
                    <a:pt x="49748" y="1574"/>
                  </a:lnTo>
                  <a:cubicBezTo>
                    <a:pt x="49748" y="706"/>
                    <a:pt x="49044" y="1"/>
                    <a:pt x="48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6"/>
            <p:cNvSpPr/>
            <p:nvPr/>
          </p:nvSpPr>
          <p:spPr>
            <a:xfrm>
              <a:off x="3580725" y="2020075"/>
              <a:ext cx="1250250" cy="1786275"/>
            </a:xfrm>
            <a:custGeom>
              <a:avLst/>
              <a:gdLst/>
              <a:ahLst/>
              <a:cxnLst/>
              <a:rect l="l" t="t" r="r" b="b"/>
              <a:pathLst>
                <a:path w="50010" h="71451" extrusionOk="0">
                  <a:moveTo>
                    <a:pt x="2527" y="1"/>
                  </a:moveTo>
                  <a:cubicBezTo>
                    <a:pt x="1147" y="1"/>
                    <a:pt x="33" y="1109"/>
                    <a:pt x="0" y="2492"/>
                  </a:cubicBezTo>
                  <a:lnTo>
                    <a:pt x="0" y="68975"/>
                  </a:lnTo>
                  <a:cubicBezTo>
                    <a:pt x="33" y="70358"/>
                    <a:pt x="1147" y="71451"/>
                    <a:pt x="2526" y="71451"/>
                  </a:cubicBezTo>
                  <a:cubicBezTo>
                    <a:pt x="2537" y="71451"/>
                    <a:pt x="2547" y="71451"/>
                    <a:pt x="2557" y="71451"/>
                  </a:cubicBezTo>
                  <a:lnTo>
                    <a:pt x="50010" y="71451"/>
                  </a:lnTo>
                  <a:lnTo>
                    <a:pt x="50010" y="1"/>
                  </a:lnTo>
                  <a:lnTo>
                    <a:pt x="2557" y="1"/>
                  </a:lnTo>
                  <a:cubicBezTo>
                    <a:pt x="2547" y="1"/>
                    <a:pt x="2537" y="1"/>
                    <a:pt x="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6"/>
            <p:cNvSpPr/>
            <p:nvPr/>
          </p:nvSpPr>
          <p:spPr>
            <a:xfrm>
              <a:off x="3680303" y="2113921"/>
              <a:ext cx="1140025" cy="1511564"/>
            </a:xfrm>
            <a:custGeom>
              <a:avLst/>
              <a:gdLst/>
              <a:ahLst/>
              <a:cxnLst/>
              <a:rect l="l" t="t" r="r" b="b"/>
              <a:pathLst>
                <a:path w="45601" h="60944" extrusionOk="0">
                  <a:moveTo>
                    <a:pt x="426" y="1"/>
                  </a:moveTo>
                  <a:cubicBezTo>
                    <a:pt x="197" y="1"/>
                    <a:pt x="0" y="181"/>
                    <a:pt x="0" y="427"/>
                  </a:cubicBezTo>
                  <a:lnTo>
                    <a:pt x="0" y="60534"/>
                  </a:lnTo>
                  <a:cubicBezTo>
                    <a:pt x="0" y="60763"/>
                    <a:pt x="197" y="60943"/>
                    <a:pt x="426" y="60943"/>
                  </a:cubicBezTo>
                  <a:lnTo>
                    <a:pt x="45191" y="60943"/>
                  </a:lnTo>
                  <a:cubicBezTo>
                    <a:pt x="45421" y="60943"/>
                    <a:pt x="45601" y="60763"/>
                    <a:pt x="45601" y="60534"/>
                  </a:cubicBezTo>
                  <a:lnTo>
                    <a:pt x="45601" y="427"/>
                  </a:lnTo>
                  <a:cubicBezTo>
                    <a:pt x="45601" y="181"/>
                    <a:pt x="45421" y="1"/>
                    <a:pt x="45191"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6"/>
            <p:cNvSpPr/>
            <p:nvPr/>
          </p:nvSpPr>
          <p:spPr>
            <a:xfrm>
              <a:off x="4237099" y="2051650"/>
              <a:ext cx="28700" cy="24925"/>
            </a:xfrm>
            <a:custGeom>
              <a:avLst/>
              <a:gdLst/>
              <a:ahLst/>
              <a:cxnLst/>
              <a:rect l="l" t="t" r="r" b="b"/>
              <a:pathLst>
                <a:path w="1148" h="997" extrusionOk="0">
                  <a:moveTo>
                    <a:pt x="492" y="0"/>
                  </a:moveTo>
                  <a:cubicBezTo>
                    <a:pt x="214" y="0"/>
                    <a:pt x="0" y="230"/>
                    <a:pt x="0" y="508"/>
                  </a:cubicBezTo>
                  <a:cubicBezTo>
                    <a:pt x="0" y="798"/>
                    <a:pt x="243" y="996"/>
                    <a:pt x="496" y="996"/>
                  </a:cubicBezTo>
                  <a:cubicBezTo>
                    <a:pt x="615" y="996"/>
                    <a:pt x="737" y="952"/>
                    <a:pt x="836" y="852"/>
                  </a:cubicBezTo>
                  <a:cubicBezTo>
                    <a:pt x="1148" y="541"/>
                    <a:pt x="935" y="0"/>
                    <a:pt x="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6"/>
            <p:cNvSpPr/>
            <p:nvPr/>
          </p:nvSpPr>
          <p:spPr>
            <a:xfrm>
              <a:off x="4179825" y="3667150"/>
              <a:ext cx="125000" cy="106825"/>
            </a:xfrm>
            <a:custGeom>
              <a:avLst/>
              <a:gdLst/>
              <a:ahLst/>
              <a:cxnLst/>
              <a:rect l="l" t="t" r="r" b="b"/>
              <a:pathLst>
                <a:path w="5000" h="4273" extrusionOk="0">
                  <a:moveTo>
                    <a:pt x="2869" y="355"/>
                  </a:moveTo>
                  <a:cubicBezTo>
                    <a:pt x="3836" y="355"/>
                    <a:pt x="4639" y="1158"/>
                    <a:pt x="4639" y="2142"/>
                  </a:cubicBezTo>
                  <a:cubicBezTo>
                    <a:pt x="4639" y="3206"/>
                    <a:pt x="3762" y="3917"/>
                    <a:pt x="2850" y="3917"/>
                  </a:cubicBezTo>
                  <a:cubicBezTo>
                    <a:pt x="2413" y="3917"/>
                    <a:pt x="1968" y="3754"/>
                    <a:pt x="1607" y="3387"/>
                  </a:cubicBezTo>
                  <a:cubicBezTo>
                    <a:pt x="492" y="2273"/>
                    <a:pt x="1279" y="355"/>
                    <a:pt x="2869" y="355"/>
                  </a:cubicBezTo>
                  <a:close/>
                  <a:moveTo>
                    <a:pt x="2849" y="1"/>
                  </a:moveTo>
                  <a:cubicBezTo>
                    <a:pt x="2320" y="1"/>
                    <a:pt x="1781" y="197"/>
                    <a:pt x="1344" y="634"/>
                  </a:cubicBezTo>
                  <a:cubicBezTo>
                    <a:pt x="0" y="1978"/>
                    <a:pt x="967" y="4273"/>
                    <a:pt x="2869" y="4273"/>
                  </a:cubicBezTo>
                  <a:cubicBezTo>
                    <a:pt x="4049" y="4273"/>
                    <a:pt x="5000" y="3306"/>
                    <a:pt x="5000" y="2142"/>
                  </a:cubicBezTo>
                  <a:cubicBezTo>
                    <a:pt x="5000" y="847"/>
                    <a:pt x="3946" y="1"/>
                    <a:pt x="2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47" name="Google Shape;1347;p46"/>
          <p:cNvPicPr preferRelativeResize="0"/>
          <p:nvPr/>
        </p:nvPicPr>
        <p:blipFill>
          <a:blip r:embed="rId4"/>
          <a:srcRect l="34319" r="34319"/>
          <a:stretch/>
        </p:blipFill>
        <p:spPr>
          <a:xfrm>
            <a:off x="6195779" y="1392148"/>
            <a:ext cx="1568492" cy="2066983"/>
          </a:xfrm>
          <a:prstGeom prst="rect">
            <a:avLst/>
          </a:prstGeom>
          <a:noFill/>
          <a:ln>
            <a:noFill/>
          </a:ln>
        </p:spPr>
      </p:pic>
      <p:grpSp>
        <p:nvGrpSpPr>
          <p:cNvPr id="1348" name="Google Shape;1348;p46"/>
          <p:cNvGrpSpPr/>
          <p:nvPr/>
        </p:nvGrpSpPr>
        <p:grpSpPr>
          <a:xfrm>
            <a:off x="1238112" y="1274594"/>
            <a:ext cx="1323876" cy="2420329"/>
            <a:chOff x="6417224" y="2247097"/>
            <a:chExt cx="951950" cy="1740368"/>
          </a:xfrm>
        </p:grpSpPr>
        <p:sp>
          <p:nvSpPr>
            <p:cNvPr id="1349" name="Google Shape;1349;p46"/>
            <p:cNvSpPr/>
            <p:nvPr/>
          </p:nvSpPr>
          <p:spPr>
            <a:xfrm>
              <a:off x="6505324" y="2247511"/>
              <a:ext cx="863850" cy="1739954"/>
            </a:xfrm>
            <a:custGeom>
              <a:avLst/>
              <a:gdLst/>
              <a:ahLst/>
              <a:cxnLst/>
              <a:rect l="l" t="t" r="r" b="b"/>
              <a:pathLst>
                <a:path w="34554" h="71434" extrusionOk="0">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6"/>
            <p:cNvSpPr/>
            <p:nvPr/>
          </p:nvSpPr>
          <p:spPr>
            <a:xfrm>
              <a:off x="6417224" y="2247097"/>
              <a:ext cx="868375" cy="1740368"/>
            </a:xfrm>
            <a:custGeom>
              <a:avLst/>
              <a:gdLst/>
              <a:ahLst/>
              <a:cxnLst/>
              <a:rect l="l" t="t" r="r" b="b"/>
              <a:pathLst>
                <a:path w="34735" h="71451" extrusionOk="0">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6"/>
            <p:cNvSpPr/>
            <p:nvPr/>
          </p:nvSpPr>
          <p:spPr>
            <a:xfrm>
              <a:off x="6492619" y="2340952"/>
              <a:ext cx="813450" cy="1457323"/>
            </a:xfrm>
            <a:custGeom>
              <a:avLst/>
              <a:gdLst/>
              <a:ahLst/>
              <a:cxnLst/>
              <a:rect l="l" t="t" r="r" b="b"/>
              <a:pathLst>
                <a:path w="32538" h="60944" extrusionOk="0">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6"/>
            <p:cNvSpPr/>
            <p:nvPr/>
          </p:nvSpPr>
          <p:spPr>
            <a:xfrm>
              <a:off x="6856100" y="3843492"/>
              <a:ext cx="96750" cy="83150"/>
            </a:xfrm>
            <a:custGeom>
              <a:avLst/>
              <a:gdLst/>
              <a:ahLst/>
              <a:cxnLst/>
              <a:rect l="l" t="t" r="r" b="b"/>
              <a:pathLst>
                <a:path w="3870" h="3326" extrusionOk="0">
                  <a:moveTo>
                    <a:pt x="2214" y="358"/>
                  </a:moveTo>
                  <a:lnTo>
                    <a:pt x="2214" y="375"/>
                  </a:lnTo>
                  <a:cubicBezTo>
                    <a:pt x="2935" y="375"/>
                    <a:pt x="3509" y="948"/>
                    <a:pt x="3525" y="1670"/>
                  </a:cubicBezTo>
                  <a:cubicBezTo>
                    <a:pt x="3525" y="2456"/>
                    <a:pt x="2882" y="2973"/>
                    <a:pt x="2212" y="2973"/>
                  </a:cubicBezTo>
                  <a:cubicBezTo>
                    <a:pt x="1890" y="2973"/>
                    <a:pt x="1562" y="2853"/>
                    <a:pt x="1296" y="2587"/>
                  </a:cubicBezTo>
                  <a:cubicBezTo>
                    <a:pt x="476" y="1768"/>
                    <a:pt x="1066" y="358"/>
                    <a:pt x="2214" y="358"/>
                  </a:cubicBezTo>
                  <a:close/>
                  <a:moveTo>
                    <a:pt x="2197" y="1"/>
                  </a:moveTo>
                  <a:cubicBezTo>
                    <a:pt x="1793" y="1"/>
                    <a:pt x="1383" y="152"/>
                    <a:pt x="1050" y="489"/>
                  </a:cubicBezTo>
                  <a:cubicBezTo>
                    <a:pt x="1" y="1538"/>
                    <a:pt x="739" y="3325"/>
                    <a:pt x="2214" y="3325"/>
                  </a:cubicBezTo>
                  <a:cubicBezTo>
                    <a:pt x="3132" y="3325"/>
                    <a:pt x="3869" y="2587"/>
                    <a:pt x="3869" y="1670"/>
                  </a:cubicBezTo>
                  <a:cubicBezTo>
                    <a:pt x="3869" y="669"/>
                    <a:pt x="3048" y="1"/>
                    <a:pt x="2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6"/>
            <p:cNvSpPr/>
            <p:nvPr/>
          </p:nvSpPr>
          <p:spPr>
            <a:xfrm>
              <a:off x="6623350" y="3880717"/>
              <a:ext cx="82800" cy="9025"/>
            </a:xfrm>
            <a:custGeom>
              <a:avLst/>
              <a:gdLst/>
              <a:ahLst/>
              <a:cxnLst/>
              <a:rect l="l" t="t" r="r" b="b"/>
              <a:pathLst>
                <a:path w="3312" h="361" extrusionOk="0">
                  <a:moveTo>
                    <a:pt x="1" y="0"/>
                  </a:moveTo>
                  <a:lnTo>
                    <a:pt x="1" y="361"/>
                  </a:lnTo>
                  <a:lnTo>
                    <a:pt x="3312" y="361"/>
                  </a:lnTo>
                  <a:lnTo>
                    <a:pt x="33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6"/>
            <p:cNvSpPr/>
            <p:nvPr/>
          </p:nvSpPr>
          <p:spPr>
            <a:xfrm>
              <a:off x="7116325" y="3860642"/>
              <a:ext cx="60675" cy="48775"/>
            </a:xfrm>
            <a:custGeom>
              <a:avLst/>
              <a:gdLst/>
              <a:ahLst/>
              <a:cxnLst/>
              <a:rect l="l" t="t" r="r" b="b"/>
              <a:pathLst>
                <a:path w="2427" h="1951" extrusionOk="0">
                  <a:moveTo>
                    <a:pt x="2328" y="0"/>
                  </a:moveTo>
                  <a:lnTo>
                    <a:pt x="328" y="656"/>
                  </a:lnTo>
                  <a:cubicBezTo>
                    <a:pt x="148" y="688"/>
                    <a:pt x="0" y="836"/>
                    <a:pt x="0" y="1033"/>
                  </a:cubicBezTo>
                  <a:cubicBezTo>
                    <a:pt x="0" y="1197"/>
                    <a:pt x="132" y="1328"/>
                    <a:pt x="361" y="1393"/>
                  </a:cubicBezTo>
                  <a:lnTo>
                    <a:pt x="2328" y="1951"/>
                  </a:lnTo>
                  <a:lnTo>
                    <a:pt x="2426" y="1606"/>
                  </a:lnTo>
                  <a:lnTo>
                    <a:pt x="459" y="1049"/>
                  </a:lnTo>
                  <a:cubicBezTo>
                    <a:pt x="427" y="1049"/>
                    <a:pt x="394" y="1033"/>
                    <a:pt x="377" y="1016"/>
                  </a:cubicBezTo>
                  <a:lnTo>
                    <a:pt x="427" y="1000"/>
                  </a:lnTo>
                  <a:lnTo>
                    <a:pt x="2426" y="344"/>
                  </a:lnTo>
                  <a:lnTo>
                    <a:pt x="2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6"/>
            <p:cNvSpPr/>
            <p:nvPr/>
          </p:nvSpPr>
          <p:spPr>
            <a:xfrm>
              <a:off x="6785429" y="2287275"/>
              <a:ext cx="238100" cy="14350"/>
            </a:xfrm>
            <a:custGeom>
              <a:avLst/>
              <a:gdLst/>
              <a:ahLst/>
              <a:cxnLst/>
              <a:rect l="l" t="t" r="r" b="b"/>
              <a:pathLst>
                <a:path w="9524" h="574" extrusionOk="0">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56" name="Google Shape;1356;p46"/>
          <p:cNvPicPr preferRelativeResize="0"/>
          <p:nvPr/>
        </p:nvPicPr>
        <p:blipFill rotWithShape="1">
          <a:blip r:embed="rId5"/>
          <a:srcRect l="22644" t="-974" r="47254" b="974"/>
          <a:stretch/>
        </p:blipFill>
        <p:spPr>
          <a:xfrm>
            <a:off x="1336508" y="1350427"/>
            <a:ext cx="1144348" cy="2176139"/>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8"/>
                                        </p:tgtEl>
                                        <p:attrNameLst>
                                          <p:attrName>style.visibility</p:attrName>
                                        </p:attrNameLst>
                                      </p:cBhvr>
                                      <p:to>
                                        <p:strVal val="visible"/>
                                      </p:to>
                                    </p:set>
                                    <p:anim calcmode="lin" valueType="num">
                                      <p:cBhvr additive="base">
                                        <p:cTn id="7" dur="500" fill="hold"/>
                                        <p:tgtEl>
                                          <p:spTgt spid="1328"/>
                                        </p:tgtEl>
                                        <p:attrNameLst>
                                          <p:attrName>ppt_x</p:attrName>
                                        </p:attrNameLst>
                                      </p:cBhvr>
                                      <p:tavLst>
                                        <p:tav tm="0">
                                          <p:val>
                                            <p:strVal val="#ppt_x"/>
                                          </p:val>
                                        </p:tav>
                                        <p:tav tm="100000">
                                          <p:val>
                                            <p:strVal val="#ppt_x"/>
                                          </p:val>
                                        </p:tav>
                                      </p:tavLst>
                                    </p:anim>
                                    <p:anim calcmode="lin" valueType="num">
                                      <p:cBhvr additive="base">
                                        <p:cTn id="8" dur="500" fill="hold"/>
                                        <p:tgtEl>
                                          <p:spTgt spid="13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40"/>
                                        </p:tgtEl>
                                        <p:attrNameLst>
                                          <p:attrName>style.visibility</p:attrName>
                                        </p:attrNameLst>
                                      </p:cBhvr>
                                      <p:to>
                                        <p:strVal val="visible"/>
                                      </p:to>
                                    </p:set>
                                    <p:anim calcmode="lin" valueType="num">
                                      <p:cBhvr additive="base">
                                        <p:cTn id="13" dur="500" fill="hold"/>
                                        <p:tgtEl>
                                          <p:spTgt spid="1340"/>
                                        </p:tgtEl>
                                        <p:attrNameLst>
                                          <p:attrName>ppt_x</p:attrName>
                                        </p:attrNameLst>
                                      </p:cBhvr>
                                      <p:tavLst>
                                        <p:tav tm="0">
                                          <p:val>
                                            <p:strVal val="#ppt_x"/>
                                          </p:val>
                                        </p:tav>
                                        <p:tav tm="100000">
                                          <p:val>
                                            <p:strVal val="#ppt_x"/>
                                          </p:val>
                                        </p:tav>
                                      </p:tavLst>
                                    </p:anim>
                                    <p:anim calcmode="lin" valueType="num">
                                      <p:cBhvr additive="base">
                                        <p:cTn id="14" dur="500" fill="hold"/>
                                        <p:tgtEl>
                                          <p:spTgt spid="13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47"/>
                                        </p:tgtEl>
                                        <p:attrNameLst>
                                          <p:attrName>style.visibility</p:attrName>
                                        </p:attrNameLst>
                                      </p:cBhvr>
                                      <p:to>
                                        <p:strVal val="visible"/>
                                      </p:to>
                                    </p:set>
                                    <p:anim calcmode="lin" valueType="num">
                                      <p:cBhvr additive="base">
                                        <p:cTn id="19" dur="500" fill="hold"/>
                                        <p:tgtEl>
                                          <p:spTgt spid="1347"/>
                                        </p:tgtEl>
                                        <p:attrNameLst>
                                          <p:attrName>ppt_x</p:attrName>
                                        </p:attrNameLst>
                                      </p:cBhvr>
                                      <p:tavLst>
                                        <p:tav tm="0">
                                          <p:val>
                                            <p:strVal val="#ppt_x"/>
                                          </p:val>
                                        </p:tav>
                                        <p:tav tm="100000">
                                          <p:val>
                                            <p:strVal val="#ppt_x"/>
                                          </p:val>
                                        </p:tav>
                                      </p:tavLst>
                                    </p:anim>
                                    <p:anim calcmode="lin" valueType="num">
                                      <p:cBhvr additive="base">
                                        <p:cTn id="20" dur="500" fill="hold"/>
                                        <p:tgtEl>
                                          <p:spTgt spid="13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56"/>
                                        </p:tgtEl>
                                        <p:attrNameLst>
                                          <p:attrName>style.visibility</p:attrName>
                                        </p:attrNameLst>
                                      </p:cBhvr>
                                      <p:to>
                                        <p:strVal val="visible"/>
                                      </p:to>
                                    </p:set>
                                    <p:anim calcmode="lin" valueType="num">
                                      <p:cBhvr additive="base">
                                        <p:cTn id="25" dur="500" fill="hold"/>
                                        <p:tgtEl>
                                          <p:spTgt spid="1356"/>
                                        </p:tgtEl>
                                        <p:attrNameLst>
                                          <p:attrName>ppt_x</p:attrName>
                                        </p:attrNameLst>
                                      </p:cBhvr>
                                      <p:tavLst>
                                        <p:tav tm="0">
                                          <p:val>
                                            <p:strVal val="#ppt_x"/>
                                          </p:val>
                                        </p:tav>
                                        <p:tav tm="100000">
                                          <p:val>
                                            <p:strVal val="#ppt_x"/>
                                          </p:val>
                                        </p:tav>
                                      </p:tavLst>
                                    </p:anim>
                                    <p:anim calcmode="lin" valueType="num">
                                      <p:cBhvr additive="base">
                                        <p:cTn id="26" dur="500" fill="hold"/>
                                        <p:tgtEl>
                                          <p:spTgt spid="135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29">
                                            <p:txEl>
                                              <p:pRg st="0" end="0"/>
                                            </p:txEl>
                                          </p:spTgt>
                                        </p:tgtEl>
                                        <p:attrNameLst>
                                          <p:attrName>style.visibility</p:attrName>
                                        </p:attrNameLst>
                                      </p:cBhvr>
                                      <p:to>
                                        <p:strVal val="visible"/>
                                      </p:to>
                                    </p:set>
                                    <p:anim calcmode="lin" valueType="num">
                                      <p:cBhvr additive="base">
                                        <p:cTn id="31" dur="500" fill="hold"/>
                                        <p:tgtEl>
                                          <p:spTgt spid="132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8" grpId="0"/>
      <p:bldP spid="132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OUTILS DE DEVELOPPEMENT :</a:t>
            </a:r>
            <a:endParaRPr sz="3000" dirty="0"/>
          </a:p>
        </p:txBody>
      </p:sp>
      <p:sp>
        <p:nvSpPr>
          <p:cNvPr id="1148" name="Google Shape;1148;p41"/>
          <p:cNvSpPr/>
          <p:nvPr/>
        </p:nvSpPr>
        <p:spPr>
          <a:xfrm>
            <a:off x="3174876" y="1346300"/>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363449" y="1535500"/>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471839" y="1723396"/>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674854" y="1911761"/>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8999970">
            <a:off x="3174921" y="1347034"/>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3363451" y="1535447"/>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4870002">
            <a:off x="3552388" y="1724236"/>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788870">
            <a:off x="3743754" y="1915710"/>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6" name="Google Shape;1156;p41"/>
          <p:cNvCxnSpPr/>
          <p:nvPr/>
        </p:nvCxnSpPr>
        <p:spPr>
          <a:xfrm>
            <a:off x="2068344" y="2735750"/>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8" name="Google Shape;1158;p41"/>
          <p:cNvCxnSpPr/>
          <p:nvPr/>
        </p:nvCxnSpPr>
        <p:spPr>
          <a:xfrm rot="10800000">
            <a:off x="5715844" y="2735750"/>
            <a:ext cx="1310100" cy="0"/>
          </a:xfrm>
          <a:prstGeom prst="straightConnector1">
            <a:avLst/>
          </a:prstGeom>
          <a:noFill/>
          <a:ln w="19050" cap="flat" cmpd="sng">
            <a:solidFill>
              <a:schemeClr val="accent3"/>
            </a:solidFill>
            <a:prstDash val="solid"/>
            <a:round/>
            <a:headEnd type="none" w="med" len="med"/>
            <a:tailEnd type="oval" w="med" len="med"/>
          </a:ln>
        </p:spPr>
      </p:cxnSp>
      <p:sp>
        <p:nvSpPr>
          <p:cNvPr id="18" name="ZoneTexte 17">
            <a:extLst>
              <a:ext uri="{FF2B5EF4-FFF2-40B4-BE49-F238E27FC236}">
                <a16:creationId xmlns:a16="http://schemas.microsoft.com/office/drawing/2014/main" id="{A21926F1-BBFA-BD62-E094-9327D13B409C}"/>
              </a:ext>
            </a:extLst>
          </p:cNvPr>
          <p:cNvSpPr txBox="1"/>
          <p:nvPr/>
        </p:nvSpPr>
        <p:spPr>
          <a:xfrm>
            <a:off x="379658" y="2781415"/>
            <a:ext cx="2859905" cy="1384995"/>
          </a:xfrm>
          <a:prstGeom prst="rect">
            <a:avLst/>
          </a:prstGeom>
          <a:noFill/>
        </p:spPr>
        <p:txBody>
          <a:bodyPr wrap="square" rtlCol="0">
            <a:spAutoFit/>
          </a:bodyPr>
          <a:lstStyle/>
          <a:p>
            <a:r>
              <a:rPr lang="fr-FR" dirty="0">
                <a:solidFill>
                  <a:schemeClr val="bg1"/>
                </a:solidFill>
                <a:latin typeface="Arial Narrow" panose="020B0606020202030204" pitchFamily="34" charset="0"/>
              </a:rPr>
              <a:t>Python est le langage de programmation open source le plus employé par les informaticiens. Ce langage s’est propulsé en tête de la gestion d’infrastructure, d’analyse de données ou dans le domaine du développement de logiciels</a:t>
            </a:r>
            <a:endParaRPr lang="fr-MA" dirty="0">
              <a:solidFill>
                <a:schemeClr val="bg1"/>
              </a:solidFill>
              <a:latin typeface="Arial Narrow" panose="020B0606020202030204" pitchFamily="34" charset="0"/>
            </a:endParaRPr>
          </a:p>
        </p:txBody>
      </p:sp>
      <p:pic>
        <p:nvPicPr>
          <p:cNvPr id="20" name="Image 19">
            <a:extLst>
              <a:ext uri="{FF2B5EF4-FFF2-40B4-BE49-F238E27FC236}">
                <a16:creationId xmlns:a16="http://schemas.microsoft.com/office/drawing/2014/main" id="{199AA136-9EB0-9F23-581A-72C0C0F1A10D}"/>
              </a:ext>
            </a:extLst>
          </p:cNvPr>
          <p:cNvPicPr>
            <a:picLocks noChangeAspect="1"/>
          </p:cNvPicPr>
          <p:nvPr/>
        </p:nvPicPr>
        <p:blipFill>
          <a:blip r:embed="rId3"/>
          <a:stretch>
            <a:fillRect/>
          </a:stretch>
        </p:blipFill>
        <p:spPr>
          <a:xfrm>
            <a:off x="803866" y="1667283"/>
            <a:ext cx="1580673" cy="8851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Image 21">
            <a:extLst>
              <a:ext uri="{FF2B5EF4-FFF2-40B4-BE49-F238E27FC236}">
                <a16:creationId xmlns:a16="http://schemas.microsoft.com/office/drawing/2014/main" id="{3FFE6B2E-448E-B66F-FAA0-14593E1E46F8}"/>
              </a:ext>
            </a:extLst>
          </p:cNvPr>
          <p:cNvPicPr>
            <a:picLocks noChangeAspect="1"/>
          </p:cNvPicPr>
          <p:nvPr/>
        </p:nvPicPr>
        <p:blipFill>
          <a:blip r:embed="rId4"/>
          <a:stretch>
            <a:fillRect/>
          </a:stretch>
        </p:blipFill>
        <p:spPr>
          <a:xfrm>
            <a:off x="6759461" y="1554867"/>
            <a:ext cx="1906366" cy="9975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ZoneTexte 22">
            <a:extLst>
              <a:ext uri="{FF2B5EF4-FFF2-40B4-BE49-F238E27FC236}">
                <a16:creationId xmlns:a16="http://schemas.microsoft.com/office/drawing/2014/main" id="{AA4510D2-4083-8628-554F-37AD4C78480A}"/>
              </a:ext>
            </a:extLst>
          </p:cNvPr>
          <p:cNvSpPr txBox="1"/>
          <p:nvPr/>
        </p:nvSpPr>
        <p:spPr>
          <a:xfrm rot="10800000" flipV="1">
            <a:off x="6157654" y="2781415"/>
            <a:ext cx="2920144" cy="1600438"/>
          </a:xfrm>
          <a:prstGeom prst="rect">
            <a:avLst/>
          </a:prstGeom>
          <a:noFill/>
        </p:spPr>
        <p:txBody>
          <a:bodyPr wrap="square" rtlCol="0">
            <a:spAutoFit/>
          </a:bodyPr>
          <a:lstStyle/>
          <a:p>
            <a:r>
              <a:rPr lang="fr-FR" dirty="0">
                <a:solidFill>
                  <a:schemeClr val="bg1"/>
                </a:solidFill>
                <a:latin typeface="Arial Narrow" panose="020B0606020202030204" pitchFamily="34" charset="0"/>
              </a:rPr>
              <a:t>Le </a:t>
            </a:r>
            <a:r>
              <a:rPr lang="fr-FR" dirty="0" err="1">
                <a:solidFill>
                  <a:schemeClr val="bg1"/>
                </a:solidFill>
                <a:latin typeface="Arial Narrow" panose="020B0606020202030204" pitchFamily="34" charset="0"/>
              </a:rPr>
              <a:t>natural</a:t>
            </a:r>
            <a:r>
              <a:rPr lang="fr-FR" dirty="0">
                <a:solidFill>
                  <a:schemeClr val="bg1"/>
                </a:solidFill>
                <a:latin typeface="Arial Narrow" panose="020B0606020202030204" pitchFamily="34" charset="0"/>
              </a:rPr>
              <a:t> </a:t>
            </a:r>
            <a:r>
              <a:rPr lang="fr-FR" dirty="0" err="1">
                <a:solidFill>
                  <a:schemeClr val="bg1"/>
                </a:solidFill>
                <a:latin typeface="Arial Narrow" panose="020B0606020202030204" pitchFamily="34" charset="0"/>
              </a:rPr>
              <a:t>language</a:t>
            </a:r>
            <a:r>
              <a:rPr lang="fr-FR" dirty="0">
                <a:solidFill>
                  <a:schemeClr val="bg1"/>
                </a:solidFill>
                <a:latin typeface="Arial Narrow" panose="020B0606020202030204" pitchFamily="34" charset="0"/>
              </a:rPr>
              <a:t> </a:t>
            </a:r>
            <a:r>
              <a:rPr lang="fr-FR" dirty="0" err="1">
                <a:solidFill>
                  <a:schemeClr val="bg1"/>
                </a:solidFill>
                <a:latin typeface="Arial Narrow" panose="020B0606020202030204" pitchFamily="34" charset="0"/>
              </a:rPr>
              <a:t>processing</a:t>
            </a:r>
            <a:r>
              <a:rPr lang="fr-FR" dirty="0">
                <a:solidFill>
                  <a:schemeClr val="bg1"/>
                </a:solidFill>
                <a:latin typeface="Arial Narrow" panose="020B0606020202030204" pitchFamily="34" charset="0"/>
              </a:rPr>
              <a:t> (NLP), ou traitement automatique des langues (TALN), est une branche de l’intelligence artificielle qui s’attache à donner la capacité aux machines de comprendre, générer ou traduire le langage humain tel qu’il est écrit et/ou parlé.</a:t>
            </a:r>
            <a:endParaRPr lang="fr-MA" dirty="0">
              <a:solidFill>
                <a:schemeClr val="bg1"/>
              </a:solidFill>
              <a:latin typeface="Arial Narrow" panose="020B060602020203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9"/>
                                        </p:tgtEl>
                                        <p:attrNameLst>
                                          <p:attrName>style.visibility</p:attrName>
                                        </p:attrNameLst>
                                      </p:cBhvr>
                                      <p:to>
                                        <p:strVal val="visible"/>
                                      </p:to>
                                    </p:set>
                                    <p:anim calcmode="lin" valueType="num">
                                      <p:cBhvr additive="base">
                                        <p:cTn id="7" dur="500" fill="hold"/>
                                        <p:tgtEl>
                                          <p:spTgt spid="1139"/>
                                        </p:tgtEl>
                                        <p:attrNameLst>
                                          <p:attrName>ppt_x</p:attrName>
                                        </p:attrNameLst>
                                      </p:cBhvr>
                                      <p:tavLst>
                                        <p:tav tm="0">
                                          <p:val>
                                            <p:strVal val="#ppt_x"/>
                                          </p:val>
                                        </p:tav>
                                        <p:tav tm="100000">
                                          <p:val>
                                            <p:strVal val="#ppt_x"/>
                                          </p:val>
                                        </p:tav>
                                      </p:tavLst>
                                    </p:anim>
                                    <p:anim calcmode="lin" valueType="num">
                                      <p:cBhvr additive="base">
                                        <p:cTn id="8" dur="500" fill="hold"/>
                                        <p:tgtEl>
                                          <p:spTgt spid="11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9" grpId="0"/>
      <p:bldP spid="18"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2"/>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OUTILS DE DEVELOPPEMENT :</a:t>
            </a:r>
            <a:endParaRPr dirty="0"/>
          </a:p>
        </p:txBody>
      </p:sp>
      <p:sp>
        <p:nvSpPr>
          <p:cNvPr id="1167" name="Google Shape;1167;p42"/>
          <p:cNvSpPr txBox="1">
            <a:spLocks noGrp="1"/>
          </p:cNvSpPr>
          <p:nvPr>
            <p:ph type="subTitle" idx="1"/>
          </p:nvPr>
        </p:nvSpPr>
        <p:spPr>
          <a:xfrm>
            <a:off x="677925" y="1793402"/>
            <a:ext cx="2269474" cy="27793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latin typeface="Arial Narrow" panose="020B0606020202030204" pitchFamily="34" charset="0"/>
              </a:rPr>
              <a:t>Selenium est un outil d’automatisation de test pour le web. Il permet de créer des « robots » qui naviguent dans des pages web comme le ferait un vrai utilisateur. Bien que le premier rôle de Selenium soit le testing de pages web (développement web), cet outil est beaucoup utilisé pour l’extraction de données.</a:t>
            </a:r>
            <a:endParaRPr dirty="0">
              <a:latin typeface="Arial Narrow" panose="020B0606020202030204" pitchFamily="34" charset="0"/>
            </a:endParaRPr>
          </a:p>
        </p:txBody>
      </p:sp>
      <p:sp>
        <p:nvSpPr>
          <p:cNvPr id="1170" name="Google Shape;1170;p42"/>
          <p:cNvSpPr txBox="1">
            <a:spLocks noGrp="1"/>
          </p:cNvSpPr>
          <p:nvPr>
            <p:ph type="subTitle" idx="5"/>
          </p:nvPr>
        </p:nvSpPr>
        <p:spPr>
          <a:xfrm>
            <a:off x="6253387" y="1930837"/>
            <a:ext cx="2270700" cy="824100"/>
          </a:xfrm>
          <a:prstGeom prst="rect">
            <a:avLst/>
          </a:prstGeom>
        </p:spPr>
        <p:txBody>
          <a:bodyPr spcFirstLastPara="1" wrap="square" lIns="91425" tIns="91425" rIns="91425" bIns="91425" anchor="t" anchorCtr="0">
            <a:noAutofit/>
          </a:bodyPr>
          <a:lstStyle/>
          <a:p>
            <a:pPr marL="0" lvl="0" indent="0"/>
            <a:r>
              <a:rPr lang="fr-FR" sz="1400" dirty="0">
                <a:latin typeface="Arial Narrow" panose="020B0606020202030204" pitchFamily="34" charset="0"/>
              </a:rPr>
              <a:t>WebDriver pilote un navigateur de manière native, comme le ferait un utilisateur, soit localement, soit sur une machine distante utilisant le serveur Selenium, marque un bond en avant en termes d'automatisation du navigateur</a:t>
            </a:r>
            <a:endParaRPr sz="1400" dirty="0">
              <a:latin typeface="Arial Narrow" panose="020B0606020202030204" pitchFamily="34" charset="0"/>
            </a:endParaRPr>
          </a:p>
        </p:txBody>
      </p:sp>
      <p:sp>
        <p:nvSpPr>
          <p:cNvPr id="1180" name="Google Shape;1180;p42"/>
          <p:cNvSpPr/>
          <p:nvPr/>
        </p:nvSpPr>
        <p:spPr>
          <a:xfrm>
            <a:off x="1254642" y="1025273"/>
            <a:ext cx="786683" cy="55346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3" name="Google Shape;1183;p42"/>
          <p:cNvCxnSpPr>
            <a:cxnSpLocks/>
          </p:cNvCxnSpPr>
          <p:nvPr/>
        </p:nvCxnSpPr>
        <p:spPr>
          <a:xfrm>
            <a:off x="2020136" y="1370978"/>
            <a:ext cx="2319900" cy="1842000"/>
          </a:xfrm>
          <a:prstGeom prst="bentConnector3">
            <a:avLst>
              <a:gd name="adj1" fmla="val 49999"/>
            </a:avLst>
          </a:prstGeom>
          <a:noFill/>
          <a:ln w="9525" cap="flat" cmpd="sng">
            <a:solidFill>
              <a:schemeClr val="lt2"/>
            </a:solidFill>
            <a:prstDash val="solid"/>
            <a:round/>
            <a:headEnd type="none" w="med" len="med"/>
            <a:tailEnd type="none" w="med" len="med"/>
          </a:ln>
        </p:spPr>
      </p:cxnSp>
      <p:cxnSp>
        <p:nvCxnSpPr>
          <p:cNvPr id="1184" name="Google Shape;1184;p42"/>
          <p:cNvCxnSpPr>
            <a:cxnSpLocks/>
          </p:cNvCxnSpPr>
          <p:nvPr/>
        </p:nvCxnSpPr>
        <p:spPr>
          <a:xfrm rot="10800000" flipH="1">
            <a:off x="4776663" y="1371034"/>
            <a:ext cx="2327400" cy="1842000"/>
          </a:xfrm>
          <a:prstGeom prst="bentConnector3">
            <a:avLst>
              <a:gd name="adj1" fmla="val 50001"/>
            </a:avLst>
          </a:prstGeom>
          <a:noFill/>
          <a:ln w="9525" cap="flat" cmpd="sng">
            <a:solidFill>
              <a:schemeClr val="lt2"/>
            </a:solidFill>
            <a:prstDash val="solid"/>
            <a:round/>
            <a:headEnd type="none" w="med" len="med"/>
            <a:tailEnd type="none" w="med" len="med"/>
          </a:ln>
        </p:spPr>
      </p:cxnSp>
      <p:grpSp>
        <p:nvGrpSpPr>
          <p:cNvPr id="1191" name="Google Shape;1191;p42"/>
          <p:cNvGrpSpPr/>
          <p:nvPr/>
        </p:nvGrpSpPr>
        <p:grpSpPr>
          <a:xfrm>
            <a:off x="1697949" y="3039620"/>
            <a:ext cx="271244" cy="346801"/>
            <a:chOff x="4899999" y="2882095"/>
            <a:chExt cx="271244" cy="346801"/>
          </a:xfrm>
        </p:grpSpPr>
        <p:sp>
          <p:nvSpPr>
            <p:cNvPr id="1192" name="Google Shape;1192;p42"/>
            <p:cNvSpPr/>
            <p:nvPr/>
          </p:nvSpPr>
          <p:spPr>
            <a:xfrm>
              <a:off x="4899999" y="2882095"/>
              <a:ext cx="271244" cy="346801"/>
            </a:xfrm>
            <a:custGeom>
              <a:avLst/>
              <a:gdLst/>
              <a:ahLst/>
              <a:cxnLst/>
              <a:rect l="l" t="t" r="r" b="b"/>
              <a:pathLst>
                <a:path w="8562" h="10947" extrusionOk="0">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5090491" y="3141364"/>
              <a:ext cx="10581" cy="86391"/>
            </a:xfrm>
            <a:custGeom>
              <a:avLst/>
              <a:gdLst/>
              <a:ahLst/>
              <a:cxnLst/>
              <a:rect l="l" t="t" r="r" b="b"/>
              <a:pathLst>
                <a:path w="334" h="2727" extrusionOk="0">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5031281" y="3152294"/>
              <a:ext cx="10201" cy="10613"/>
            </a:xfrm>
            <a:custGeom>
              <a:avLst/>
              <a:gdLst/>
              <a:ahLst/>
              <a:cxnLst/>
              <a:rect l="l" t="t" r="r" b="b"/>
              <a:pathLst>
                <a:path w="322" h="335" extrusionOk="0">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5031281" y="3217555"/>
              <a:ext cx="10201" cy="10201"/>
            </a:xfrm>
            <a:custGeom>
              <a:avLst/>
              <a:gdLst/>
              <a:ahLst/>
              <a:cxnLst/>
              <a:rect l="l" t="t" r="r" b="b"/>
              <a:pathLst>
                <a:path w="322" h="322" extrusionOk="0">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5031281" y="3184734"/>
              <a:ext cx="10201" cy="10613"/>
            </a:xfrm>
            <a:custGeom>
              <a:avLst/>
              <a:gdLst/>
              <a:ahLst/>
              <a:cxnLst/>
              <a:rect l="l" t="t" r="r" b="b"/>
              <a:pathLst>
                <a:path w="322" h="335" extrusionOk="0">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4998841" y="2995763"/>
              <a:ext cx="10201" cy="15492"/>
            </a:xfrm>
            <a:custGeom>
              <a:avLst/>
              <a:gdLst/>
              <a:ahLst/>
              <a:cxnLst/>
              <a:rect l="l" t="t" r="r" b="b"/>
              <a:pathLst>
                <a:path w="322" h="489" extrusionOk="0">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5063721" y="2995763"/>
              <a:ext cx="10201" cy="15492"/>
            </a:xfrm>
            <a:custGeom>
              <a:avLst/>
              <a:gdLst/>
              <a:ahLst/>
              <a:cxnLst/>
              <a:rect l="l" t="t" r="r" b="b"/>
              <a:pathLst>
                <a:path w="322" h="489" extrusionOk="0">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4993550"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5058051"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2"/>
            <p:cNvSpPr/>
            <p:nvPr/>
          </p:nvSpPr>
          <p:spPr>
            <a:xfrm>
              <a:off x="5007141" y="3025574"/>
              <a:ext cx="58481" cy="32092"/>
            </a:xfrm>
            <a:custGeom>
              <a:avLst/>
              <a:gdLst/>
              <a:ahLst/>
              <a:cxnLst/>
              <a:rect l="l" t="t" r="r" b="b"/>
              <a:pathLst>
                <a:path w="1846" h="1013" extrusionOk="0">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42"/>
          <p:cNvGrpSpPr/>
          <p:nvPr/>
        </p:nvGrpSpPr>
        <p:grpSpPr>
          <a:xfrm>
            <a:off x="7177875" y="1192351"/>
            <a:ext cx="279513" cy="357255"/>
            <a:chOff x="4897750" y="2415639"/>
            <a:chExt cx="279513" cy="357255"/>
          </a:xfrm>
        </p:grpSpPr>
        <p:sp>
          <p:nvSpPr>
            <p:cNvPr id="1208" name="Google Shape;1208;p42"/>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2"/>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2"/>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2"/>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2"/>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2"/>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2"/>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1180;p42">
            <a:extLst>
              <a:ext uri="{FF2B5EF4-FFF2-40B4-BE49-F238E27FC236}">
                <a16:creationId xmlns:a16="http://schemas.microsoft.com/office/drawing/2014/main" id="{450E620C-D6E1-0C66-7774-859218371C94}"/>
              </a:ext>
            </a:extLst>
          </p:cNvPr>
          <p:cNvSpPr/>
          <p:nvPr/>
        </p:nvSpPr>
        <p:spPr>
          <a:xfrm>
            <a:off x="4199860" y="3005269"/>
            <a:ext cx="754912" cy="705493"/>
          </a:xfrm>
          <a:prstGeom prst="rect">
            <a:avLst/>
          </a:pr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80;p42">
            <a:extLst>
              <a:ext uri="{FF2B5EF4-FFF2-40B4-BE49-F238E27FC236}">
                <a16:creationId xmlns:a16="http://schemas.microsoft.com/office/drawing/2014/main" id="{BE9A9DAD-42AB-4CFF-16AD-6DB5AAC33FF1}"/>
              </a:ext>
            </a:extLst>
          </p:cNvPr>
          <p:cNvSpPr/>
          <p:nvPr/>
        </p:nvSpPr>
        <p:spPr>
          <a:xfrm>
            <a:off x="7054085" y="989475"/>
            <a:ext cx="835273" cy="660658"/>
          </a:xfrm>
          <a:prstGeom prst="rect">
            <a:avLst/>
          </a:pr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Image 22">
            <a:extLst>
              <a:ext uri="{FF2B5EF4-FFF2-40B4-BE49-F238E27FC236}">
                <a16:creationId xmlns:a16="http://schemas.microsoft.com/office/drawing/2014/main" id="{31B1F2C9-C7B6-1FD7-91EB-DA3A8699708D}"/>
              </a:ext>
            </a:extLst>
          </p:cNvPr>
          <p:cNvPicPr>
            <a:picLocks noChangeAspect="1"/>
          </p:cNvPicPr>
          <p:nvPr/>
        </p:nvPicPr>
        <p:blipFill>
          <a:blip r:embed="rId3"/>
          <a:stretch>
            <a:fillRect/>
          </a:stretch>
        </p:blipFill>
        <p:spPr>
          <a:xfrm>
            <a:off x="1251545" y="868645"/>
            <a:ext cx="835273" cy="835273"/>
          </a:xfrm>
          <a:prstGeom prst="rect">
            <a:avLst/>
          </a:prstGeom>
        </p:spPr>
      </p:pic>
      <p:pic>
        <p:nvPicPr>
          <p:cNvPr id="25" name="Image 24">
            <a:extLst>
              <a:ext uri="{FF2B5EF4-FFF2-40B4-BE49-F238E27FC236}">
                <a16:creationId xmlns:a16="http://schemas.microsoft.com/office/drawing/2014/main" id="{417D05F5-03A5-06D6-D400-9F2477F82D0E}"/>
              </a:ext>
            </a:extLst>
          </p:cNvPr>
          <p:cNvPicPr>
            <a:picLocks noChangeAspect="1"/>
          </p:cNvPicPr>
          <p:nvPr/>
        </p:nvPicPr>
        <p:blipFill>
          <a:blip r:embed="rId4"/>
          <a:stretch>
            <a:fillRect/>
          </a:stretch>
        </p:blipFill>
        <p:spPr>
          <a:xfrm>
            <a:off x="4180894" y="2964628"/>
            <a:ext cx="754912" cy="754912"/>
          </a:xfrm>
          <a:prstGeom prst="rect">
            <a:avLst/>
          </a:prstGeom>
        </p:spPr>
      </p:pic>
      <p:sp>
        <p:nvSpPr>
          <p:cNvPr id="26" name="ZoneTexte 25">
            <a:extLst>
              <a:ext uri="{FF2B5EF4-FFF2-40B4-BE49-F238E27FC236}">
                <a16:creationId xmlns:a16="http://schemas.microsoft.com/office/drawing/2014/main" id="{F7D30B3D-F2EF-8A0D-8C4B-CFD0885AD21F}"/>
              </a:ext>
            </a:extLst>
          </p:cNvPr>
          <p:cNvSpPr txBox="1"/>
          <p:nvPr/>
        </p:nvSpPr>
        <p:spPr>
          <a:xfrm rot="10800000" flipV="1">
            <a:off x="3579602" y="1152573"/>
            <a:ext cx="2047245" cy="1600438"/>
          </a:xfrm>
          <a:prstGeom prst="rect">
            <a:avLst/>
          </a:prstGeom>
          <a:noFill/>
        </p:spPr>
        <p:txBody>
          <a:bodyPr wrap="square" rtlCol="0">
            <a:spAutoFit/>
          </a:bodyPr>
          <a:lstStyle/>
          <a:p>
            <a:r>
              <a:rPr lang="fr-FR" dirty="0">
                <a:solidFill>
                  <a:schemeClr val="bg1"/>
                </a:solidFill>
                <a:latin typeface="Arial Narrow" panose="020B0606020202030204" pitchFamily="34" charset="0"/>
              </a:rPr>
              <a:t>pandas est un outil d'analyse et de manipulation de données open source rapide, puissant, flexible et facile à utiliser construit sur le langage de programmation Python.</a:t>
            </a:r>
            <a:endParaRPr lang="fr-MA" dirty="0">
              <a:solidFill>
                <a:schemeClr val="bg1"/>
              </a:solidFill>
              <a:latin typeface="Arial Narrow" panose="020B0606020202030204" pitchFamily="34" charset="0"/>
            </a:endParaRPr>
          </a:p>
        </p:txBody>
      </p:sp>
      <p:pic>
        <p:nvPicPr>
          <p:cNvPr id="28" name="Image 27">
            <a:extLst>
              <a:ext uri="{FF2B5EF4-FFF2-40B4-BE49-F238E27FC236}">
                <a16:creationId xmlns:a16="http://schemas.microsoft.com/office/drawing/2014/main" id="{0E1C59AD-1182-A4D1-24C4-F00D887398A8}"/>
              </a:ext>
            </a:extLst>
          </p:cNvPr>
          <p:cNvPicPr>
            <a:picLocks noChangeAspect="1"/>
          </p:cNvPicPr>
          <p:nvPr/>
        </p:nvPicPr>
        <p:blipFill>
          <a:blip r:embed="rId5"/>
          <a:stretch>
            <a:fillRect/>
          </a:stretch>
        </p:blipFill>
        <p:spPr>
          <a:xfrm>
            <a:off x="7170423" y="991892"/>
            <a:ext cx="658241" cy="65824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67">
                                            <p:txEl>
                                              <p:pRg st="0" end="0"/>
                                            </p:txEl>
                                          </p:spTgt>
                                        </p:tgtEl>
                                        <p:attrNameLst>
                                          <p:attrName>style.visibility</p:attrName>
                                        </p:attrNameLst>
                                      </p:cBhvr>
                                      <p:to>
                                        <p:strVal val="visible"/>
                                      </p:to>
                                    </p:set>
                                    <p:anim calcmode="lin" valueType="num">
                                      <p:cBhvr additive="base">
                                        <p:cTn id="13" dur="500" fill="hold"/>
                                        <p:tgtEl>
                                          <p:spTgt spid="11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70">
                                            <p:txEl>
                                              <p:pRg st="0" end="0"/>
                                            </p:txEl>
                                          </p:spTgt>
                                        </p:tgtEl>
                                        <p:attrNameLst>
                                          <p:attrName>style.visibility</p:attrName>
                                        </p:attrNameLst>
                                      </p:cBhvr>
                                      <p:to>
                                        <p:strVal val="visible"/>
                                      </p:to>
                                    </p:set>
                                    <p:anim calcmode="lin" valueType="num">
                                      <p:cBhvr additive="base">
                                        <p:cTn id="37" dur="500" fill="hold"/>
                                        <p:tgtEl>
                                          <p:spTgt spid="117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7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 grpId="0" build="p"/>
      <p:bldP spid="1170" grpId="0" build="p"/>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CODE ET EXPLICATION : </a:t>
            </a:r>
            <a:endParaRPr sz="3000" dirty="0"/>
          </a:p>
        </p:txBody>
      </p:sp>
      <p:sp>
        <p:nvSpPr>
          <p:cNvPr id="603" name="Google Shape;603;p30"/>
          <p:cNvSpPr txBox="1">
            <a:spLocks noGrp="1"/>
          </p:cNvSpPr>
          <p:nvPr>
            <p:ph type="subTitle" idx="7"/>
          </p:nvPr>
        </p:nvSpPr>
        <p:spPr>
          <a:xfrm>
            <a:off x="6062786" y="3125001"/>
            <a:ext cx="1881300" cy="8584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Enregistrez les données dans un fichier CSV</a:t>
            </a: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dirty="0"/>
              <a:t>Identifier le site cible</a:t>
            </a:r>
            <a:endParaRPr dirty="0"/>
          </a:p>
        </p:txBody>
      </p:sp>
      <p:sp>
        <p:nvSpPr>
          <p:cNvPr id="606" name="Google Shape;606;p30"/>
          <p:cNvSpPr txBox="1">
            <a:spLocks noGrp="1"/>
          </p:cNvSpPr>
          <p:nvPr>
            <p:ph type="subTitle" idx="3"/>
          </p:nvPr>
        </p:nvSpPr>
        <p:spPr>
          <a:xfrm>
            <a:off x="6150248" y="1570539"/>
            <a:ext cx="1881300" cy="9733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Collectez les URL des pages dont nous souhaitons extraire les données</a:t>
            </a:r>
            <a:endParaRPr dirty="0"/>
          </a:p>
        </p:txBody>
      </p:sp>
      <p:sp>
        <p:nvSpPr>
          <p:cNvPr id="607" name="Google Shape;607;p30"/>
          <p:cNvSpPr txBox="1">
            <a:spLocks noGrp="1"/>
          </p:cNvSpPr>
          <p:nvPr>
            <p:ph type="subTitle" idx="5"/>
          </p:nvPr>
        </p:nvSpPr>
        <p:spPr>
          <a:xfrm>
            <a:off x="1199914" y="3048520"/>
            <a:ext cx="2084700" cy="9925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Utilisez des localisateurs pour trouver les données dans le HTML</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cxnSpLocks/>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pic>
        <p:nvPicPr>
          <p:cNvPr id="11" name="Image 10">
            <a:extLst>
              <a:ext uri="{FF2B5EF4-FFF2-40B4-BE49-F238E27FC236}">
                <a16:creationId xmlns:a16="http://schemas.microsoft.com/office/drawing/2014/main" id="{752E6587-BFBF-C8FF-B7E1-7A93B453E37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500" b="97333" l="10000" r="90000">
                        <a14:foregroundMark x1="35000" y1="11000" x2="46778" y2="5500"/>
                        <a14:foregroundMark x1="39333" y1="93667" x2="46667" y2="97333"/>
                        <a14:foregroundMark x1="46667" y1="97333" x2="58444" y2="95667"/>
                      </a14:backgroundRemoval>
                    </a14:imgEffect>
                  </a14:imgLayer>
                </a14:imgProps>
              </a:ext>
            </a:extLst>
          </a:blip>
          <a:stretch>
            <a:fillRect/>
          </a:stretch>
        </p:blipFill>
        <p:spPr>
          <a:xfrm>
            <a:off x="3524747" y="1825219"/>
            <a:ext cx="696056" cy="464037"/>
          </a:xfrm>
          <a:prstGeom prst="rect">
            <a:avLst/>
          </a:prstGeom>
        </p:spPr>
      </p:pic>
      <p:pic>
        <p:nvPicPr>
          <p:cNvPr id="13" name="Image 12">
            <a:extLst>
              <a:ext uri="{FF2B5EF4-FFF2-40B4-BE49-F238E27FC236}">
                <a16:creationId xmlns:a16="http://schemas.microsoft.com/office/drawing/2014/main" id="{EFCA757C-3046-4E5D-1C73-BDE493630BA5}"/>
              </a:ext>
            </a:extLst>
          </p:cNvPr>
          <p:cNvPicPr>
            <a:picLocks noChangeAspect="1"/>
          </p:cNvPicPr>
          <p:nvPr/>
        </p:nvPicPr>
        <p:blipFill>
          <a:blip r:embed="rId5"/>
          <a:stretch>
            <a:fillRect/>
          </a:stretch>
        </p:blipFill>
        <p:spPr>
          <a:xfrm>
            <a:off x="5074157" y="1825219"/>
            <a:ext cx="445365" cy="445365"/>
          </a:xfrm>
          <a:prstGeom prst="rect">
            <a:avLst/>
          </a:prstGeom>
        </p:spPr>
      </p:pic>
      <p:pic>
        <p:nvPicPr>
          <p:cNvPr id="15" name="Image 14">
            <a:extLst>
              <a:ext uri="{FF2B5EF4-FFF2-40B4-BE49-F238E27FC236}">
                <a16:creationId xmlns:a16="http://schemas.microsoft.com/office/drawing/2014/main" id="{937E9971-BF69-5160-BA7C-FD6638319A0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rcRect/>
          <a:stretch/>
        </p:blipFill>
        <p:spPr>
          <a:xfrm>
            <a:off x="4952691" y="3048520"/>
            <a:ext cx="674700" cy="674700"/>
          </a:xfrm>
          <a:prstGeom prst="rect">
            <a:avLst/>
          </a:prstGeom>
        </p:spPr>
      </p:pic>
      <p:pic>
        <p:nvPicPr>
          <p:cNvPr id="17" name="Image 16">
            <a:extLst>
              <a:ext uri="{FF2B5EF4-FFF2-40B4-BE49-F238E27FC236}">
                <a16:creationId xmlns:a16="http://schemas.microsoft.com/office/drawing/2014/main" id="{7B2233CF-A5A1-F071-C3DE-DE43F3FD2F7F}"/>
              </a:ext>
            </a:extLst>
          </p:cNvPr>
          <p:cNvPicPr>
            <a:picLocks noChangeAspect="1"/>
          </p:cNvPicPr>
          <p:nvPr/>
        </p:nvPicPr>
        <p:blipFill>
          <a:blip r:embed="rId8"/>
          <a:srcRect/>
          <a:stretch/>
        </p:blipFill>
        <p:spPr>
          <a:xfrm>
            <a:off x="3613820" y="3191094"/>
            <a:ext cx="551342" cy="50656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0"/>
                                        </p:tgtEl>
                                        <p:attrNameLst>
                                          <p:attrName>style.visibility</p:attrName>
                                        </p:attrNameLst>
                                      </p:cBhvr>
                                      <p:to>
                                        <p:strVal val="visible"/>
                                      </p:to>
                                    </p:set>
                                    <p:anim calcmode="lin" valueType="num">
                                      <p:cBhvr additive="base">
                                        <p:cTn id="7" dur="500" fill="hold"/>
                                        <p:tgtEl>
                                          <p:spTgt spid="600"/>
                                        </p:tgtEl>
                                        <p:attrNameLst>
                                          <p:attrName>ppt_x</p:attrName>
                                        </p:attrNameLst>
                                      </p:cBhvr>
                                      <p:tavLst>
                                        <p:tav tm="0">
                                          <p:val>
                                            <p:strVal val="#ppt_x"/>
                                          </p:val>
                                        </p:tav>
                                        <p:tav tm="100000">
                                          <p:val>
                                            <p:strVal val="#ppt_x"/>
                                          </p:val>
                                        </p:tav>
                                      </p:tavLst>
                                    </p:anim>
                                    <p:anim calcmode="lin" valueType="num">
                                      <p:cBhvr additive="base">
                                        <p:cTn id="8" dur="500" fill="hold"/>
                                        <p:tgtEl>
                                          <p:spTgt spid="6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5">
                                            <p:txEl>
                                              <p:pRg st="0" end="0"/>
                                            </p:txEl>
                                          </p:spTgt>
                                        </p:tgtEl>
                                        <p:attrNameLst>
                                          <p:attrName>style.visibility</p:attrName>
                                        </p:attrNameLst>
                                      </p:cBhvr>
                                      <p:to>
                                        <p:strVal val="visible"/>
                                      </p:to>
                                    </p:set>
                                    <p:anim calcmode="lin" valueType="num">
                                      <p:cBhvr additive="base">
                                        <p:cTn id="19" dur="500" fill="hold"/>
                                        <p:tgtEl>
                                          <p:spTgt spid="60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06">
                                            <p:txEl>
                                              <p:pRg st="0" end="0"/>
                                            </p:txEl>
                                          </p:spTgt>
                                        </p:tgtEl>
                                        <p:attrNameLst>
                                          <p:attrName>style.visibility</p:attrName>
                                        </p:attrNameLst>
                                      </p:cBhvr>
                                      <p:to>
                                        <p:strVal val="visible"/>
                                      </p:to>
                                    </p:set>
                                    <p:anim calcmode="lin" valueType="num">
                                      <p:cBhvr additive="base">
                                        <p:cTn id="31" dur="500" fill="hold"/>
                                        <p:tgtEl>
                                          <p:spTgt spid="60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07">
                                            <p:txEl>
                                              <p:pRg st="0" end="0"/>
                                            </p:txEl>
                                          </p:spTgt>
                                        </p:tgtEl>
                                        <p:attrNameLst>
                                          <p:attrName>style.visibility</p:attrName>
                                        </p:attrNameLst>
                                      </p:cBhvr>
                                      <p:to>
                                        <p:strVal val="visible"/>
                                      </p:to>
                                    </p:set>
                                    <p:anim calcmode="lin" valueType="num">
                                      <p:cBhvr additive="base">
                                        <p:cTn id="43" dur="500" fill="hold"/>
                                        <p:tgtEl>
                                          <p:spTgt spid="607">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03">
                                            <p:txEl>
                                              <p:pRg st="0" end="0"/>
                                            </p:txEl>
                                          </p:spTgt>
                                        </p:tgtEl>
                                        <p:attrNameLst>
                                          <p:attrName>style.visibility</p:attrName>
                                        </p:attrNameLst>
                                      </p:cBhvr>
                                      <p:to>
                                        <p:strVal val="visible"/>
                                      </p:to>
                                    </p:set>
                                    <p:anim calcmode="lin" valueType="num">
                                      <p:cBhvr additive="base">
                                        <p:cTn id="55" dur="500" fill="hold"/>
                                        <p:tgtEl>
                                          <p:spTgt spid="603">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0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 grpId="0"/>
      <p:bldP spid="603" grpId="0" build="p"/>
      <p:bldP spid="605" grpId="0" build="p"/>
      <p:bldP spid="606" grpId="0" build="p"/>
      <p:bldP spid="607" grpId="0" build="p"/>
    </p:bld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516</Words>
  <Application>Microsoft Office PowerPoint</Application>
  <PresentationFormat>Affichage à l'écran (16:9)</PresentationFormat>
  <Paragraphs>56</Paragraphs>
  <Slides>15</Slides>
  <Notes>13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15</vt:i4>
      </vt:variant>
    </vt:vector>
  </HeadingPairs>
  <TitlesOfParts>
    <vt:vector size="25" baseType="lpstr">
      <vt:lpstr>Share Tech</vt:lpstr>
      <vt:lpstr>Livvic Light</vt:lpstr>
      <vt:lpstr>Maven Pro</vt:lpstr>
      <vt:lpstr>Arial Narrow</vt:lpstr>
      <vt:lpstr>Nunito Light</vt:lpstr>
      <vt:lpstr>Arial</vt:lpstr>
      <vt:lpstr>Fira Sans Extra Condensed Medium</vt:lpstr>
      <vt:lpstr>Advent Pro SemiBold</vt:lpstr>
      <vt:lpstr>Fira Sans Condensed Medium</vt:lpstr>
      <vt:lpstr>Data Science Consulting by Slidesgo</vt:lpstr>
      <vt:lpstr>SCRAPING ET ANALYSE DE TEXTES EN DIALECTE MAROCAIN</vt:lpstr>
      <vt:lpstr>PLAN :</vt:lpstr>
      <vt:lpstr>PROBLEMATIQUE : </vt:lpstr>
      <vt:lpstr>LE WEB SCRAPING :</vt:lpstr>
      <vt:lpstr>ANALYSE DE TEXTE :</vt:lpstr>
      <vt:lpstr>CHOIX DU SITE WEB :</vt:lpstr>
      <vt:lpstr>OUTILS DE DEVELOPPEMENT :</vt:lpstr>
      <vt:lpstr>OUTILS DE DEVELOPPEMENT :</vt:lpstr>
      <vt:lpstr>CODE ET EXPLICATION : </vt:lpstr>
      <vt:lpstr>PARTIE CODE :</vt:lpstr>
      <vt:lpstr>CODE ET EXPLICATION :</vt:lpstr>
      <vt:lpstr>PARTIE CODE :</vt:lpstr>
      <vt:lpstr>RESULTATS :</vt:lpstr>
      <vt:lpstr>Pierre de Coubertin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SCRAPING ET ANALYSE DE TEXTES EN DIALECTE MAROCAIN</dc:title>
  <cp:lastModifiedBy>rania elmeskini</cp:lastModifiedBy>
  <cp:revision>3</cp:revision>
  <dcterms:modified xsi:type="dcterms:W3CDTF">2022-06-17T08:35:29Z</dcterms:modified>
</cp:coreProperties>
</file>