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312" r:id="rId4"/>
    <p:sldId id="311" r:id="rId5"/>
    <p:sldId id="263" r:id="rId6"/>
    <p:sldId id="264" r:id="rId7"/>
    <p:sldId id="316" r:id="rId8"/>
    <p:sldId id="313" r:id="rId9"/>
    <p:sldId id="314" r:id="rId10"/>
    <p:sldId id="31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Comfortaa" panose="020B0604020202020204" charset="0"/>
      <p:regular r:id="rId16"/>
      <p:bold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  <p:embeddedFont>
      <p:font typeface="Source Code Pro Medium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E97"/>
    <a:srgbClr val="BD64B5"/>
    <a:srgbClr val="EC7955"/>
    <a:srgbClr val="FFFFFF"/>
    <a:srgbClr val="10111A"/>
    <a:srgbClr val="E7E7E7"/>
    <a:srgbClr val="E81A81"/>
    <a:srgbClr val="FD4A4A"/>
    <a:srgbClr val="2C2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126337-97F1-4E67-8B5A-8BA5B6A1E29A}">
  <a:tblStyle styleId="{C7126337-97F1-4E67-8B5A-8BA5B6A1E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A7C096-6225-440F-8914-CEA4716DA1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0E23F692-2B73-F9C9-8732-8D88A1BB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>
            <a:extLst>
              <a:ext uri="{FF2B5EF4-FFF2-40B4-BE49-F238E27FC236}">
                <a16:creationId xmlns:a16="http://schemas.microsoft.com/office/drawing/2014/main" id="{0067FA64-3E67-DD25-FB98-26077BAC2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>
            <a:extLst>
              <a:ext uri="{FF2B5EF4-FFF2-40B4-BE49-F238E27FC236}">
                <a16:creationId xmlns:a16="http://schemas.microsoft.com/office/drawing/2014/main" id="{BFE90812-CA89-EABD-7EA0-190219FF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5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4C006ADD-987E-4FB8-6D82-FAC81BE5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57880A8D-FA66-B1C5-967B-82D57EC04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D8F8AD60-3287-736F-82A8-DAD8584F1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80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2034ACD1-F460-62D7-54CE-5A655943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1E7A1925-DF4C-CA8B-B72B-042FE4C83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FC895F19-EC19-2B05-22E9-064154672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57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F18D6DDC-3A54-C577-B0CB-5C7DEBC1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>
            <a:extLst>
              <a:ext uri="{FF2B5EF4-FFF2-40B4-BE49-F238E27FC236}">
                <a16:creationId xmlns:a16="http://schemas.microsoft.com/office/drawing/2014/main" id="{EA85249D-131F-BC3C-DEF9-55306D8FC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>
            <a:extLst>
              <a:ext uri="{FF2B5EF4-FFF2-40B4-BE49-F238E27FC236}">
                <a16:creationId xmlns:a16="http://schemas.microsoft.com/office/drawing/2014/main" id="{796FF382-D1EE-1C5B-0905-0A62ED535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4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7D2733DB-EEF5-AD97-73D2-729C2C86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>
            <a:extLst>
              <a:ext uri="{FF2B5EF4-FFF2-40B4-BE49-F238E27FC236}">
                <a16:creationId xmlns:a16="http://schemas.microsoft.com/office/drawing/2014/main" id="{D689847F-78E1-9B0D-6A5D-DF7906B46B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>
            <a:extLst>
              <a:ext uri="{FF2B5EF4-FFF2-40B4-BE49-F238E27FC236}">
                <a16:creationId xmlns:a16="http://schemas.microsoft.com/office/drawing/2014/main" id="{C142F21C-F570-4966-C46F-A592BAE68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8E2B5E4A-D3D8-CD0C-980A-7FF87D1E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>
            <a:extLst>
              <a:ext uri="{FF2B5EF4-FFF2-40B4-BE49-F238E27FC236}">
                <a16:creationId xmlns:a16="http://schemas.microsoft.com/office/drawing/2014/main" id="{32E707D4-63AF-1103-E964-A80257E85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>
            <a:extLst>
              <a:ext uri="{FF2B5EF4-FFF2-40B4-BE49-F238E27FC236}">
                <a16:creationId xmlns:a16="http://schemas.microsoft.com/office/drawing/2014/main" id="{3F1426EF-EA4B-012F-10F6-C5BD71B60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65" r:id="rId5"/>
    <p:sldLayoutId id="2147483666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1513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JDBC (</a:t>
            </a:r>
            <a:r>
              <a:rPr lang="en-US" sz="3600" dirty="0"/>
              <a:t>Java Database Connectivity</a:t>
            </a:r>
            <a:r>
              <a:rPr lang="en-US" dirty="0"/>
              <a:t>)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310707" y="3358763"/>
            <a:ext cx="3057115" cy="1156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</a:t>
            </a:r>
            <a:r>
              <a:rPr lang="en" dirty="0"/>
              <a:t>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Adjal Ziad Mahieddine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ABBES Abdelkader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77FFD6BF-167D-EF6F-E5E5-E42EF8455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>
            <a:extLst>
              <a:ext uri="{FF2B5EF4-FFF2-40B4-BE49-F238E27FC236}">
                <a16:creationId xmlns:a16="http://schemas.microsoft.com/office/drawing/2014/main" id="{A6520BD5-A494-5FBA-5CEC-6F662F8CB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08183"/>
            <a:ext cx="7704000" cy="927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4800" dirty="0">
                <a:solidFill>
                  <a:srgbClr val="BD64B5"/>
                </a:solidFill>
              </a:rPr>
              <a:t>FINAL PROJECT!!!</a:t>
            </a:r>
          </a:p>
        </p:txBody>
      </p:sp>
    </p:spTree>
    <p:extLst>
      <p:ext uri="{BB962C8B-B14F-4D97-AF65-F5344CB8AC3E}">
        <p14:creationId xmlns:p14="http://schemas.microsoft.com/office/powerpoint/2010/main" val="24094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</a:t>
            </a:r>
            <a:r>
              <a:rPr lang="en" dirty="0">
                <a:solidFill>
                  <a:schemeClr val="accent4"/>
                </a:solidFill>
              </a:rPr>
              <a:t>of contents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713225" y="145234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713225" y="194995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1315325" y="140569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Introduction to JDBC</a:t>
            </a:r>
            <a:endParaRPr sz="2800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1315325" y="189268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JDBC Architecture</a:t>
            </a:r>
            <a:endParaRPr sz="2800" dirty="0"/>
          </a:p>
        </p:txBody>
      </p:sp>
      <p:sp>
        <p:nvSpPr>
          <p:cNvPr id="6" name="Google Shape;312;p33">
            <a:extLst>
              <a:ext uri="{FF2B5EF4-FFF2-40B4-BE49-F238E27FC236}">
                <a16:creationId xmlns:a16="http://schemas.microsoft.com/office/drawing/2014/main" id="{F0DA472A-79A7-F3DB-0A0A-FFFB225B6D69}"/>
              </a:ext>
            </a:extLst>
          </p:cNvPr>
          <p:cNvSpPr txBox="1">
            <a:spLocks/>
          </p:cNvSpPr>
          <p:nvPr/>
        </p:nvSpPr>
        <p:spPr>
          <a:xfrm>
            <a:off x="713225" y="2406857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000" dirty="0"/>
              <a:t>03</a:t>
            </a:r>
          </a:p>
        </p:txBody>
      </p:sp>
      <p:sp>
        <p:nvSpPr>
          <p:cNvPr id="7" name="Google Shape;315;p33">
            <a:extLst>
              <a:ext uri="{FF2B5EF4-FFF2-40B4-BE49-F238E27FC236}">
                <a16:creationId xmlns:a16="http://schemas.microsoft.com/office/drawing/2014/main" id="{EA27C6C2-8C12-B970-059E-32937E3BC365}"/>
              </a:ext>
            </a:extLst>
          </p:cNvPr>
          <p:cNvSpPr txBox="1">
            <a:spLocks/>
          </p:cNvSpPr>
          <p:nvPr/>
        </p:nvSpPr>
        <p:spPr>
          <a:xfrm>
            <a:off x="1315325" y="2383334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JDBC Drivers</a:t>
            </a:r>
            <a:endParaRPr lang="en-US" sz="2800" dirty="0"/>
          </a:p>
        </p:txBody>
      </p:sp>
      <p:sp>
        <p:nvSpPr>
          <p:cNvPr id="8" name="Google Shape;312;p33">
            <a:extLst>
              <a:ext uri="{FF2B5EF4-FFF2-40B4-BE49-F238E27FC236}">
                <a16:creationId xmlns:a16="http://schemas.microsoft.com/office/drawing/2014/main" id="{A45B2F38-0B11-AA3C-3680-F212D5F99930}"/>
              </a:ext>
            </a:extLst>
          </p:cNvPr>
          <p:cNvSpPr txBox="1">
            <a:spLocks/>
          </p:cNvSpPr>
          <p:nvPr/>
        </p:nvSpPr>
        <p:spPr>
          <a:xfrm>
            <a:off x="713225" y="291551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000" dirty="0"/>
              <a:t>04</a:t>
            </a:r>
          </a:p>
        </p:txBody>
      </p:sp>
      <p:sp>
        <p:nvSpPr>
          <p:cNvPr id="9" name="Google Shape;315;p33">
            <a:extLst>
              <a:ext uri="{FF2B5EF4-FFF2-40B4-BE49-F238E27FC236}">
                <a16:creationId xmlns:a16="http://schemas.microsoft.com/office/drawing/2014/main" id="{A7BEEF02-F9C8-6E76-6555-48E657924FD7}"/>
              </a:ext>
            </a:extLst>
          </p:cNvPr>
          <p:cNvSpPr txBox="1">
            <a:spLocks/>
          </p:cNvSpPr>
          <p:nvPr/>
        </p:nvSpPr>
        <p:spPr>
          <a:xfrm>
            <a:off x="1315325" y="2871893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Key Components of JDBC</a:t>
            </a:r>
            <a:endParaRPr lang="en-US" sz="3600" dirty="0"/>
          </a:p>
        </p:txBody>
      </p:sp>
      <p:sp>
        <p:nvSpPr>
          <p:cNvPr id="2" name="Google Shape;312;p33">
            <a:extLst>
              <a:ext uri="{FF2B5EF4-FFF2-40B4-BE49-F238E27FC236}">
                <a16:creationId xmlns:a16="http://schemas.microsoft.com/office/drawing/2014/main" id="{313EE7D8-9188-AAF0-64F3-AC2B3AFCBF9E}"/>
              </a:ext>
            </a:extLst>
          </p:cNvPr>
          <p:cNvSpPr txBox="1">
            <a:spLocks/>
          </p:cNvSpPr>
          <p:nvPr/>
        </p:nvSpPr>
        <p:spPr>
          <a:xfrm>
            <a:off x="713225" y="340031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000" dirty="0"/>
              <a:t>05</a:t>
            </a:r>
          </a:p>
        </p:txBody>
      </p:sp>
      <p:sp>
        <p:nvSpPr>
          <p:cNvPr id="3" name="Google Shape;315;p33">
            <a:extLst>
              <a:ext uri="{FF2B5EF4-FFF2-40B4-BE49-F238E27FC236}">
                <a16:creationId xmlns:a16="http://schemas.microsoft.com/office/drawing/2014/main" id="{53C3C860-543D-0CD3-1EC9-44EFEF89A9AB}"/>
              </a:ext>
            </a:extLst>
          </p:cNvPr>
          <p:cNvSpPr txBox="1">
            <a:spLocks/>
          </p:cNvSpPr>
          <p:nvPr/>
        </p:nvSpPr>
        <p:spPr>
          <a:xfrm>
            <a:off x="1315325" y="3349153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Steps to Use JDBC</a:t>
            </a:r>
            <a:endParaRPr lang="en-US" sz="3600" dirty="0"/>
          </a:p>
        </p:txBody>
      </p:sp>
      <p:sp>
        <p:nvSpPr>
          <p:cNvPr id="4" name="Google Shape;312;p33">
            <a:extLst>
              <a:ext uri="{FF2B5EF4-FFF2-40B4-BE49-F238E27FC236}">
                <a16:creationId xmlns:a16="http://schemas.microsoft.com/office/drawing/2014/main" id="{21220779-84DA-B8B3-395A-C6CEECE43575}"/>
              </a:ext>
            </a:extLst>
          </p:cNvPr>
          <p:cNvSpPr txBox="1">
            <a:spLocks/>
          </p:cNvSpPr>
          <p:nvPr/>
        </p:nvSpPr>
        <p:spPr>
          <a:xfrm>
            <a:off x="713225" y="3885110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000" dirty="0"/>
              <a:t>06</a:t>
            </a:r>
          </a:p>
        </p:txBody>
      </p:sp>
      <p:sp>
        <p:nvSpPr>
          <p:cNvPr id="5" name="Google Shape;315;p33">
            <a:extLst>
              <a:ext uri="{FF2B5EF4-FFF2-40B4-BE49-F238E27FC236}">
                <a16:creationId xmlns:a16="http://schemas.microsoft.com/office/drawing/2014/main" id="{B9F381E1-33A1-DD84-1682-0B21F718381D}"/>
              </a:ext>
            </a:extLst>
          </p:cNvPr>
          <p:cNvSpPr txBox="1">
            <a:spLocks/>
          </p:cNvSpPr>
          <p:nvPr/>
        </p:nvSpPr>
        <p:spPr>
          <a:xfrm>
            <a:off x="1315325" y="3833953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Example Code</a:t>
            </a:r>
            <a:endParaRPr lang="en-US" sz="4400" dirty="0"/>
          </a:p>
        </p:txBody>
      </p:sp>
      <p:sp>
        <p:nvSpPr>
          <p:cNvPr id="14" name="Google Shape;312;p33">
            <a:extLst>
              <a:ext uri="{FF2B5EF4-FFF2-40B4-BE49-F238E27FC236}">
                <a16:creationId xmlns:a16="http://schemas.microsoft.com/office/drawing/2014/main" id="{FD3CB273-699D-AF2C-87F7-9E9D60F5B8B2}"/>
              </a:ext>
            </a:extLst>
          </p:cNvPr>
          <p:cNvSpPr txBox="1">
            <a:spLocks/>
          </p:cNvSpPr>
          <p:nvPr/>
        </p:nvSpPr>
        <p:spPr>
          <a:xfrm>
            <a:off x="713225" y="436997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15" name="Google Shape;315;p33">
            <a:extLst>
              <a:ext uri="{FF2B5EF4-FFF2-40B4-BE49-F238E27FC236}">
                <a16:creationId xmlns:a16="http://schemas.microsoft.com/office/drawing/2014/main" id="{4A5B5962-0552-860E-CE76-D39D166F0D1D}"/>
              </a:ext>
            </a:extLst>
          </p:cNvPr>
          <p:cNvSpPr txBox="1">
            <a:spLocks/>
          </p:cNvSpPr>
          <p:nvPr/>
        </p:nvSpPr>
        <p:spPr>
          <a:xfrm>
            <a:off x="1315325" y="4318818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FINALE PROJECT!!!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089A8F68-3469-FF9B-5467-B030ADFF1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2A8C0827-A2A8-FC1F-4BB1-5A130C274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</a:rPr>
              <a:t>Introduction to JDBC</a:t>
            </a:r>
            <a:endParaRPr dirty="0">
              <a:solidFill>
                <a:srgbClr val="E81A81"/>
              </a:solidFill>
            </a:endParaRPr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DDA889B5-1799-D2E8-96E0-0569F200501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7640" y="1895429"/>
            <a:ext cx="4122272" cy="189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D4A4A"/>
                </a:solidFill>
              </a:rPr>
              <a:t>What is JDBC?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JDBC is an API that allows Java applications to connect to and interact with relational databases using SQL queries.</a:t>
            </a:r>
            <a:endParaRPr dirty="0"/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0E316502-24F4-CBF4-6049-56A2FEF5A9C5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5F811C5F-4522-6C0C-92F3-43DD55FA1005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503DD264-B8A7-FB14-998B-2B7DEF6326B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5ADC0536-0235-8D39-65E5-79CD5E90D75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A492B941-D119-1E47-D420-D2EC4E62C8C4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861ECD29-91E0-B0DE-AD00-9E80B03F6B74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176404E7-FEC8-5545-FE87-0F20639CF4D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B59D833A-B99C-5E68-5225-5ECB2C520B8C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87E3741E-4BBB-E54D-358D-F8BD6060A705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4918CC4E-0B69-364F-DF35-D7EA8890FAD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A3254959-84EB-7080-9D0D-077BB41C1D4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D0D534A1-B33D-C2DF-54C3-562E0745843E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384A1849-FB4D-0333-F2FB-DCCAF2569AD3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088DDE83-849C-6102-2DCF-F3AB12AEF06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65A12D-7ED8-C519-9EBE-7E9DCAB7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12" y="1332903"/>
            <a:ext cx="3994031" cy="30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462D367E-FD90-3B0E-F2D3-CC973B20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E24FFD49-5C99-16A8-6B57-81D15D759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</a:rPr>
              <a:t>Introduction to JDBC</a:t>
            </a:r>
            <a:endParaRPr dirty="0">
              <a:solidFill>
                <a:srgbClr val="E81A81"/>
              </a:solidFill>
            </a:endParaRPr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CD08E1A3-DA21-4741-6D53-4EBC4A86174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7639" y="1385320"/>
            <a:ext cx="8095963" cy="44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D4A4A"/>
                </a:solidFill>
              </a:rPr>
              <a:t>Why JDBC?</a:t>
            </a: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24B0873F-21FA-7996-A969-B1F1829E880A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5B5A76C9-6AA5-688D-4D5F-4E0C28D7311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DF982710-B7A3-5763-A607-746CC58D07C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5F1F4A08-62C5-2C89-607A-6937E10B916F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9CCA092B-E28B-D43A-6CC0-CF80E57A3D1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EB434523-A705-4497-89FF-B1FAFA393C65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D6FA3F93-7793-E67F-DB22-3407F5EA17EC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A6CCC022-E6D5-5F49-6574-1DA0DEB59F6F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2EB0CA7F-FFFC-900C-31F5-AE91BD4E28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2210644C-F435-52DC-B052-3D7724B6E0C3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3747087E-667F-A846-3591-606BBACE67C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D7D6791F-886B-B7FA-58C2-88B548ACB0A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8F934B0A-E374-F108-24EC-EF70F2352604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109754C-95EB-86D1-4EC9-AD92E0037620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05158D7C-972F-B3FE-F0A0-A18B1BBDF2CA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082A9C1F-1819-A970-9494-3EB99B49A8B9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2" name="Google Shape;433;p36">
            <a:extLst>
              <a:ext uri="{FF2B5EF4-FFF2-40B4-BE49-F238E27FC236}">
                <a16:creationId xmlns:a16="http://schemas.microsoft.com/office/drawing/2014/main" id="{60862C56-5A2A-BA83-C16F-85450F757880}"/>
              </a:ext>
            </a:extLst>
          </p:cNvPr>
          <p:cNvSpPr txBox="1">
            <a:spLocks/>
          </p:cNvSpPr>
          <p:nvPr/>
        </p:nvSpPr>
        <p:spPr>
          <a:xfrm>
            <a:off x="1404487" y="1878317"/>
            <a:ext cx="7369115" cy="160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Connectivity</a:t>
            </a:r>
            <a:endParaRPr lang="en-US" sz="1600" dirty="0">
              <a:solidFill>
                <a:srgbClr val="FD4A4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Cross-Platform</a:t>
            </a:r>
            <a:endParaRPr lang="en-US" sz="1600" dirty="0">
              <a:solidFill>
                <a:srgbClr val="FD4A4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SQL Integration</a:t>
            </a:r>
            <a:endParaRPr lang="en-US" sz="1600" dirty="0">
              <a:solidFill>
                <a:srgbClr val="FD4A4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Flexibility</a:t>
            </a:r>
            <a:endParaRPr lang="en-US" sz="1600" dirty="0">
              <a:solidFill>
                <a:srgbClr val="FD4A4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Error Handling &amp; 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9465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D64B5"/>
                </a:solidFill>
              </a:rPr>
              <a:t>JDBC Architecture</a:t>
            </a:r>
            <a:endParaRPr dirty="0">
              <a:solidFill>
                <a:srgbClr val="BD64B5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AE8E9-ADFB-A559-2697-55D50CC74EE5}"/>
              </a:ext>
            </a:extLst>
          </p:cNvPr>
          <p:cNvSpPr/>
          <p:nvPr/>
        </p:nvSpPr>
        <p:spPr>
          <a:xfrm>
            <a:off x="3530009" y="1297340"/>
            <a:ext cx="2083981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JAVA 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8A49D-B252-63F3-69D9-94E7BFA2D81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72000" y="1772291"/>
            <a:ext cx="0" cy="233620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E881BB-60C8-7729-30C5-83D7F10DDA26}"/>
              </a:ext>
            </a:extLst>
          </p:cNvPr>
          <p:cNvSpPr/>
          <p:nvPr/>
        </p:nvSpPr>
        <p:spPr>
          <a:xfrm>
            <a:off x="3732028" y="2005911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JDBC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20C541-2614-5AE7-32B9-4FA8A24A52C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72000" y="2480862"/>
            <a:ext cx="5316" cy="254969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486CC3-D635-E719-6AA5-3A7E89A68680}"/>
              </a:ext>
            </a:extLst>
          </p:cNvPr>
          <p:cNvSpPr/>
          <p:nvPr/>
        </p:nvSpPr>
        <p:spPr>
          <a:xfrm>
            <a:off x="3338623" y="2735831"/>
            <a:ext cx="2477386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JDBC Driver Manager</a:t>
            </a:r>
          </a:p>
        </p:txBody>
      </p:sp>
      <p:cxnSp>
        <p:nvCxnSpPr>
          <p:cNvPr id="492" name="Connector: Elbow 491">
            <a:extLst>
              <a:ext uri="{FF2B5EF4-FFF2-40B4-BE49-F238E27FC236}">
                <a16:creationId xmlns:a16="http://schemas.microsoft.com/office/drawing/2014/main" id="{1E1D2F97-C71F-9B14-1992-DDBA4558C5F0}"/>
              </a:ext>
            </a:extLst>
          </p:cNvPr>
          <p:cNvCxnSpPr>
            <a:cxnSpLocks/>
            <a:stCxn id="13" idx="3"/>
            <a:endCxn id="519" idx="0"/>
          </p:cNvCxnSpPr>
          <p:nvPr/>
        </p:nvCxnSpPr>
        <p:spPr>
          <a:xfrm>
            <a:off x="5816009" y="2973307"/>
            <a:ext cx="1325396" cy="329893"/>
          </a:xfrm>
          <a:prstGeom prst="bentConnector2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DB5F76F1-D370-9B1A-1D13-E325B5A97CD4}"/>
              </a:ext>
            </a:extLst>
          </p:cNvPr>
          <p:cNvSpPr/>
          <p:nvPr/>
        </p:nvSpPr>
        <p:spPr>
          <a:xfrm>
            <a:off x="6301433" y="3303200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JDBC Driver</a:t>
            </a: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DA5BB2F2-8A2C-2DE8-2F26-78F74DA6C1BC}"/>
              </a:ext>
            </a:extLst>
          </p:cNvPr>
          <p:cNvSpPr/>
          <p:nvPr/>
        </p:nvSpPr>
        <p:spPr>
          <a:xfrm>
            <a:off x="3732028" y="3522245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JDBC Driver</a:t>
            </a: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36E07323-BEC4-6F17-97B2-24A32E87DE1E}"/>
              </a:ext>
            </a:extLst>
          </p:cNvPr>
          <p:cNvSpPr/>
          <p:nvPr/>
        </p:nvSpPr>
        <p:spPr>
          <a:xfrm>
            <a:off x="1162623" y="3306035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JDBC Driver</a:t>
            </a:r>
          </a:p>
        </p:txBody>
      </p: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DB2B1569-29C4-1884-F35F-2CA8B5B21405}"/>
              </a:ext>
            </a:extLst>
          </p:cNvPr>
          <p:cNvCxnSpPr>
            <a:cxnSpLocks/>
            <a:stCxn id="13" idx="2"/>
            <a:endCxn id="525" idx="0"/>
          </p:cNvCxnSpPr>
          <p:nvPr/>
        </p:nvCxnSpPr>
        <p:spPr>
          <a:xfrm flipH="1">
            <a:off x="4572000" y="3210782"/>
            <a:ext cx="5316" cy="311463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C82B6842-D9F9-951C-EFC8-955029D84992}"/>
              </a:ext>
            </a:extLst>
          </p:cNvPr>
          <p:cNvCxnSpPr>
            <a:cxnSpLocks/>
            <a:stCxn id="13" idx="1"/>
            <a:endCxn id="527" idx="0"/>
          </p:cNvCxnSpPr>
          <p:nvPr/>
        </p:nvCxnSpPr>
        <p:spPr>
          <a:xfrm rot="10800000" flipV="1">
            <a:off x="2002595" y="2973307"/>
            <a:ext cx="1336028" cy="332728"/>
          </a:xfrm>
          <a:prstGeom prst="bentConnector2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F5E24F7F-0E64-5DEE-03AD-522864DEBA66}"/>
              </a:ext>
            </a:extLst>
          </p:cNvPr>
          <p:cNvSpPr/>
          <p:nvPr/>
        </p:nvSpPr>
        <p:spPr>
          <a:xfrm>
            <a:off x="3732028" y="4308659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SQL Server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4A1440AB-8CD3-6381-E536-D13AF1BCBAFB}"/>
              </a:ext>
            </a:extLst>
          </p:cNvPr>
          <p:cNvSpPr/>
          <p:nvPr/>
        </p:nvSpPr>
        <p:spPr>
          <a:xfrm>
            <a:off x="6301433" y="4108044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350"/>
              </a:spcBef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PostgreSQL</a:t>
            </a:r>
            <a:endParaRPr lang="en-US" b="0" i="0" u="sng" dirty="0">
              <a:solidFill>
                <a:srgbClr val="FFFFFF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8ECA8CD4-813A-DA81-42DD-46E2CB8783ED}"/>
              </a:ext>
            </a:extLst>
          </p:cNvPr>
          <p:cNvSpPr/>
          <p:nvPr/>
        </p:nvSpPr>
        <p:spPr>
          <a:xfrm>
            <a:off x="1162622" y="4108043"/>
            <a:ext cx="1679944" cy="474951"/>
          </a:xfrm>
          <a:prstGeom prst="roundRect">
            <a:avLst/>
          </a:prstGeom>
          <a:ln>
            <a:solidFill>
              <a:srgbClr val="4CAE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Oracle</a:t>
            </a: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D46B1D9C-1157-4FE5-BB94-89699CD6CF79}"/>
              </a:ext>
            </a:extLst>
          </p:cNvPr>
          <p:cNvCxnSpPr>
            <a:stCxn id="525" idx="2"/>
            <a:endCxn id="536" idx="0"/>
          </p:cNvCxnSpPr>
          <p:nvPr/>
        </p:nvCxnSpPr>
        <p:spPr>
          <a:xfrm>
            <a:off x="4572000" y="3997196"/>
            <a:ext cx="0" cy="311463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3F54F115-2A06-5784-B279-3AD3E2903631}"/>
              </a:ext>
            </a:extLst>
          </p:cNvPr>
          <p:cNvCxnSpPr>
            <a:stCxn id="519" idx="2"/>
            <a:endCxn id="537" idx="0"/>
          </p:cNvCxnSpPr>
          <p:nvPr/>
        </p:nvCxnSpPr>
        <p:spPr>
          <a:xfrm>
            <a:off x="7141405" y="3778151"/>
            <a:ext cx="0" cy="329893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6D5BE78A-4D60-EE57-B2E3-24CC7ECB12C7}"/>
              </a:ext>
            </a:extLst>
          </p:cNvPr>
          <p:cNvCxnSpPr>
            <a:stCxn id="527" idx="2"/>
            <a:endCxn id="538" idx="0"/>
          </p:cNvCxnSpPr>
          <p:nvPr/>
        </p:nvCxnSpPr>
        <p:spPr>
          <a:xfrm flipH="1">
            <a:off x="2002594" y="3780986"/>
            <a:ext cx="1" cy="327057"/>
          </a:xfrm>
          <a:prstGeom prst="straightConnector1">
            <a:avLst/>
          </a:prstGeom>
          <a:ln>
            <a:solidFill>
              <a:srgbClr val="4CAE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BD64B5"/>
                </a:solidFill>
              </a:rPr>
              <a:t>JDBC Drivers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19999" y="1436375"/>
            <a:ext cx="3703145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JDBC-ODBC Bridge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719999" y="2116726"/>
            <a:ext cx="3458596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Native-API</a:t>
            </a:r>
            <a:endParaRPr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719998" y="2797077"/>
            <a:ext cx="5797759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Network Protocol Driver</a:t>
            </a:r>
            <a:endParaRPr dirty="0"/>
          </a:p>
        </p:txBody>
      </p:sp>
      <p:grpSp>
        <p:nvGrpSpPr>
          <p:cNvPr id="530" name="Google Shape;530;p39"/>
          <p:cNvGrpSpPr/>
          <p:nvPr/>
        </p:nvGrpSpPr>
        <p:grpSpPr>
          <a:xfrm flipH="1">
            <a:off x="6440581" y="4058631"/>
            <a:ext cx="2532888" cy="886968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" name="Google Shape;529;p39">
            <a:extLst>
              <a:ext uri="{FF2B5EF4-FFF2-40B4-BE49-F238E27FC236}">
                <a16:creationId xmlns:a16="http://schemas.microsoft.com/office/drawing/2014/main" id="{B57E4521-540B-CC74-38AB-6D8471F81656}"/>
              </a:ext>
            </a:extLst>
          </p:cNvPr>
          <p:cNvSpPr txBox="1">
            <a:spLocks/>
          </p:cNvSpPr>
          <p:nvPr/>
        </p:nvSpPr>
        <p:spPr>
          <a:xfrm>
            <a:off x="719999" y="3398631"/>
            <a:ext cx="4423142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rgbClr val="EC7955"/>
                </a:solidFill>
              </a:rPr>
              <a:t>// Thin Driver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CBE76C06-6275-8F10-E43F-B23F3A12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>
            <a:extLst>
              <a:ext uri="{FF2B5EF4-FFF2-40B4-BE49-F238E27FC236}">
                <a16:creationId xmlns:a16="http://schemas.microsoft.com/office/drawing/2014/main" id="{CED6203D-4580-F116-6613-9D5CEBA16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3200" dirty="0">
                <a:solidFill>
                  <a:srgbClr val="BD64B5"/>
                </a:solidFill>
              </a:rPr>
              <a:t>Key Components of JDBC</a:t>
            </a:r>
            <a:endParaRPr lang="en-US" sz="4800" dirty="0">
              <a:solidFill>
                <a:srgbClr val="BD64B5"/>
              </a:solidFill>
            </a:endParaRPr>
          </a:p>
        </p:txBody>
      </p:sp>
      <p:grpSp>
        <p:nvGrpSpPr>
          <p:cNvPr id="530" name="Google Shape;530;p39">
            <a:extLst>
              <a:ext uri="{FF2B5EF4-FFF2-40B4-BE49-F238E27FC236}">
                <a16:creationId xmlns:a16="http://schemas.microsoft.com/office/drawing/2014/main" id="{6B7D1CA8-9129-964D-114B-F5A4996D2E45}"/>
              </a:ext>
            </a:extLst>
          </p:cNvPr>
          <p:cNvGrpSpPr/>
          <p:nvPr/>
        </p:nvGrpSpPr>
        <p:grpSpPr>
          <a:xfrm flipH="1">
            <a:off x="6440581" y="4058631"/>
            <a:ext cx="2532888" cy="886968"/>
            <a:chOff x="880714" y="3731738"/>
            <a:chExt cx="2536147" cy="887325"/>
          </a:xfrm>
        </p:grpSpPr>
        <p:sp>
          <p:nvSpPr>
            <p:cNvPr id="531" name="Google Shape;531;p39">
              <a:extLst>
                <a:ext uri="{FF2B5EF4-FFF2-40B4-BE49-F238E27FC236}">
                  <a16:creationId xmlns:a16="http://schemas.microsoft.com/office/drawing/2014/main" id="{C416F7C0-76B7-0223-C8D8-4D7A25239AC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>
              <a:extLst>
                <a:ext uri="{FF2B5EF4-FFF2-40B4-BE49-F238E27FC236}">
                  <a16:creationId xmlns:a16="http://schemas.microsoft.com/office/drawing/2014/main" id="{96CE5A24-80FE-6342-DC8C-7048634A54A2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>
              <a:extLst>
                <a:ext uri="{FF2B5EF4-FFF2-40B4-BE49-F238E27FC236}">
                  <a16:creationId xmlns:a16="http://schemas.microsoft.com/office/drawing/2014/main" id="{919DD571-5026-35A6-0703-FB4512BB75AF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>
              <a:extLst>
                <a:ext uri="{FF2B5EF4-FFF2-40B4-BE49-F238E27FC236}">
                  <a16:creationId xmlns:a16="http://schemas.microsoft.com/office/drawing/2014/main" id="{248C1BD0-7925-85B7-ADB6-71369D47AC8D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>
              <a:extLst>
                <a:ext uri="{FF2B5EF4-FFF2-40B4-BE49-F238E27FC236}">
                  <a16:creationId xmlns:a16="http://schemas.microsoft.com/office/drawing/2014/main" id="{8BB64F13-7111-5F80-D202-23007E83187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>
              <a:extLst>
                <a:ext uri="{FF2B5EF4-FFF2-40B4-BE49-F238E27FC236}">
                  <a16:creationId xmlns:a16="http://schemas.microsoft.com/office/drawing/2014/main" id="{EEEA4DE9-6CB0-2DD9-6B60-5A11ACBE3F01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>
              <a:extLst>
                <a:ext uri="{FF2B5EF4-FFF2-40B4-BE49-F238E27FC236}">
                  <a16:creationId xmlns:a16="http://schemas.microsoft.com/office/drawing/2014/main" id="{8E526686-1F09-AF02-1381-F91EC58086F0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>
              <a:extLst>
                <a:ext uri="{FF2B5EF4-FFF2-40B4-BE49-F238E27FC236}">
                  <a16:creationId xmlns:a16="http://schemas.microsoft.com/office/drawing/2014/main" id="{CC01E326-D588-938B-EF37-9263592C6E93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>
              <a:extLst>
                <a:ext uri="{FF2B5EF4-FFF2-40B4-BE49-F238E27FC236}">
                  <a16:creationId xmlns:a16="http://schemas.microsoft.com/office/drawing/2014/main" id="{5B40C913-D3CA-318C-B7E2-B31A0C3C3357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>
              <a:extLst>
                <a:ext uri="{FF2B5EF4-FFF2-40B4-BE49-F238E27FC236}">
                  <a16:creationId xmlns:a16="http://schemas.microsoft.com/office/drawing/2014/main" id="{5E3102CD-8AF6-A7C1-1186-A35C8D2DAF2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>
              <a:extLst>
                <a:ext uri="{FF2B5EF4-FFF2-40B4-BE49-F238E27FC236}">
                  <a16:creationId xmlns:a16="http://schemas.microsoft.com/office/drawing/2014/main" id="{403A74BA-6188-50B5-B6AC-67270D0F213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>
              <a:extLst>
                <a:ext uri="{FF2B5EF4-FFF2-40B4-BE49-F238E27FC236}">
                  <a16:creationId xmlns:a16="http://schemas.microsoft.com/office/drawing/2014/main" id="{205D2821-F7DE-8C8B-F66F-D9B83F2C41D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>
              <a:extLst>
                <a:ext uri="{FF2B5EF4-FFF2-40B4-BE49-F238E27FC236}">
                  <a16:creationId xmlns:a16="http://schemas.microsoft.com/office/drawing/2014/main" id="{DFF59B17-863A-C270-B163-99496435162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>
            <a:extLst>
              <a:ext uri="{FF2B5EF4-FFF2-40B4-BE49-F238E27FC236}">
                <a16:creationId xmlns:a16="http://schemas.microsoft.com/office/drawing/2014/main" id="{A2E9B377-76E6-08D6-5EEA-0A11158E4DF9}"/>
              </a:ext>
            </a:extLst>
          </p:cNvPr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52743-8AEE-31C5-CFCD-EB0C477AA0EF}"/>
              </a:ext>
            </a:extLst>
          </p:cNvPr>
          <p:cNvSpPr txBox="1"/>
          <p:nvPr/>
        </p:nvSpPr>
        <p:spPr>
          <a:xfrm>
            <a:off x="949626" y="18506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Connection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8B2FF-3424-4015-6EC5-B9BFF59077D5}"/>
              </a:ext>
            </a:extLst>
          </p:cNvPr>
          <p:cNvSpPr txBox="1"/>
          <p:nvPr/>
        </p:nvSpPr>
        <p:spPr>
          <a:xfrm>
            <a:off x="949625" y="2335446"/>
            <a:ext cx="566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Statement/PreparedStatement</a:t>
            </a:r>
            <a:endParaRPr lang="en-US" sz="20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2BDA8-E1AB-548F-D32C-F019D87FD8CD}"/>
              </a:ext>
            </a:extLst>
          </p:cNvPr>
          <p:cNvSpPr txBox="1"/>
          <p:nvPr/>
        </p:nvSpPr>
        <p:spPr>
          <a:xfrm>
            <a:off x="949626" y="3305110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Exceptions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2368E-5A50-76BD-D9E7-D18AE09EFC7D}"/>
              </a:ext>
            </a:extLst>
          </p:cNvPr>
          <p:cNvSpPr txBox="1"/>
          <p:nvPr/>
        </p:nvSpPr>
        <p:spPr>
          <a:xfrm>
            <a:off x="949626" y="2820278"/>
            <a:ext cx="475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sz="2000" dirty="0" err="1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ResultSet</a:t>
            </a:r>
            <a:endParaRPr lang="en-US" sz="20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D337F-5E0C-A78A-2927-54D6A3427991}"/>
              </a:ext>
            </a:extLst>
          </p:cNvPr>
          <p:cNvSpPr txBox="1"/>
          <p:nvPr/>
        </p:nvSpPr>
        <p:spPr>
          <a:xfrm>
            <a:off x="949624" y="3784412"/>
            <a:ext cx="501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Process the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CFCF5-E954-8382-6061-72B52760CB4D}"/>
              </a:ext>
            </a:extLst>
          </p:cNvPr>
          <p:cNvSpPr txBox="1"/>
          <p:nvPr/>
        </p:nvSpPr>
        <p:spPr>
          <a:xfrm>
            <a:off x="949625" y="42637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Close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F81C-D72F-BBE3-F0B3-126B734E7C19}"/>
              </a:ext>
            </a:extLst>
          </p:cNvPr>
          <p:cNvSpPr txBox="1"/>
          <p:nvPr/>
        </p:nvSpPr>
        <p:spPr>
          <a:xfrm>
            <a:off x="949625" y="13741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sz="2000" dirty="0" err="1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DriverManager</a:t>
            </a:r>
            <a:endParaRPr lang="en-US" sz="20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2111EA09-49FE-5A49-D9FD-1B0F68F0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>
            <a:extLst>
              <a:ext uri="{FF2B5EF4-FFF2-40B4-BE49-F238E27FC236}">
                <a16:creationId xmlns:a16="http://schemas.microsoft.com/office/drawing/2014/main" id="{DAC570FE-9790-0678-3C71-A802C20A2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3200" dirty="0">
                <a:solidFill>
                  <a:srgbClr val="BD64B5"/>
                </a:solidFill>
              </a:rPr>
              <a:t>Steps to Use JDBC</a:t>
            </a:r>
            <a:endParaRPr lang="en-US" sz="4800" dirty="0">
              <a:solidFill>
                <a:srgbClr val="BD64B5"/>
              </a:solidFill>
            </a:endParaRPr>
          </a:p>
        </p:txBody>
      </p:sp>
      <p:grpSp>
        <p:nvGrpSpPr>
          <p:cNvPr id="530" name="Google Shape;530;p39">
            <a:extLst>
              <a:ext uri="{FF2B5EF4-FFF2-40B4-BE49-F238E27FC236}">
                <a16:creationId xmlns:a16="http://schemas.microsoft.com/office/drawing/2014/main" id="{4B473ED2-F1CD-F16C-9655-82284B56B0EE}"/>
              </a:ext>
            </a:extLst>
          </p:cNvPr>
          <p:cNvGrpSpPr/>
          <p:nvPr/>
        </p:nvGrpSpPr>
        <p:grpSpPr>
          <a:xfrm flipH="1">
            <a:off x="6440581" y="4058631"/>
            <a:ext cx="2532888" cy="886968"/>
            <a:chOff x="880714" y="3731738"/>
            <a:chExt cx="2536147" cy="887325"/>
          </a:xfrm>
        </p:grpSpPr>
        <p:sp>
          <p:nvSpPr>
            <p:cNvPr id="531" name="Google Shape;531;p39">
              <a:extLst>
                <a:ext uri="{FF2B5EF4-FFF2-40B4-BE49-F238E27FC236}">
                  <a16:creationId xmlns:a16="http://schemas.microsoft.com/office/drawing/2014/main" id="{54083789-D5C1-E758-BD24-CAF3D061FBE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>
              <a:extLst>
                <a:ext uri="{FF2B5EF4-FFF2-40B4-BE49-F238E27FC236}">
                  <a16:creationId xmlns:a16="http://schemas.microsoft.com/office/drawing/2014/main" id="{B430C714-62F7-F8DF-949D-CFCAE7700E91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>
              <a:extLst>
                <a:ext uri="{FF2B5EF4-FFF2-40B4-BE49-F238E27FC236}">
                  <a16:creationId xmlns:a16="http://schemas.microsoft.com/office/drawing/2014/main" id="{B21A069D-97D3-EF7D-2BB2-1F761C05A235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>
              <a:extLst>
                <a:ext uri="{FF2B5EF4-FFF2-40B4-BE49-F238E27FC236}">
                  <a16:creationId xmlns:a16="http://schemas.microsoft.com/office/drawing/2014/main" id="{A8C662D8-3D03-50AD-EBE3-368A157BD2E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>
              <a:extLst>
                <a:ext uri="{FF2B5EF4-FFF2-40B4-BE49-F238E27FC236}">
                  <a16:creationId xmlns:a16="http://schemas.microsoft.com/office/drawing/2014/main" id="{C159624A-ED51-E51B-9BB2-91915341283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>
              <a:extLst>
                <a:ext uri="{FF2B5EF4-FFF2-40B4-BE49-F238E27FC236}">
                  <a16:creationId xmlns:a16="http://schemas.microsoft.com/office/drawing/2014/main" id="{8FA795B9-7470-D55E-6FB0-BF48207F7E7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>
              <a:extLst>
                <a:ext uri="{FF2B5EF4-FFF2-40B4-BE49-F238E27FC236}">
                  <a16:creationId xmlns:a16="http://schemas.microsoft.com/office/drawing/2014/main" id="{48C42EDC-7AA8-5FF9-5DC8-D54331D5198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>
              <a:extLst>
                <a:ext uri="{FF2B5EF4-FFF2-40B4-BE49-F238E27FC236}">
                  <a16:creationId xmlns:a16="http://schemas.microsoft.com/office/drawing/2014/main" id="{22AB0B6B-06D3-82F2-C4D9-DD4F8A892016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>
              <a:extLst>
                <a:ext uri="{FF2B5EF4-FFF2-40B4-BE49-F238E27FC236}">
                  <a16:creationId xmlns:a16="http://schemas.microsoft.com/office/drawing/2014/main" id="{865A296E-5472-B6A7-5713-D0D6413CFBE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>
              <a:extLst>
                <a:ext uri="{FF2B5EF4-FFF2-40B4-BE49-F238E27FC236}">
                  <a16:creationId xmlns:a16="http://schemas.microsoft.com/office/drawing/2014/main" id="{0D20F36D-E220-D8F4-1DD4-F00A74CD5B5C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>
              <a:extLst>
                <a:ext uri="{FF2B5EF4-FFF2-40B4-BE49-F238E27FC236}">
                  <a16:creationId xmlns:a16="http://schemas.microsoft.com/office/drawing/2014/main" id="{7C9633F5-E04C-EDD4-D19D-AE0674D6D67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>
              <a:extLst>
                <a:ext uri="{FF2B5EF4-FFF2-40B4-BE49-F238E27FC236}">
                  <a16:creationId xmlns:a16="http://schemas.microsoft.com/office/drawing/2014/main" id="{7F142336-888F-B41C-1553-E7299E6CAB56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>
              <a:extLst>
                <a:ext uri="{FF2B5EF4-FFF2-40B4-BE49-F238E27FC236}">
                  <a16:creationId xmlns:a16="http://schemas.microsoft.com/office/drawing/2014/main" id="{2F9C2863-392D-040C-5B6B-E7FE48DA1F4B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>
            <a:extLst>
              <a:ext uri="{FF2B5EF4-FFF2-40B4-BE49-F238E27FC236}">
                <a16:creationId xmlns:a16="http://schemas.microsoft.com/office/drawing/2014/main" id="{F9B24E44-B98B-BDD6-0223-E97255ED196F}"/>
              </a:ext>
            </a:extLst>
          </p:cNvPr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6A39E-BEAA-F3C5-C6C5-093D440FC812}"/>
              </a:ext>
            </a:extLst>
          </p:cNvPr>
          <p:cNvSpPr txBox="1"/>
          <p:nvPr/>
        </p:nvSpPr>
        <p:spPr>
          <a:xfrm>
            <a:off x="949626" y="18506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Load the JDBC Driver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9F95F-F3BF-BC0E-C34B-EB9D08F7A692}"/>
              </a:ext>
            </a:extLst>
          </p:cNvPr>
          <p:cNvSpPr txBox="1"/>
          <p:nvPr/>
        </p:nvSpPr>
        <p:spPr>
          <a:xfrm>
            <a:off x="949625" y="2335446"/>
            <a:ext cx="46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Establish Connection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9E209-AC0A-C9A0-9B09-2F420A267FCD}"/>
              </a:ext>
            </a:extLst>
          </p:cNvPr>
          <p:cNvSpPr txBox="1"/>
          <p:nvPr/>
        </p:nvSpPr>
        <p:spPr>
          <a:xfrm>
            <a:off x="949626" y="3305110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Execute SQL 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9FEB9-F926-22CF-9FA4-98F6C87C77AA}"/>
              </a:ext>
            </a:extLst>
          </p:cNvPr>
          <p:cNvSpPr txBox="1"/>
          <p:nvPr/>
        </p:nvSpPr>
        <p:spPr>
          <a:xfrm>
            <a:off x="949626" y="2820278"/>
            <a:ext cx="475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Create a Statement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3EB26-A5C9-A803-47E9-539921352632}"/>
              </a:ext>
            </a:extLst>
          </p:cNvPr>
          <p:cNvSpPr txBox="1"/>
          <p:nvPr/>
        </p:nvSpPr>
        <p:spPr>
          <a:xfrm>
            <a:off x="949624" y="3784412"/>
            <a:ext cx="501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Process the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34474-CFE1-FF55-E755-EE535E3CC3D0}"/>
              </a:ext>
            </a:extLst>
          </p:cNvPr>
          <p:cNvSpPr txBox="1"/>
          <p:nvPr/>
        </p:nvSpPr>
        <p:spPr>
          <a:xfrm>
            <a:off x="949625" y="42637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Close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EF438-89F1-C5F9-7500-2C0E6C751D8A}"/>
              </a:ext>
            </a:extLst>
          </p:cNvPr>
          <p:cNvSpPr txBox="1"/>
          <p:nvPr/>
        </p:nvSpPr>
        <p:spPr>
          <a:xfrm>
            <a:off x="949625" y="1374114"/>
            <a:ext cx="3848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Import the Package</a:t>
            </a:r>
          </a:p>
        </p:txBody>
      </p:sp>
    </p:spTree>
    <p:extLst>
      <p:ext uri="{BB962C8B-B14F-4D97-AF65-F5344CB8AC3E}">
        <p14:creationId xmlns:p14="http://schemas.microsoft.com/office/powerpoint/2010/main" val="287556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6AFDF272-3000-9CB2-C279-7F65B1B50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>
            <a:extLst>
              <a:ext uri="{FF2B5EF4-FFF2-40B4-BE49-F238E27FC236}">
                <a16:creationId xmlns:a16="http://schemas.microsoft.com/office/drawing/2014/main" id="{09AC64EC-0DDC-D493-ED3B-C9CF7F169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3200" dirty="0">
                <a:solidFill>
                  <a:srgbClr val="BD64B5"/>
                </a:solidFill>
              </a:rPr>
              <a:t>Example Code</a:t>
            </a:r>
            <a:endParaRPr lang="en-US" sz="6000" dirty="0">
              <a:solidFill>
                <a:srgbClr val="BD64B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E87C5-DD3F-69A1-06F6-BAF9F284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9" t="10535" r="5864" b="8652"/>
          <a:stretch/>
        </p:blipFill>
        <p:spPr>
          <a:xfrm>
            <a:off x="1405466" y="0"/>
            <a:ext cx="63330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917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194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Source Code Pro</vt:lpstr>
      <vt:lpstr>Comfortaa</vt:lpstr>
      <vt:lpstr>Source Code Pro Medium</vt:lpstr>
      <vt:lpstr>Bebas Neue</vt:lpstr>
      <vt:lpstr>Arial</vt:lpstr>
      <vt:lpstr>Anaheim</vt:lpstr>
      <vt:lpstr>Fira Code</vt:lpstr>
      <vt:lpstr>Introduction to Java Programming for High School by Slidesgo</vt:lpstr>
      <vt:lpstr>JDBC (Java Database Connectivity)</vt:lpstr>
      <vt:lpstr>Table of contents</vt:lpstr>
      <vt:lpstr>Introduction to JDBC</vt:lpstr>
      <vt:lpstr>Introduction to JDBC</vt:lpstr>
      <vt:lpstr>JDBC Architecture</vt:lpstr>
      <vt:lpstr>JDBC Drivers</vt:lpstr>
      <vt:lpstr>Key Components of JDBC</vt:lpstr>
      <vt:lpstr>Steps to Use JDBC</vt:lpstr>
      <vt:lpstr>Example Code</vt:lpstr>
      <vt:lpstr>FINAL PROJECT!!!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Abdelkader Abbes</cp:lastModifiedBy>
  <cp:revision>12</cp:revision>
  <dcterms:modified xsi:type="dcterms:W3CDTF">2024-12-04T10:32:11Z</dcterms:modified>
</cp:coreProperties>
</file>