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258" r:id="rId3"/>
    <p:sldId id="314" r:id="rId4"/>
    <p:sldId id="315" r:id="rId5"/>
    <p:sldId id="307" r:id="rId6"/>
    <p:sldId id="308" r:id="rId7"/>
    <p:sldId id="309" r:id="rId8"/>
    <p:sldId id="310" r:id="rId9"/>
    <p:sldId id="311" r:id="rId10"/>
    <p:sldId id="312" r:id="rId11"/>
    <p:sldId id="313" r:id="rId12"/>
    <p:sldId id="259" r:id="rId13"/>
    <p:sldId id="260" r:id="rId14"/>
    <p:sldId id="318" r:id="rId15"/>
    <p:sldId id="261" r:id="rId16"/>
    <p:sldId id="262" r:id="rId17"/>
    <p:sldId id="297" r:id="rId18"/>
    <p:sldId id="298" r:id="rId19"/>
    <p:sldId id="263" r:id="rId20"/>
    <p:sldId id="317" r:id="rId21"/>
    <p:sldId id="300" r:id="rId22"/>
    <p:sldId id="301" r:id="rId23"/>
    <p:sldId id="303" r:id="rId24"/>
    <p:sldId id="264" r:id="rId25"/>
    <p:sldId id="302" r:id="rId26"/>
    <p:sldId id="304" r:id="rId27"/>
    <p:sldId id="305" r:id="rId28"/>
  </p:sldIdLst>
  <p:sldSz cx="9144000" cy="5143500" type="screen16x9"/>
  <p:notesSz cx="6858000" cy="9144000"/>
  <p:embeddedFontLst>
    <p:embeddedFont>
      <p:font typeface="IBM Plex Sans KR" panose="020B0604020202020204" charset="-127"/>
      <p:regular r:id="rId30"/>
      <p:bold r:id="rId31"/>
    </p:embeddedFont>
    <p:embeddedFont>
      <p:font typeface="Anuphan" panose="020B0604020202020204" charset="-34"/>
      <p:regular r:id="rId32"/>
      <p:bold r:id="rId33"/>
    </p:embeddedFont>
    <p:embeddedFont>
      <p:font typeface="Bebas Neue" panose="020B0604020202020204" charset="0"/>
      <p:regular r:id="rId34"/>
    </p:embeddedFont>
    <p:embeddedFont>
      <p:font typeface="Raleway" panose="020B0604020202020204" charset="0"/>
      <p:regular r:id="rId35"/>
      <p:bold r:id="rId36"/>
      <p:italic r:id="rId37"/>
      <p:boldItalic r:id="rId38"/>
    </p:embeddedFont>
    <p:embeddedFont>
      <p:font typeface="Nunito Light" panose="020B060402020202020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9DFAF-C4F6-43F1-AD39-39C2CCF72F9D}">
  <a:tblStyle styleId="{E799DFAF-C4F6-43F1-AD39-39C2CCF72F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D5D2DC-63F0-4F54-9969-DC14221F0D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9" autoAdjust="0"/>
    <p:restoredTop sz="94280" autoAdjust="0"/>
  </p:normalViewPr>
  <p:slideViewPr>
    <p:cSldViewPr snapToGrid="0">
      <p:cViewPr varScale="1">
        <p:scale>
          <a:sx n="86" d="100"/>
          <a:sy n="86" d="100"/>
        </p:scale>
        <p:origin x="708" y="52"/>
      </p:cViewPr>
      <p:guideLst/>
    </p:cSldViewPr>
  </p:slideViewPr>
  <p:outlineViewPr>
    <p:cViewPr>
      <p:scale>
        <a:sx n="33" d="100"/>
        <a:sy n="33" d="100"/>
      </p:scale>
      <p:origin x="0" y="-171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e3406a2f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e3406a2f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637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00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380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58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015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5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583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53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8537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17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861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34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90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863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745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317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1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089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724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88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00" y="712225"/>
            <a:ext cx="7218600" cy="2674200"/>
          </a:xfrm>
          <a:prstGeom prst="rect">
            <a:avLst/>
          </a:prstGeom>
          <a:solidFill>
            <a:schemeClr val="dk1"/>
          </a:solidFill>
          <a:effectLst>
            <a:outerShdw dist="400050" dir="13740000" algn="bl" rotWithShape="0">
              <a:schemeClr val="dk2"/>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62700" y="3497325"/>
            <a:ext cx="4318200" cy="4491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
        <p:cNvGrpSpPr/>
        <p:nvPr/>
      </p:nvGrpSpPr>
      <p:grpSpPr>
        <a:xfrm>
          <a:off x="0" y="0"/>
          <a:ext cx="0" cy="0"/>
          <a:chOff x="0" y="0"/>
          <a:chExt cx="0" cy="0"/>
        </a:xfrm>
      </p:grpSpPr>
      <p:sp>
        <p:nvSpPr>
          <p:cNvPr id="222" name="Google Shape;222;p22"/>
          <p:cNvSpPr/>
          <p:nvPr/>
        </p:nvSpPr>
        <p:spPr>
          <a:xfrm>
            <a:off x="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2"/>
          <p:cNvGrpSpPr/>
          <p:nvPr/>
        </p:nvGrpSpPr>
        <p:grpSpPr>
          <a:xfrm rot="-868138">
            <a:off x="1273405" y="4404982"/>
            <a:ext cx="1388555" cy="941927"/>
            <a:chOff x="710475" y="4431950"/>
            <a:chExt cx="1470700" cy="997650"/>
          </a:xfrm>
        </p:grpSpPr>
        <p:sp>
          <p:nvSpPr>
            <p:cNvPr id="227" name="Google Shape;227;p2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2"/>
          <p:cNvGrpSpPr/>
          <p:nvPr/>
        </p:nvGrpSpPr>
        <p:grpSpPr>
          <a:xfrm rot="747102">
            <a:off x="6499477" y="-159064"/>
            <a:ext cx="1275157" cy="1007759"/>
            <a:chOff x="7800400" y="280725"/>
            <a:chExt cx="1861508" cy="1471154"/>
          </a:xfrm>
        </p:grpSpPr>
        <p:sp>
          <p:nvSpPr>
            <p:cNvPr id="231" name="Google Shape;231;p2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8"/>
        <p:cNvGrpSpPr/>
        <p:nvPr/>
      </p:nvGrpSpPr>
      <p:grpSpPr>
        <a:xfrm>
          <a:off x="0" y="0"/>
          <a:ext cx="0" cy="0"/>
          <a:chOff x="0" y="0"/>
          <a:chExt cx="0" cy="0"/>
        </a:xfrm>
      </p:grpSpPr>
      <p:sp>
        <p:nvSpPr>
          <p:cNvPr id="239" name="Google Shape;239;p23"/>
          <p:cNvSpPr/>
          <p:nvPr/>
        </p:nvSpPr>
        <p:spPr>
          <a:xfrm>
            <a:off x="0" y="0"/>
            <a:ext cx="1377000" cy="258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3"/>
          <p:cNvGrpSpPr/>
          <p:nvPr/>
        </p:nvGrpSpPr>
        <p:grpSpPr>
          <a:xfrm rot="10052768" flipH="1">
            <a:off x="-295248" y="3364858"/>
            <a:ext cx="1466566" cy="1159030"/>
            <a:chOff x="7800400" y="280725"/>
            <a:chExt cx="1861508" cy="1471154"/>
          </a:xfrm>
        </p:grpSpPr>
        <p:sp>
          <p:nvSpPr>
            <p:cNvPr id="242" name="Google Shape;242;p23"/>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3"/>
          <p:cNvGrpSpPr/>
          <p:nvPr/>
        </p:nvGrpSpPr>
        <p:grpSpPr>
          <a:xfrm rot="-868138">
            <a:off x="8233455" y="1720982"/>
            <a:ext cx="1388555" cy="941927"/>
            <a:chOff x="710475" y="4431950"/>
            <a:chExt cx="1470700" cy="997650"/>
          </a:xfrm>
        </p:grpSpPr>
        <p:sp>
          <p:nvSpPr>
            <p:cNvPr id="250" name="Google Shape;250;p23"/>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36" name="Google Shape;136;p17"/>
          <p:cNvSpPr txBox="1">
            <a:spLocks noGrp="1"/>
          </p:cNvSpPr>
          <p:nvPr>
            <p:ph type="subTitle" idx="1"/>
          </p:nvPr>
        </p:nvSpPr>
        <p:spPr>
          <a:xfrm>
            <a:off x="714863"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7"/>
          <p:cNvSpPr txBox="1">
            <a:spLocks noGrp="1"/>
          </p:cNvSpPr>
          <p:nvPr>
            <p:ph type="subTitle" idx="2"/>
          </p:nvPr>
        </p:nvSpPr>
        <p:spPr>
          <a:xfrm>
            <a:off x="714850"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3"/>
          </p:nvPr>
        </p:nvSpPr>
        <p:spPr>
          <a:xfrm>
            <a:off x="333523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7"/>
          <p:cNvSpPr txBox="1">
            <a:spLocks noGrp="1"/>
          </p:cNvSpPr>
          <p:nvPr>
            <p:ph type="subTitle" idx="4"/>
          </p:nvPr>
        </p:nvSpPr>
        <p:spPr>
          <a:xfrm>
            <a:off x="595562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7"/>
          <p:cNvSpPr txBox="1">
            <a:spLocks noGrp="1"/>
          </p:cNvSpPr>
          <p:nvPr>
            <p:ph type="subTitle" idx="5"/>
          </p:nvPr>
        </p:nvSpPr>
        <p:spPr>
          <a:xfrm>
            <a:off x="3335249"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1" name="Google Shape;141;p17"/>
          <p:cNvSpPr txBox="1">
            <a:spLocks noGrp="1"/>
          </p:cNvSpPr>
          <p:nvPr>
            <p:ph type="subTitle" idx="6"/>
          </p:nvPr>
        </p:nvSpPr>
        <p:spPr>
          <a:xfrm>
            <a:off x="5955638"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42" name="Google Shape;142;p17"/>
          <p:cNvGrpSpPr/>
          <p:nvPr/>
        </p:nvGrpSpPr>
        <p:grpSpPr>
          <a:xfrm rot="-682450" flipH="1">
            <a:off x="8505894" y="1372456"/>
            <a:ext cx="771834" cy="523574"/>
            <a:chOff x="710475" y="4431950"/>
            <a:chExt cx="1470700" cy="997650"/>
          </a:xfrm>
        </p:grpSpPr>
        <p:sp>
          <p:nvSpPr>
            <p:cNvPr id="143" name="Google Shape;143;p17"/>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7"/>
          <p:cNvGrpSpPr/>
          <p:nvPr/>
        </p:nvGrpSpPr>
        <p:grpSpPr>
          <a:xfrm rot="746936">
            <a:off x="-413845" y="3196130"/>
            <a:ext cx="1013786" cy="801197"/>
            <a:chOff x="7800400" y="280725"/>
            <a:chExt cx="1861508" cy="1471154"/>
          </a:xfrm>
        </p:grpSpPr>
        <p:sp>
          <p:nvSpPr>
            <p:cNvPr id="147" name="Google Shape;147;p17"/>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02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58" name="Google Shape;158;p18"/>
          <p:cNvSpPr txBox="1">
            <a:spLocks noGrp="1"/>
          </p:cNvSpPr>
          <p:nvPr>
            <p:ph type="subTitle" idx="1"/>
          </p:nvPr>
        </p:nvSpPr>
        <p:spPr>
          <a:xfrm>
            <a:off x="1163738"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18"/>
          <p:cNvSpPr txBox="1">
            <a:spLocks noGrp="1"/>
          </p:cNvSpPr>
          <p:nvPr>
            <p:ph type="subTitle" idx="2"/>
          </p:nvPr>
        </p:nvSpPr>
        <p:spPr>
          <a:xfrm>
            <a:off x="1163738"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subTitle" idx="3"/>
          </p:nvPr>
        </p:nvSpPr>
        <p:spPr>
          <a:xfrm>
            <a:off x="5013263"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8"/>
          <p:cNvSpPr txBox="1">
            <a:spLocks noGrp="1"/>
          </p:cNvSpPr>
          <p:nvPr>
            <p:ph type="subTitle" idx="4"/>
          </p:nvPr>
        </p:nvSpPr>
        <p:spPr>
          <a:xfrm>
            <a:off x="1163750"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5"/>
          </p:nvPr>
        </p:nvSpPr>
        <p:spPr>
          <a:xfrm>
            <a:off x="5013275"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8"/>
          <p:cNvSpPr txBox="1">
            <a:spLocks noGrp="1"/>
          </p:cNvSpPr>
          <p:nvPr>
            <p:ph type="subTitle" idx="6"/>
          </p:nvPr>
        </p:nvSpPr>
        <p:spPr>
          <a:xfrm>
            <a:off x="1163738"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 name="Google Shape;164;p18"/>
          <p:cNvSpPr txBox="1">
            <a:spLocks noGrp="1"/>
          </p:cNvSpPr>
          <p:nvPr>
            <p:ph type="subTitle" idx="7"/>
          </p:nvPr>
        </p:nvSpPr>
        <p:spPr>
          <a:xfrm>
            <a:off x="5013263"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 name="Google Shape;165;p18"/>
          <p:cNvSpPr txBox="1">
            <a:spLocks noGrp="1"/>
          </p:cNvSpPr>
          <p:nvPr>
            <p:ph type="subTitle" idx="8"/>
          </p:nvPr>
        </p:nvSpPr>
        <p:spPr>
          <a:xfrm>
            <a:off x="5013263"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66" name="Google Shape;166;p18"/>
          <p:cNvGrpSpPr/>
          <p:nvPr/>
        </p:nvGrpSpPr>
        <p:grpSpPr>
          <a:xfrm rot="746936">
            <a:off x="-196070" y="1611955"/>
            <a:ext cx="1013786" cy="801197"/>
            <a:chOff x="7800400" y="280725"/>
            <a:chExt cx="1861508" cy="1471154"/>
          </a:xfrm>
        </p:grpSpPr>
        <p:sp>
          <p:nvSpPr>
            <p:cNvPr id="167" name="Google Shape;167;p18"/>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8"/>
          <p:cNvGrpSpPr/>
          <p:nvPr/>
        </p:nvGrpSpPr>
        <p:grpSpPr>
          <a:xfrm rot="682302">
            <a:off x="4190291" y="4704424"/>
            <a:ext cx="1043504" cy="707862"/>
            <a:chOff x="710475" y="4431950"/>
            <a:chExt cx="1470700" cy="997650"/>
          </a:xfrm>
        </p:grpSpPr>
        <p:sp>
          <p:nvSpPr>
            <p:cNvPr id="175" name="Google Shape;175;p18"/>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8"/>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73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68300" y="2606500"/>
            <a:ext cx="5207400" cy="9666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lvl1pPr lvl="0" algn="ctr">
              <a:spcBef>
                <a:spcPts val="0"/>
              </a:spcBef>
              <a:spcAft>
                <a:spcPts val="0"/>
              </a:spcAft>
              <a:buSzPts val="5000"/>
              <a:buNone/>
              <a:defRPr sz="5000">
                <a:solidFill>
                  <a:schemeClr val="lt1"/>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3833250" y="1082100"/>
            <a:ext cx="1477500" cy="1297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ubTitle" idx="1"/>
          </p:nvPr>
        </p:nvSpPr>
        <p:spPr>
          <a:xfrm>
            <a:off x="1290763"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45638"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90763"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4"/>
          </p:nvPr>
        </p:nvSpPr>
        <p:spPr>
          <a:xfrm>
            <a:off x="4945638"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rot="-682302" flipH="1">
            <a:off x="-361005" y="1231224"/>
            <a:ext cx="1043504" cy="707862"/>
            <a:chOff x="710475" y="4431950"/>
            <a:chExt cx="1470700" cy="997650"/>
          </a:xfrm>
        </p:grpSpPr>
        <p:sp>
          <p:nvSpPr>
            <p:cNvPr id="33" name="Google Shape;33;p5"/>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5"/>
          <p:cNvGrpSpPr/>
          <p:nvPr/>
        </p:nvGrpSpPr>
        <p:grpSpPr>
          <a:xfrm rot="747385">
            <a:off x="8554776" y="4138123"/>
            <a:ext cx="463442" cy="366259"/>
            <a:chOff x="7800400" y="280725"/>
            <a:chExt cx="1861508" cy="1471154"/>
          </a:xfrm>
        </p:grpSpPr>
        <p:sp>
          <p:nvSpPr>
            <p:cNvPr id="37" name="Google Shape;37;p5"/>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720000" y="1658225"/>
            <a:ext cx="4248600" cy="572700"/>
          </a:xfrm>
          <a:prstGeom prst="rect">
            <a:avLst/>
          </a:prstGeom>
          <a:solidFill>
            <a:schemeClr val="dk1"/>
          </a:solidFill>
          <a:effectLst>
            <a:outerShdw dist="152400" dir="18600000" algn="bl" rotWithShape="0">
              <a:schemeClr val="dk2"/>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a:solidFill>
                  <a:schemeClr val="lt1"/>
                </a:solidFill>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24800" y="2363725"/>
            <a:ext cx="3943800" cy="1236300"/>
          </a:xfrm>
          <a:prstGeom prst="rect">
            <a:avLst/>
          </a:prstGeom>
          <a:solidFill>
            <a:schemeClr val="lt2"/>
          </a:solidFill>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62" name="Google Shape;62;p7"/>
          <p:cNvSpPr>
            <a:spLocks noGrp="1"/>
          </p:cNvSpPr>
          <p:nvPr>
            <p:ph type="pic" idx="2"/>
          </p:nvPr>
        </p:nvSpPr>
        <p:spPr>
          <a:xfrm flipH="1">
            <a:off x="4762501" y="535000"/>
            <a:ext cx="3666600" cy="4608600"/>
          </a:xfrm>
          <a:prstGeom prst="rect">
            <a:avLst/>
          </a:prstGeom>
          <a:noFill/>
          <a:ln>
            <a:noFill/>
          </a:ln>
        </p:spPr>
      </p:sp>
      <p:sp>
        <p:nvSpPr>
          <p:cNvPr id="63" name="Google Shape;63;p7"/>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6"/>
        <p:cNvGrpSpPr/>
        <p:nvPr/>
      </p:nvGrpSpPr>
      <p:grpSpPr>
        <a:xfrm>
          <a:off x="0" y="0"/>
          <a:ext cx="0" cy="0"/>
          <a:chOff x="0" y="0"/>
          <a:chExt cx="0" cy="0"/>
        </a:xfrm>
      </p:grpSpPr>
      <p:sp>
        <p:nvSpPr>
          <p:cNvPr id="77" name="Google Shape;77;p1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2"/>
          <p:cNvGrpSpPr/>
          <p:nvPr/>
        </p:nvGrpSpPr>
        <p:grpSpPr>
          <a:xfrm rot="-683066">
            <a:off x="8645027" y="19008"/>
            <a:ext cx="729925" cy="576861"/>
            <a:chOff x="7800400" y="280725"/>
            <a:chExt cx="1861508" cy="1471154"/>
          </a:xfrm>
        </p:grpSpPr>
        <p:sp>
          <p:nvSpPr>
            <p:cNvPr id="79" name="Google Shape;79;p1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2"/>
          <p:cNvGrpSpPr/>
          <p:nvPr/>
        </p:nvGrpSpPr>
        <p:grpSpPr>
          <a:xfrm rot="-1215928" flipH="1">
            <a:off x="2055034" y="4595408"/>
            <a:ext cx="1055564" cy="716042"/>
            <a:chOff x="710475" y="4431950"/>
            <a:chExt cx="1470700" cy="997650"/>
          </a:xfrm>
        </p:grpSpPr>
        <p:sp>
          <p:nvSpPr>
            <p:cNvPr id="87" name="Google Shape;87;p1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2"/>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2"/>
          <p:cNvSpPr txBox="1">
            <a:spLocks noGrp="1"/>
          </p:cNvSpPr>
          <p:nvPr>
            <p:ph type="title" idx="2" hasCustomPrompt="1"/>
          </p:nvPr>
        </p:nvSpPr>
        <p:spPr>
          <a:xfrm>
            <a:off x="1219393"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2"/>
          <p:cNvSpPr txBox="1">
            <a:spLocks noGrp="1"/>
          </p:cNvSpPr>
          <p:nvPr>
            <p:ph type="title" idx="3" hasCustomPrompt="1"/>
          </p:nvPr>
        </p:nvSpPr>
        <p:spPr>
          <a:xfrm>
            <a:off x="4796575"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2"/>
          <p:cNvSpPr txBox="1">
            <a:spLocks noGrp="1"/>
          </p:cNvSpPr>
          <p:nvPr>
            <p:ph type="title" idx="4" hasCustomPrompt="1"/>
          </p:nvPr>
        </p:nvSpPr>
        <p:spPr>
          <a:xfrm>
            <a:off x="1213325" y="2548550"/>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2"/>
          <p:cNvSpPr txBox="1">
            <a:spLocks noGrp="1"/>
          </p:cNvSpPr>
          <p:nvPr>
            <p:ph type="title" idx="5" hasCustomPrompt="1"/>
          </p:nvPr>
        </p:nvSpPr>
        <p:spPr>
          <a:xfrm>
            <a:off x="4796575" y="254847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2"/>
          <p:cNvSpPr txBox="1">
            <a:spLocks noGrp="1"/>
          </p:cNvSpPr>
          <p:nvPr>
            <p:ph type="title" idx="6" hasCustomPrompt="1"/>
          </p:nvPr>
        </p:nvSpPr>
        <p:spPr>
          <a:xfrm>
            <a:off x="1213325" y="35151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2"/>
          <p:cNvSpPr txBox="1">
            <a:spLocks noGrp="1"/>
          </p:cNvSpPr>
          <p:nvPr>
            <p:ph type="title" idx="7" hasCustomPrompt="1"/>
          </p:nvPr>
        </p:nvSpPr>
        <p:spPr>
          <a:xfrm>
            <a:off x="4796575" y="351502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2"/>
          <p:cNvSpPr txBox="1">
            <a:spLocks noGrp="1"/>
          </p:cNvSpPr>
          <p:nvPr>
            <p:ph type="subTitle" idx="1"/>
          </p:nvPr>
        </p:nvSpPr>
        <p:spPr>
          <a:xfrm>
            <a:off x="1909050" y="2548550"/>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8" name="Google Shape;98;p12"/>
          <p:cNvSpPr txBox="1">
            <a:spLocks noGrp="1"/>
          </p:cNvSpPr>
          <p:nvPr>
            <p:ph type="subTitle" idx="8"/>
          </p:nvPr>
        </p:nvSpPr>
        <p:spPr>
          <a:xfrm>
            <a:off x="1909050"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9" name="Google Shape;99;p12"/>
          <p:cNvSpPr txBox="1">
            <a:spLocks noGrp="1"/>
          </p:cNvSpPr>
          <p:nvPr>
            <p:ph type="subTitle" idx="9"/>
          </p:nvPr>
        </p:nvSpPr>
        <p:spPr>
          <a:xfrm>
            <a:off x="5474575"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0" name="Google Shape;100;p12"/>
          <p:cNvSpPr txBox="1">
            <a:spLocks noGrp="1"/>
          </p:cNvSpPr>
          <p:nvPr>
            <p:ph type="subTitle" idx="13"/>
          </p:nvPr>
        </p:nvSpPr>
        <p:spPr>
          <a:xfrm>
            <a:off x="1909050" y="3515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1" name="Google Shape;101;p12"/>
          <p:cNvSpPr txBox="1">
            <a:spLocks noGrp="1"/>
          </p:cNvSpPr>
          <p:nvPr>
            <p:ph type="subTitle" idx="14"/>
          </p:nvPr>
        </p:nvSpPr>
        <p:spPr>
          <a:xfrm>
            <a:off x="5474575" y="254847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2" name="Google Shape;102;p12"/>
          <p:cNvSpPr txBox="1">
            <a:spLocks noGrp="1"/>
          </p:cNvSpPr>
          <p:nvPr>
            <p:ph type="subTitle" idx="15"/>
          </p:nvPr>
        </p:nvSpPr>
        <p:spPr>
          <a:xfrm>
            <a:off x="5474575" y="35151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81" name="Google Shape;181;p19"/>
          <p:cNvSpPr txBox="1">
            <a:spLocks noGrp="1"/>
          </p:cNvSpPr>
          <p:nvPr>
            <p:ph type="subTitle" idx="1"/>
          </p:nvPr>
        </p:nvSpPr>
        <p:spPr>
          <a:xfrm>
            <a:off x="873575"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9"/>
          <p:cNvSpPr txBox="1">
            <a:spLocks noGrp="1"/>
          </p:cNvSpPr>
          <p:nvPr>
            <p:ph type="subTitle" idx="2"/>
          </p:nvPr>
        </p:nvSpPr>
        <p:spPr>
          <a:xfrm>
            <a:off x="3389096"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9"/>
          <p:cNvSpPr txBox="1">
            <a:spLocks noGrp="1"/>
          </p:cNvSpPr>
          <p:nvPr>
            <p:ph type="subTitle" idx="3"/>
          </p:nvPr>
        </p:nvSpPr>
        <p:spPr>
          <a:xfrm>
            <a:off x="5909239" y="2128371"/>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9"/>
          <p:cNvSpPr txBox="1">
            <a:spLocks noGrp="1"/>
          </p:cNvSpPr>
          <p:nvPr>
            <p:ph type="subTitle" idx="4"/>
          </p:nvPr>
        </p:nvSpPr>
        <p:spPr>
          <a:xfrm>
            <a:off x="873575"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subTitle" idx="5"/>
          </p:nvPr>
        </p:nvSpPr>
        <p:spPr>
          <a:xfrm>
            <a:off x="3389096"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9"/>
          <p:cNvSpPr txBox="1">
            <a:spLocks noGrp="1"/>
          </p:cNvSpPr>
          <p:nvPr>
            <p:ph type="subTitle" idx="6"/>
          </p:nvPr>
        </p:nvSpPr>
        <p:spPr>
          <a:xfrm>
            <a:off x="5904614" y="3923925"/>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7"/>
          </p:nvPr>
        </p:nvSpPr>
        <p:spPr>
          <a:xfrm>
            <a:off x="868625"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8" name="Google Shape;188;p19"/>
          <p:cNvSpPr txBox="1">
            <a:spLocks noGrp="1"/>
          </p:cNvSpPr>
          <p:nvPr>
            <p:ph type="subTitle" idx="8"/>
          </p:nvPr>
        </p:nvSpPr>
        <p:spPr>
          <a:xfrm>
            <a:off x="3389100"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9"/>
          <p:cNvSpPr txBox="1">
            <a:spLocks noGrp="1"/>
          </p:cNvSpPr>
          <p:nvPr>
            <p:ph type="subTitle" idx="9"/>
          </p:nvPr>
        </p:nvSpPr>
        <p:spPr>
          <a:xfrm>
            <a:off x="5914187" y="1670825"/>
            <a:ext cx="2358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9"/>
          <p:cNvSpPr txBox="1">
            <a:spLocks noGrp="1"/>
          </p:cNvSpPr>
          <p:nvPr>
            <p:ph type="subTitle" idx="13"/>
          </p:nvPr>
        </p:nvSpPr>
        <p:spPr>
          <a:xfrm>
            <a:off x="868961"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9"/>
          <p:cNvSpPr txBox="1">
            <a:spLocks noGrp="1"/>
          </p:cNvSpPr>
          <p:nvPr>
            <p:ph type="subTitle" idx="14"/>
          </p:nvPr>
        </p:nvSpPr>
        <p:spPr>
          <a:xfrm>
            <a:off x="338910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9"/>
          <p:cNvSpPr txBox="1">
            <a:spLocks noGrp="1"/>
          </p:cNvSpPr>
          <p:nvPr>
            <p:ph type="subTitle" idx="15"/>
          </p:nvPr>
        </p:nvSpPr>
        <p:spPr>
          <a:xfrm>
            <a:off x="591168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3" name="Google Shape;193;p19"/>
          <p:cNvGrpSpPr/>
          <p:nvPr/>
        </p:nvGrpSpPr>
        <p:grpSpPr>
          <a:xfrm rot="746936">
            <a:off x="1727880" y="4708355"/>
            <a:ext cx="1013786" cy="801197"/>
            <a:chOff x="7800400" y="280725"/>
            <a:chExt cx="1861508" cy="1471154"/>
          </a:xfrm>
        </p:grpSpPr>
        <p:sp>
          <p:nvSpPr>
            <p:cNvPr id="194" name="Google Shape;194;p19"/>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rot="-868263">
            <a:off x="8500800" y="2932422"/>
            <a:ext cx="1043476" cy="707843"/>
            <a:chOff x="710475" y="4431950"/>
            <a:chExt cx="1470700" cy="997650"/>
          </a:xfrm>
        </p:grpSpPr>
        <p:sp>
          <p:nvSpPr>
            <p:cNvPr id="202" name="Google Shape;202;p19"/>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9"/>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1pPr>
            <a:lvl2pPr lvl="1"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2pPr>
            <a:lvl3pPr lvl="2"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3pPr>
            <a:lvl4pPr lvl="3"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4pPr>
            <a:lvl5pPr lvl="4"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5pPr>
            <a:lvl6pPr lvl="5"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6pPr>
            <a:lvl7pPr lvl="6"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7pPr>
            <a:lvl8pPr lvl="7"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8pPr>
            <a:lvl9pPr lvl="8"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1pPr>
            <a:lvl2pPr marL="914400" lvl="1"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2pPr>
            <a:lvl3pPr marL="1371600" lvl="2"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3pPr>
            <a:lvl4pPr marL="1828800" lvl="3"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4pPr>
            <a:lvl5pPr marL="2286000" lvl="4"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5pPr>
            <a:lvl6pPr marL="2743200" lvl="5"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6pPr>
            <a:lvl7pPr marL="3200400" lvl="6"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7pPr>
            <a:lvl8pPr marL="3657600" lvl="7"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8pPr>
            <a:lvl9pPr marL="4114800" lvl="8"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5" r:id="rId9"/>
    <p:sldLayoutId id="2147483668" r:id="rId10"/>
    <p:sldLayoutId id="2147483669"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1" name="Google Shape;271;p27"/>
          <p:cNvSpPr txBox="1">
            <a:spLocks noGrp="1"/>
          </p:cNvSpPr>
          <p:nvPr>
            <p:ph type="ctrTitle"/>
          </p:nvPr>
        </p:nvSpPr>
        <p:spPr>
          <a:xfrm>
            <a:off x="962700" y="849025"/>
            <a:ext cx="7218600" cy="2674200"/>
          </a:xfrm>
          <a:prstGeom prst="rect">
            <a:avLst/>
          </a:prstGeom>
        </p:spPr>
        <p:txBody>
          <a:bodyPr spcFirstLastPara="1" wrap="square" lIns="91425" tIns="91425" rIns="91425" bIns="91425" anchor="ctr" anchorCtr="0">
            <a:noAutofit/>
          </a:bodyPr>
          <a:lstStyle/>
          <a:p>
            <a:pPr lvl="0"/>
            <a:r>
              <a:rPr lang="en-US" b="0" dirty="0">
                <a:solidFill>
                  <a:schemeClr val="bg1"/>
                </a:solidFill>
              </a:rPr>
              <a:t>Les design patterns</a:t>
            </a:r>
            <a:endParaRPr b="0" dirty="0">
              <a:solidFill>
                <a:schemeClr val="bg1"/>
              </a:solidFill>
            </a:endParaRPr>
          </a:p>
        </p:txBody>
      </p:sp>
      <p:sp>
        <p:nvSpPr>
          <p:cNvPr id="2" name="TextBox 1">
            <a:extLst>
              <a:ext uri="{FF2B5EF4-FFF2-40B4-BE49-F238E27FC236}">
                <a16:creationId xmlns:a16="http://schemas.microsoft.com/office/drawing/2014/main" id="{4513CBC1-1BD9-02A2-6698-40939A6572AF}"/>
              </a:ext>
            </a:extLst>
          </p:cNvPr>
          <p:cNvSpPr txBox="1"/>
          <p:nvPr/>
        </p:nvSpPr>
        <p:spPr>
          <a:xfrm>
            <a:off x="784800" y="3744000"/>
            <a:ext cx="5896800" cy="954107"/>
          </a:xfrm>
          <a:prstGeom prst="rect">
            <a:avLst/>
          </a:prstGeom>
          <a:noFill/>
        </p:spPr>
        <p:txBody>
          <a:bodyPr wrap="square" rtlCol="0">
            <a:spAutoFit/>
          </a:bodyPr>
          <a:lstStyle/>
          <a:p>
            <a:pPr lvl="2"/>
            <a:r>
              <a:rPr lang="en-US" dirty="0" err="1"/>
              <a:t>Realisé</a:t>
            </a:r>
            <a:r>
              <a:rPr lang="en-US" dirty="0"/>
              <a:t> par : </a:t>
            </a:r>
            <a:br>
              <a:rPr lang="en-US" dirty="0"/>
            </a:br>
            <a:r>
              <a:rPr lang="en-US" dirty="0"/>
              <a:t>	+ BACHRI OTMANE</a:t>
            </a:r>
          </a:p>
          <a:p>
            <a:pPr lvl="2"/>
            <a:r>
              <a:rPr lang="en-US" dirty="0" smtClean="0"/>
              <a:t>	+ ARAMALI MOHAMED</a:t>
            </a:r>
            <a:endParaRPr lang="fr-FR" dirty="0" smtClean="0"/>
          </a:p>
          <a:p>
            <a:pPr lvl="2"/>
            <a:r>
              <a:rPr lang="en-US" dirty="0"/>
              <a:t>	+ IDRISSI </a:t>
            </a:r>
            <a:r>
              <a:rPr lang="en-US" dirty="0" smtClean="0"/>
              <a:t>ABDELKARIN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3" name="Picture 2">
            <a:extLst>
              <a:ext uri="{FF2B5EF4-FFF2-40B4-BE49-F238E27FC236}">
                <a16:creationId xmlns:a16="http://schemas.microsoft.com/office/drawing/2014/main" id="{6402EA7A-3C0B-B68A-D837-C7AB67303466}"/>
              </a:ext>
            </a:extLst>
          </p:cNvPr>
          <p:cNvPicPr>
            <a:picLocks noChangeAspect="1"/>
          </p:cNvPicPr>
          <p:nvPr/>
        </p:nvPicPr>
        <p:blipFill>
          <a:blip r:embed="rId2"/>
          <a:stretch>
            <a:fillRect/>
          </a:stretch>
        </p:blipFill>
        <p:spPr>
          <a:xfrm>
            <a:off x="266581" y="1174814"/>
            <a:ext cx="4214736" cy="3353091"/>
          </a:xfrm>
          <a:prstGeom prst="rect">
            <a:avLst/>
          </a:prstGeom>
        </p:spPr>
      </p:pic>
      <p:pic>
        <p:nvPicPr>
          <p:cNvPr id="5" name="Picture 4">
            <a:extLst>
              <a:ext uri="{FF2B5EF4-FFF2-40B4-BE49-F238E27FC236}">
                <a16:creationId xmlns:a16="http://schemas.microsoft.com/office/drawing/2014/main" id="{1D6962F7-ADFC-31C1-DD31-EE619F5DEE4E}"/>
              </a:ext>
            </a:extLst>
          </p:cNvPr>
          <p:cNvPicPr>
            <a:picLocks noChangeAspect="1"/>
          </p:cNvPicPr>
          <p:nvPr/>
        </p:nvPicPr>
        <p:blipFill>
          <a:blip r:embed="rId3"/>
          <a:stretch>
            <a:fillRect/>
          </a:stretch>
        </p:blipFill>
        <p:spPr>
          <a:xfrm>
            <a:off x="4571999" y="1174814"/>
            <a:ext cx="4292391" cy="3353090"/>
          </a:xfrm>
          <a:prstGeom prst="rect">
            <a:avLst/>
          </a:prstGeom>
        </p:spPr>
      </p:pic>
    </p:spTree>
    <p:extLst>
      <p:ext uri="{BB962C8B-B14F-4D97-AF65-F5344CB8AC3E}">
        <p14:creationId xmlns:p14="http://schemas.microsoft.com/office/powerpoint/2010/main" val="269038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4" name="Picture 3">
            <a:extLst>
              <a:ext uri="{FF2B5EF4-FFF2-40B4-BE49-F238E27FC236}">
                <a16:creationId xmlns:a16="http://schemas.microsoft.com/office/drawing/2014/main" id="{E3754FDE-6B87-25F1-C898-E7CBEA9937D2}"/>
              </a:ext>
            </a:extLst>
          </p:cNvPr>
          <p:cNvPicPr>
            <a:picLocks noChangeAspect="1"/>
          </p:cNvPicPr>
          <p:nvPr/>
        </p:nvPicPr>
        <p:blipFill>
          <a:blip r:embed="rId2"/>
          <a:stretch>
            <a:fillRect/>
          </a:stretch>
        </p:blipFill>
        <p:spPr>
          <a:xfrm>
            <a:off x="884171" y="1081751"/>
            <a:ext cx="5864252" cy="3958785"/>
          </a:xfrm>
          <a:prstGeom prst="rect">
            <a:avLst/>
          </a:prstGeom>
        </p:spPr>
      </p:pic>
    </p:spTree>
    <p:extLst>
      <p:ext uri="{BB962C8B-B14F-4D97-AF65-F5344CB8AC3E}">
        <p14:creationId xmlns:p14="http://schemas.microsoft.com/office/powerpoint/2010/main" val="202097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composite</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2886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Introduction</a:t>
            </a:r>
            <a:endParaRPr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600" dirty="0"/>
              <a:t>Composite est un modèle de conception structurelle qui vous permet de composer des objets dans des structures arborescentes, puis de travailler avec ces structures comme s'il s'agissait d'objets individuels.</a:t>
            </a:r>
            <a:endParaRPr lang="fr-FR" sz="1600" dirty="0"/>
          </a:p>
        </p:txBody>
      </p:sp>
      <p:grpSp>
        <p:nvGrpSpPr>
          <p:cNvPr id="345" name="Google Shape;345;p31"/>
          <p:cNvGrpSpPr/>
          <p:nvPr/>
        </p:nvGrpSpPr>
        <p:grpSpPr>
          <a:xfrm rot="-682722" flipH="1">
            <a:off x="4753090" y="-22906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630" y="1076885"/>
            <a:ext cx="3524250" cy="3524250"/>
          </a:xfrm>
          <a:prstGeom prst="rect">
            <a:avLst/>
          </a:prstGeom>
        </p:spPr>
      </p:pic>
    </p:spTree>
    <p:extLst>
      <p:ext uri="{BB962C8B-B14F-4D97-AF65-F5344CB8AC3E}">
        <p14:creationId xmlns:p14="http://schemas.microsoft.com/office/powerpoint/2010/main" val="244154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0"/>
            <a:ext cx="9144000" cy="4572000"/>
          </a:xfrm>
          <a:prstGeom prst="rect">
            <a:avLst/>
          </a:prstGeom>
        </p:spPr>
      </p:pic>
    </p:spTree>
    <p:extLst>
      <p:ext uri="{BB962C8B-B14F-4D97-AF65-F5344CB8AC3E}">
        <p14:creationId xmlns:p14="http://schemas.microsoft.com/office/powerpoint/2010/main" val="362755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720000" y="281477"/>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fr-FR" b="0" dirty="0"/>
              <a:t>Contexte</a:t>
            </a:r>
            <a:r>
              <a:rPr lang="en-US" b="0" dirty="0"/>
              <a:t> d'utilisation</a:t>
            </a:r>
            <a:endParaRPr dirty="0"/>
          </a:p>
        </p:txBody>
      </p:sp>
      <p:sp>
        <p:nvSpPr>
          <p:cNvPr id="362" name="Google Shape;362;p32"/>
          <p:cNvSpPr txBox="1">
            <a:spLocks noGrp="1"/>
          </p:cNvSpPr>
          <p:nvPr>
            <p:ph type="subTitle" idx="3"/>
          </p:nvPr>
        </p:nvSpPr>
        <p:spPr>
          <a:xfrm>
            <a:off x="175641" y="1271239"/>
            <a:ext cx="2701373" cy="2990821"/>
          </a:xfrm>
          <a:prstGeom prst="rect">
            <a:avLst/>
          </a:prstGeom>
        </p:spPr>
        <p:txBody>
          <a:bodyPr spcFirstLastPara="1" wrap="square" lIns="91425" tIns="91425" rIns="91425" bIns="91425" anchor="ctr" anchorCtr="0">
            <a:noAutofit/>
          </a:bodyPr>
          <a:lstStyle/>
          <a:p>
            <a:pPr marL="0" lvl="0" indent="0"/>
            <a:r>
              <a:rPr lang="fr-FR" sz="1600" dirty="0"/>
              <a:t>Les interfaces utilisateur, les structures de dossiers, les documents et d'autres types de graphes hiérarchiques peuvent être représentés avec des arbres et des graphes hiérarchiques. </a:t>
            </a:r>
            <a:endParaRPr sz="1400" dirty="0"/>
          </a:p>
        </p:txBody>
      </p:sp>
      <p:sp>
        <p:nvSpPr>
          <p:cNvPr id="363" name="Google Shape;363;p32"/>
          <p:cNvSpPr txBox="1">
            <a:spLocks noGrp="1"/>
          </p:cNvSpPr>
          <p:nvPr>
            <p:ph type="subTitle" idx="4"/>
          </p:nvPr>
        </p:nvSpPr>
        <p:spPr>
          <a:xfrm>
            <a:off x="3352800" y="1271240"/>
            <a:ext cx="2676293" cy="2970796"/>
          </a:xfrm>
          <a:prstGeom prst="rect">
            <a:avLst/>
          </a:prstGeom>
        </p:spPr>
        <p:txBody>
          <a:bodyPr spcFirstLastPara="1" wrap="square" lIns="91425" tIns="91425" rIns="91425" bIns="91425" anchor="ctr" anchorCtr="0">
            <a:noAutofit/>
          </a:bodyPr>
          <a:lstStyle/>
          <a:p>
            <a:pPr marL="0" lvl="0" indent="0"/>
            <a:r>
              <a:rPr lang="fr-FR" sz="1600" dirty="0"/>
              <a:t>manipulation uniforme d'ensembles d'objets polymorphes, qu'ils soient des objets individuels ou des composites</a:t>
            </a:r>
            <a:r>
              <a:rPr lang="fr-FR" sz="1400" dirty="0"/>
              <a:t>.</a:t>
            </a:r>
            <a:endParaRPr sz="1400" dirty="0"/>
          </a:p>
        </p:txBody>
      </p:sp>
      <p:sp>
        <p:nvSpPr>
          <p:cNvPr id="16" name="Google Shape;363;p32"/>
          <p:cNvSpPr txBox="1">
            <a:spLocks/>
          </p:cNvSpPr>
          <p:nvPr/>
        </p:nvSpPr>
        <p:spPr>
          <a:xfrm>
            <a:off x="6413881" y="1271239"/>
            <a:ext cx="2581436" cy="2990822"/>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Récursivité dans le développement de logiciels pour traiter des structures complexes</a:t>
            </a:r>
            <a:endParaRPr lang="en-US" sz="1600" dirty="0"/>
          </a:p>
        </p:txBody>
      </p:sp>
    </p:spTree>
    <p:extLst>
      <p:ext uri="{BB962C8B-B14F-4D97-AF65-F5344CB8AC3E}">
        <p14:creationId xmlns:p14="http://schemas.microsoft.com/office/powerpoint/2010/main" val="115723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20000" y="445025"/>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lvl="0"/>
            <a:r>
              <a:rPr lang="fr-FR" b="0" dirty="0"/>
              <a:t>Structure du Composite</a:t>
            </a:r>
            <a:endParaRPr dirty="0">
              <a:solidFill>
                <a:schemeClr val="lt1"/>
              </a:solidFill>
            </a:endParaRPr>
          </a:p>
        </p:txBody>
      </p:sp>
      <p:sp>
        <p:nvSpPr>
          <p:cNvPr id="379" name="Google Shape;379;p33"/>
          <p:cNvSpPr txBox="1">
            <a:spLocks noGrp="1"/>
          </p:cNvSpPr>
          <p:nvPr>
            <p:ph type="subTitle" idx="2"/>
          </p:nvPr>
        </p:nvSpPr>
        <p:spPr>
          <a:xfrm>
            <a:off x="714850" y="3053625"/>
            <a:ext cx="2473500" cy="1578400"/>
          </a:xfrm>
          <a:prstGeom prst="rect">
            <a:avLst/>
          </a:prstGeom>
        </p:spPr>
        <p:txBody>
          <a:bodyPr spcFirstLastPara="1" wrap="square" lIns="91425" tIns="91425" rIns="91425" bIns="91425" anchor="ctr" anchorCtr="0">
            <a:noAutofit/>
          </a:bodyPr>
          <a:lstStyle/>
          <a:p>
            <a:pPr marL="0" lvl="0" indent="0"/>
            <a:r>
              <a:rPr lang="fr-FR" sz="1400" dirty="0" smtClean="0"/>
              <a:t>définissant </a:t>
            </a:r>
            <a:r>
              <a:rPr lang="fr-FR" sz="1400" dirty="0"/>
              <a:t>une interface commune pour tous les éléments de la structure, qu'ils soient des Feuilles ou des Composites.</a:t>
            </a:r>
            <a:endParaRPr sz="1400" dirty="0"/>
          </a:p>
        </p:txBody>
      </p:sp>
      <p:sp>
        <p:nvSpPr>
          <p:cNvPr id="380" name="Google Shape;380;p33"/>
          <p:cNvSpPr txBox="1">
            <a:spLocks noGrp="1"/>
          </p:cNvSpPr>
          <p:nvPr>
            <p:ph type="subTitle" idx="3"/>
          </p:nvPr>
        </p:nvSpPr>
        <p:spPr>
          <a:xfrm>
            <a:off x="3335237" y="3053625"/>
            <a:ext cx="2473500" cy="1578400"/>
          </a:xfrm>
          <a:prstGeom prst="rect">
            <a:avLst/>
          </a:prstGeom>
        </p:spPr>
        <p:txBody>
          <a:bodyPr spcFirstLastPara="1" wrap="square" lIns="91425" tIns="91425" rIns="91425" bIns="91425" anchor="ctr" anchorCtr="0">
            <a:noAutofit/>
          </a:bodyPr>
          <a:lstStyle/>
          <a:p>
            <a:pPr marL="0" lvl="0" indent="0"/>
            <a:r>
              <a:rPr lang="fr-FR" sz="1400" dirty="0"/>
              <a:t>Un Composite est un objet complexe qui peut contenir d'autres objets, qu'ils soient des Feuilles ou d'autres Composites</a:t>
            </a:r>
            <a:endParaRPr sz="1400" dirty="0"/>
          </a:p>
        </p:txBody>
      </p:sp>
      <p:sp>
        <p:nvSpPr>
          <p:cNvPr id="381" name="Google Shape;381;p33"/>
          <p:cNvSpPr txBox="1">
            <a:spLocks noGrp="1"/>
          </p:cNvSpPr>
          <p:nvPr>
            <p:ph type="subTitle" idx="4"/>
          </p:nvPr>
        </p:nvSpPr>
        <p:spPr>
          <a:xfrm>
            <a:off x="5955627"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Les feuilles sont des objets individuels de la structure combinée. Il représente un élément fondamental qui n'a pas de sous-éléments. </a:t>
            </a:r>
            <a:endParaRPr sz="1400" dirty="0"/>
          </a:p>
        </p:txBody>
      </p:sp>
      <p:grpSp>
        <p:nvGrpSpPr>
          <p:cNvPr id="387" name="Google Shape;387;p33"/>
          <p:cNvGrpSpPr/>
          <p:nvPr/>
        </p:nvGrpSpPr>
        <p:grpSpPr>
          <a:xfrm>
            <a:off x="4279849" y="1750693"/>
            <a:ext cx="584073" cy="615052"/>
            <a:chOff x="862283" y="4274771"/>
            <a:chExt cx="341204" cy="359301"/>
          </a:xfrm>
        </p:grpSpPr>
        <p:sp>
          <p:nvSpPr>
            <p:cNvPr id="388"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33"/>
          <p:cNvSpPr txBox="1">
            <a:spLocks noGrp="1"/>
          </p:cNvSpPr>
          <p:nvPr>
            <p:ph type="subTitle" idx="1"/>
          </p:nvPr>
        </p:nvSpPr>
        <p:spPr>
          <a:xfrm>
            <a:off x="714863" y="2596125"/>
            <a:ext cx="2473500"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410" name="Google Shape;410;p33"/>
          <p:cNvSpPr txBox="1">
            <a:spLocks noGrp="1"/>
          </p:cNvSpPr>
          <p:nvPr>
            <p:ph type="subTitle" idx="5"/>
          </p:nvPr>
        </p:nvSpPr>
        <p:spPr>
          <a:xfrm>
            <a:off x="3335249" y="2596125"/>
            <a:ext cx="2473500" cy="457500"/>
          </a:xfrm>
          <a:prstGeom prst="rect">
            <a:avLst/>
          </a:prstGeom>
        </p:spPr>
        <p:txBody>
          <a:bodyPr spcFirstLastPara="1" wrap="square" lIns="91425" tIns="91425" rIns="91425" bIns="91425" anchor="ctr" anchorCtr="0">
            <a:noAutofit/>
          </a:bodyPr>
          <a:lstStyle/>
          <a:p>
            <a:pPr marL="0" lvl="0" indent="0"/>
            <a:r>
              <a:rPr lang="en-US" dirty="0"/>
              <a:t>Composite</a:t>
            </a:r>
            <a:endParaRPr dirty="0"/>
          </a:p>
        </p:txBody>
      </p:sp>
      <p:sp>
        <p:nvSpPr>
          <p:cNvPr id="411" name="Google Shape;411;p33"/>
          <p:cNvSpPr txBox="1">
            <a:spLocks noGrp="1"/>
          </p:cNvSpPr>
          <p:nvPr>
            <p:ph type="subTitle" idx="6"/>
          </p:nvPr>
        </p:nvSpPr>
        <p:spPr>
          <a:xfrm>
            <a:off x="5955638" y="2596125"/>
            <a:ext cx="247350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endParaRPr dirty="0"/>
          </a:p>
        </p:txBody>
      </p:sp>
      <p:grpSp>
        <p:nvGrpSpPr>
          <p:cNvPr id="38" name="Google Shape;8894;p60"/>
          <p:cNvGrpSpPr/>
          <p:nvPr/>
        </p:nvGrpSpPr>
        <p:grpSpPr>
          <a:xfrm>
            <a:off x="2035778" y="1855926"/>
            <a:ext cx="498157" cy="478465"/>
            <a:chOff x="2656082" y="2287427"/>
            <a:chExt cx="207582" cy="359594"/>
          </a:xfrm>
        </p:grpSpPr>
        <p:sp>
          <p:nvSpPr>
            <p:cNvPr id="39"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87;p33"/>
          <p:cNvGrpSpPr/>
          <p:nvPr/>
        </p:nvGrpSpPr>
        <p:grpSpPr>
          <a:xfrm>
            <a:off x="1117004" y="1884109"/>
            <a:ext cx="563498" cy="469587"/>
            <a:chOff x="862283" y="4274771"/>
            <a:chExt cx="341204" cy="359301"/>
          </a:xfrm>
        </p:grpSpPr>
        <p:sp>
          <p:nvSpPr>
            <p:cNvPr id="44"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894;p60"/>
          <p:cNvGrpSpPr/>
          <p:nvPr/>
        </p:nvGrpSpPr>
        <p:grpSpPr>
          <a:xfrm>
            <a:off x="7084582" y="1860020"/>
            <a:ext cx="464794" cy="500058"/>
            <a:chOff x="2656082" y="2287427"/>
            <a:chExt cx="207582" cy="359594"/>
          </a:xfrm>
        </p:grpSpPr>
        <p:sp>
          <p:nvSpPr>
            <p:cNvPr id="48"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143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err="1"/>
              <a:t>Exemple</a:t>
            </a:r>
            <a:r>
              <a:rPr lang="en-US" b="0" dirty="0"/>
              <a:t> d'utilisation</a:t>
            </a:r>
            <a:endParaRPr dirty="0"/>
          </a:p>
        </p:txBody>
      </p:sp>
      <p:sp>
        <p:nvSpPr>
          <p:cNvPr id="18" name="Google Shape;362;p32"/>
          <p:cNvSpPr txBox="1">
            <a:spLocks/>
          </p:cNvSpPr>
          <p:nvPr/>
        </p:nvSpPr>
        <p:spPr>
          <a:xfrm>
            <a:off x="462030" y="1353016"/>
            <a:ext cx="7961970" cy="2326886"/>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Imaginons une entreprise complexe avec plusieurs départements et des travailleurs pour chacun. Les départements peuvent être des feuilles avec des employés individuels et des sous-départements. Grâce au modèle de design composite, nous pouvons gérer cette structure complexe de manière homogène..</a:t>
            </a:r>
            <a:endParaRPr lang="fr-FR" sz="1600" dirty="0"/>
          </a:p>
        </p:txBody>
      </p:sp>
    </p:spTree>
    <p:extLst>
      <p:ext uri="{BB962C8B-B14F-4D97-AF65-F5344CB8AC3E}">
        <p14:creationId xmlns:p14="http://schemas.microsoft.com/office/powerpoint/2010/main" val="117028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4" name="Picture 3"/>
          <p:cNvPicPr>
            <a:picLocks noChangeAspect="1"/>
          </p:cNvPicPr>
          <p:nvPr/>
        </p:nvPicPr>
        <p:blipFill>
          <a:blip r:embed="rId3"/>
          <a:stretch>
            <a:fillRect/>
          </a:stretch>
        </p:blipFill>
        <p:spPr>
          <a:xfrm>
            <a:off x="2312048" y="1121788"/>
            <a:ext cx="4438158" cy="3881969"/>
          </a:xfrm>
          <a:prstGeom prst="rect">
            <a:avLst/>
          </a:prstGeom>
        </p:spPr>
      </p:pic>
    </p:spTree>
    <p:extLst>
      <p:ext uri="{BB962C8B-B14F-4D97-AF65-F5344CB8AC3E}">
        <p14:creationId xmlns:p14="http://schemas.microsoft.com/office/powerpoint/2010/main" val="189917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subTitle" idx="2"/>
          </p:nvPr>
        </p:nvSpPr>
        <p:spPr>
          <a:xfrm>
            <a:off x="1059657" y="1229539"/>
            <a:ext cx="3148069" cy="3535674"/>
          </a:xfrm>
          <a:prstGeom prst="rect">
            <a:avLst/>
          </a:prstGeom>
          <a:solidFill>
            <a:schemeClr val="bg2">
              <a:lumMod val="10000"/>
            </a:schemeClr>
          </a:solidFill>
          <a:ln>
            <a:solidFill>
              <a:schemeClr val="tx2">
                <a:lumMod val="10000"/>
              </a:schemeClr>
            </a:solidFill>
          </a:ln>
        </p:spPr>
        <p:txBody>
          <a:bodyPr spcFirstLastPara="1" wrap="square" lIns="91425" tIns="91425" rIns="91425" bIns="91425" anchor="ctr" anchorCtr="0">
            <a:noAutofit/>
          </a:bodyPr>
          <a:lstStyle/>
          <a:p>
            <a:pPr marL="0" lvl="0" indent="0" algn="l"/>
            <a:r>
              <a:rPr lang="en-US" sz="1600" dirty="0">
                <a:solidFill>
                  <a:schemeClr val="bg1"/>
                </a:solidFill>
              </a:rPr>
              <a:t>abstract class </a:t>
            </a:r>
            <a:r>
              <a:rPr lang="en-US" sz="1600" b="1" dirty="0" err="1">
                <a:solidFill>
                  <a:schemeClr val="bg1"/>
                </a:solidFill>
              </a:rPr>
              <a:t>Composant</a:t>
            </a:r>
            <a:r>
              <a:rPr lang="en-US" sz="1600" dirty="0" smtClean="0">
                <a:solidFill>
                  <a:schemeClr val="bg1"/>
                </a:solidFill>
              </a:rPr>
              <a:t>{ </a:t>
            </a:r>
            <a:r>
              <a:rPr lang="en-US" sz="1600" dirty="0">
                <a:solidFill>
                  <a:schemeClr val="bg1"/>
                </a:solidFill>
              </a:rPr>
              <a:t>protected String nom; </a:t>
            </a:r>
            <a:endParaRPr lang="en-US" sz="1600" dirty="0" smtClean="0">
              <a:solidFill>
                <a:schemeClr val="bg1"/>
              </a:solidFill>
            </a:endParaRPr>
          </a:p>
          <a:p>
            <a:pPr marL="0" lvl="0" indent="0" algn="l"/>
            <a:r>
              <a:rPr lang="en-US" sz="1600" dirty="0" smtClean="0">
                <a:solidFill>
                  <a:schemeClr val="bg1"/>
                </a:solidFill>
              </a:rPr>
              <a:t>public </a:t>
            </a:r>
            <a:r>
              <a:rPr lang="en-US" sz="1600" dirty="0" err="1">
                <a:solidFill>
                  <a:schemeClr val="bg1"/>
                </a:solidFill>
              </a:rPr>
              <a:t>Composant</a:t>
            </a:r>
            <a:r>
              <a:rPr lang="en-US" sz="1600" dirty="0" smtClean="0">
                <a:solidFill>
                  <a:schemeClr val="bg1"/>
                </a:solidFill>
              </a:rPr>
              <a:t>(String </a:t>
            </a:r>
            <a:r>
              <a:rPr lang="en-US" sz="1600" dirty="0">
                <a:solidFill>
                  <a:schemeClr val="bg1"/>
                </a:solidFill>
              </a:rPr>
              <a:t>nom) { </a:t>
            </a:r>
            <a:r>
              <a:rPr lang="en-US" sz="1600" dirty="0" err="1">
                <a:solidFill>
                  <a:schemeClr val="bg1"/>
                </a:solidFill>
              </a:rPr>
              <a:t>this.nom</a:t>
            </a:r>
            <a:r>
              <a:rPr lang="en-US" sz="1600" dirty="0">
                <a:solidFill>
                  <a:schemeClr val="bg1"/>
                </a:solidFill>
              </a:rPr>
              <a:t> = nom; } public abstract void </a:t>
            </a:r>
            <a:r>
              <a:rPr lang="en-US" sz="1600" dirty="0" err="1">
                <a:solidFill>
                  <a:schemeClr val="bg1"/>
                </a:solidFill>
              </a:rPr>
              <a:t>afficherDetails</a:t>
            </a:r>
            <a:r>
              <a:rPr lang="en-US" sz="1600" dirty="0">
                <a:solidFill>
                  <a:schemeClr val="bg1"/>
                </a:solidFill>
              </a:rPr>
              <a:t>(); }</a:t>
            </a:r>
            <a:r>
              <a:rPr lang="en-US" sz="1800" dirty="0">
                <a:solidFill>
                  <a:schemeClr val="bg1"/>
                </a:solidFill>
              </a:rPr>
              <a:t/>
            </a:r>
            <a:br>
              <a:rPr lang="en-US" sz="1800" dirty="0">
                <a:solidFill>
                  <a:schemeClr val="bg1"/>
                </a:solidFill>
              </a:rPr>
            </a:br>
            <a:endParaRPr sz="1800" dirty="0">
              <a:solidFill>
                <a:schemeClr val="bg1"/>
              </a:solidFill>
            </a:endParaRPr>
          </a:p>
        </p:txBody>
      </p:sp>
      <p:sp>
        <p:nvSpPr>
          <p:cNvPr id="17" name="Google Shape;409;p33"/>
          <p:cNvSpPr txBox="1">
            <a:spLocks noGrp="1"/>
          </p:cNvSpPr>
          <p:nvPr>
            <p:ph type="subTitle" idx="1"/>
          </p:nvPr>
        </p:nvSpPr>
        <p:spPr>
          <a:xfrm>
            <a:off x="1059658" y="772039"/>
            <a:ext cx="3148068"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22" name="Google Shape;416;p34"/>
          <p:cNvSpPr txBox="1">
            <a:spLocks noGrp="1"/>
          </p:cNvSpPr>
          <p:nvPr>
            <p:ph type="subTitle" idx="2"/>
          </p:nvPr>
        </p:nvSpPr>
        <p:spPr>
          <a:xfrm>
            <a:off x="4855922" y="1222181"/>
            <a:ext cx="2987102" cy="3535673"/>
          </a:xfrm>
          <a:prstGeom prst="rect">
            <a:avLst/>
          </a:prstGeom>
          <a:solidFill>
            <a:schemeClr val="bg2">
              <a:lumMod val="10000"/>
            </a:schemeClr>
          </a:solidFill>
          <a:ln>
            <a:solidFill>
              <a:schemeClr val="tx2">
                <a:lumMod val="10000"/>
              </a:schemeClr>
            </a:solidFill>
          </a:ln>
        </p:spPr>
        <p:txBody>
          <a:bodyPr spcFirstLastPara="1" wrap="square" lIns="91425" tIns="91425" rIns="91425" bIns="91425" anchor="ctr" anchorCtr="0">
            <a:noAutofit/>
          </a:bodyPr>
          <a:lstStyle/>
          <a:p>
            <a:pPr marL="0" lvl="0" indent="0" algn="l"/>
            <a:r>
              <a:rPr lang="en-US" sz="1600" dirty="0">
                <a:solidFill>
                  <a:schemeClr val="bg1"/>
                </a:solidFill>
              </a:rPr>
              <a:t>class </a:t>
            </a:r>
            <a:r>
              <a:rPr lang="en-US" sz="1600" b="1" dirty="0" err="1">
                <a:solidFill>
                  <a:schemeClr val="bg1"/>
                </a:solidFill>
              </a:rPr>
              <a:t>Employe</a:t>
            </a:r>
            <a:r>
              <a:rPr lang="en-US" sz="1600" dirty="0">
                <a:solidFill>
                  <a:schemeClr val="bg1"/>
                </a:solidFill>
              </a:rPr>
              <a:t> extends </a:t>
            </a:r>
            <a:r>
              <a:rPr lang="en-US" sz="1600" b="1" dirty="0" err="1">
                <a:solidFill>
                  <a:schemeClr val="bg1"/>
                </a:solidFill>
              </a:rPr>
              <a:t>Composant</a:t>
            </a:r>
            <a:r>
              <a:rPr lang="en-US" sz="1600" dirty="0" smtClean="0">
                <a:solidFill>
                  <a:schemeClr val="bg1"/>
                </a:solidFill>
              </a:rPr>
              <a:t> </a:t>
            </a:r>
            <a:r>
              <a:rPr lang="en-US" sz="1600" dirty="0">
                <a:solidFill>
                  <a:schemeClr val="bg1"/>
                </a:solidFill>
              </a:rPr>
              <a:t>{ </a:t>
            </a:r>
            <a:endParaRPr lang="en-US" sz="1600" dirty="0" smtClean="0">
              <a:solidFill>
                <a:schemeClr val="bg1"/>
              </a:solidFill>
            </a:endParaRPr>
          </a:p>
          <a:p>
            <a:pPr marL="0" lvl="0" indent="0" algn="l"/>
            <a:r>
              <a:rPr lang="en-US" sz="1600" dirty="0" smtClean="0">
                <a:solidFill>
                  <a:schemeClr val="bg1"/>
                </a:solidFill>
              </a:rPr>
              <a:t>public </a:t>
            </a:r>
            <a:r>
              <a:rPr lang="en-US" sz="1600" dirty="0" err="1">
                <a:solidFill>
                  <a:schemeClr val="bg1"/>
                </a:solidFill>
              </a:rPr>
              <a:t>Employe</a:t>
            </a:r>
            <a:r>
              <a:rPr lang="en-US" sz="1600" dirty="0">
                <a:solidFill>
                  <a:schemeClr val="bg1"/>
                </a:solidFill>
              </a:rPr>
              <a:t>(String nom) { super(nom); } </a:t>
            </a:r>
            <a:endParaRPr lang="en-US" sz="1600" dirty="0" smtClean="0">
              <a:solidFill>
                <a:schemeClr val="bg1"/>
              </a:solidFill>
            </a:endParaRPr>
          </a:p>
          <a:p>
            <a:pPr marL="0" lvl="0" indent="0" algn="l"/>
            <a:r>
              <a:rPr lang="en-US" sz="1600" dirty="0" smtClean="0">
                <a:solidFill>
                  <a:schemeClr val="bg1"/>
                </a:solidFill>
              </a:rPr>
              <a:t>public </a:t>
            </a:r>
            <a:r>
              <a:rPr lang="en-US" sz="1600" dirty="0">
                <a:solidFill>
                  <a:schemeClr val="bg1"/>
                </a:solidFill>
              </a:rPr>
              <a:t>void </a:t>
            </a:r>
            <a:r>
              <a:rPr lang="en-US" sz="1600" dirty="0" err="1">
                <a:solidFill>
                  <a:schemeClr val="bg1"/>
                </a:solidFill>
              </a:rPr>
              <a:t>afficherDetails</a:t>
            </a:r>
            <a:r>
              <a:rPr lang="en-US" sz="1600" dirty="0">
                <a:solidFill>
                  <a:schemeClr val="bg1"/>
                </a:solidFill>
              </a:rPr>
              <a:t>() { </a:t>
            </a:r>
            <a:r>
              <a:rPr lang="en-US" sz="1600" dirty="0" err="1" smtClean="0">
                <a:solidFill>
                  <a:schemeClr val="bg1"/>
                </a:solidFill>
              </a:rPr>
              <a:t>System.out.println</a:t>
            </a:r>
            <a:endParaRPr lang="en-US" sz="1600" dirty="0" smtClean="0">
              <a:solidFill>
                <a:schemeClr val="bg1"/>
              </a:solidFill>
            </a:endParaRPr>
          </a:p>
          <a:p>
            <a:pPr marL="0" lvl="0" indent="0" algn="l"/>
            <a:r>
              <a:rPr lang="en-US" sz="1600" dirty="0" smtClean="0">
                <a:solidFill>
                  <a:schemeClr val="bg1"/>
                </a:solidFill>
              </a:rPr>
              <a:t>("</a:t>
            </a:r>
            <a:r>
              <a:rPr lang="en-US" sz="1600" dirty="0" err="1">
                <a:solidFill>
                  <a:schemeClr val="bg1"/>
                </a:solidFill>
              </a:rPr>
              <a:t>Employé</a:t>
            </a:r>
            <a:r>
              <a:rPr lang="en-US" sz="1600" dirty="0">
                <a:solidFill>
                  <a:schemeClr val="bg1"/>
                </a:solidFill>
              </a:rPr>
              <a:t> : " + nom</a:t>
            </a:r>
            <a:r>
              <a:rPr lang="en-US" sz="1600" dirty="0" smtClean="0">
                <a:solidFill>
                  <a:schemeClr val="bg1"/>
                </a:solidFill>
              </a:rPr>
              <a:t>);</a:t>
            </a:r>
          </a:p>
          <a:p>
            <a:pPr marL="0" lvl="0" indent="0" algn="l"/>
            <a:r>
              <a:rPr lang="en-US" sz="1600" dirty="0" smtClean="0">
                <a:solidFill>
                  <a:schemeClr val="bg1"/>
                </a:solidFill>
              </a:rPr>
              <a:t> } </a:t>
            </a:r>
            <a:r>
              <a:rPr lang="en-US" sz="1600" dirty="0">
                <a:solidFill>
                  <a:schemeClr val="bg1"/>
                </a:solidFill>
              </a:rPr>
              <a:t>}</a:t>
            </a:r>
            <a:endParaRPr sz="1800" dirty="0">
              <a:solidFill>
                <a:schemeClr val="bg1"/>
              </a:solidFill>
            </a:endParaRPr>
          </a:p>
        </p:txBody>
      </p:sp>
      <p:sp>
        <p:nvSpPr>
          <p:cNvPr id="23" name="Google Shape;409;p33"/>
          <p:cNvSpPr txBox="1">
            <a:spLocks noGrp="1"/>
          </p:cNvSpPr>
          <p:nvPr>
            <p:ph type="subTitle" idx="1"/>
          </p:nvPr>
        </p:nvSpPr>
        <p:spPr>
          <a:xfrm>
            <a:off x="4838696" y="720315"/>
            <a:ext cx="3004327"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p>
        </p:txBody>
      </p:sp>
      <p:grpSp>
        <p:nvGrpSpPr>
          <p:cNvPr id="28" name="Google Shape;761;p47"/>
          <p:cNvGrpSpPr/>
          <p:nvPr/>
        </p:nvGrpSpPr>
        <p:grpSpPr>
          <a:xfrm>
            <a:off x="5927812" y="181180"/>
            <a:ext cx="514000" cy="470852"/>
            <a:chOff x="4822288" y="2160900"/>
            <a:chExt cx="270775" cy="330275"/>
          </a:xfrm>
        </p:grpSpPr>
        <p:sp>
          <p:nvSpPr>
            <p:cNvPr id="29" name="Google Shape;762;p47"/>
            <p:cNvSpPr/>
            <p:nvPr/>
          </p:nvSpPr>
          <p:spPr>
            <a:xfrm>
              <a:off x="4822288" y="2160900"/>
              <a:ext cx="270775" cy="330275"/>
            </a:xfrm>
            <a:custGeom>
              <a:avLst/>
              <a:gdLst/>
              <a:ahLst/>
              <a:cxnLst/>
              <a:rect l="l" t="t" r="r" b="b"/>
              <a:pathLst>
                <a:path w="10831" h="13211" extrusionOk="0">
                  <a:moveTo>
                    <a:pt x="4821" y="807"/>
                  </a:moveTo>
                  <a:lnTo>
                    <a:pt x="4821" y="2079"/>
                  </a:lnTo>
                  <a:lnTo>
                    <a:pt x="4760" y="2079"/>
                  </a:lnTo>
                  <a:cubicBezTo>
                    <a:pt x="4499" y="2079"/>
                    <a:pt x="4297" y="2280"/>
                    <a:pt x="4297" y="2542"/>
                  </a:cubicBezTo>
                  <a:lnTo>
                    <a:pt x="4297" y="3410"/>
                  </a:lnTo>
                  <a:lnTo>
                    <a:pt x="2824" y="3410"/>
                  </a:lnTo>
                  <a:lnTo>
                    <a:pt x="2824" y="3329"/>
                  </a:lnTo>
                  <a:cubicBezTo>
                    <a:pt x="2824" y="2703"/>
                    <a:pt x="3047" y="2098"/>
                    <a:pt x="3450" y="1635"/>
                  </a:cubicBezTo>
                  <a:cubicBezTo>
                    <a:pt x="3813" y="1211"/>
                    <a:pt x="4297" y="928"/>
                    <a:pt x="4821" y="807"/>
                  </a:cubicBezTo>
                  <a:close/>
                  <a:moveTo>
                    <a:pt x="6051" y="2482"/>
                  </a:moveTo>
                  <a:cubicBezTo>
                    <a:pt x="6091" y="2482"/>
                    <a:pt x="6131" y="2501"/>
                    <a:pt x="6131" y="2542"/>
                  </a:cubicBezTo>
                  <a:lnTo>
                    <a:pt x="6131" y="3410"/>
                  </a:lnTo>
                  <a:lnTo>
                    <a:pt x="4700" y="3410"/>
                  </a:lnTo>
                  <a:lnTo>
                    <a:pt x="4700" y="2542"/>
                  </a:lnTo>
                  <a:cubicBezTo>
                    <a:pt x="4700" y="2501"/>
                    <a:pt x="4720" y="2482"/>
                    <a:pt x="4760" y="2482"/>
                  </a:cubicBezTo>
                  <a:close/>
                  <a:moveTo>
                    <a:pt x="5588" y="404"/>
                  </a:moveTo>
                  <a:lnTo>
                    <a:pt x="5588" y="425"/>
                  </a:lnTo>
                  <a:lnTo>
                    <a:pt x="5588" y="1090"/>
                  </a:lnTo>
                  <a:cubicBezTo>
                    <a:pt x="5588" y="1211"/>
                    <a:pt x="5688" y="1291"/>
                    <a:pt x="5789" y="1291"/>
                  </a:cubicBezTo>
                  <a:cubicBezTo>
                    <a:pt x="5910" y="1291"/>
                    <a:pt x="5991" y="1211"/>
                    <a:pt x="5991" y="1090"/>
                  </a:cubicBezTo>
                  <a:lnTo>
                    <a:pt x="5991" y="807"/>
                  </a:lnTo>
                  <a:cubicBezTo>
                    <a:pt x="7140" y="1070"/>
                    <a:pt x="7986" y="2119"/>
                    <a:pt x="7986" y="3329"/>
                  </a:cubicBezTo>
                  <a:lnTo>
                    <a:pt x="7986" y="3410"/>
                  </a:lnTo>
                  <a:lnTo>
                    <a:pt x="6515" y="3410"/>
                  </a:lnTo>
                  <a:lnTo>
                    <a:pt x="6515" y="2542"/>
                  </a:lnTo>
                  <a:cubicBezTo>
                    <a:pt x="6515" y="2280"/>
                    <a:pt x="6314" y="2079"/>
                    <a:pt x="6051" y="2079"/>
                  </a:cubicBezTo>
                  <a:lnTo>
                    <a:pt x="5991" y="2079"/>
                  </a:lnTo>
                  <a:lnTo>
                    <a:pt x="5991" y="1756"/>
                  </a:lnTo>
                  <a:cubicBezTo>
                    <a:pt x="5991" y="1654"/>
                    <a:pt x="5910" y="1554"/>
                    <a:pt x="5789" y="1554"/>
                  </a:cubicBezTo>
                  <a:cubicBezTo>
                    <a:pt x="5688" y="1554"/>
                    <a:pt x="5588" y="1654"/>
                    <a:pt x="5588" y="1756"/>
                  </a:cubicBezTo>
                  <a:lnTo>
                    <a:pt x="5588" y="2079"/>
                  </a:lnTo>
                  <a:lnTo>
                    <a:pt x="5225" y="2079"/>
                  </a:lnTo>
                  <a:lnTo>
                    <a:pt x="5225" y="425"/>
                  </a:lnTo>
                  <a:cubicBezTo>
                    <a:pt x="5225" y="404"/>
                    <a:pt x="5225" y="404"/>
                    <a:pt x="5244" y="404"/>
                  </a:cubicBezTo>
                  <a:close/>
                  <a:moveTo>
                    <a:pt x="8470" y="3813"/>
                  </a:moveTo>
                  <a:lnTo>
                    <a:pt x="8470" y="4276"/>
                  </a:lnTo>
                  <a:lnTo>
                    <a:pt x="2340" y="4276"/>
                  </a:lnTo>
                  <a:lnTo>
                    <a:pt x="2340" y="3813"/>
                  </a:lnTo>
                  <a:close/>
                  <a:moveTo>
                    <a:pt x="4115" y="7886"/>
                  </a:moveTo>
                  <a:cubicBezTo>
                    <a:pt x="4499" y="8107"/>
                    <a:pt x="4942" y="8228"/>
                    <a:pt x="5405" y="8228"/>
                  </a:cubicBezTo>
                  <a:cubicBezTo>
                    <a:pt x="5870" y="8228"/>
                    <a:pt x="6293" y="8107"/>
                    <a:pt x="6656" y="7906"/>
                  </a:cubicBezTo>
                  <a:lnTo>
                    <a:pt x="6656" y="8067"/>
                  </a:lnTo>
                  <a:cubicBezTo>
                    <a:pt x="6656" y="8632"/>
                    <a:pt x="6193" y="9116"/>
                    <a:pt x="5628" y="9116"/>
                  </a:cubicBezTo>
                  <a:lnTo>
                    <a:pt x="5144" y="9116"/>
                  </a:lnTo>
                  <a:cubicBezTo>
                    <a:pt x="4579" y="9116"/>
                    <a:pt x="4115" y="8632"/>
                    <a:pt x="4115" y="8067"/>
                  </a:cubicBezTo>
                  <a:lnTo>
                    <a:pt x="4115" y="7886"/>
                  </a:lnTo>
                  <a:close/>
                  <a:moveTo>
                    <a:pt x="5628" y="9500"/>
                  </a:moveTo>
                  <a:cubicBezTo>
                    <a:pt x="5668" y="9500"/>
                    <a:pt x="5709" y="9540"/>
                    <a:pt x="5709" y="9580"/>
                  </a:cubicBezTo>
                  <a:lnTo>
                    <a:pt x="5709" y="9822"/>
                  </a:lnTo>
                  <a:cubicBezTo>
                    <a:pt x="5709" y="9863"/>
                    <a:pt x="5668" y="9903"/>
                    <a:pt x="5628" y="9903"/>
                  </a:cubicBezTo>
                  <a:lnTo>
                    <a:pt x="5225" y="9903"/>
                  </a:lnTo>
                  <a:cubicBezTo>
                    <a:pt x="5184" y="9903"/>
                    <a:pt x="5144" y="9863"/>
                    <a:pt x="5144" y="9822"/>
                  </a:cubicBezTo>
                  <a:lnTo>
                    <a:pt x="5144" y="9580"/>
                  </a:lnTo>
                  <a:cubicBezTo>
                    <a:pt x="5144" y="9540"/>
                    <a:pt x="5184" y="9500"/>
                    <a:pt x="5225" y="9500"/>
                  </a:cubicBezTo>
                  <a:close/>
                  <a:moveTo>
                    <a:pt x="6656" y="9056"/>
                  </a:moveTo>
                  <a:lnTo>
                    <a:pt x="6656" y="9379"/>
                  </a:lnTo>
                  <a:cubicBezTo>
                    <a:pt x="6656" y="9680"/>
                    <a:pt x="6596" y="9984"/>
                    <a:pt x="6454" y="10266"/>
                  </a:cubicBezTo>
                  <a:lnTo>
                    <a:pt x="6112" y="11011"/>
                  </a:lnTo>
                  <a:lnTo>
                    <a:pt x="5870" y="10226"/>
                  </a:lnTo>
                  <a:cubicBezTo>
                    <a:pt x="6010" y="10145"/>
                    <a:pt x="6091" y="9984"/>
                    <a:pt x="6091" y="9822"/>
                  </a:cubicBezTo>
                  <a:lnTo>
                    <a:pt x="6091" y="9580"/>
                  </a:lnTo>
                  <a:cubicBezTo>
                    <a:pt x="6091" y="9540"/>
                    <a:pt x="6091" y="9479"/>
                    <a:pt x="6072" y="9438"/>
                  </a:cubicBezTo>
                  <a:cubicBezTo>
                    <a:pt x="6293" y="9358"/>
                    <a:pt x="6494" y="9237"/>
                    <a:pt x="6656" y="9056"/>
                  </a:cubicBezTo>
                  <a:close/>
                  <a:moveTo>
                    <a:pt x="4176" y="9116"/>
                  </a:moveTo>
                  <a:cubicBezTo>
                    <a:pt x="4337" y="9277"/>
                    <a:pt x="4539" y="9398"/>
                    <a:pt x="4760" y="9459"/>
                  </a:cubicBezTo>
                  <a:cubicBezTo>
                    <a:pt x="4760" y="9500"/>
                    <a:pt x="4741" y="9540"/>
                    <a:pt x="4741" y="9580"/>
                  </a:cubicBezTo>
                  <a:lnTo>
                    <a:pt x="4741" y="9822"/>
                  </a:lnTo>
                  <a:cubicBezTo>
                    <a:pt x="4741" y="9984"/>
                    <a:pt x="4841" y="10145"/>
                    <a:pt x="4962" y="10226"/>
                  </a:cubicBezTo>
                  <a:lnTo>
                    <a:pt x="4741" y="11032"/>
                  </a:lnTo>
                  <a:lnTo>
                    <a:pt x="4378" y="10266"/>
                  </a:lnTo>
                  <a:cubicBezTo>
                    <a:pt x="4236" y="9984"/>
                    <a:pt x="4176" y="9680"/>
                    <a:pt x="4176" y="9358"/>
                  </a:cubicBezTo>
                  <a:lnTo>
                    <a:pt x="4176" y="9116"/>
                  </a:lnTo>
                  <a:close/>
                  <a:moveTo>
                    <a:pt x="5486" y="10306"/>
                  </a:moveTo>
                  <a:lnTo>
                    <a:pt x="5849" y="11557"/>
                  </a:lnTo>
                  <a:lnTo>
                    <a:pt x="5426" y="12444"/>
                  </a:lnTo>
                  <a:lnTo>
                    <a:pt x="5002" y="11576"/>
                  </a:lnTo>
                  <a:lnTo>
                    <a:pt x="5365" y="10306"/>
                  </a:lnTo>
                  <a:close/>
                  <a:moveTo>
                    <a:pt x="3429" y="8833"/>
                  </a:moveTo>
                  <a:lnTo>
                    <a:pt x="2643" y="9903"/>
                  </a:lnTo>
                  <a:cubicBezTo>
                    <a:pt x="2563" y="9984"/>
                    <a:pt x="2582" y="10105"/>
                    <a:pt x="2684" y="10185"/>
                  </a:cubicBezTo>
                  <a:lnTo>
                    <a:pt x="3308" y="10648"/>
                  </a:lnTo>
                  <a:lnTo>
                    <a:pt x="2945" y="11294"/>
                  </a:lnTo>
                  <a:cubicBezTo>
                    <a:pt x="2905" y="11374"/>
                    <a:pt x="2905" y="11476"/>
                    <a:pt x="2966" y="11536"/>
                  </a:cubicBezTo>
                  <a:lnTo>
                    <a:pt x="4176" y="12826"/>
                  </a:lnTo>
                  <a:lnTo>
                    <a:pt x="2200" y="12826"/>
                  </a:lnTo>
                  <a:lnTo>
                    <a:pt x="2200" y="11818"/>
                  </a:lnTo>
                  <a:cubicBezTo>
                    <a:pt x="2200" y="11718"/>
                    <a:pt x="2119" y="11616"/>
                    <a:pt x="1998" y="11616"/>
                  </a:cubicBezTo>
                  <a:cubicBezTo>
                    <a:pt x="1896" y="11616"/>
                    <a:pt x="1796" y="11718"/>
                    <a:pt x="1796" y="11818"/>
                  </a:cubicBezTo>
                  <a:lnTo>
                    <a:pt x="1796" y="12826"/>
                  </a:lnTo>
                  <a:lnTo>
                    <a:pt x="404" y="12826"/>
                  </a:lnTo>
                  <a:lnTo>
                    <a:pt x="404" y="11334"/>
                  </a:lnTo>
                  <a:cubicBezTo>
                    <a:pt x="404" y="10447"/>
                    <a:pt x="928" y="9680"/>
                    <a:pt x="1654" y="9438"/>
                  </a:cubicBezTo>
                  <a:lnTo>
                    <a:pt x="3429" y="8833"/>
                  </a:lnTo>
                  <a:close/>
                  <a:moveTo>
                    <a:pt x="3773" y="9056"/>
                  </a:moveTo>
                  <a:lnTo>
                    <a:pt x="3773" y="9358"/>
                  </a:lnTo>
                  <a:cubicBezTo>
                    <a:pt x="3773" y="9742"/>
                    <a:pt x="3853" y="10105"/>
                    <a:pt x="4015" y="10447"/>
                  </a:cubicBezTo>
                  <a:lnTo>
                    <a:pt x="4620" y="11678"/>
                  </a:lnTo>
                  <a:lnTo>
                    <a:pt x="5083" y="12686"/>
                  </a:lnTo>
                  <a:lnTo>
                    <a:pt x="5163" y="12826"/>
                  </a:lnTo>
                  <a:lnTo>
                    <a:pt x="4720" y="12826"/>
                  </a:lnTo>
                  <a:lnTo>
                    <a:pt x="3369" y="11374"/>
                  </a:lnTo>
                  <a:lnTo>
                    <a:pt x="3732" y="10710"/>
                  </a:lnTo>
                  <a:cubicBezTo>
                    <a:pt x="3792" y="10608"/>
                    <a:pt x="3773" y="10508"/>
                    <a:pt x="3692" y="10447"/>
                  </a:cubicBezTo>
                  <a:lnTo>
                    <a:pt x="3066" y="9984"/>
                  </a:lnTo>
                  <a:lnTo>
                    <a:pt x="3773" y="9056"/>
                  </a:lnTo>
                  <a:close/>
                  <a:moveTo>
                    <a:pt x="7402" y="8833"/>
                  </a:moveTo>
                  <a:lnTo>
                    <a:pt x="9177" y="9438"/>
                  </a:lnTo>
                  <a:cubicBezTo>
                    <a:pt x="9922" y="9680"/>
                    <a:pt x="10427" y="10447"/>
                    <a:pt x="10427" y="11334"/>
                  </a:cubicBezTo>
                  <a:lnTo>
                    <a:pt x="10427" y="12826"/>
                  </a:lnTo>
                  <a:lnTo>
                    <a:pt x="9116" y="12826"/>
                  </a:lnTo>
                  <a:lnTo>
                    <a:pt x="9116" y="11818"/>
                  </a:lnTo>
                  <a:cubicBezTo>
                    <a:pt x="9116" y="11718"/>
                    <a:pt x="9035" y="11616"/>
                    <a:pt x="8914" y="11616"/>
                  </a:cubicBezTo>
                  <a:cubicBezTo>
                    <a:pt x="8814" y="11616"/>
                    <a:pt x="8733" y="11718"/>
                    <a:pt x="8733" y="11818"/>
                  </a:cubicBezTo>
                  <a:lnTo>
                    <a:pt x="8733" y="12826"/>
                  </a:lnTo>
                  <a:lnTo>
                    <a:pt x="6656" y="12826"/>
                  </a:lnTo>
                  <a:lnTo>
                    <a:pt x="6898" y="12565"/>
                  </a:lnTo>
                  <a:cubicBezTo>
                    <a:pt x="6978" y="12484"/>
                    <a:pt x="6978" y="12342"/>
                    <a:pt x="6898" y="12283"/>
                  </a:cubicBezTo>
                  <a:cubicBezTo>
                    <a:pt x="6857" y="12242"/>
                    <a:pt x="6802" y="12222"/>
                    <a:pt x="6749" y="12222"/>
                  </a:cubicBezTo>
                  <a:cubicBezTo>
                    <a:pt x="6696" y="12222"/>
                    <a:pt x="6646" y="12242"/>
                    <a:pt x="6615" y="12283"/>
                  </a:cubicBezTo>
                  <a:lnTo>
                    <a:pt x="6112" y="12826"/>
                  </a:lnTo>
                  <a:lnTo>
                    <a:pt x="5688" y="12826"/>
                  </a:lnTo>
                  <a:lnTo>
                    <a:pt x="5789" y="12605"/>
                  </a:lnTo>
                  <a:lnTo>
                    <a:pt x="6233" y="11657"/>
                  </a:lnTo>
                  <a:lnTo>
                    <a:pt x="6817" y="10447"/>
                  </a:lnTo>
                  <a:cubicBezTo>
                    <a:pt x="6978" y="10105"/>
                    <a:pt x="7059" y="9742"/>
                    <a:pt x="7059" y="9379"/>
                  </a:cubicBezTo>
                  <a:lnTo>
                    <a:pt x="7059" y="9056"/>
                  </a:lnTo>
                  <a:lnTo>
                    <a:pt x="7745" y="9984"/>
                  </a:lnTo>
                  <a:lnTo>
                    <a:pt x="7140" y="10447"/>
                  </a:lnTo>
                  <a:cubicBezTo>
                    <a:pt x="7059" y="10508"/>
                    <a:pt x="7039" y="10608"/>
                    <a:pt x="7080" y="10710"/>
                  </a:cubicBezTo>
                  <a:lnTo>
                    <a:pt x="7462" y="11374"/>
                  </a:lnTo>
                  <a:lnTo>
                    <a:pt x="7160" y="11697"/>
                  </a:lnTo>
                  <a:cubicBezTo>
                    <a:pt x="7099" y="11778"/>
                    <a:pt x="7099" y="11899"/>
                    <a:pt x="7180" y="11979"/>
                  </a:cubicBezTo>
                  <a:cubicBezTo>
                    <a:pt x="7217" y="12008"/>
                    <a:pt x="7264" y="12023"/>
                    <a:pt x="7311" y="12023"/>
                  </a:cubicBezTo>
                  <a:cubicBezTo>
                    <a:pt x="7364" y="12023"/>
                    <a:pt x="7419" y="12003"/>
                    <a:pt x="7462" y="11960"/>
                  </a:cubicBezTo>
                  <a:lnTo>
                    <a:pt x="7846" y="11536"/>
                  </a:lnTo>
                  <a:cubicBezTo>
                    <a:pt x="7906" y="11476"/>
                    <a:pt x="7927" y="11374"/>
                    <a:pt x="7886" y="11294"/>
                  </a:cubicBezTo>
                  <a:lnTo>
                    <a:pt x="7523" y="10648"/>
                  </a:lnTo>
                  <a:lnTo>
                    <a:pt x="8148" y="10185"/>
                  </a:lnTo>
                  <a:cubicBezTo>
                    <a:pt x="8228" y="10105"/>
                    <a:pt x="8249" y="9984"/>
                    <a:pt x="8188" y="9903"/>
                  </a:cubicBezTo>
                  <a:lnTo>
                    <a:pt x="7402" y="8833"/>
                  </a:lnTo>
                  <a:close/>
                  <a:moveTo>
                    <a:pt x="5244" y="1"/>
                  </a:moveTo>
                  <a:cubicBezTo>
                    <a:pt x="5023" y="1"/>
                    <a:pt x="4841" y="183"/>
                    <a:pt x="4821" y="404"/>
                  </a:cubicBezTo>
                  <a:cubicBezTo>
                    <a:pt x="4176" y="525"/>
                    <a:pt x="3590" y="869"/>
                    <a:pt x="3147" y="1372"/>
                  </a:cubicBezTo>
                  <a:cubicBezTo>
                    <a:pt x="2684" y="1917"/>
                    <a:pt x="2421" y="2603"/>
                    <a:pt x="2421" y="3329"/>
                  </a:cubicBezTo>
                  <a:lnTo>
                    <a:pt x="2421" y="3410"/>
                  </a:lnTo>
                  <a:lnTo>
                    <a:pt x="2321" y="3410"/>
                  </a:lnTo>
                  <a:cubicBezTo>
                    <a:pt x="2119" y="3410"/>
                    <a:pt x="1937" y="3590"/>
                    <a:pt x="1937" y="3792"/>
                  </a:cubicBezTo>
                  <a:lnTo>
                    <a:pt x="1937" y="4297"/>
                  </a:lnTo>
                  <a:cubicBezTo>
                    <a:pt x="1937" y="4498"/>
                    <a:pt x="2119" y="4679"/>
                    <a:pt x="2321" y="4679"/>
                  </a:cubicBezTo>
                  <a:lnTo>
                    <a:pt x="2824" y="4679"/>
                  </a:lnTo>
                  <a:lnTo>
                    <a:pt x="2824" y="5647"/>
                  </a:lnTo>
                  <a:cubicBezTo>
                    <a:pt x="2824" y="6031"/>
                    <a:pt x="2905" y="6394"/>
                    <a:pt x="3066" y="6736"/>
                  </a:cubicBezTo>
                  <a:cubicBezTo>
                    <a:pt x="3096" y="6812"/>
                    <a:pt x="3170" y="6853"/>
                    <a:pt x="3248" y="6853"/>
                  </a:cubicBezTo>
                  <a:cubicBezTo>
                    <a:pt x="3275" y="6853"/>
                    <a:pt x="3303" y="6848"/>
                    <a:pt x="3329" y="6838"/>
                  </a:cubicBezTo>
                  <a:cubicBezTo>
                    <a:pt x="3429" y="6776"/>
                    <a:pt x="3469" y="6676"/>
                    <a:pt x="3429" y="6575"/>
                  </a:cubicBezTo>
                  <a:cubicBezTo>
                    <a:pt x="3289" y="6273"/>
                    <a:pt x="3227" y="5970"/>
                    <a:pt x="3227" y="5647"/>
                  </a:cubicBezTo>
                  <a:lnTo>
                    <a:pt x="3227" y="4679"/>
                  </a:lnTo>
                  <a:lnTo>
                    <a:pt x="7604" y="4679"/>
                  </a:lnTo>
                  <a:lnTo>
                    <a:pt x="7604" y="5647"/>
                  </a:lnTo>
                  <a:cubicBezTo>
                    <a:pt x="7604" y="6857"/>
                    <a:pt x="6615" y="7825"/>
                    <a:pt x="5405" y="7825"/>
                  </a:cubicBezTo>
                  <a:cubicBezTo>
                    <a:pt x="4781" y="7825"/>
                    <a:pt x="4176" y="7564"/>
                    <a:pt x="3752" y="7080"/>
                  </a:cubicBezTo>
                  <a:cubicBezTo>
                    <a:pt x="3720" y="7036"/>
                    <a:pt x="3664" y="7016"/>
                    <a:pt x="3606" y="7016"/>
                  </a:cubicBezTo>
                  <a:cubicBezTo>
                    <a:pt x="3557" y="7016"/>
                    <a:pt x="3507" y="7031"/>
                    <a:pt x="3469" y="7059"/>
                  </a:cubicBezTo>
                  <a:cubicBezTo>
                    <a:pt x="3389" y="7139"/>
                    <a:pt x="3389" y="7260"/>
                    <a:pt x="3450" y="7341"/>
                  </a:cubicBezTo>
                  <a:cubicBezTo>
                    <a:pt x="3531" y="7443"/>
                    <a:pt x="3631" y="7523"/>
                    <a:pt x="3711" y="7604"/>
                  </a:cubicBezTo>
                  <a:lnTo>
                    <a:pt x="3711" y="8067"/>
                  </a:lnTo>
                  <a:cubicBezTo>
                    <a:pt x="3711" y="8148"/>
                    <a:pt x="3711" y="8228"/>
                    <a:pt x="3732" y="8309"/>
                  </a:cubicBezTo>
                  <a:lnTo>
                    <a:pt x="1533" y="9075"/>
                  </a:lnTo>
                  <a:cubicBezTo>
                    <a:pt x="1090" y="9217"/>
                    <a:pt x="707" y="9500"/>
                    <a:pt x="425" y="9922"/>
                  </a:cubicBezTo>
                  <a:cubicBezTo>
                    <a:pt x="162" y="10326"/>
                    <a:pt x="1" y="10810"/>
                    <a:pt x="1" y="11334"/>
                  </a:cubicBezTo>
                  <a:lnTo>
                    <a:pt x="1" y="13028"/>
                  </a:lnTo>
                  <a:cubicBezTo>
                    <a:pt x="1" y="13130"/>
                    <a:pt x="102" y="13210"/>
                    <a:pt x="202" y="13210"/>
                  </a:cubicBezTo>
                  <a:lnTo>
                    <a:pt x="10629" y="13210"/>
                  </a:lnTo>
                  <a:cubicBezTo>
                    <a:pt x="10750" y="13210"/>
                    <a:pt x="10831" y="13130"/>
                    <a:pt x="10831" y="13028"/>
                  </a:cubicBezTo>
                  <a:lnTo>
                    <a:pt x="10831" y="11334"/>
                  </a:lnTo>
                  <a:cubicBezTo>
                    <a:pt x="10831" y="10810"/>
                    <a:pt x="10689" y="10326"/>
                    <a:pt x="10406" y="9922"/>
                  </a:cubicBezTo>
                  <a:cubicBezTo>
                    <a:pt x="10145" y="9500"/>
                    <a:pt x="9761" y="9217"/>
                    <a:pt x="9317" y="9075"/>
                  </a:cubicBezTo>
                  <a:lnTo>
                    <a:pt x="7039" y="8290"/>
                  </a:lnTo>
                  <a:cubicBezTo>
                    <a:pt x="7039" y="8228"/>
                    <a:pt x="7059" y="8148"/>
                    <a:pt x="7059" y="8067"/>
                  </a:cubicBezTo>
                  <a:lnTo>
                    <a:pt x="7059" y="7644"/>
                  </a:lnTo>
                  <a:cubicBezTo>
                    <a:pt x="7624" y="7160"/>
                    <a:pt x="7986" y="6454"/>
                    <a:pt x="7986" y="5647"/>
                  </a:cubicBezTo>
                  <a:lnTo>
                    <a:pt x="7986" y="4679"/>
                  </a:lnTo>
                  <a:lnTo>
                    <a:pt x="8491" y="4679"/>
                  </a:lnTo>
                  <a:cubicBezTo>
                    <a:pt x="8693" y="4679"/>
                    <a:pt x="8874" y="4498"/>
                    <a:pt x="8874" y="4297"/>
                  </a:cubicBezTo>
                  <a:lnTo>
                    <a:pt x="8874" y="3792"/>
                  </a:lnTo>
                  <a:cubicBezTo>
                    <a:pt x="8874" y="3590"/>
                    <a:pt x="8693" y="3410"/>
                    <a:pt x="8491" y="3410"/>
                  </a:cubicBezTo>
                  <a:lnTo>
                    <a:pt x="8390" y="3410"/>
                  </a:lnTo>
                  <a:lnTo>
                    <a:pt x="8390" y="3329"/>
                  </a:lnTo>
                  <a:cubicBezTo>
                    <a:pt x="8390" y="2603"/>
                    <a:pt x="8128" y="1896"/>
                    <a:pt x="7644" y="1353"/>
                  </a:cubicBezTo>
                  <a:cubicBezTo>
                    <a:pt x="7220" y="869"/>
                    <a:pt x="6636" y="525"/>
                    <a:pt x="5991" y="404"/>
                  </a:cubicBezTo>
                  <a:cubicBezTo>
                    <a:pt x="5970" y="183"/>
                    <a:pt x="5809" y="1"/>
                    <a:pt x="5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7"/>
            <p:cNvSpPr/>
            <p:nvPr/>
          </p:nvSpPr>
          <p:spPr>
            <a:xfrm>
              <a:off x="4926138" y="2288950"/>
              <a:ext cx="10650" cy="10650"/>
            </a:xfrm>
            <a:custGeom>
              <a:avLst/>
              <a:gdLst/>
              <a:ahLst/>
              <a:cxnLst/>
              <a:rect l="l" t="t" r="r" b="b"/>
              <a:pathLst>
                <a:path w="426" h="426" extrusionOk="0">
                  <a:moveTo>
                    <a:pt x="224" y="1"/>
                  </a:moveTo>
                  <a:cubicBezTo>
                    <a:pt x="103" y="1"/>
                    <a:pt x="1" y="102"/>
                    <a:pt x="1" y="223"/>
                  </a:cubicBezTo>
                  <a:cubicBezTo>
                    <a:pt x="1" y="344"/>
                    <a:pt x="103" y="425"/>
                    <a:pt x="224" y="425"/>
                  </a:cubicBezTo>
                  <a:cubicBezTo>
                    <a:pt x="345" y="425"/>
                    <a:pt x="425" y="344"/>
                    <a:pt x="425" y="223"/>
                  </a:cubicBezTo>
                  <a:cubicBezTo>
                    <a:pt x="425" y="102"/>
                    <a:pt x="345"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7"/>
            <p:cNvSpPr/>
            <p:nvPr/>
          </p:nvSpPr>
          <p:spPr>
            <a:xfrm>
              <a:off x="4974063" y="2288950"/>
              <a:ext cx="10600" cy="10650"/>
            </a:xfrm>
            <a:custGeom>
              <a:avLst/>
              <a:gdLst/>
              <a:ahLst/>
              <a:cxnLst/>
              <a:rect l="l" t="t" r="r" b="b"/>
              <a:pathLst>
                <a:path w="424" h="426" extrusionOk="0">
                  <a:moveTo>
                    <a:pt x="222" y="1"/>
                  </a:moveTo>
                  <a:cubicBezTo>
                    <a:pt x="101" y="1"/>
                    <a:pt x="1" y="102"/>
                    <a:pt x="1" y="223"/>
                  </a:cubicBezTo>
                  <a:cubicBezTo>
                    <a:pt x="1" y="344"/>
                    <a:pt x="101" y="425"/>
                    <a:pt x="222" y="425"/>
                  </a:cubicBezTo>
                  <a:cubicBezTo>
                    <a:pt x="323" y="425"/>
                    <a:pt x="423" y="344"/>
                    <a:pt x="423" y="223"/>
                  </a:cubicBezTo>
                  <a:cubicBezTo>
                    <a:pt x="423" y="102"/>
                    <a:pt x="323"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7"/>
            <p:cNvSpPr/>
            <p:nvPr/>
          </p:nvSpPr>
          <p:spPr>
            <a:xfrm>
              <a:off x="4935213" y="2321700"/>
              <a:ext cx="44925" cy="18225"/>
            </a:xfrm>
            <a:custGeom>
              <a:avLst/>
              <a:gdLst/>
              <a:ahLst/>
              <a:cxnLst/>
              <a:rect l="l" t="t" r="r" b="b"/>
              <a:pathLst>
                <a:path w="1797" h="729" extrusionOk="0">
                  <a:moveTo>
                    <a:pt x="1578" y="1"/>
                  </a:moveTo>
                  <a:cubicBezTo>
                    <a:pt x="1520" y="1"/>
                    <a:pt x="1467" y="26"/>
                    <a:pt x="1434" y="83"/>
                  </a:cubicBezTo>
                  <a:cubicBezTo>
                    <a:pt x="1292" y="244"/>
                    <a:pt x="1111" y="325"/>
                    <a:pt x="909" y="325"/>
                  </a:cubicBezTo>
                  <a:cubicBezTo>
                    <a:pt x="708" y="325"/>
                    <a:pt x="506" y="244"/>
                    <a:pt x="385" y="83"/>
                  </a:cubicBezTo>
                  <a:cubicBezTo>
                    <a:pt x="348" y="34"/>
                    <a:pt x="282" y="7"/>
                    <a:pt x="217" y="7"/>
                  </a:cubicBezTo>
                  <a:cubicBezTo>
                    <a:pt x="175" y="7"/>
                    <a:pt x="134" y="19"/>
                    <a:pt x="103" y="43"/>
                  </a:cubicBezTo>
                  <a:cubicBezTo>
                    <a:pt x="22" y="123"/>
                    <a:pt x="1" y="244"/>
                    <a:pt x="82" y="325"/>
                  </a:cubicBezTo>
                  <a:cubicBezTo>
                    <a:pt x="283" y="586"/>
                    <a:pt x="587" y="728"/>
                    <a:pt x="909" y="728"/>
                  </a:cubicBezTo>
                  <a:cubicBezTo>
                    <a:pt x="1232" y="728"/>
                    <a:pt x="1534" y="586"/>
                    <a:pt x="1735" y="325"/>
                  </a:cubicBezTo>
                  <a:cubicBezTo>
                    <a:pt x="1797" y="244"/>
                    <a:pt x="1797" y="123"/>
                    <a:pt x="1716" y="43"/>
                  </a:cubicBezTo>
                  <a:cubicBezTo>
                    <a:pt x="1671" y="16"/>
                    <a:pt x="1623"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11;p47"/>
          <p:cNvGrpSpPr/>
          <p:nvPr/>
        </p:nvGrpSpPr>
        <p:grpSpPr>
          <a:xfrm>
            <a:off x="2189710" y="211835"/>
            <a:ext cx="523690" cy="449137"/>
            <a:chOff x="4782963" y="3279100"/>
            <a:chExt cx="330275" cy="321675"/>
          </a:xfrm>
        </p:grpSpPr>
        <p:sp>
          <p:nvSpPr>
            <p:cNvPr id="35" name="Google Shape;812;p47"/>
            <p:cNvSpPr/>
            <p:nvPr/>
          </p:nvSpPr>
          <p:spPr>
            <a:xfrm>
              <a:off x="4782963" y="3279100"/>
              <a:ext cx="330275" cy="321675"/>
            </a:xfrm>
            <a:custGeom>
              <a:avLst/>
              <a:gdLst/>
              <a:ahLst/>
              <a:cxnLst/>
              <a:rect l="l" t="t" r="r" b="b"/>
              <a:pathLst>
                <a:path w="13211" h="12867" extrusionOk="0">
                  <a:moveTo>
                    <a:pt x="6535" y="1332"/>
                  </a:moveTo>
                  <a:lnTo>
                    <a:pt x="6777" y="2684"/>
                  </a:lnTo>
                  <a:lnTo>
                    <a:pt x="6373" y="2684"/>
                  </a:lnTo>
                  <a:lnTo>
                    <a:pt x="6535" y="1332"/>
                  </a:lnTo>
                  <a:close/>
                  <a:moveTo>
                    <a:pt x="7987" y="3107"/>
                  </a:moveTo>
                  <a:lnTo>
                    <a:pt x="7987" y="4196"/>
                  </a:lnTo>
                  <a:lnTo>
                    <a:pt x="5163" y="4196"/>
                  </a:lnTo>
                  <a:lnTo>
                    <a:pt x="5163" y="3107"/>
                  </a:lnTo>
                  <a:close/>
                  <a:moveTo>
                    <a:pt x="6656" y="11455"/>
                  </a:moveTo>
                  <a:cubicBezTo>
                    <a:pt x="6817" y="11455"/>
                    <a:pt x="6959" y="11597"/>
                    <a:pt x="6959" y="11778"/>
                  </a:cubicBezTo>
                  <a:lnTo>
                    <a:pt x="6959" y="12485"/>
                  </a:lnTo>
                  <a:lnTo>
                    <a:pt x="6333" y="12485"/>
                  </a:lnTo>
                  <a:lnTo>
                    <a:pt x="6333" y="11778"/>
                  </a:lnTo>
                  <a:cubicBezTo>
                    <a:pt x="6333" y="11597"/>
                    <a:pt x="6475" y="11455"/>
                    <a:pt x="6656" y="11455"/>
                  </a:cubicBezTo>
                  <a:close/>
                  <a:moveTo>
                    <a:pt x="8451" y="4599"/>
                  </a:moveTo>
                  <a:lnTo>
                    <a:pt x="8451" y="7261"/>
                  </a:lnTo>
                  <a:lnTo>
                    <a:pt x="8451" y="12485"/>
                  </a:lnTo>
                  <a:lnTo>
                    <a:pt x="7362" y="12485"/>
                  </a:lnTo>
                  <a:lnTo>
                    <a:pt x="7362" y="11778"/>
                  </a:lnTo>
                  <a:cubicBezTo>
                    <a:pt x="7362" y="11375"/>
                    <a:pt x="7040" y="11052"/>
                    <a:pt x="6656" y="11052"/>
                  </a:cubicBezTo>
                  <a:cubicBezTo>
                    <a:pt x="6252" y="11052"/>
                    <a:pt x="5930" y="11375"/>
                    <a:pt x="5930" y="11778"/>
                  </a:cubicBezTo>
                  <a:lnTo>
                    <a:pt x="5930" y="12485"/>
                  </a:lnTo>
                  <a:lnTo>
                    <a:pt x="4760" y="12485"/>
                  </a:lnTo>
                  <a:lnTo>
                    <a:pt x="4760" y="4599"/>
                  </a:lnTo>
                  <a:close/>
                  <a:moveTo>
                    <a:pt x="6515" y="1"/>
                  </a:moveTo>
                  <a:cubicBezTo>
                    <a:pt x="6394" y="1"/>
                    <a:pt x="6293" y="103"/>
                    <a:pt x="6273" y="224"/>
                  </a:cubicBezTo>
                  <a:lnTo>
                    <a:pt x="5951" y="2703"/>
                  </a:lnTo>
                  <a:lnTo>
                    <a:pt x="5123" y="2703"/>
                  </a:lnTo>
                  <a:cubicBezTo>
                    <a:pt x="4921" y="2703"/>
                    <a:pt x="4760" y="2865"/>
                    <a:pt x="4760" y="3087"/>
                  </a:cubicBezTo>
                  <a:lnTo>
                    <a:pt x="4760" y="4196"/>
                  </a:lnTo>
                  <a:lnTo>
                    <a:pt x="4741" y="4196"/>
                  </a:lnTo>
                  <a:cubicBezTo>
                    <a:pt x="4539" y="4196"/>
                    <a:pt x="4357" y="4357"/>
                    <a:pt x="4357" y="4579"/>
                  </a:cubicBezTo>
                  <a:lnTo>
                    <a:pt x="4357" y="9116"/>
                  </a:lnTo>
                  <a:lnTo>
                    <a:pt x="1917" y="9116"/>
                  </a:lnTo>
                  <a:cubicBezTo>
                    <a:pt x="1716" y="9116"/>
                    <a:pt x="1554" y="9277"/>
                    <a:pt x="1554" y="9500"/>
                  </a:cubicBezTo>
                  <a:lnTo>
                    <a:pt x="1554" y="11092"/>
                  </a:lnTo>
                  <a:cubicBezTo>
                    <a:pt x="1554" y="11213"/>
                    <a:pt x="1635" y="11294"/>
                    <a:pt x="1756" y="11294"/>
                  </a:cubicBezTo>
                  <a:cubicBezTo>
                    <a:pt x="1856" y="11294"/>
                    <a:pt x="1937" y="11213"/>
                    <a:pt x="1937" y="11092"/>
                  </a:cubicBezTo>
                  <a:lnTo>
                    <a:pt x="1937" y="9519"/>
                  </a:lnTo>
                  <a:lnTo>
                    <a:pt x="4357" y="9519"/>
                  </a:lnTo>
                  <a:lnTo>
                    <a:pt x="4357" y="12485"/>
                  </a:lnTo>
                  <a:lnTo>
                    <a:pt x="1937" y="12485"/>
                  </a:lnTo>
                  <a:lnTo>
                    <a:pt x="1937" y="12060"/>
                  </a:lnTo>
                  <a:cubicBezTo>
                    <a:pt x="1937" y="11939"/>
                    <a:pt x="1856" y="11859"/>
                    <a:pt x="1756" y="11859"/>
                  </a:cubicBezTo>
                  <a:cubicBezTo>
                    <a:pt x="1635" y="11859"/>
                    <a:pt x="1554" y="11939"/>
                    <a:pt x="1554" y="12060"/>
                  </a:cubicBezTo>
                  <a:lnTo>
                    <a:pt x="1554" y="12485"/>
                  </a:lnTo>
                  <a:lnTo>
                    <a:pt x="202" y="12485"/>
                  </a:lnTo>
                  <a:cubicBezTo>
                    <a:pt x="102" y="12485"/>
                    <a:pt x="1" y="12565"/>
                    <a:pt x="1" y="12686"/>
                  </a:cubicBezTo>
                  <a:cubicBezTo>
                    <a:pt x="1" y="12786"/>
                    <a:pt x="102" y="12867"/>
                    <a:pt x="202" y="12867"/>
                  </a:cubicBezTo>
                  <a:lnTo>
                    <a:pt x="13009" y="12867"/>
                  </a:lnTo>
                  <a:cubicBezTo>
                    <a:pt x="13130" y="12867"/>
                    <a:pt x="13210" y="12786"/>
                    <a:pt x="13210" y="12686"/>
                  </a:cubicBezTo>
                  <a:cubicBezTo>
                    <a:pt x="13210" y="12565"/>
                    <a:pt x="13130" y="12485"/>
                    <a:pt x="13009" y="12485"/>
                  </a:cubicBezTo>
                  <a:lnTo>
                    <a:pt x="12041" y="12485"/>
                  </a:lnTo>
                  <a:lnTo>
                    <a:pt x="12041" y="7443"/>
                  </a:lnTo>
                  <a:cubicBezTo>
                    <a:pt x="12041" y="7241"/>
                    <a:pt x="11879" y="7059"/>
                    <a:pt x="11657" y="7059"/>
                  </a:cubicBezTo>
                  <a:lnTo>
                    <a:pt x="10487" y="7059"/>
                  </a:lnTo>
                  <a:cubicBezTo>
                    <a:pt x="10387" y="7059"/>
                    <a:pt x="10285" y="7161"/>
                    <a:pt x="10285" y="7261"/>
                  </a:cubicBezTo>
                  <a:cubicBezTo>
                    <a:pt x="10285" y="7382"/>
                    <a:pt x="10387" y="7462"/>
                    <a:pt x="10487" y="7462"/>
                  </a:cubicBezTo>
                  <a:lnTo>
                    <a:pt x="11637" y="7462"/>
                  </a:lnTo>
                  <a:lnTo>
                    <a:pt x="11637" y="12485"/>
                  </a:lnTo>
                  <a:lnTo>
                    <a:pt x="8854" y="12485"/>
                  </a:lnTo>
                  <a:lnTo>
                    <a:pt x="8854" y="7462"/>
                  </a:lnTo>
                  <a:lnTo>
                    <a:pt x="9358" y="7462"/>
                  </a:lnTo>
                  <a:cubicBezTo>
                    <a:pt x="9459" y="7462"/>
                    <a:pt x="9559" y="7382"/>
                    <a:pt x="9559" y="7261"/>
                  </a:cubicBezTo>
                  <a:cubicBezTo>
                    <a:pt x="9559" y="7161"/>
                    <a:pt x="9459" y="7059"/>
                    <a:pt x="9358" y="7059"/>
                  </a:cubicBezTo>
                  <a:lnTo>
                    <a:pt x="8854" y="7059"/>
                  </a:lnTo>
                  <a:lnTo>
                    <a:pt x="8854" y="4579"/>
                  </a:lnTo>
                  <a:cubicBezTo>
                    <a:pt x="8854" y="4357"/>
                    <a:pt x="8672" y="4196"/>
                    <a:pt x="8471" y="4196"/>
                  </a:cubicBezTo>
                  <a:lnTo>
                    <a:pt x="8390" y="4196"/>
                  </a:lnTo>
                  <a:lnTo>
                    <a:pt x="8390" y="3087"/>
                  </a:lnTo>
                  <a:cubicBezTo>
                    <a:pt x="8390" y="2865"/>
                    <a:pt x="8229" y="2703"/>
                    <a:pt x="8008" y="2703"/>
                  </a:cubicBezTo>
                  <a:lnTo>
                    <a:pt x="7180" y="2703"/>
                  </a:lnTo>
                  <a:lnTo>
                    <a:pt x="6757" y="203"/>
                  </a:lnTo>
                  <a:cubicBezTo>
                    <a:pt x="6736" y="82"/>
                    <a:pt x="6636" y="1"/>
                    <a:pt x="6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3;p47"/>
            <p:cNvSpPr/>
            <p:nvPr/>
          </p:nvSpPr>
          <p:spPr>
            <a:xfrm>
              <a:off x="4913563" y="3407175"/>
              <a:ext cx="23700" cy="23200"/>
            </a:xfrm>
            <a:custGeom>
              <a:avLst/>
              <a:gdLst/>
              <a:ahLst/>
              <a:cxnLst/>
              <a:rect l="l" t="t" r="r" b="b"/>
              <a:pathLst>
                <a:path w="948" h="928" extrusionOk="0">
                  <a:moveTo>
                    <a:pt x="202" y="0"/>
                  </a:moveTo>
                  <a:cubicBezTo>
                    <a:pt x="101" y="0"/>
                    <a:pt x="1" y="81"/>
                    <a:pt x="1" y="202"/>
                  </a:cubicBezTo>
                  <a:lnTo>
                    <a:pt x="1" y="726"/>
                  </a:lnTo>
                  <a:cubicBezTo>
                    <a:pt x="1" y="847"/>
                    <a:pt x="101" y="928"/>
                    <a:pt x="202" y="928"/>
                  </a:cubicBezTo>
                  <a:lnTo>
                    <a:pt x="746" y="928"/>
                  </a:lnTo>
                  <a:cubicBezTo>
                    <a:pt x="848" y="928"/>
                    <a:pt x="948" y="847"/>
                    <a:pt x="948" y="726"/>
                  </a:cubicBezTo>
                  <a:cubicBezTo>
                    <a:pt x="948" y="626"/>
                    <a:pt x="848" y="524"/>
                    <a:pt x="746" y="524"/>
                  </a:cubicBezTo>
                  <a:lnTo>
                    <a:pt x="404" y="524"/>
                  </a:lnTo>
                  <a:lnTo>
                    <a:pt x="404" y="202"/>
                  </a:lnTo>
                  <a:cubicBezTo>
                    <a:pt x="404" y="81"/>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4;p47"/>
            <p:cNvSpPr/>
            <p:nvPr/>
          </p:nvSpPr>
          <p:spPr>
            <a:xfrm>
              <a:off x="4957413" y="3407175"/>
              <a:ext cx="23200" cy="23200"/>
            </a:xfrm>
            <a:custGeom>
              <a:avLst/>
              <a:gdLst/>
              <a:ahLst/>
              <a:cxnLst/>
              <a:rect l="l" t="t" r="r" b="b"/>
              <a:pathLst>
                <a:path w="928" h="928" extrusionOk="0">
                  <a:moveTo>
                    <a:pt x="183" y="0"/>
                  </a:moveTo>
                  <a:cubicBezTo>
                    <a:pt x="81" y="0"/>
                    <a:pt x="0" y="81"/>
                    <a:pt x="0" y="202"/>
                  </a:cubicBezTo>
                  <a:lnTo>
                    <a:pt x="0" y="726"/>
                  </a:lnTo>
                  <a:cubicBezTo>
                    <a:pt x="0" y="847"/>
                    <a:pt x="81" y="928"/>
                    <a:pt x="183" y="928"/>
                  </a:cubicBezTo>
                  <a:lnTo>
                    <a:pt x="726" y="928"/>
                  </a:lnTo>
                  <a:cubicBezTo>
                    <a:pt x="847" y="928"/>
                    <a:pt x="928" y="847"/>
                    <a:pt x="928" y="726"/>
                  </a:cubicBezTo>
                  <a:cubicBezTo>
                    <a:pt x="928" y="626"/>
                    <a:pt x="847" y="524"/>
                    <a:pt x="726" y="524"/>
                  </a:cubicBezTo>
                  <a:lnTo>
                    <a:pt x="384" y="524"/>
                  </a:lnTo>
                  <a:lnTo>
                    <a:pt x="384" y="202"/>
                  </a:lnTo>
                  <a:cubicBezTo>
                    <a:pt x="384" y="81"/>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5;p47"/>
            <p:cNvSpPr/>
            <p:nvPr/>
          </p:nvSpPr>
          <p:spPr>
            <a:xfrm>
              <a:off x="4913563" y="3442450"/>
              <a:ext cx="23700" cy="23750"/>
            </a:xfrm>
            <a:custGeom>
              <a:avLst/>
              <a:gdLst/>
              <a:ahLst/>
              <a:cxnLst/>
              <a:rect l="l" t="t" r="r" b="b"/>
              <a:pathLst>
                <a:path w="948" h="950" extrusionOk="0">
                  <a:moveTo>
                    <a:pt x="202" y="1"/>
                  </a:moveTo>
                  <a:cubicBezTo>
                    <a:pt x="101" y="1"/>
                    <a:pt x="1" y="102"/>
                    <a:pt x="1" y="202"/>
                  </a:cubicBezTo>
                  <a:lnTo>
                    <a:pt x="1" y="748"/>
                  </a:lnTo>
                  <a:cubicBezTo>
                    <a:pt x="1" y="848"/>
                    <a:pt x="101" y="949"/>
                    <a:pt x="202" y="949"/>
                  </a:cubicBezTo>
                  <a:lnTo>
                    <a:pt x="746" y="949"/>
                  </a:lnTo>
                  <a:cubicBezTo>
                    <a:pt x="848" y="949"/>
                    <a:pt x="948" y="848"/>
                    <a:pt x="948" y="748"/>
                  </a:cubicBezTo>
                  <a:cubicBezTo>
                    <a:pt x="948" y="627"/>
                    <a:pt x="848" y="546"/>
                    <a:pt x="746" y="546"/>
                  </a:cubicBezTo>
                  <a:lnTo>
                    <a:pt x="404" y="546"/>
                  </a:lnTo>
                  <a:lnTo>
                    <a:pt x="404" y="202"/>
                  </a:lnTo>
                  <a:cubicBezTo>
                    <a:pt x="404" y="102"/>
                    <a:pt x="32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6;p47"/>
            <p:cNvSpPr/>
            <p:nvPr/>
          </p:nvSpPr>
          <p:spPr>
            <a:xfrm>
              <a:off x="4957413" y="3442450"/>
              <a:ext cx="23200" cy="23750"/>
            </a:xfrm>
            <a:custGeom>
              <a:avLst/>
              <a:gdLst/>
              <a:ahLst/>
              <a:cxnLst/>
              <a:rect l="l" t="t" r="r" b="b"/>
              <a:pathLst>
                <a:path w="928" h="950" extrusionOk="0">
                  <a:moveTo>
                    <a:pt x="183" y="1"/>
                  </a:moveTo>
                  <a:cubicBezTo>
                    <a:pt x="81" y="1"/>
                    <a:pt x="0" y="102"/>
                    <a:pt x="0" y="202"/>
                  </a:cubicBezTo>
                  <a:lnTo>
                    <a:pt x="0" y="748"/>
                  </a:lnTo>
                  <a:cubicBezTo>
                    <a:pt x="0" y="848"/>
                    <a:pt x="81" y="949"/>
                    <a:pt x="183" y="949"/>
                  </a:cubicBezTo>
                  <a:lnTo>
                    <a:pt x="726" y="949"/>
                  </a:lnTo>
                  <a:cubicBezTo>
                    <a:pt x="847" y="949"/>
                    <a:pt x="928" y="848"/>
                    <a:pt x="928" y="748"/>
                  </a:cubicBezTo>
                  <a:cubicBezTo>
                    <a:pt x="928" y="627"/>
                    <a:pt x="847" y="546"/>
                    <a:pt x="726" y="546"/>
                  </a:cubicBezTo>
                  <a:lnTo>
                    <a:pt x="384" y="546"/>
                  </a:lnTo>
                  <a:lnTo>
                    <a:pt x="384" y="202"/>
                  </a:lnTo>
                  <a:cubicBezTo>
                    <a:pt x="384" y="102"/>
                    <a:pt x="304"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7;p47"/>
            <p:cNvSpPr/>
            <p:nvPr/>
          </p:nvSpPr>
          <p:spPr>
            <a:xfrm>
              <a:off x="4913563" y="3475250"/>
              <a:ext cx="23700" cy="23700"/>
            </a:xfrm>
            <a:custGeom>
              <a:avLst/>
              <a:gdLst/>
              <a:ahLst/>
              <a:cxnLst/>
              <a:rect l="l" t="t" r="r" b="b"/>
              <a:pathLst>
                <a:path w="948" h="948" extrusionOk="0">
                  <a:moveTo>
                    <a:pt x="202" y="0"/>
                  </a:moveTo>
                  <a:cubicBezTo>
                    <a:pt x="101" y="0"/>
                    <a:pt x="1" y="100"/>
                    <a:pt x="1" y="202"/>
                  </a:cubicBezTo>
                  <a:lnTo>
                    <a:pt x="1" y="746"/>
                  </a:lnTo>
                  <a:cubicBezTo>
                    <a:pt x="1" y="847"/>
                    <a:pt x="101" y="947"/>
                    <a:pt x="202" y="947"/>
                  </a:cubicBezTo>
                  <a:lnTo>
                    <a:pt x="746" y="947"/>
                  </a:lnTo>
                  <a:cubicBezTo>
                    <a:pt x="848" y="947"/>
                    <a:pt x="948" y="847"/>
                    <a:pt x="948" y="746"/>
                  </a:cubicBezTo>
                  <a:cubicBezTo>
                    <a:pt x="948" y="625"/>
                    <a:pt x="848" y="544"/>
                    <a:pt x="746" y="544"/>
                  </a:cubicBezTo>
                  <a:lnTo>
                    <a:pt x="404" y="544"/>
                  </a:lnTo>
                  <a:lnTo>
                    <a:pt x="404" y="202"/>
                  </a:lnTo>
                  <a:cubicBezTo>
                    <a:pt x="404" y="100"/>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8;p47"/>
            <p:cNvSpPr/>
            <p:nvPr/>
          </p:nvSpPr>
          <p:spPr>
            <a:xfrm>
              <a:off x="4957413" y="3475250"/>
              <a:ext cx="23200" cy="23700"/>
            </a:xfrm>
            <a:custGeom>
              <a:avLst/>
              <a:gdLst/>
              <a:ahLst/>
              <a:cxnLst/>
              <a:rect l="l" t="t" r="r" b="b"/>
              <a:pathLst>
                <a:path w="928" h="948" extrusionOk="0">
                  <a:moveTo>
                    <a:pt x="183" y="0"/>
                  </a:moveTo>
                  <a:cubicBezTo>
                    <a:pt x="81" y="0"/>
                    <a:pt x="0" y="100"/>
                    <a:pt x="0" y="202"/>
                  </a:cubicBezTo>
                  <a:lnTo>
                    <a:pt x="0" y="746"/>
                  </a:lnTo>
                  <a:cubicBezTo>
                    <a:pt x="0" y="847"/>
                    <a:pt x="81" y="947"/>
                    <a:pt x="183" y="947"/>
                  </a:cubicBezTo>
                  <a:lnTo>
                    <a:pt x="726" y="947"/>
                  </a:lnTo>
                  <a:cubicBezTo>
                    <a:pt x="847" y="947"/>
                    <a:pt x="928" y="847"/>
                    <a:pt x="928" y="746"/>
                  </a:cubicBezTo>
                  <a:cubicBezTo>
                    <a:pt x="928" y="625"/>
                    <a:pt x="847" y="544"/>
                    <a:pt x="726" y="544"/>
                  </a:cubicBezTo>
                  <a:lnTo>
                    <a:pt x="384" y="544"/>
                  </a:lnTo>
                  <a:lnTo>
                    <a:pt x="384" y="202"/>
                  </a:lnTo>
                  <a:cubicBezTo>
                    <a:pt x="384" y="100"/>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9;p47"/>
            <p:cNvSpPr/>
            <p:nvPr/>
          </p:nvSpPr>
          <p:spPr>
            <a:xfrm>
              <a:off x="4913563" y="3508000"/>
              <a:ext cx="23700" cy="23725"/>
            </a:xfrm>
            <a:custGeom>
              <a:avLst/>
              <a:gdLst/>
              <a:ahLst/>
              <a:cxnLst/>
              <a:rect l="l" t="t" r="r" b="b"/>
              <a:pathLst>
                <a:path w="948" h="949" extrusionOk="0">
                  <a:moveTo>
                    <a:pt x="202" y="0"/>
                  </a:moveTo>
                  <a:cubicBezTo>
                    <a:pt x="101" y="0"/>
                    <a:pt x="1" y="102"/>
                    <a:pt x="1" y="202"/>
                  </a:cubicBezTo>
                  <a:lnTo>
                    <a:pt x="1" y="747"/>
                  </a:lnTo>
                  <a:cubicBezTo>
                    <a:pt x="1" y="868"/>
                    <a:pt x="101" y="949"/>
                    <a:pt x="202" y="949"/>
                  </a:cubicBezTo>
                  <a:lnTo>
                    <a:pt x="746" y="949"/>
                  </a:lnTo>
                  <a:cubicBezTo>
                    <a:pt x="848" y="949"/>
                    <a:pt x="948" y="868"/>
                    <a:pt x="948" y="747"/>
                  </a:cubicBezTo>
                  <a:cubicBezTo>
                    <a:pt x="948" y="646"/>
                    <a:pt x="848" y="546"/>
                    <a:pt x="746" y="546"/>
                  </a:cubicBezTo>
                  <a:lnTo>
                    <a:pt x="404" y="546"/>
                  </a:lnTo>
                  <a:lnTo>
                    <a:pt x="404" y="202"/>
                  </a:lnTo>
                  <a:cubicBezTo>
                    <a:pt x="404" y="102"/>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0;p47"/>
            <p:cNvSpPr/>
            <p:nvPr/>
          </p:nvSpPr>
          <p:spPr>
            <a:xfrm>
              <a:off x="4957413" y="3508000"/>
              <a:ext cx="23200" cy="23725"/>
            </a:xfrm>
            <a:custGeom>
              <a:avLst/>
              <a:gdLst/>
              <a:ahLst/>
              <a:cxnLst/>
              <a:rect l="l" t="t" r="r" b="b"/>
              <a:pathLst>
                <a:path w="928" h="949" extrusionOk="0">
                  <a:moveTo>
                    <a:pt x="183" y="0"/>
                  </a:moveTo>
                  <a:cubicBezTo>
                    <a:pt x="81" y="0"/>
                    <a:pt x="0" y="102"/>
                    <a:pt x="0" y="202"/>
                  </a:cubicBezTo>
                  <a:lnTo>
                    <a:pt x="0" y="747"/>
                  </a:lnTo>
                  <a:cubicBezTo>
                    <a:pt x="0" y="868"/>
                    <a:pt x="81" y="949"/>
                    <a:pt x="183" y="949"/>
                  </a:cubicBezTo>
                  <a:lnTo>
                    <a:pt x="726" y="949"/>
                  </a:lnTo>
                  <a:cubicBezTo>
                    <a:pt x="847" y="949"/>
                    <a:pt x="928" y="868"/>
                    <a:pt x="928" y="747"/>
                  </a:cubicBezTo>
                  <a:cubicBezTo>
                    <a:pt x="928" y="646"/>
                    <a:pt x="847" y="546"/>
                    <a:pt x="726" y="546"/>
                  </a:cubicBezTo>
                  <a:lnTo>
                    <a:pt x="384" y="546"/>
                  </a:lnTo>
                  <a:lnTo>
                    <a:pt x="384" y="202"/>
                  </a:lnTo>
                  <a:cubicBezTo>
                    <a:pt x="384" y="102"/>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1;p47"/>
            <p:cNvSpPr/>
            <p:nvPr/>
          </p:nvSpPr>
          <p:spPr>
            <a:xfrm>
              <a:off x="5016888" y="3479275"/>
              <a:ext cx="41900" cy="10125"/>
            </a:xfrm>
            <a:custGeom>
              <a:avLst/>
              <a:gdLst/>
              <a:ahLst/>
              <a:cxnLst/>
              <a:rect l="l" t="t" r="r" b="b"/>
              <a:pathLst>
                <a:path w="1676" h="405" extrusionOk="0">
                  <a:moveTo>
                    <a:pt x="202" y="1"/>
                  </a:moveTo>
                  <a:cubicBezTo>
                    <a:pt x="82" y="1"/>
                    <a:pt x="1" y="101"/>
                    <a:pt x="1" y="202"/>
                  </a:cubicBezTo>
                  <a:cubicBezTo>
                    <a:pt x="1" y="323"/>
                    <a:pt x="82" y="404"/>
                    <a:pt x="202" y="404"/>
                  </a:cubicBezTo>
                  <a:lnTo>
                    <a:pt x="1474" y="404"/>
                  </a:lnTo>
                  <a:cubicBezTo>
                    <a:pt x="1595" y="404"/>
                    <a:pt x="1675" y="323"/>
                    <a:pt x="1675" y="202"/>
                  </a:cubicBezTo>
                  <a:cubicBezTo>
                    <a:pt x="1675" y="10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2;p47"/>
            <p:cNvSpPr/>
            <p:nvPr/>
          </p:nvSpPr>
          <p:spPr>
            <a:xfrm>
              <a:off x="5016888" y="3502950"/>
              <a:ext cx="41900" cy="10125"/>
            </a:xfrm>
            <a:custGeom>
              <a:avLst/>
              <a:gdLst/>
              <a:ahLst/>
              <a:cxnLst/>
              <a:rect l="l" t="t" r="r" b="b"/>
              <a:pathLst>
                <a:path w="1676" h="405" extrusionOk="0">
                  <a:moveTo>
                    <a:pt x="202" y="1"/>
                  </a:moveTo>
                  <a:cubicBezTo>
                    <a:pt x="82" y="1"/>
                    <a:pt x="1" y="81"/>
                    <a:pt x="1" y="202"/>
                  </a:cubicBezTo>
                  <a:cubicBezTo>
                    <a:pt x="1" y="304"/>
                    <a:pt x="82" y="404"/>
                    <a:pt x="202" y="404"/>
                  </a:cubicBezTo>
                  <a:lnTo>
                    <a:pt x="1474" y="404"/>
                  </a:lnTo>
                  <a:cubicBezTo>
                    <a:pt x="1595" y="404"/>
                    <a:pt x="1675" y="304"/>
                    <a:pt x="1675" y="202"/>
                  </a:cubicBezTo>
                  <a:cubicBezTo>
                    <a:pt x="1675" y="8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3;p47"/>
            <p:cNvSpPr/>
            <p:nvPr/>
          </p:nvSpPr>
          <p:spPr>
            <a:xfrm>
              <a:off x="5016888" y="3526150"/>
              <a:ext cx="41900" cy="10100"/>
            </a:xfrm>
            <a:custGeom>
              <a:avLst/>
              <a:gdLst/>
              <a:ahLst/>
              <a:cxnLst/>
              <a:rect l="l" t="t" r="r" b="b"/>
              <a:pathLst>
                <a:path w="1676" h="404" extrusionOk="0">
                  <a:moveTo>
                    <a:pt x="202" y="0"/>
                  </a:moveTo>
                  <a:cubicBezTo>
                    <a:pt x="82" y="0"/>
                    <a:pt x="1" y="102"/>
                    <a:pt x="1" y="202"/>
                  </a:cubicBezTo>
                  <a:cubicBezTo>
                    <a:pt x="1" y="323"/>
                    <a:pt x="82" y="404"/>
                    <a:pt x="202" y="404"/>
                  </a:cubicBezTo>
                  <a:lnTo>
                    <a:pt x="1474" y="404"/>
                  </a:lnTo>
                  <a:cubicBezTo>
                    <a:pt x="1595" y="404"/>
                    <a:pt x="1675" y="323"/>
                    <a:pt x="1675" y="202"/>
                  </a:cubicBezTo>
                  <a:cubicBezTo>
                    <a:pt x="1675" y="102"/>
                    <a:pt x="1595" y="0"/>
                    <a:pt x="1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4;p47"/>
            <p:cNvSpPr/>
            <p:nvPr/>
          </p:nvSpPr>
          <p:spPr>
            <a:xfrm>
              <a:off x="5016888" y="3549850"/>
              <a:ext cx="41900" cy="10125"/>
            </a:xfrm>
            <a:custGeom>
              <a:avLst/>
              <a:gdLst/>
              <a:ahLst/>
              <a:cxnLst/>
              <a:rect l="l" t="t" r="r" b="b"/>
              <a:pathLst>
                <a:path w="1676" h="405" extrusionOk="0">
                  <a:moveTo>
                    <a:pt x="202" y="1"/>
                  </a:moveTo>
                  <a:cubicBezTo>
                    <a:pt x="82" y="1"/>
                    <a:pt x="1" y="82"/>
                    <a:pt x="1" y="203"/>
                  </a:cubicBezTo>
                  <a:cubicBezTo>
                    <a:pt x="1" y="303"/>
                    <a:pt x="82" y="404"/>
                    <a:pt x="202" y="404"/>
                  </a:cubicBezTo>
                  <a:lnTo>
                    <a:pt x="1474" y="404"/>
                  </a:lnTo>
                  <a:cubicBezTo>
                    <a:pt x="1595" y="404"/>
                    <a:pt x="1675" y="303"/>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5;p47"/>
            <p:cNvSpPr/>
            <p:nvPr/>
          </p:nvSpPr>
          <p:spPr>
            <a:xfrm>
              <a:off x="5016888" y="3570500"/>
              <a:ext cx="41900" cy="10125"/>
            </a:xfrm>
            <a:custGeom>
              <a:avLst/>
              <a:gdLst/>
              <a:ahLst/>
              <a:cxnLst/>
              <a:rect l="l" t="t" r="r" b="b"/>
              <a:pathLst>
                <a:path w="1676" h="405" extrusionOk="0">
                  <a:moveTo>
                    <a:pt x="202" y="1"/>
                  </a:moveTo>
                  <a:cubicBezTo>
                    <a:pt x="82" y="1"/>
                    <a:pt x="1" y="82"/>
                    <a:pt x="1" y="203"/>
                  </a:cubicBezTo>
                  <a:cubicBezTo>
                    <a:pt x="1" y="304"/>
                    <a:pt x="82" y="404"/>
                    <a:pt x="202" y="404"/>
                  </a:cubicBezTo>
                  <a:lnTo>
                    <a:pt x="1474" y="404"/>
                  </a:lnTo>
                  <a:cubicBezTo>
                    <a:pt x="1595" y="404"/>
                    <a:pt x="1675" y="304"/>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6;p47"/>
            <p:cNvSpPr/>
            <p:nvPr/>
          </p:nvSpPr>
          <p:spPr>
            <a:xfrm>
              <a:off x="4866663" y="3549850"/>
              <a:ext cx="14650" cy="10125"/>
            </a:xfrm>
            <a:custGeom>
              <a:avLst/>
              <a:gdLst/>
              <a:ahLst/>
              <a:cxnLst/>
              <a:rect l="l" t="t" r="r" b="b"/>
              <a:pathLst>
                <a:path w="586" h="405" extrusionOk="0">
                  <a:moveTo>
                    <a:pt x="202" y="1"/>
                  </a:moveTo>
                  <a:cubicBezTo>
                    <a:pt x="102" y="1"/>
                    <a:pt x="0" y="82"/>
                    <a:pt x="0" y="203"/>
                  </a:cubicBezTo>
                  <a:cubicBezTo>
                    <a:pt x="0" y="303"/>
                    <a:pt x="102" y="404"/>
                    <a:pt x="202" y="404"/>
                  </a:cubicBezTo>
                  <a:lnTo>
                    <a:pt x="384" y="404"/>
                  </a:lnTo>
                  <a:cubicBezTo>
                    <a:pt x="484" y="404"/>
                    <a:pt x="586" y="303"/>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7;p47"/>
            <p:cNvSpPr/>
            <p:nvPr/>
          </p:nvSpPr>
          <p:spPr>
            <a:xfrm>
              <a:off x="4866663" y="3570500"/>
              <a:ext cx="14650" cy="10125"/>
            </a:xfrm>
            <a:custGeom>
              <a:avLst/>
              <a:gdLst/>
              <a:ahLst/>
              <a:cxnLst/>
              <a:rect l="l" t="t" r="r" b="b"/>
              <a:pathLst>
                <a:path w="586" h="405" extrusionOk="0">
                  <a:moveTo>
                    <a:pt x="202" y="1"/>
                  </a:moveTo>
                  <a:cubicBezTo>
                    <a:pt x="102" y="1"/>
                    <a:pt x="0" y="82"/>
                    <a:pt x="0" y="203"/>
                  </a:cubicBezTo>
                  <a:cubicBezTo>
                    <a:pt x="0" y="304"/>
                    <a:pt x="102" y="404"/>
                    <a:pt x="202" y="404"/>
                  </a:cubicBezTo>
                  <a:lnTo>
                    <a:pt x="384" y="404"/>
                  </a:lnTo>
                  <a:cubicBezTo>
                    <a:pt x="484" y="404"/>
                    <a:pt x="586" y="304"/>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8;p47"/>
            <p:cNvSpPr/>
            <p:nvPr/>
          </p:nvSpPr>
          <p:spPr>
            <a:xfrm>
              <a:off x="4840963" y="3549850"/>
              <a:ext cx="14625" cy="10125"/>
            </a:xfrm>
            <a:custGeom>
              <a:avLst/>
              <a:gdLst/>
              <a:ahLst/>
              <a:cxnLst/>
              <a:rect l="l" t="t" r="r" b="b"/>
              <a:pathLst>
                <a:path w="585" h="405" extrusionOk="0">
                  <a:moveTo>
                    <a:pt x="202" y="1"/>
                  </a:moveTo>
                  <a:cubicBezTo>
                    <a:pt x="101" y="1"/>
                    <a:pt x="1" y="82"/>
                    <a:pt x="20" y="203"/>
                  </a:cubicBezTo>
                  <a:cubicBezTo>
                    <a:pt x="20" y="303"/>
                    <a:pt x="101" y="404"/>
                    <a:pt x="202" y="404"/>
                  </a:cubicBezTo>
                  <a:lnTo>
                    <a:pt x="383" y="404"/>
                  </a:lnTo>
                  <a:cubicBezTo>
                    <a:pt x="504" y="404"/>
                    <a:pt x="585" y="303"/>
                    <a:pt x="585" y="203"/>
                  </a:cubicBezTo>
                  <a:cubicBezTo>
                    <a:pt x="585" y="82"/>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9;p47"/>
            <p:cNvSpPr/>
            <p:nvPr/>
          </p:nvSpPr>
          <p:spPr>
            <a:xfrm>
              <a:off x="4866663" y="3527675"/>
              <a:ext cx="14650" cy="10100"/>
            </a:xfrm>
            <a:custGeom>
              <a:avLst/>
              <a:gdLst/>
              <a:ahLst/>
              <a:cxnLst/>
              <a:rect l="l" t="t" r="r" b="b"/>
              <a:pathLst>
                <a:path w="586" h="404" extrusionOk="0">
                  <a:moveTo>
                    <a:pt x="202" y="1"/>
                  </a:moveTo>
                  <a:cubicBezTo>
                    <a:pt x="102" y="1"/>
                    <a:pt x="0" y="81"/>
                    <a:pt x="0" y="202"/>
                  </a:cubicBezTo>
                  <a:cubicBezTo>
                    <a:pt x="0" y="302"/>
                    <a:pt x="102" y="404"/>
                    <a:pt x="202" y="404"/>
                  </a:cubicBezTo>
                  <a:lnTo>
                    <a:pt x="384" y="404"/>
                  </a:lnTo>
                  <a:cubicBezTo>
                    <a:pt x="484" y="404"/>
                    <a:pt x="586" y="302"/>
                    <a:pt x="586" y="202"/>
                  </a:cubicBezTo>
                  <a:cubicBezTo>
                    <a:pt x="586" y="81"/>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0;p47"/>
            <p:cNvSpPr/>
            <p:nvPr/>
          </p:nvSpPr>
          <p:spPr>
            <a:xfrm>
              <a:off x="4840963" y="3527675"/>
              <a:ext cx="14625" cy="10100"/>
            </a:xfrm>
            <a:custGeom>
              <a:avLst/>
              <a:gdLst/>
              <a:ahLst/>
              <a:cxnLst/>
              <a:rect l="l" t="t" r="r" b="b"/>
              <a:pathLst>
                <a:path w="585" h="404" extrusionOk="0">
                  <a:moveTo>
                    <a:pt x="202" y="1"/>
                  </a:moveTo>
                  <a:cubicBezTo>
                    <a:pt x="101" y="1"/>
                    <a:pt x="1" y="101"/>
                    <a:pt x="20" y="202"/>
                  </a:cubicBezTo>
                  <a:cubicBezTo>
                    <a:pt x="20" y="323"/>
                    <a:pt x="101" y="404"/>
                    <a:pt x="202" y="404"/>
                  </a:cubicBezTo>
                  <a:lnTo>
                    <a:pt x="383" y="404"/>
                  </a:lnTo>
                  <a:cubicBezTo>
                    <a:pt x="504" y="404"/>
                    <a:pt x="585" y="302"/>
                    <a:pt x="585" y="202"/>
                  </a:cubicBezTo>
                  <a:cubicBezTo>
                    <a:pt x="585" y="81"/>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1;p47"/>
            <p:cNvSpPr/>
            <p:nvPr/>
          </p:nvSpPr>
          <p:spPr>
            <a:xfrm>
              <a:off x="4841463" y="3570500"/>
              <a:ext cx="14125" cy="10125"/>
            </a:xfrm>
            <a:custGeom>
              <a:avLst/>
              <a:gdLst/>
              <a:ahLst/>
              <a:cxnLst/>
              <a:rect l="l" t="t" r="r" b="b"/>
              <a:pathLst>
                <a:path w="565" h="405" extrusionOk="0">
                  <a:moveTo>
                    <a:pt x="202" y="1"/>
                  </a:moveTo>
                  <a:cubicBezTo>
                    <a:pt x="81" y="1"/>
                    <a:pt x="0" y="103"/>
                    <a:pt x="0" y="203"/>
                  </a:cubicBezTo>
                  <a:cubicBezTo>
                    <a:pt x="0" y="324"/>
                    <a:pt x="81" y="404"/>
                    <a:pt x="202" y="404"/>
                  </a:cubicBezTo>
                  <a:lnTo>
                    <a:pt x="384" y="404"/>
                  </a:lnTo>
                  <a:cubicBezTo>
                    <a:pt x="484" y="404"/>
                    <a:pt x="565" y="304"/>
                    <a:pt x="565" y="203"/>
                  </a:cubicBezTo>
                  <a:cubicBezTo>
                    <a:pt x="565" y="82"/>
                    <a:pt x="484"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584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t>Plan</a:t>
            </a:r>
            <a:endParaRPr dirty="0"/>
          </a:p>
        </p:txBody>
      </p:sp>
      <p:sp>
        <p:nvSpPr>
          <p:cNvPr id="308" name="Google Shape;308;p29"/>
          <p:cNvSpPr txBox="1">
            <a:spLocks noGrp="1"/>
          </p:cNvSpPr>
          <p:nvPr>
            <p:ph type="title" idx="3"/>
          </p:nvPr>
        </p:nvSpPr>
        <p:spPr>
          <a:xfrm>
            <a:off x="4796575" y="20068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09" name="Google Shape;309;p29"/>
          <p:cNvSpPr txBox="1">
            <a:spLocks noGrp="1"/>
          </p:cNvSpPr>
          <p:nvPr>
            <p:ph type="title" idx="4"/>
          </p:nvPr>
        </p:nvSpPr>
        <p:spPr>
          <a:xfrm>
            <a:off x="1213325" y="2548550"/>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10" name="Google Shape;310;p29"/>
          <p:cNvSpPr txBox="1">
            <a:spLocks noGrp="1"/>
          </p:cNvSpPr>
          <p:nvPr>
            <p:ph type="title" idx="5"/>
          </p:nvPr>
        </p:nvSpPr>
        <p:spPr>
          <a:xfrm>
            <a:off x="4796575" y="3045277"/>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311" name="Google Shape;311;p29"/>
          <p:cNvSpPr txBox="1">
            <a:spLocks noGrp="1"/>
          </p:cNvSpPr>
          <p:nvPr>
            <p:ph type="title" idx="6"/>
          </p:nvPr>
        </p:nvSpPr>
        <p:spPr>
          <a:xfrm>
            <a:off x="1213325" y="35151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13" name="Google Shape;313;p29"/>
          <p:cNvSpPr txBox="1">
            <a:spLocks noGrp="1"/>
          </p:cNvSpPr>
          <p:nvPr>
            <p:ph type="subTitle" idx="1"/>
          </p:nvPr>
        </p:nvSpPr>
        <p:spPr>
          <a:xfrm>
            <a:off x="1909050" y="2548550"/>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Observer Pattern</a:t>
            </a:r>
            <a:endParaRPr dirty="0"/>
          </a:p>
        </p:txBody>
      </p:sp>
      <p:sp>
        <p:nvSpPr>
          <p:cNvPr id="314" name="Google Shape;314;p29"/>
          <p:cNvSpPr txBox="1">
            <a:spLocks noGrp="1"/>
          </p:cNvSpPr>
          <p:nvPr>
            <p:ph type="subTitle" idx="9"/>
          </p:nvPr>
        </p:nvSpPr>
        <p:spPr>
          <a:xfrm>
            <a:off x="5474575" y="2006825"/>
            <a:ext cx="2456100" cy="572700"/>
          </a:xfrm>
          <a:prstGeom prst="rect">
            <a:avLst/>
          </a:prstGeom>
        </p:spPr>
        <p:txBody>
          <a:bodyPr spcFirstLastPara="1" wrap="square" lIns="91425" tIns="91425" rIns="91425" bIns="91425" anchor="ctr" anchorCtr="0">
            <a:noAutofit/>
          </a:bodyPr>
          <a:lstStyle/>
          <a:p>
            <a:pPr marL="0" lvl="0" indent="0"/>
            <a:r>
              <a:rPr lang="en-US" dirty="0"/>
              <a:t>Builder Pattern</a:t>
            </a:r>
            <a:endParaRPr dirty="0"/>
          </a:p>
        </p:txBody>
      </p:sp>
      <p:sp>
        <p:nvSpPr>
          <p:cNvPr id="315" name="Google Shape;315;p29"/>
          <p:cNvSpPr txBox="1">
            <a:spLocks noGrp="1"/>
          </p:cNvSpPr>
          <p:nvPr>
            <p:ph type="subTitle" idx="13"/>
          </p:nvPr>
        </p:nvSpPr>
        <p:spPr>
          <a:xfrm>
            <a:off x="1909050" y="3515025"/>
            <a:ext cx="2456100" cy="572700"/>
          </a:xfrm>
          <a:prstGeom prst="rect">
            <a:avLst/>
          </a:prstGeom>
        </p:spPr>
        <p:txBody>
          <a:bodyPr spcFirstLastPara="1" wrap="square" lIns="91425" tIns="91425" rIns="91425" bIns="91425" anchor="ctr" anchorCtr="0">
            <a:noAutofit/>
          </a:bodyPr>
          <a:lstStyle/>
          <a:p>
            <a:pPr marL="0" indent="0"/>
            <a:r>
              <a:rPr lang="en-US" dirty="0"/>
              <a:t/>
            </a:r>
            <a:br>
              <a:rPr lang="en-US" dirty="0"/>
            </a:br>
            <a:r>
              <a:rPr lang="en-US" dirty="0"/>
              <a:t>Composite  Pattern</a:t>
            </a:r>
          </a:p>
          <a:p>
            <a:pPr marL="0" lvl="0" indent="0" algn="l" rtl="0">
              <a:spcBef>
                <a:spcPts val="0"/>
              </a:spcBef>
              <a:spcAft>
                <a:spcPts val="0"/>
              </a:spcAft>
              <a:buNone/>
            </a:pPr>
            <a:endParaRPr dirty="0"/>
          </a:p>
        </p:txBody>
      </p:sp>
      <p:sp>
        <p:nvSpPr>
          <p:cNvPr id="316" name="Google Shape;316;p29"/>
          <p:cNvSpPr txBox="1">
            <a:spLocks noGrp="1"/>
          </p:cNvSpPr>
          <p:nvPr>
            <p:ph type="subTitle" idx="14"/>
          </p:nvPr>
        </p:nvSpPr>
        <p:spPr>
          <a:xfrm>
            <a:off x="5474575" y="304527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318" name="Google Shape;318;p29"/>
          <p:cNvSpPr txBox="1">
            <a:spLocks noGrp="1"/>
          </p:cNvSpPr>
          <p:nvPr>
            <p:ph type="title" idx="2"/>
          </p:nvPr>
        </p:nvSpPr>
        <p:spPr>
          <a:xfrm>
            <a:off x="1219393" y="15820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19" name="Google Shape;319;p29"/>
          <p:cNvSpPr txBox="1">
            <a:spLocks noGrp="1"/>
          </p:cNvSpPr>
          <p:nvPr>
            <p:ph type="subTitle" idx="8"/>
          </p:nvPr>
        </p:nvSpPr>
        <p:spPr>
          <a:xfrm>
            <a:off x="1909050" y="1582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26" name="Google Shape;416;p34"/>
          <p:cNvSpPr txBox="1">
            <a:spLocks noGrp="1"/>
          </p:cNvSpPr>
          <p:nvPr>
            <p:ph type="subTitle" idx="2"/>
          </p:nvPr>
        </p:nvSpPr>
        <p:spPr>
          <a:xfrm>
            <a:off x="1838562" y="971230"/>
            <a:ext cx="5560741" cy="3795868"/>
          </a:xfrm>
          <a:prstGeom prst="rect">
            <a:avLst/>
          </a:prstGeom>
          <a:solidFill>
            <a:schemeClr val="bg2">
              <a:lumMod val="10000"/>
            </a:schemeClr>
          </a:solidFill>
          <a:ln>
            <a:solidFill>
              <a:schemeClr val="tx2">
                <a:lumMod val="10000"/>
              </a:schemeClr>
            </a:solidFill>
          </a:ln>
        </p:spPr>
        <p:txBody>
          <a:bodyPr spcFirstLastPara="1" wrap="square" lIns="91425" tIns="91425" rIns="91425" bIns="91425" anchor="ctr" anchorCtr="0">
            <a:noAutofit/>
          </a:bodyPr>
          <a:lstStyle/>
          <a:p>
            <a:pPr marL="0" lvl="0" indent="0" algn="l"/>
            <a:r>
              <a:rPr lang="en-US" sz="1600" dirty="0">
                <a:solidFill>
                  <a:schemeClr val="bg1"/>
                </a:solidFill>
              </a:rPr>
              <a:t>class </a:t>
            </a:r>
            <a:r>
              <a:rPr lang="en-US" sz="1600" b="1" dirty="0" err="1">
                <a:solidFill>
                  <a:schemeClr val="bg1"/>
                </a:solidFill>
              </a:rPr>
              <a:t>Departement</a:t>
            </a:r>
            <a:r>
              <a:rPr lang="en-US" sz="1600" dirty="0">
                <a:solidFill>
                  <a:schemeClr val="bg1"/>
                </a:solidFill>
              </a:rPr>
              <a:t> extends </a:t>
            </a:r>
            <a:r>
              <a:rPr lang="en-US" sz="1600" b="1" dirty="0" err="1">
                <a:solidFill>
                  <a:schemeClr val="bg1"/>
                </a:solidFill>
              </a:rPr>
              <a:t>Composant</a:t>
            </a:r>
            <a:r>
              <a:rPr lang="en-US" sz="1600" dirty="0" smtClean="0">
                <a:solidFill>
                  <a:schemeClr val="bg1"/>
                </a:solidFill>
              </a:rPr>
              <a:t> {</a:t>
            </a:r>
          </a:p>
          <a:p>
            <a:pPr marL="0" lvl="0" indent="0" algn="l"/>
            <a:r>
              <a:rPr lang="en-US" sz="1600" dirty="0" smtClean="0">
                <a:solidFill>
                  <a:schemeClr val="bg1"/>
                </a:solidFill>
              </a:rPr>
              <a:t> </a:t>
            </a:r>
            <a:r>
              <a:rPr lang="en-US" sz="1600" dirty="0">
                <a:solidFill>
                  <a:schemeClr val="bg1"/>
                </a:solidFill>
              </a:rPr>
              <a:t>private List</a:t>
            </a:r>
            <a:r>
              <a:rPr lang="en-US" sz="1600" dirty="0" smtClean="0">
                <a:solidFill>
                  <a:schemeClr val="bg1"/>
                </a:solidFill>
              </a:rPr>
              <a:t>&lt;</a:t>
            </a:r>
            <a:r>
              <a:rPr lang="en-US" sz="1600" b="1" dirty="0">
                <a:solidFill>
                  <a:schemeClr val="bg1"/>
                </a:solidFill>
              </a:rPr>
              <a:t> </a:t>
            </a:r>
            <a:r>
              <a:rPr lang="en-US" sz="1600" dirty="0" err="1">
                <a:solidFill>
                  <a:schemeClr val="bg1"/>
                </a:solidFill>
              </a:rPr>
              <a:t>Composant</a:t>
            </a:r>
            <a:r>
              <a:rPr lang="en-US" sz="1600" b="1" dirty="0">
                <a:solidFill>
                  <a:schemeClr val="bg1"/>
                </a:solidFill>
              </a:rPr>
              <a:t> </a:t>
            </a:r>
            <a:r>
              <a:rPr lang="en-US" sz="1600" dirty="0" smtClean="0">
                <a:solidFill>
                  <a:schemeClr val="bg1"/>
                </a:solidFill>
              </a:rPr>
              <a:t>&gt; </a:t>
            </a:r>
            <a:r>
              <a:rPr lang="en-US" sz="1600" dirty="0" err="1">
                <a:solidFill>
                  <a:schemeClr val="bg1"/>
                </a:solidFill>
              </a:rPr>
              <a:t>membres</a:t>
            </a:r>
            <a:r>
              <a:rPr lang="en-US" sz="1600" dirty="0">
                <a:solidFill>
                  <a:schemeClr val="bg1"/>
                </a:solidFill>
              </a:rPr>
              <a:t> = new </a:t>
            </a:r>
            <a:r>
              <a:rPr lang="en-US" sz="1600" dirty="0" err="1">
                <a:solidFill>
                  <a:schemeClr val="bg1"/>
                </a:solidFill>
              </a:rPr>
              <a:t>ArrayList</a:t>
            </a:r>
            <a:r>
              <a:rPr lang="en-US" sz="1600" dirty="0">
                <a:solidFill>
                  <a:schemeClr val="bg1"/>
                </a:solidFill>
              </a:rPr>
              <a:t>&lt;&gt;(); public </a:t>
            </a:r>
            <a:r>
              <a:rPr lang="en-US" sz="1600" dirty="0" err="1">
                <a:solidFill>
                  <a:schemeClr val="bg1"/>
                </a:solidFill>
              </a:rPr>
              <a:t>Departement</a:t>
            </a:r>
            <a:r>
              <a:rPr lang="en-US" sz="1600" dirty="0">
                <a:solidFill>
                  <a:schemeClr val="bg1"/>
                </a:solidFill>
              </a:rPr>
              <a:t>(String nom) { super(nom); } </a:t>
            </a:r>
            <a:endParaRPr lang="en-US" sz="1600" dirty="0" smtClean="0">
              <a:solidFill>
                <a:schemeClr val="bg1"/>
              </a:solidFill>
            </a:endParaRPr>
          </a:p>
          <a:p>
            <a:pPr marL="0" lvl="0" indent="0" algn="l"/>
            <a:r>
              <a:rPr lang="en-US" sz="1600" dirty="0" smtClean="0">
                <a:solidFill>
                  <a:schemeClr val="bg1"/>
                </a:solidFill>
              </a:rPr>
              <a:t>public </a:t>
            </a:r>
            <a:r>
              <a:rPr lang="en-US" sz="1600" dirty="0">
                <a:solidFill>
                  <a:schemeClr val="bg1"/>
                </a:solidFill>
              </a:rPr>
              <a:t>void </a:t>
            </a:r>
            <a:r>
              <a:rPr lang="en-US" sz="1600" dirty="0" err="1" smtClean="0">
                <a:solidFill>
                  <a:schemeClr val="bg1"/>
                </a:solidFill>
              </a:rPr>
              <a:t>ajouterMembre</a:t>
            </a:r>
            <a:r>
              <a:rPr lang="en-US" sz="1600" dirty="0" smtClean="0">
                <a:solidFill>
                  <a:schemeClr val="bg1"/>
                </a:solidFill>
              </a:rPr>
              <a:t>(</a:t>
            </a:r>
            <a:r>
              <a:rPr lang="en-US" sz="1600" b="1" dirty="0" err="1">
                <a:solidFill>
                  <a:schemeClr val="bg1"/>
                </a:solidFill>
              </a:rPr>
              <a:t>Composant</a:t>
            </a:r>
            <a:r>
              <a:rPr lang="en-US" sz="1600" dirty="0" smtClean="0">
                <a:solidFill>
                  <a:schemeClr val="bg1"/>
                </a:solidFill>
              </a:rPr>
              <a:t> </a:t>
            </a:r>
            <a:r>
              <a:rPr lang="en-US" sz="1600" dirty="0" err="1">
                <a:solidFill>
                  <a:schemeClr val="bg1"/>
                </a:solidFill>
              </a:rPr>
              <a:t>membre</a:t>
            </a:r>
            <a:r>
              <a:rPr lang="en-US" sz="1600" dirty="0">
                <a:solidFill>
                  <a:schemeClr val="bg1"/>
                </a:solidFill>
              </a:rPr>
              <a:t>) { </a:t>
            </a:r>
            <a:r>
              <a:rPr lang="en-US" sz="1600" dirty="0" err="1">
                <a:solidFill>
                  <a:schemeClr val="bg1"/>
                </a:solidFill>
              </a:rPr>
              <a:t>membres.add</a:t>
            </a:r>
            <a:r>
              <a:rPr lang="en-US" sz="1600" dirty="0">
                <a:solidFill>
                  <a:schemeClr val="bg1"/>
                </a:solidFill>
              </a:rPr>
              <a:t>(</a:t>
            </a:r>
            <a:r>
              <a:rPr lang="en-US" sz="1600" dirty="0" err="1">
                <a:solidFill>
                  <a:schemeClr val="bg1"/>
                </a:solidFill>
              </a:rPr>
              <a:t>membre</a:t>
            </a:r>
            <a:r>
              <a:rPr lang="en-US" sz="1600" dirty="0">
                <a:solidFill>
                  <a:schemeClr val="bg1"/>
                </a:solidFill>
              </a:rPr>
              <a:t>); } </a:t>
            </a:r>
            <a:endParaRPr lang="en-US" sz="1600" dirty="0" smtClean="0">
              <a:solidFill>
                <a:schemeClr val="bg1"/>
              </a:solidFill>
            </a:endParaRPr>
          </a:p>
          <a:p>
            <a:pPr marL="0" lvl="0" indent="0" algn="l"/>
            <a:r>
              <a:rPr lang="en-US" sz="1600" dirty="0" smtClean="0">
                <a:solidFill>
                  <a:schemeClr val="bg1"/>
                </a:solidFill>
              </a:rPr>
              <a:t>public </a:t>
            </a:r>
            <a:r>
              <a:rPr lang="en-US" sz="1600" dirty="0">
                <a:solidFill>
                  <a:schemeClr val="bg1"/>
                </a:solidFill>
              </a:rPr>
              <a:t>void </a:t>
            </a:r>
            <a:r>
              <a:rPr lang="en-US" sz="1600" dirty="0" err="1">
                <a:solidFill>
                  <a:schemeClr val="bg1"/>
                </a:solidFill>
              </a:rPr>
              <a:t>afficherDetails</a:t>
            </a:r>
            <a:r>
              <a:rPr lang="en-US" sz="1600" dirty="0">
                <a:solidFill>
                  <a:schemeClr val="bg1"/>
                </a:solidFill>
              </a:rPr>
              <a:t>() { </a:t>
            </a:r>
            <a:r>
              <a:rPr lang="en-US" sz="1600" dirty="0" err="1">
                <a:solidFill>
                  <a:schemeClr val="bg1"/>
                </a:solidFill>
              </a:rPr>
              <a:t>System.out.println</a:t>
            </a:r>
            <a:r>
              <a:rPr lang="en-US" sz="1600" dirty="0">
                <a:solidFill>
                  <a:schemeClr val="bg1"/>
                </a:solidFill>
              </a:rPr>
              <a:t>("</a:t>
            </a:r>
            <a:r>
              <a:rPr lang="en-US" sz="1600" dirty="0" err="1">
                <a:solidFill>
                  <a:schemeClr val="bg1"/>
                </a:solidFill>
              </a:rPr>
              <a:t>Département</a:t>
            </a:r>
            <a:r>
              <a:rPr lang="en-US" sz="1600" dirty="0">
                <a:solidFill>
                  <a:schemeClr val="bg1"/>
                </a:solidFill>
              </a:rPr>
              <a:t> : " + nom); </a:t>
            </a:r>
            <a:r>
              <a:rPr lang="en-US" sz="1600" dirty="0" err="1">
                <a:solidFill>
                  <a:schemeClr val="bg1"/>
                </a:solidFill>
              </a:rPr>
              <a:t>System.out.println</a:t>
            </a:r>
            <a:r>
              <a:rPr lang="en-US" sz="1600" dirty="0">
                <a:solidFill>
                  <a:schemeClr val="bg1"/>
                </a:solidFill>
              </a:rPr>
              <a:t>("</a:t>
            </a:r>
            <a:r>
              <a:rPr lang="en-US" sz="1600" dirty="0" err="1">
                <a:solidFill>
                  <a:schemeClr val="bg1"/>
                </a:solidFill>
              </a:rPr>
              <a:t>Membres</a:t>
            </a:r>
            <a:r>
              <a:rPr lang="en-US" sz="1600" dirty="0">
                <a:solidFill>
                  <a:schemeClr val="bg1"/>
                </a:solidFill>
              </a:rPr>
              <a:t> </a:t>
            </a:r>
            <a:r>
              <a:rPr lang="en-US" sz="1600" dirty="0" smtClean="0">
                <a:solidFill>
                  <a:schemeClr val="bg1"/>
                </a:solidFill>
              </a:rPr>
              <a:t>:");</a:t>
            </a:r>
          </a:p>
          <a:p>
            <a:pPr marL="0" lvl="0" indent="0" algn="l"/>
            <a:r>
              <a:rPr lang="en-US" sz="1600" dirty="0" smtClean="0">
                <a:solidFill>
                  <a:schemeClr val="bg1"/>
                </a:solidFill>
              </a:rPr>
              <a:t> </a:t>
            </a:r>
            <a:r>
              <a:rPr lang="en-US" sz="1600" dirty="0">
                <a:solidFill>
                  <a:schemeClr val="bg1"/>
                </a:solidFill>
              </a:rPr>
              <a:t>for </a:t>
            </a:r>
            <a:r>
              <a:rPr lang="en-US" sz="1600" dirty="0" smtClean="0">
                <a:solidFill>
                  <a:schemeClr val="bg1"/>
                </a:solidFill>
              </a:rPr>
              <a:t>(</a:t>
            </a:r>
            <a:r>
              <a:rPr lang="en-US" sz="1600" b="1" dirty="0" err="1">
                <a:solidFill>
                  <a:schemeClr val="bg1"/>
                </a:solidFill>
              </a:rPr>
              <a:t>Composant</a:t>
            </a:r>
            <a:r>
              <a:rPr lang="en-US" sz="1600" dirty="0" smtClean="0">
                <a:solidFill>
                  <a:schemeClr val="bg1"/>
                </a:solidFill>
              </a:rPr>
              <a:t> </a:t>
            </a:r>
            <a:r>
              <a:rPr lang="en-US" sz="1600" dirty="0" err="1">
                <a:solidFill>
                  <a:schemeClr val="bg1"/>
                </a:solidFill>
              </a:rPr>
              <a:t>membre</a:t>
            </a:r>
            <a:r>
              <a:rPr lang="en-US" sz="1600" dirty="0">
                <a:solidFill>
                  <a:schemeClr val="bg1"/>
                </a:solidFill>
              </a:rPr>
              <a:t> : </a:t>
            </a:r>
            <a:r>
              <a:rPr lang="en-US" sz="1600" dirty="0" err="1">
                <a:solidFill>
                  <a:schemeClr val="bg1"/>
                </a:solidFill>
              </a:rPr>
              <a:t>membres</a:t>
            </a:r>
            <a:r>
              <a:rPr lang="en-US" sz="1600" dirty="0">
                <a:solidFill>
                  <a:schemeClr val="bg1"/>
                </a:solidFill>
              </a:rPr>
              <a:t>) { </a:t>
            </a:r>
            <a:r>
              <a:rPr lang="en-US" sz="1600" dirty="0" err="1">
                <a:solidFill>
                  <a:schemeClr val="bg1"/>
                </a:solidFill>
              </a:rPr>
              <a:t>membre.afficherDetails</a:t>
            </a:r>
            <a:r>
              <a:rPr lang="en-US" sz="1600" dirty="0">
                <a:solidFill>
                  <a:schemeClr val="bg1"/>
                </a:solidFill>
              </a:rPr>
              <a:t>(); } } }</a:t>
            </a:r>
            <a:endParaRPr sz="2000" dirty="0">
              <a:solidFill>
                <a:schemeClr val="bg1"/>
              </a:solidFill>
            </a:endParaRPr>
          </a:p>
        </p:txBody>
      </p:sp>
      <p:sp>
        <p:nvSpPr>
          <p:cNvPr id="27" name="Google Shape;409;p33"/>
          <p:cNvSpPr txBox="1">
            <a:spLocks noGrp="1"/>
          </p:cNvSpPr>
          <p:nvPr>
            <p:ph type="subTitle" idx="1"/>
          </p:nvPr>
        </p:nvSpPr>
        <p:spPr>
          <a:xfrm>
            <a:off x="1838562" y="485382"/>
            <a:ext cx="5560741" cy="457500"/>
          </a:xfrm>
          <a:prstGeom prst="rect">
            <a:avLst/>
          </a:prstGeom>
        </p:spPr>
        <p:txBody>
          <a:bodyPr spcFirstLastPara="1" wrap="square" lIns="91425" tIns="91425" rIns="91425" bIns="91425" anchor="ctr" anchorCtr="0">
            <a:noAutofit/>
          </a:bodyPr>
          <a:lstStyle/>
          <a:p>
            <a:pPr marL="0" lvl="0" indent="0"/>
            <a:r>
              <a:rPr lang="en-US" dirty="0"/>
              <a:t>Composite</a:t>
            </a:r>
          </a:p>
        </p:txBody>
      </p:sp>
      <p:sp>
        <p:nvSpPr>
          <p:cNvPr id="33" name="Google Shape;10385;p62"/>
          <p:cNvSpPr/>
          <p:nvPr/>
        </p:nvSpPr>
        <p:spPr>
          <a:xfrm>
            <a:off x="4152910" y="126219"/>
            <a:ext cx="664418" cy="330815"/>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61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Builder pattern</a:t>
            </a:r>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5824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a:t>
            </a:r>
            <a:r>
              <a:rPr lang="en-CA" dirty="0" err="1"/>
              <a:t>Problème</a:t>
            </a:r>
            <a:endParaRPr lang="en-CA"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t>Imaginez un objet complexe qui nécessite une initialisation laborieuse, étape par étape, de nombreux champs et objets imbriqués. Un tel code d'initialisation est généralement enfoui dans un constructeur monstrueux avec de nombreux paramètres. Ou pire encore : dispersés partout dans le code client.</a:t>
            </a:r>
            <a:endParaRPr sz="1400" dirty="0"/>
          </a:p>
        </p:txBody>
      </p:sp>
      <p:grpSp>
        <p:nvGrpSpPr>
          <p:cNvPr id="345" name="Google Shape;345;p31"/>
          <p:cNvGrpSpPr/>
          <p:nvPr/>
        </p:nvGrpSpPr>
        <p:grpSpPr>
          <a:xfrm rot="-682722" flipH="1">
            <a:off x="4455377" y="-31161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Image 3">
            <a:extLst>
              <a:ext uri="{FF2B5EF4-FFF2-40B4-BE49-F238E27FC236}">
                <a16:creationId xmlns:a16="http://schemas.microsoft.com/office/drawing/2014/main" id="{7334EAF5-F153-3604-FBCF-795AB02351DC}"/>
              </a:ext>
            </a:extLst>
          </p:cNvPr>
          <p:cNvPicPr>
            <a:picLocks noChangeAspect="1"/>
          </p:cNvPicPr>
          <p:nvPr/>
        </p:nvPicPr>
        <p:blipFill>
          <a:blip r:embed="rId3"/>
          <a:stretch>
            <a:fillRect/>
          </a:stretch>
        </p:blipFill>
        <p:spPr>
          <a:xfrm>
            <a:off x="4982213" y="1930623"/>
            <a:ext cx="4098925" cy="2430434"/>
          </a:xfrm>
          <a:prstGeom prst="rect">
            <a:avLst/>
          </a:prstGeom>
        </p:spPr>
      </p:pic>
      <p:grpSp>
        <p:nvGrpSpPr>
          <p:cNvPr id="13" name="Google Shape;10496;p63">
            <a:extLst>
              <a:ext uri="{FF2B5EF4-FFF2-40B4-BE49-F238E27FC236}">
                <a16:creationId xmlns:a16="http://schemas.microsoft.com/office/drawing/2014/main" id="{ECF9763C-AB46-5A42-C95E-01FB82664906}"/>
              </a:ext>
            </a:extLst>
          </p:cNvPr>
          <p:cNvGrpSpPr/>
          <p:nvPr/>
        </p:nvGrpSpPr>
        <p:grpSpPr>
          <a:xfrm>
            <a:off x="852552" y="1531666"/>
            <a:ext cx="342144" cy="362704"/>
            <a:chOff x="2704005" y="4258781"/>
            <a:chExt cx="342144" cy="362704"/>
          </a:xfrm>
        </p:grpSpPr>
        <p:sp>
          <p:nvSpPr>
            <p:cNvPr id="14" name="Google Shape;10497;p63">
              <a:extLst>
                <a:ext uri="{FF2B5EF4-FFF2-40B4-BE49-F238E27FC236}">
                  <a16:creationId xmlns:a16="http://schemas.microsoft.com/office/drawing/2014/main" id="{64201C9F-CC1B-9CF7-D29D-0F7E8DEC6A0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98;p63">
              <a:extLst>
                <a:ext uri="{FF2B5EF4-FFF2-40B4-BE49-F238E27FC236}">
                  <a16:creationId xmlns:a16="http://schemas.microsoft.com/office/drawing/2014/main" id="{EEE94CE6-3D9D-AF07-DD40-A3509DDB67F5}"/>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99;p63">
              <a:extLst>
                <a:ext uri="{FF2B5EF4-FFF2-40B4-BE49-F238E27FC236}">
                  <a16:creationId xmlns:a16="http://schemas.microsoft.com/office/drawing/2014/main" id="{7D8B1812-504A-1838-B37F-B4310C6C834D}"/>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00;p63">
              <a:extLst>
                <a:ext uri="{FF2B5EF4-FFF2-40B4-BE49-F238E27FC236}">
                  <a16:creationId xmlns:a16="http://schemas.microsoft.com/office/drawing/2014/main" id="{174375EA-E2E8-EDB2-5116-CABBDF10900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1;p63">
              <a:extLst>
                <a:ext uri="{FF2B5EF4-FFF2-40B4-BE49-F238E27FC236}">
                  <a16:creationId xmlns:a16="http://schemas.microsoft.com/office/drawing/2014/main" id="{0280E208-2DE7-BE2F-AC8A-E9A043D36D72}"/>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02;p63">
              <a:extLst>
                <a:ext uri="{FF2B5EF4-FFF2-40B4-BE49-F238E27FC236}">
                  <a16:creationId xmlns:a16="http://schemas.microsoft.com/office/drawing/2014/main" id="{D98BE9BA-F0F6-9C28-B3A9-B71F5F2C780D}"/>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03;p63">
              <a:extLst>
                <a:ext uri="{FF2B5EF4-FFF2-40B4-BE49-F238E27FC236}">
                  <a16:creationId xmlns:a16="http://schemas.microsoft.com/office/drawing/2014/main" id="{DD95C598-609A-8EEB-6DCA-B87F25119831}"/>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237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178765" y="721109"/>
            <a:ext cx="255398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a:t>
            </a:r>
            <a:r>
              <a:rPr lang="en-CA" dirty="0" err="1"/>
              <a:t>Exempe</a:t>
            </a:r>
            <a:endParaRPr lang="en-CA" dirty="0"/>
          </a:p>
        </p:txBody>
      </p:sp>
      <p:sp>
        <p:nvSpPr>
          <p:cNvPr id="344" name="Google Shape;344;p31"/>
          <p:cNvSpPr txBox="1">
            <a:spLocks noGrp="1"/>
          </p:cNvSpPr>
          <p:nvPr>
            <p:ph type="body" idx="1"/>
          </p:nvPr>
        </p:nvSpPr>
        <p:spPr>
          <a:xfrm>
            <a:off x="3668233" y="0"/>
            <a:ext cx="5475767" cy="5143500"/>
          </a:xfrm>
          <a:prstGeom prst="rect">
            <a:avLst/>
          </a:prstGeom>
        </p:spPr>
        <p:txBody>
          <a:bodyPr spcFirstLastPara="1" wrap="square" lIns="91425" tIns="91425" rIns="91425" bIns="91425" anchor="ctr" anchorCtr="0">
            <a:noAutofit/>
          </a:bodyPr>
          <a:lstStyle/>
          <a:p>
            <a:pPr marL="0" lvl="0" indent="0">
              <a:buNone/>
            </a:pPr>
            <a:r>
              <a:rPr lang="fr-FR" b="1" dirty="0">
                <a:solidFill>
                  <a:schemeClr val="tx2">
                    <a:lumMod val="10000"/>
                  </a:schemeClr>
                </a:solidFill>
              </a:rPr>
              <a:t>public class Personne {</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nom;</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a:t>
            </a:r>
            <a:r>
              <a:rPr lang="fr-FR" b="1" dirty="0" err="1">
                <a:solidFill>
                  <a:schemeClr val="tx2">
                    <a:lumMod val="10000"/>
                  </a:schemeClr>
                </a:solidFill>
              </a:rPr>
              <a:t>telephone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email;</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this.age</a:t>
            </a:r>
            <a:r>
              <a:rPr lang="fr-FR" b="1" dirty="0">
                <a:solidFill>
                  <a:schemeClr val="tx2">
                    <a:lumMod val="10000"/>
                  </a:schemeClr>
                </a:solidFill>
              </a:rPr>
              <a:t> =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 String </a:t>
            </a:r>
            <a:r>
              <a:rPr lang="fr-FR" b="1" dirty="0" err="1">
                <a:solidFill>
                  <a:schemeClr val="tx2">
                    <a:lumMod val="10000"/>
                  </a:schemeClr>
                </a:solidFill>
              </a:rPr>
              <a:t>telephone</a:t>
            </a:r>
            <a:r>
              <a:rPr lang="fr-FR" b="1" dirty="0">
                <a:solidFill>
                  <a:schemeClr val="tx2">
                    <a:lumMod val="10000"/>
                  </a:schemeClr>
                </a:solidFill>
              </a:rPr>
              <a:t>, String email)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this.age</a:t>
            </a:r>
            <a:r>
              <a:rPr lang="fr-FR" b="1" dirty="0">
                <a:solidFill>
                  <a:schemeClr val="tx2">
                    <a:lumMod val="10000"/>
                  </a:schemeClr>
                </a:solidFill>
              </a:rPr>
              <a:t> =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this.telephone</a:t>
            </a:r>
            <a:r>
              <a:rPr lang="fr-FR" b="1" dirty="0">
                <a:solidFill>
                  <a:schemeClr val="tx2">
                    <a:lumMod val="10000"/>
                  </a:schemeClr>
                </a:solidFill>
              </a:rPr>
              <a:t> = </a:t>
            </a:r>
            <a:r>
              <a:rPr lang="fr-FR" b="1" dirty="0" err="1">
                <a:solidFill>
                  <a:schemeClr val="tx2">
                    <a:lumMod val="10000"/>
                  </a:schemeClr>
                </a:solidFill>
              </a:rPr>
              <a:t>telephone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this.email</a:t>
            </a:r>
            <a:r>
              <a:rPr lang="fr-FR" b="1" dirty="0">
                <a:solidFill>
                  <a:schemeClr val="tx2">
                    <a:lumMod val="10000"/>
                  </a:schemeClr>
                </a:solidFill>
              </a:rPr>
              <a:t> = email;</a:t>
            </a:r>
          </a:p>
          <a:p>
            <a:pPr marL="0" lvl="0" indent="0">
              <a:buNone/>
            </a:pPr>
            <a:r>
              <a:rPr lang="fr-FR" b="1" dirty="0">
                <a:solidFill>
                  <a:schemeClr val="tx2">
                    <a:lumMod val="10000"/>
                  </a:schemeClr>
                </a:solidFill>
              </a:rPr>
              <a:t>    }</a:t>
            </a:r>
          </a:p>
          <a:p>
            <a:pPr marL="0" lvl="0" indent="0">
              <a:buNone/>
            </a:pPr>
            <a:r>
              <a:rPr lang="fr-FR" b="1" dirty="0">
                <a:solidFill>
                  <a:schemeClr val="tx2">
                    <a:lumMod val="10000"/>
                  </a:schemeClr>
                </a:solidFill>
              </a:rPr>
              <a:t>}</a:t>
            </a:r>
          </a:p>
        </p:txBody>
      </p:sp>
      <p:grpSp>
        <p:nvGrpSpPr>
          <p:cNvPr id="345" name="Google Shape;345;p31"/>
          <p:cNvGrpSpPr/>
          <p:nvPr/>
        </p:nvGrpSpPr>
        <p:grpSpPr>
          <a:xfrm rot="-682722" flipH="1">
            <a:off x="4455377" y="-31161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10496;p63">
            <a:extLst>
              <a:ext uri="{FF2B5EF4-FFF2-40B4-BE49-F238E27FC236}">
                <a16:creationId xmlns:a16="http://schemas.microsoft.com/office/drawing/2014/main" id="{ECF9763C-AB46-5A42-C95E-01FB82664906}"/>
              </a:ext>
            </a:extLst>
          </p:cNvPr>
          <p:cNvGrpSpPr/>
          <p:nvPr/>
        </p:nvGrpSpPr>
        <p:grpSpPr>
          <a:xfrm>
            <a:off x="852552" y="1531666"/>
            <a:ext cx="342144" cy="362704"/>
            <a:chOff x="2704005" y="4258781"/>
            <a:chExt cx="342144" cy="362704"/>
          </a:xfrm>
        </p:grpSpPr>
        <p:sp>
          <p:nvSpPr>
            <p:cNvPr id="14" name="Google Shape;10497;p63">
              <a:extLst>
                <a:ext uri="{FF2B5EF4-FFF2-40B4-BE49-F238E27FC236}">
                  <a16:creationId xmlns:a16="http://schemas.microsoft.com/office/drawing/2014/main" id="{64201C9F-CC1B-9CF7-D29D-0F7E8DEC6A0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98;p63">
              <a:extLst>
                <a:ext uri="{FF2B5EF4-FFF2-40B4-BE49-F238E27FC236}">
                  <a16:creationId xmlns:a16="http://schemas.microsoft.com/office/drawing/2014/main" id="{EEE94CE6-3D9D-AF07-DD40-A3509DDB67F5}"/>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99;p63">
              <a:extLst>
                <a:ext uri="{FF2B5EF4-FFF2-40B4-BE49-F238E27FC236}">
                  <a16:creationId xmlns:a16="http://schemas.microsoft.com/office/drawing/2014/main" id="{7D8B1812-504A-1838-B37F-B4310C6C834D}"/>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00;p63">
              <a:extLst>
                <a:ext uri="{FF2B5EF4-FFF2-40B4-BE49-F238E27FC236}">
                  <a16:creationId xmlns:a16="http://schemas.microsoft.com/office/drawing/2014/main" id="{174375EA-E2E8-EDB2-5116-CABBDF10900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1;p63">
              <a:extLst>
                <a:ext uri="{FF2B5EF4-FFF2-40B4-BE49-F238E27FC236}">
                  <a16:creationId xmlns:a16="http://schemas.microsoft.com/office/drawing/2014/main" id="{0280E208-2DE7-BE2F-AC8A-E9A043D36D72}"/>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02;p63">
              <a:extLst>
                <a:ext uri="{FF2B5EF4-FFF2-40B4-BE49-F238E27FC236}">
                  <a16:creationId xmlns:a16="http://schemas.microsoft.com/office/drawing/2014/main" id="{D98BE9BA-F0F6-9C28-B3A9-B71F5F2C780D}"/>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03;p63">
              <a:extLst>
                <a:ext uri="{FF2B5EF4-FFF2-40B4-BE49-F238E27FC236}">
                  <a16:creationId xmlns:a16="http://schemas.microsoft.com/office/drawing/2014/main" id="{DD95C598-609A-8EEB-6DCA-B87F25119831}"/>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Accolade ouvrante 2">
            <a:extLst>
              <a:ext uri="{FF2B5EF4-FFF2-40B4-BE49-F238E27FC236}">
                <a16:creationId xmlns:a16="http://schemas.microsoft.com/office/drawing/2014/main" id="{C65C628A-86DF-2B25-4CDD-E457CD792EF6}"/>
              </a:ext>
            </a:extLst>
          </p:cNvPr>
          <p:cNvSpPr/>
          <p:nvPr/>
        </p:nvSpPr>
        <p:spPr>
          <a:xfrm>
            <a:off x="3267106" y="1594836"/>
            <a:ext cx="317017" cy="3034703"/>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
        <p:nvSpPr>
          <p:cNvPr id="5" name="ZoneTexte 4">
            <a:extLst>
              <a:ext uri="{FF2B5EF4-FFF2-40B4-BE49-F238E27FC236}">
                <a16:creationId xmlns:a16="http://schemas.microsoft.com/office/drawing/2014/main" id="{7CEC0B84-7544-2F98-5610-40D7C383DD6F}"/>
              </a:ext>
            </a:extLst>
          </p:cNvPr>
          <p:cNvSpPr txBox="1"/>
          <p:nvPr/>
        </p:nvSpPr>
        <p:spPr>
          <a:xfrm>
            <a:off x="580118" y="2796137"/>
            <a:ext cx="2553986" cy="830997"/>
          </a:xfrm>
          <a:prstGeom prst="rect">
            <a:avLst/>
          </a:prstGeom>
          <a:noFill/>
        </p:spPr>
        <p:txBody>
          <a:bodyPr wrap="square" rtlCol="0">
            <a:spAutoFit/>
          </a:bodyPr>
          <a:lstStyle/>
          <a:p>
            <a:r>
              <a:rPr lang="fr-FR" sz="2400" b="0" i="0" dirty="0">
                <a:solidFill>
                  <a:srgbClr val="374151"/>
                </a:solidFill>
                <a:effectLst/>
                <a:latin typeface="Söhne"/>
              </a:rPr>
              <a:t>Définition de trois constructeurs.</a:t>
            </a:r>
            <a:endParaRPr lang="fr-FR" sz="2400" dirty="0"/>
          </a:p>
        </p:txBody>
      </p:sp>
    </p:spTree>
    <p:extLst>
      <p:ext uri="{BB962C8B-B14F-4D97-AF65-F5344CB8AC3E}">
        <p14:creationId xmlns:p14="http://schemas.microsoft.com/office/powerpoint/2010/main" val="2667552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title"/>
          </p:nvPr>
        </p:nvSpPr>
        <p:spPr>
          <a:xfrm>
            <a:off x="552893" y="179211"/>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lt1"/>
                </a:solidFill>
              </a:rPr>
              <a:t>simple implémentation en Java</a:t>
            </a:r>
          </a:p>
        </p:txBody>
      </p:sp>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1871330" y="886355"/>
            <a:ext cx="7272670" cy="3980699"/>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Personne {</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nom;</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chemeClr val="tx2">
                    <a:lumMod val="10000"/>
                  </a:schemeClr>
                </a:solidFill>
              </a:rPr>
              <a:t>prenom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chemeClr val="tx2">
                    <a:lumMod val="10000"/>
                  </a:schemeClr>
                </a:solidFill>
              </a:rPr>
              <a:t>telephone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email;</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public Personne(String nom, String </a:t>
            </a:r>
            <a:r>
              <a:rPr lang="fr-FR" sz="1400" b="1" dirty="0" err="1">
                <a:solidFill>
                  <a:schemeClr val="tx2">
                    <a:lumMod val="10000"/>
                  </a:schemeClr>
                </a:solidFill>
              </a:rPr>
              <a:t>prenom</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 String </a:t>
            </a:r>
            <a:r>
              <a:rPr lang="fr-FR" sz="1400" b="1" dirty="0" err="1">
                <a:solidFill>
                  <a:schemeClr val="tx2">
                    <a:lumMod val="10000"/>
                  </a:schemeClr>
                </a:solidFill>
              </a:rPr>
              <a:t>telephone</a:t>
            </a:r>
            <a:r>
              <a:rPr lang="fr-FR" sz="1400" b="1" dirty="0">
                <a:solidFill>
                  <a:schemeClr val="tx2">
                    <a:lumMod val="10000"/>
                  </a:schemeClr>
                </a:solidFill>
              </a:rPr>
              <a:t>, String email) {</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this.nom</a:t>
            </a:r>
            <a:r>
              <a:rPr lang="en-US" sz="1400" b="1" dirty="0">
                <a:solidFill>
                  <a:schemeClr val="tx2">
                    <a:lumMod val="10000"/>
                  </a:schemeClr>
                </a:solidFill>
              </a:rPr>
              <a:t> = nom;</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this.prenom</a:t>
            </a:r>
            <a:r>
              <a:rPr lang="en-US" sz="1400" b="1" dirty="0">
                <a:solidFill>
                  <a:schemeClr val="tx2">
                    <a:lumMod val="10000"/>
                  </a:schemeClr>
                </a:solidFill>
              </a:rPr>
              <a:t> = </a:t>
            </a:r>
            <a:r>
              <a:rPr lang="en-US" sz="1400" b="1" dirty="0" err="1">
                <a:solidFill>
                  <a:schemeClr val="tx2">
                    <a:lumMod val="10000"/>
                  </a:schemeClr>
                </a:solidFill>
              </a:rPr>
              <a:t>prenom</a:t>
            </a:r>
            <a:r>
              <a:rPr lang="en-US" sz="1400" b="1" dirty="0">
                <a:solidFill>
                  <a:schemeClr val="tx2">
                    <a:lumMod val="10000"/>
                  </a:schemeClr>
                </a:solidFill>
              </a:rPr>
              <a:t>;</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this.age</a:t>
            </a:r>
            <a:r>
              <a:rPr lang="en-US" sz="1400" b="1" dirty="0">
                <a:solidFill>
                  <a:schemeClr val="tx2">
                    <a:lumMod val="10000"/>
                  </a:schemeClr>
                </a:solidFill>
              </a:rPr>
              <a:t> = age;</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this.telephone</a:t>
            </a:r>
            <a:r>
              <a:rPr lang="en-US" sz="1400" b="1" dirty="0">
                <a:solidFill>
                  <a:schemeClr val="tx2">
                    <a:lumMod val="10000"/>
                  </a:schemeClr>
                </a:solidFill>
              </a:rPr>
              <a:t> = telephone;</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this.email</a:t>
            </a:r>
            <a:r>
              <a:rPr lang="en-US" sz="1400" b="1" dirty="0">
                <a:solidFill>
                  <a:schemeClr val="tx2">
                    <a:lumMod val="10000"/>
                  </a:schemeClr>
                </a:solidFill>
              </a:rPr>
              <a:t> = email;</a:t>
            </a:r>
          </a:p>
          <a:p>
            <a:pPr marL="0" lvl="0" indent="0" algn="l">
              <a:buNone/>
            </a:pPr>
            <a:r>
              <a:rPr lang="fr-FR" sz="1400" b="1" dirty="0">
                <a:solidFill>
                  <a:schemeClr val="tx2">
                    <a:lumMod val="10000"/>
                  </a:schemeClr>
                </a:solidFill>
              </a:rPr>
              <a:t>}</a:t>
            </a:r>
          </a:p>
          <a:p>
            <a:pPr marL="0" indent="0" algn="l"/>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a:p>
            <a:pPr marL="0" lvl="0" indent="0" algn="l">
              <a:buNone/>
            </a:pPr>
            <a:endParaRPr lang="fr-FR" sz="1400" b="1" dirty="0">
              <a:solidFill>
                <a:schemeClr val="tx2">
                  <a:lumMod val="1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3405" y="280083"/>
            <a:ext cx="440961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4" name="Image 3">
            <a:extLst>
              <a:ext uri="{FF2B5EF4-FFF2-40B4-BE49-F238E27FC236}">
                <a16:creationId xmlns:a16="http://schemas.microsoft.com/office/drawing/2014/main" id="{1775BFCA-9D64-DC09-756C-ACCA21A449B9}"/>
              </a:ext>
            </a:extLst>
          </p:cNvPr>
          <p:cNvPicPr>
            <a:picLocks noChangeAspect="1"/>
          </p:cNvPicPr>
          <p:nvPr/>
        </p:nvPicPr>
        <p:blipFill>
          <a:blip r:embed="rId3"/>
          <a:stretch>
            <a:fillRect/>
          </a:stretch>
        </p:blipFill>
        <p:spPr>
          <a:xfrm>
            <a:off x="4816023" y="0"/>
            <a:ext cx="4294572" cy="4672639"/>
          </a:xfrm>
          <a:prstGeom prst="rect">
            <a:avLst/>
          </a:prstGeom>
        </p:spPr>
      </p:pic>
    </p:spTree>
    <p:extLst>
      <p:ext uri="{BB962C8B-B14F-4D97-AF65-F5344CB8AC3E}">
        <p14:creationId xmlns:p14="http://schemas.microsoft.com/office/powerpoint/2010/main" val="3976560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3785191" y="1"/>
            <a:ext cx="5358809"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a:t>
            </a:r>
            <a:r>
              <a:rPr lang="fr-FR" sz="1400" b="1" dirty="0" err="1">
                <a:solidFill>
                  <a:srgbClr val="0070C0"/>
                </a:solidFill>
              </a:rPr>
              <a:t>PersonneBuilder</a:t>
            </a:r>
            <a:r>
              <a:rPr lang="fr-FR" sz="1400" b="1" dirty="0">
                <a:solidFill>
                  <a:schemeClr val="tx2">
                    <a:lumMod val="10000"/>
                  </a:schemeClr>
                </a:solidFill>
              </a:rPr>
              <a:t> {</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a:solidFill>
                  <a:srgbClr val="00B050"/>
                </a:solidFill>
              </a:rPr>
              <a:t>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rgbClr val="00B050"/>
                </a:solidFill>
              </a:rPr>
              <a:t>prenom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rgbClr val="00B050"/>
                </a:solidFill>
              </a:rPr>
              <a:t>age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rgbClr val="00B050"/>
                </a:solidFill>
              </a:rPr>
              <a:t>telephone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a:solidFill>
                  <a:srgbClr val="00B050"/>
                </a:solidFill>
              </a:rPr>
              <a:t>email</a:t>
            </a:r>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a:p>
            <a:pPr marL="0" lvl="0" indent="0" algn="l">
              <a:buNone/>
            </a:pPr>
            <a:r>
              <a:rPr lang="fr-FR" sz="1400" b="1" dirty="0">
                <a:solidFill>
                  <a:srgbClr val="C00000"/>
                </a:solidFill>
              </a:rPr>
              <a:t>Public </a:t>
            </a:r>
            <a:r>
              <a:rPr lang="fr-FR" sz="1400" b="1" dirty="0" err="1">
                <a:solidFill>
                  <a:srgbClr val="0070C0"/>
                </a:solidFill>
              </a:rPr>
              <a:t>PersonneBuilder</a:t>
            </a:r>
            <a:r>
              <a:rPr lang="fr-FR" sz="1400" b="1" dirty="0">
                <a:solidFill>
                  <a:srgbClr val="C00000"/>
                </a:solidFill>
              </a:rPr>
              <a:t> nom(String </a:t>
            </a:r>
            <a:r>
              <a:rPr lang="fr-FR" sz="1400" b="1" dirty="0">
                <a:solidFill>
                  <a:schemeClr val="tx2">
                    <a:lumMod val="10000"/>
                  </a:schemeClr>
                </a:solidFill>
              </a:rPr>
              <a:t>nom</a:t>
            </a:r>
            <a:r>
              <a:rPr lang="fr-FR" sz="1400" b="1" dirty="0">
                <a:solidFill>
                  <a:srgbClr val="C00000"/>
                </a:solidFill>
              </a:rPr>
              <a:t>){</a:t>
            </a:r>
          </a:p>
          <a:p>
            <a:pPr marL="0" lvl="0" indent="0" algn="l">
              <a:buNone/>
            </a:pPr>
            <a:r>
              <a:rPr lang="fr-FR" sz="1400" b="1" dirty="0">
                <a:solidFill>
                  <a:srgbClr val="C00000"/>
                </a:solidFill>
              </a:rPr>
              <a:t>	</a:t>
            </a:r>
            <a:r>
              <a:rPr lang="fr-FR" sz="1400" b="1" dirty="0" err="1">
                <a:solidFill>
                  <a:srgbClr val="C00000"/>
                </a:solidFill>
              </a:rPr>
              <a:t>this.</a:t>
            </a:r>
            <a:r>
              <a:rPr lang="fr-FR" sz="1400" b="1" dirty="0" err="1">
                <a:solidFill>
                  <a:srgbClr val="00B050"/>
                </a:solidFill>
              </a:rPr>
              <a:t>nom</a:t>
            </a:r>
            <a:r>
              <a:rPr lang="fr-FR" sz="1400" b="1" dirty="0">
                <a:solidFill>
                  <a:srgbClr val="C00000"/>
                </a:solidFill>
              </a:rPr>
              <a:t>=</a:t>
            </a:r>
            <a:r>
              <a:rPr lang="fr-FR" sz="1400" b="1" dirty="0">
                <a:solidFill>
                  <a:schemeClr val="tx2">
                    <a:lumMod val="10000"/>
                  </a:schemeClr>
                </a:solidFill>
              </a:rPr>
              <a:t>nom</a:t>
            </a:r>
            <a:r>
              <a:rPr lang="fr-FR" sz="1400" b="1" dirty="0">
                <a:solidFill>
                  <a:srgbClr val="C00000"/>
                </a:solidFill>
              </a:rPr>
              <a:t>;</a:t>
            </a:r>
          </a:p>
          <a:p>
            <a:pPr marL="0" lvl="0" indent="0" algn="l">
              <a:buNone/>
            </a:pPr>
            <a:r>
              <a:rPr lang="fr-FR" sz="1400" b="1" dirty="0">
                <a:solidFill>
                  <a:srgbClr val="C00000"/>
                </a:solidFill>
              </a:rPr>
              <a:t>	return </a:t>
            </a:r>
            <a:r>
              <a:rPr lang="fr-FR" sz="1400" b="1" dirty="0" err="1">
                <a:solidFill>
                  <a:srgbClr val="C00000"/>
                </a:solidFill>
              </a:rPr>
              <a:t>this</a:t>
            </a:r>
            <a:r>
              <a:rPr lang="fr-FR" sz="1400" b="1" dirty="0">
                <a:solidFill>
                  <a:srgbClr val="C00000"/>
                </a:solidFill>
              </a:rPr>
              <a:t>;</a:t>
            </a:r>
          </a:p>
          <a:p>
            <a:pPr marL="0" lvl="0" indent="0" algn="l">
              <a:buNone/>
            </a:pPr>
            <a:r>
              <a:rPr lang="fr-FR" sz="1400" b="1" dirty="0">
                <a:solidFill>
                  <a:srgbClr val="C00000"/>
                </a:solidFill>
              </a:rPr>
              <a:t>}</a:t>
            </a:r>
          </a:p>
          <a:p>
            <a:pPr marL="0" lvl="0" indent="0" algn="l">
              <a:buNone/>
            </a:pPr>
            <a:r>
              <a:rPr lang="fr-FR" sz="1400" b="1" dirty="0">
                <a:solidFill>
                  <a:schemeClr val="tx2">
                    <a:lumMod val="10000"/>
                  </a:schemeClr>
                </a:solidFill>
              </a:rPr>
              <a:t> 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prenom</a:t>
            </a:r>
            <a:r>
              <a:rPr lang="fr-FR" sz="1400" b="1" dirty="0">
                <a:solidFill>
                  <a:schemeClr val="tx2">
                    <a:lumMod val="10000"/>
                  </a:schemeClr>
                </a:solidFill>
              </a:rPr>
              <a:t>(String </a:t>
            </a:r>
            <a:r>
              <a:rPr lang="fr-FR" sz="1400" b="1" dirty="0" err="1">
                <a:solidFill>
                  <a:schemeClr val="tx2">
                    <a:lumMod val="10000"/>
                  </a:schemeClr>
                </a:solidFill>
              </a:rPr>
              <a:t>prenom</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a:t>
            </a:r>
            <a:r>
              <a:rPr lang="fr-FR" sz="1400" b="1" dirty="0" err="1">
                <a:solidFill>
                  <a:schemeClr val="tx2">
                    <a:lumMod val="10000"/>
                  </a:schemeClr>
                </a:solidFill>
              </a:rPr>
              <a:t>this.</a:t>
            </a:r>
            <a:r>
              <a:rPr lang="fr-FR" sz="1400" b="1" dirty="0" err="1">
                <a:solidFill>
                  <a:srgbClr val="00B050"/>
                </a:solidFill>
              </a:rPr>
              <a:t>prenom</a:t>
            </a:r>
            <a:r>
              <a:rPr lang="fr-FR" sz="1400" b="1" dirty="0">
                <a:solidFill>
                  <a:schemeClr val="tx2">
                    <a:lumMod val="10000"/>
                  </a:schemeClr>
                </a:solidFill>
              </a:rPr>
              <a:t> = </a:t>
            </a:r>
            <a:r>
              <a:rPr lang="fr-FR" sz="1400" b="1" dirty="0" err="1">
                <a:solidFill>
                  <a:schemeClr val="tx2">
                    <a:lumMod val="10000"/>
                  </a:schemeClr>
                </a:solidFill>
              </a:rPr>
              <a:t>prenom</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return </a:t>
            </a:r>
            <a:r>
              <a:rPr lang="fr-FR" sz="1400" b="1" dirty="0" err="1">
                <a:solidFill>
                  <a:schemeClr val="tx2">
                    <a:lumMod val="10000"/>
                  </a:schemeClr>
                </a:solidFill>
              </a:rPr>
              <a:t>this</a:t>
            </a:r>
            <a:r>
              <a:rPr lang="fr-FR" sz="1400" b="1" dirty="0">
                <a:solidFill>
                  <a:schemeClr val="tx2">
                    <a:lumMod val="10000"/>
                  </a:schemeClr>
                </a:solidFill>
              </a:rPr>
              <a:t>;</a:t>
            </a:r>
          </a:p>
          <a:p>
            <a:pPr marL="0" lvl="0" indent="0" algn="l">
              <a:buNone/>
            </a:pP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telephone</a:t>
            </a:r>
            <a:r>
              <a:rPr lang="fr-FR" sz="1400" b="1" dirty="0">
                <a:solidFill>
                  <a:schemeClr val="tx2">
                    <a:lumMod val="10000"/>
                  </a:schemeClr>
                </a:solidFill>
              </a:rPr>
              <a:t>(String </a:t>
            </a:r>
            <a:r>
              <a:rPr lang="fr-FR" sz="1400" b="1" dirty="0" err="1">
                <a:solidFill>
                  <a:schemeClr val="tx2">
                    <a:lumMod val="10000"/>
                  </a:schemeClr>
                </a:solidFill>
              </a:rPr>
              <a:t>telephone</a:t>
            </a: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email(String email){……}</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Public </a:t>
            </a:r>
            <a:r>
              <a:rPr lang="fr-FR" sz="1400" b="1" dirty="0">
                <a:solidFill>
                  <a:srgbClr val="C00000"/>
                </a:solidFill>
              </a:rPr>
              <a:t>Personne</a:t>
            </a:r>
            <a:r>
              <a:rPr lang="fr-FR" sz="1400" b="1" dirty="0">
                <a:solidFill>
                  <a:schemeClr val="tx2">
                    <a:lumMod val="10000"/>
                  </a:schemeClr>
                </a:solidFill>
              </a:rPr>
              <a:t> </a:t>
            </a:r>
            <a:r>
              <a:rPr lang="fr-FR" sz="1400" b="1" dirty="0" err="1">
                <a:solidFill>
                  <a:srgbClr val="FF0000"/>
                </a:solidFill>
              </a:rPr>
              <a:t>bluid</a:t>
            </a:r>
            <a:r>
              <a:rPr lang="fr-FR" sz="1400" b="1" dirty="0">
                <a:solidFill>
                  <a:schemeClr val="tx2">
                    <a:lumMod val="10000"/>
                  </a:schemeClr>
                </a:solidFill>
              </a:rPr>
              <a:t>(){</a:t>
            </a:r>
          </a:p>
          <a:p>
            <a:pPr marL="0" lvl="0" indent="0" algn="l">
              <a:buNone/>
            </a:pPr>
            <a:r>
              <a:rPr lang="fr-FR" sz="1400" b="1" dirty="0">
                <a:solidFill>
                  <a:schemeClr val="tx2">
                    <a:lumMod val="10000"/>
                  </a:schemeClr>
                </a:solidFill>
              </a:rPr>
              <a:t>return  new Personne(</a:t>
            </a:r>
            <a:r>
              <a:rPr lang="fr-FR" sz="1400" b="1" dirty="0">
                <a:solidFill>
                  <a:srgbClr val="00B050"/>
                </a:solidFill>
              </a:rPr>
              <a:t>nom</a:t>
            </a:r>
            <a:r>
              <a:rPr lang="fr-FR" sz="1400" b="1" dirty="0">
                <a:solidFill>
                  <a:schemeClr val="tx2">
                    <a:lumMod val="10000"/>
                  </a:schemeClr>
                </a:solidFill>
              </a:rPr>
              <a:t> , </a:t>
            </a:r>
            <a:r>
              <a:rPr lang="fr-FR" sz="1400" b="1" dirty="0" err="1">
                <a:solidFill>
                  <a:srgbClr val="00B050"/>
                </a:solidFill>
              </a:rPr>
              <a:t>prenom</a:t>
            </a:r>
            <a:r>
              <a:rPr lang="fr-FR" sz="1400" b="1" dirty="0">
                <a:solidFill>
                  <a:schemeClr val="tx2">
                    <a:lumMod val="10000"/>
                  </a:schemeClr>
                </a:solidFill>
              </a:rPr>
              <a:t>,  </a:t>
            </a:r>
            <a:r>
              <a:rPr lang="fr-FR" sz="1400" b="1" dirty="0" err="1">
                <a:solidFill>
                  <a:srgbClr val="00B050"/>
                </a:solidFill>
              </a:rPr>
              <a:t>age</a:t>
            </a:r>
            <a:r>
              <a:rPr lang="fr-FR" sz="1400" b="1" dirty="0">
                <a:solidFill>
                  <a:schemeClr val="tx2">
                    <a:lumMod val="10000"/>
                  </a:schemeClr>
                </a:solidFill>
              </a:rPr>
              <a:t>, </a:t>
            </a:r>
            <a:r>
              <a:rPr lang="fr-FR" sz="1400" b="1" dirty="0" err="1">
                <a:solidFill>
                  <a:srgbClr val="00B050"/>
                </a:solidFill>
              </a:rPr>
              <a:t>telephone</a:t>
            </a:r>
            <a:r>
              <a:rPr lang="fr-FR" sz="1400" b="1" dirty="0">
                <a:solidFill>
                  <a:schemeClr val="tx2">
                    <a:lumMod val="10000"/>
                  </a:schemeClr>
                </a:solidFill>
              </a:rPr>
              <a:t>, </a:t>
            </a:r>
            <a:r>
              <a:rPr lang="fr-FR" sz="1400" b="1" dirty="0">
                <a:solidFill>
                  <a:srgbClr val="00B050"/>
                </a:solidFill>
              </a:rPr>
              <a:t>email</a:t>
            </a:r>
            <a:r>
              <a:rPr lang="fr-FR" sz="1400" b="1" dirty="0">
                <a:solidFill>
                  <a:schemeClr val="tx2">
                    <a:lumMod val="10000"/>
                  </a:schemeClr>
                </a:solidFill>
              </a:rPr>
              <a:t> );</a:t>
            </a:r>
          </a:p>
          <a:p>
            <a:pPr marL="0" lvl="0" indent="0" algn="l">
              <a:buNone/>
            </a:pPr>
            <a:r>
              <a:rPr lang="fr-FR" sz="1400" b="1" dirty="0">
                <a:solidFill>
                  <a:schemeClr val="tx2">
                    <a:lumMod val="10000"/>
                  </a:schemeClr>
                </a:solidFill>
              </a:rPr>
              <a:t>}</a:t>
            </a:r>
          </a:p>
        </p:txBody>
      </p:sp>
      <p:sp>
        <p:nvSpPr>
          <p:cNvPr id="5" name="Accolade ouvrante 4">
            <a:extLst>
              <a:ext uri="{FF2B5EF4-FFF2-40B4-BE49-F238E27FC236}">
                <a16:creationId xmlns:a16="http://schemas.microsoft.com/office/drawing/2014/main" id="{AA10EF73-992A-D209-FA79-CF04D044898C}"/>
              </a:ext>
            </a:extLst>
          </p:cNvPr>
          <p:cNvSpPr/>
          <p:nvPr/>
        </p:nvSpPr>
        <p:spPr>
          <a:xfrm>
            <a:off x="3381153" y="170121"/>
            <a:ext cx="265814" cy="474212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
        <p:nvSpPr>
          <p:cNvPr id="6" name="ZoneTexte 5">
            <a:extLst>
              <a:ext uri="{FF2B5EF4-FFF2-40B4-BE49-F238E27FC236}">
                <a16:creationId xmlns:a16="http://schemas.microsoft.com/office/drawing/2014/main" id="{C998AEEC-C0EF-F685-4E0C-60B7C6ECB561}"/>
              </a:ext>
            </a:extLst>
          </p:cNvPr>
          <p:cNvSpPr txBox="1"/>
          <p:nvPr/>
        </p:nvSpPr>
        <p:spPr>
          <a:xfrm>
            <a:off x="372140" y="2125682"/>
            <a:ext cx="3009013" cy="830997"/>
          </a:xfrm>
          <a:prstGeom prst="rect">
            <a:avLst/>
          </a:prstGeom>
          <a:noFill/>
        </p:spPr>
        <p:txBody>
          <a:bodyPr wrap="square" rtlCol="0">
            <a:spAutoFit/>
          </a:bodyPr>
          <a:lstStyle/>
          <a:p>
            <a:r>
              <a:rPr lang="fr-FR" sz="2400" i="0" dirty="0">
                <a:solidFill>
                  <a:srgbClr val="374151"/>
                </a:solidFill>
                <a:effectLst/>
                <a:latin typeface="Söhne"/>
              </a:rPr>
              <a:t>Création de la classe Builder</a:t>
            </a:r>
            <a:endParaRPr lang="fr-FR" sz="2400" dirty="0"/>
          </a:p>
        </p:txBody>
      </p:sp>
    </p:spTree>
    <p:extLst>
      <p:ext uri="{BB962C8B-B14F-4D97-AF65-F5344CB8AC3E}">
        <p14:creationId xmlns:p14="http://schemas.microsoft.com/office/powerpoint/2010/main" val="961085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2200939" y="106327"/>
            <a:ext cx="6783573" cy="2881422"/>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Test {</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    public </a:t>
            </a:r>
            <a:r>
              <a:rPr lang="fr-FR" sz="1400" b="1" dirty="0" err="1">
                <a:solidFill>
                  <a:schemeClr val="tx2">
                    <a:lumMod val="10000"/>
                  </a:schemeClr>
                </a:solidFill>
              </a:rPr>
              <a:t>static</a:t>
            </a:r>
            <a:r>
              <a:rPr lang="fr-FR" sz="1400" b="1" dirty="0">
                <a:solidFill>
                  <a:schemeClr val="tx2">
                    <a:lumMod val="10000"/>
                  </a:schemeClr>
                </a:solidFill>
              </a:rPr>
              <a:t> </a:t>
            </a:r>
            <a:r>
              <a:rPr lang="fr-FR" sz="1400" b="1" dirty="0" err="1">
                <a:solidFill>
                  <a:schemeClr val="tx2">
                    <a:lumMod val="10000"/>
                  </a:schemeClr>
                </a:solidFill>
              </a:rPr>
              <a:t>void</a:t>
            </a:r>
            <a:r>
              <a:rPr lang="fr-FR" sz="1400" b="1" dirty="0">
                <a:solidFill>
                  <a:schemeClr val="tx2">
                    <a:lumMod val="10000"/>
                  </a:schemeClr>
                </a:solidFill>
              </a:rPr>
              <a:t> main(String[] args) {</a:t>
            </a:r>
          </a:p>
          <a:p>
            <a:pPr marL="0" lvl="0" indent="0" algn="l">
              <a:buNone/>
            </a:pPr>
            <a:r>
              <a:rPr lang="fr-FR" sz="1400" b="1" dirty="0">
                <a:solidFill>
                  <a:schemeClr val="tx2">
                    <a:lumMod val="10000"/>
                  </a:schemeClr>
                </a:solidFill>
              </a:rPr>
              <a:t>           Personne </a:t>
            </a:r>
            <a:r>
              <a:rPr lang="fr-FR" sz="1400" b="1" dirty="0">
                <a:solidFill>
                  <a:srgbClr val="0070C0"/>
                </a:solidFill>
              </a:rPr>
              <a:t>P</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a:t>
            </a:r>
            <a:r>
              <a:rPr lang="fr-FR" sz="1400" b="1" dirty="0" err="1">
                <a:solidFill>
                  <a:schemeClr val="bg2">
                    <a:lumMod val="10000"/>
                  </a:schemeClr>
                </a:solidFill>
              </a:rPr>
              <a:t>PersonneBuilder</a:t>
            </a:r>
            <a:r>
              <a:rPr lang="fr-FR" sz="1400" b="1" dirty="0">
                <a:solidFill>
                  <a:schemeClr val="tx2">
                    <a:lumMod val="10000"/>
                  </a:schemeClr>
                </a:solidFill>
              </a:rPr>
              <a:t> </a:t>
            </a:r>
            <a:r>
              <a:rPr lang="fr-FR" sz="1400" b="1" dirty="0" err="1">
                <a:solidFill>
                  <a:srgbClr val="00B050"/>
                </a:solidFill>
              </a:rPr>
              <a:t>bluider</a:t>
            </a:r>
            <a:r>
              <a:rPr lang="fr-FR" sz="1400" b="1" dirty="0">
                <a:solidFill>
                  <a:schemeClr val="tx2">
                    <a:lumMod val="10000"/>
                  </a:schemeClr>
                </a:solidFill>
              </a:rPr>
              <a:t> =new </a:t>
            </a:r>
            <a:r>
              <a:rPr lang="fr-FR" sz="1400" b="1" dirty="0" err="1">
                <a:solidFill>
                  <a:schemeClr val="bg2">
                    <a:lumMod val="10000"/>
                  </a:schemeClr>
                </a:solidFill>
              </a:rPr>
              <a:t>PersonneBuilder</a:t>
            </a:r>
            <a:r>
              <a:rPr lang="fr-FR" sz="1400" b="1" dirty="0">
                <a:solidFill>
                  <a:schemeClr val="bg2">
                    <a:lumMod val="10000"/>
                  </a:schemeClr>
                </a:solidFill>
              </a:rPr>
              <a:t>();</a:t>
            </a:r>
          </a:p>
          <a:p>
            <a:pPr marL="0" lvl="0" indent="0" algn="l">
              <a:buNone/>
            </a:pPr>
            <a:endParaRPr lang="fr-FR" sz="1400" b="1" dirty="0">
              <a:solidFill>
                <a:srgbClr val="0070C0"/>
              </a:solidFill>
            </a:endParaRPr>
          </a:p>
          <a:p>
            <a:pPr marL="0" lvl="0" indent="0" algn="l">
              <a:buNone/>
            </a:pPr>
            <a:r>
              <a:rPr lang="fr-FR" sz="1400" b="1" dirty="0">
                <a:solidFill>
                  <a:srgbClr val="0070C0"/>
                </a:solidFill>
              </a:rPr>
              <a:t>          P= </a:t>
            </a:r>
            <a:r>
              <a:rPr lang="fr-FR" sz="1400" b="1" dirty="0" err="1">
                <a:solidFill>
                  <a:srgbClr val="00B050"/>
                </a:solidFill>
              </a:rPr>
              <a:t>bluider</a:t>
            </a:r>
            <a:r>
              <a:rPr lang="fr-FR" sz="1400" b="1" dirty="0" err="1">
                <a:solidFill>
                  <a:schemeClr val="tx2">
                    <a:lumMod val="10000"/>
                  </a:schemeClr>
                </a:solidFill>
              </a:rPr>
              <a:t>.nom</a:t>
            </a:r>
            <a:r>
              <a:rPr lang="fr-FR" sz="1400" b="1" dirty="0">
                <a:solidFill>
                  <a:schemeClr val="tx2">
                    <a:lumMod val="10000"/>
                  </a:schemeClr>
                </a:solidFill>
              </a:rPr>
              <a:t>(" IDRISSI " ). </a:t>
            </a:r>
            <a:r>
              <a:rPr lang="fr-FR" sz="1400" b="1" dirty="0" err="1">
                <a:solidFill>
                  <a:schemeClr val="tx2">
                    <a:lumMod val="10000"/>
                  </a:schemeClr>
                </a:solidFill>
              </a:rPr>
              <a:t>prenom</a:t>
            </a:r>
            <a:r>
              <a:rPr lang="fr-FR" sz="1400" b="1" dirty="0">
                <a:solidFill>
                  <a:schemeClr val="tx2">
                    <a:lumMod val="10000"/>
                  </a:schemeClr>
                </a:solidFill>
              </a:rPr>
              <a:t>(" ABDELKARIM " ).</a:t>
            </a:r>
            <a:r>
              <a:rPr lang="fr-FR" sz="1400" b="1" dirty="0" err="1">
                <a:solidFill>
                  <a:schemeClr val="tx2">
                    <a:lumMod val="10000"/>
                  </a:schemeClr>
                </a:solidFill>
              </a:rPr>
              <a:t>age</a:t>
            </a:r>
            <a:r>
              <a:rPr lang="fr-FR" sz="1400" b="1" dirty="0">
                <a:solidFill>
                  <a:schemeClr val="tx2">
                    <a:lumMod val="10000"/>
                  </a:schemeClr>
                </a:solidFill>
              </a:rPr>
              <a:t>(22). </a:t>
            </a:r>
            <a:r>
              <a:rPr lang="fr-FR" sz="1400" b="1" dirty="0" err="1">
                <a:solidFill>
                  <a:srgbClr val="C00000"/>
                </a:solidFill>
              </a:rPr>
              <a:t>Bluid</a:t>
            </a:r>
            <a:r>
              <a:rPr lang="fr-FR" sz="1400" b="1" dirty="0">
                <a:solidFill>
                  <a:schemeClr val="tx2">
                    <a:lumMod val="10000"/>
                  </a:schemeClr>
                </a:solidFill>
              </a:rPr>
              <a:t>(); </a:t>
            </a:r>
          </a:p>
          <a:p>
            <a:pPr marL="0" lvl="0" indent="0" algn="l">
              <a:buNone/>
            </a:pPr>
            <a:r>
              <a:rPr lang="fr-FR" sz="1400" b="1" dirty="0">
                <a:solidFill>
                  <a:schemeClr val="tx2">
                    <a:lumMod val="10000"/>
                  </a:schemeClr>
                </a:solidFill>
              </a:rPr>
              <a:t>}</a:t>
            </a:r>
          </a:p>
          <a:p>
            <a:pPr marL="0" lvl="0" indent="0" algn="l">
              <a:buNone/>
            </a:pPr>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p:txBody>
      </p:sp>
      <p:sp>
        <p:nvSpPr>
          <p:cNvPr id="5" name="Accolade ouvrante 4">
            <a:extLst>
              <a:ext uri="{FF2B5EF4-FFF2-40B4-BE49-F238E27FC236}">
                <a16:creationId xmlns:a16="http://schemas.microsoft.com/office/drawing/2014/main" id="{AA10EF73-992A-D209-FA79-CF04D044898C}"/>
              </a:ext>
            </a:extLst>
          </p:cNvPr>
          <p:cNvSpPr/>
          <p:nvPr/>
        </p:nvSpPr>
        <p:spPr>
          <a:xfrm>
            <a:off x="1679944" y="361508"/>
            <a:ext cx="334925" cy="237106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dirty="0"/>
          </a:p>
        </p:txBody>
      </p:sp>
      <p:sp>
        <p:nvSpPr>
          <p:cNvPr id="6" name="ZoneTexte 5">
            <a:extLst>
              <a:ext uri="{FF2B5EF4-FFF2-40B4-BE49-F238E27FC236}">
                <a16:creationId xmlns:a16="http://schemas.microsoft.com/office/drawing/2014/main" id="{C998AEEC-C0EF-F685-4E0C-60B7C6ECB561}"/>
              </a:ext>
            </a:extLst>
          </p:cNvPr>
          <p:cNvSpPr txBox="1"/>
          <p:nvPr/>
        </p:nvSpPr>
        <p:spPr>
          <a:xfrm>
            <a:off x="0" y="786055"/>
            <a:ext cx="1679944" cy="1200329"/>
          </a:xfrm>
          <a:prstGeom prst="rect">
            <a:avLst/>
          </a:prstGeom>
          <a:noFill/>
        </p:spPr>
        <p:txBody>
          <a:bodyPr wrap="square" rtlCol="0">
            <a:spAutoFit/>
          </a:bodyPr>
          <a:lstStyle/>
          <a:p>
            <a:r>
              <a:rPr lang="fr-FR" sz="2400" i="0" dirty="0">
                <a:solidFill>
                  <a:srgbClr val="374151"/>
                </a:solidFill>
                <a:effectLst/>
                <a:latin typeface="Söhne"/>
              </a:rPr>
              <a:t>Création de </a:t>
            </a:r>
          </a:p>
          <a:p>
            <a:r>
              <a:rPr lang="fr-FR" sz="2400" i="0" dirty="0">
                <a:solidFill>
                  <a:srgbClr val="374151"/>
                </a:solidFill>
                <a:effectLst/>
                <a:latin typeface="Söhne"/>
              </a:rPr>
              <a:t>la classe Builder </a:t>
            </a:r>
            <a:endParaRPr lang="fr-FR" sz="2400" dirty="0"/>
          </a:p>
        </p:txBody>
      </p:sp>
      <p:sp>
        <p:nvSpPr>
          <p:cNvPr id="2" name="ZoneTexte 1">
            <a:extLst>
              <a:ext uri="{FF2B5EF4-FFF2-40B4-BE49-F238E27FC236}">
                <a16:creationId xmlns:a16="http://schemas.microsoft.com/office/drawing/2014/main" id="{CF3D1CEB-F670-7A70-12FE-9EDB04423C4E}"/>
              </a:ext>
            </a:extLst>
          </p:cNvPr>
          <p:cNvSpPr txBox="1"/>
          <p:nvPr/>
        </p:nvSpPr>
        <p:spPr>
          <a:xfrm>
            <a:off x="1286539" y="3519376"/>
            <a:ext cx="5465135" cy="369332"/>
          </a:xfrm>
          <a:prstGeom prst="rect">
            <a:avLst/>
          </a:prstGeom>
          <a:noFill/>
        </p:spPr>
        <p:txBody>
          <a:bodyPr wrap="square" rtlCol="0">
            <a:spAutoFit/>
          </a:bodyPr>
          <a:lstStyle/>
          <a:p>
            <a:r>
              <a:rPr lang="fr-FR" sz="1800" b="0" i="0" dirty="0">
                <a:solidFill>
                  <a:srgbClr val="374151"/>
                </a:solidFill>
                <a:effectLst/>
                <a:latin typeface="Söhne"/>
              </a:rPr>
              <a:t>Les attributs email et téléphone seront affectés à </a:t>
            </a:r>
            <a:r>
              <a:rPr lang="fr-FR" sz="1800" b="0" i="0" dirty="0" err="1">
                <a:solidFill>
                  <a:srgbClr val="C00000"/>
                </a:solidFill>
                <a:effectLst/>
                <a:latin typeface="Söhne"/>
              </a:rPr>
              <a:t>null</a:t>
            </a:r>
            <a:r>
              <a:rPr lang="fr-FR" sz="1800" b="0" i="0" dirty="0">
                <a:solidFill>
                  <a:srgbClr val="374151"/>
                </a:solidFill>
                <a:effectLst/>
                <a:latin typeface="Söhne"/>
              </a:rPr>
              <a:t>.</a:t>
            </a:r>
            <a:endParaRPr lang="fr-FR" sz="1800" dirty="0"/>
          </a:p>
        </p:txBody>
      </p:sp>
      <p:sp>
        <p:nvSpPr>
          <p:cNvPr id="12" name="Accolade ouvrante 11">
            <a:extLst>
              <a:ext uri="{FF2B5EF4-FFF2-40B4-BE49-F238E27FC236}">
                <a16:creationId xmlns:a16="http://schemas.microsoft.com/office/drawing/2014/main" id="{0820491F-E6E4-B53F-B6EE-FCB90BC8C4C8}"/>
              </a:ext>
            </a:extLst>
          </p:cNvPr>
          <p:cNvSpPr/>
          <p:nvPr/>
        </p:nvSpPr>
        <p:spPr>
          <a:xfrm rot="16200000">
            <a:off x="3859086" y="1220750"/>
            <a:ext cx="320040" cy="2027364"/>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fr-FR"/>
          </a:p>
        </p:txBody>
      </p:sp>
      <p:sp>
        <p:nvSpPr>
          <p:cNvPr id="13" name="ZoneTexte 12">
            <a:extLst>
              <a:ext uri="{FF2B5EF4-FFF2-40B4-BE49-F238E27FC236}">
                <a16:creationId xmlns:a16="http://schemas.microsoft.com/office/drawing/2014/main" id="{B530612D-116A-04F9-7DCA-3D2EFCE85F16}"/>
              </a:ext>
            </a:extLst>
          </p:cNvPr>
          <p:cNvSpPr txBox="1"/>
          <p:nvPr/>
        </p:nvSpPr>
        <p:spPr>
          <a:xfrm>
            <a:off x="2858628" y="2463031"/>
            <a:ext cx="2320956" cy="307777"/>
          </a:xfrm>
          <a:prstGeom prst="rect">
            <a:avLst/>
          </a:prstGeom>
          <a:noFill/>
        </p:spPr>
        <p:txBody>
          <a:bodyPr wrap="square" rtlCol="0">
            <a:spAutoFit/>
          </a:bodyPr>
          <a:lstStyle/>
          <a:p>
            <a:r>
              <a:rPr lang="fr-FR" dirty="0"/>
              <a:t>Return </a:t>
            </a:r>
            <a:r>
              <a:rPr lang="fr-FR" sz="1400" b="1" dirty="0" err="1">
                <a:solidFill>
                  <a:srgbClr val="00B050"/>
                </a:solidFill>
              </a:rPr>
              <a:t>bluider</a:t>
            </a:r>
            <a:endParaRPr lang="fr-FR" dirty="0"/>
          </a:p>
        </p:txBody>
      </p:sp>
    </p:spTree>
    <p:extLst>
      <p:ext uri="{BB962C8B-B14F-4D97-AF65-F5344CB8AC3E}">
        <p14:creationId xmlns:p14="http://schemas.microsoft.com/office/powerpoint/2010/main" val="279035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Inroduction</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59573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1CC1-2B55-D66B-4256-1A3B704D1F53}"/>
              </a:ext>
            </a:extLst>
          </p:cNvPr>
          <p:cNvSpPr>
            <a:spLocks noGrp="1"/>
          </p:cNvSpPr>
          <p:nvPr>
            <p:ph type="title"/>
          </p:nvPr>
        </p:nvSpPr>
        <p:spPr>
          <a:xfrm>
            <a:off x="211500" y="230500"/>
            <a:ext cx="3438900" cy="626300"/>
          </a:xfrm>
        </p:spPr>
        <p:txBody>
          <a:bodyPr/>
          <a:lstStyle/>
          <a:p>
            <a:r>
              <a:rPr lang="en-US" sz="2400" dirty="0"/>
              <a:t>Introduction : </a:t>
            </a:r>
            <a:endParaRPr lang="fr-FR" sz="2400" dirty="0"/>
          </a:p>
        </p:txBody>
      </p:sp>
      <p:sp>
        <p:nvSpPr>
          <p:cNvPr id="5" name="Google Shape;362;p32">
            <a:extLst>
              <a:ext uri="{FF2B5EF4-FFF2-40B4-BE49-F238E27FC236}">
                <a16:creationId xmlns:a16="http://schemas.microsoft.com/office/drawing/2014/main" id="{1C3C54C9-B82A-10A1-4069-FD34906A2393}"/>
              </a:ext>
            </a:extLst>
          </p:cNvPr>
          <p:cNvSpPr txBox="1">
            <a:spLocks/>
          </p:cNvSpPr>
          <p:nvPr/>
        </p:nvSpPr>
        <p:spPr>
          <a:xfrm>
            <a:off x="836135" y="1995514"/>
            <a:ext cx="7145327" cy="1702418"/>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En conclusion, je vous encourage à explorer davantage le design pattern Composite et à l'appliquer dans vos projets de programmation. La compréhension de ce pattern vous aidera à concevoir des logiciels plus modulaires, flexibles et faciles à maintenir.</a:t>
            </a:r>
            <a:endParaRPr lang="fr-FR" sz="2000" dirty="0"/>
          </a:p>
        </p:txBody>
      </p:sp>
    </p:spTree>
    <p:extLst>
      <p:ext uri="{BB962C8B-B14F-4D97-AF65-F5344CB8AC3E}">
        <p14:creationId xmlns:p14="http://schemas.microsoft.com/office/powerpoint/2010/main" val="266891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Observer</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26" name="Google Shape;326;p30"/>
          <p:cNvGrpSpPr/>
          <p:nvPr/>
        </p:nvGrpSpPr>
        <p:grpSpPr>
          <a:xfrm>
            <a:off x="355358" y="424858"/>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1660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55622" y="877989"/>
            <a:ext cx="4248600" cy="572700"/>
          </a:xfrm>
          <a:prstGeom prst="rect">
            <a:avLst/>
          </a:prstGeom>
          <a:solidFill>
            <a:schemeClr val="bg2">
              <a:lumMod val="50000"/>
            </a:schemeClr>
          </a:solidFill>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bg1"/>
                </a:solidFill>
              </a:rPr>
              <a:t>Definition</a:t>
            </a:r>
            <a:endParaRPr dirty="0">
              <a:solidFill>
                <a:schemeClr val="bg1"/>
              </a:solidFill>
            </a:endParaRPr>
          </a:p>
        </p:txBody>
      </p:sp>
      <p:sp>
        <p:nvSpPr>
          <p:cNvPr id="344" name="Google Shape;344;p31"/>
          <p:cNvSpPr txBox="1">
            <a:spLocks noGrp="1"/>
          </p:cNvSpPr>
          <p:nvPr>
            <p:ph type="body" idx="1"/>
          </p:nvPr>
        </p:nvSpPr>
        <p:spPr>
          <a:xfrm>
            <a:off x="181451" y="164813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solidFill>
                  <a:schemeClr val="bg2">
                    <a:lumMod val="10000"/>
                  </a:schemeClr>
                </a:solidFill>
              </a:rPr>
              <a:t>L’Observateur est un patron de conception comportemental qui permet de mettre en place un mécanisme de souscription pour envoyer des notifications à plusieurs objets, au sujet d’événements concernant les objets qu’ils observent.</a:t>
            </a:r>
            <a:endParaRPr sz="1400" dirty="0">
              <a:solidFill>
                <a:schemeClr val="bg2">
                  <a:lumMod val="10000"/>
                </a:schemeClr>
              </a:solidFill>
            </a:endParaRPr>
          </a:p>
        </p:txBody>
      </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 name="Straight Connector 6">
            <a:extLst>
              <a:ext uri="{FF2B5EF4-FFF2-40B4-BE49-F238E27FC236}">
                <a16:creationId xmlns:a16="http://schemas.microsoft.com/office/drawing/2014/main" id="{BDBD418D-66F8-CD99-DB01-E029CCAAF685}"/>
              </a:ext>
            </a:extLst>
          </p:cNvPr>
          <p:cNvCxnSpPr>
            <a:cxnSpLocks/>
          </p:cNvCxnSpPr>
          <p:nvPr/>
        </p:nvCxnSpPr>
        <p:spPr>
          <a:xfrm>
            <a:off x="5057775" y="692944"/>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51711D-680C-119E-0D1C-D4EF819DDF98}"/>
              </a:ext>
            </a:extLst>
          </p:cNvPr>
          <p:cNvCxnSpPr/>
          <p:nvPr/>
        </p:nvCxnSpPr>
        <p:spPr>
          <a:xfrm>
            <a:off x="7784311" y="75723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E10FD75-057A-C2A7-C022-6F2FC6654B84}"/>
              </a:ext>
            </a:extLst>
          </p:cNvPr>
          <p:cNvSpPr/>
          <p:nvPr/>
        </p:nvSpPr>
        <p:spPr>
          <a:xfrm>
            <a:off x="7260431" y="392214"/>
            <a:ext cx="971550" cy="3742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Observable</a:t>
            </a:r>
          </a:p>
          <a:p>
            <a:pPr algn="ctr"/>
            <a:r>
              <a:rPr lang="en-US" sz="1100" dirty="0"/>
              <a:t>Etat = 2</a:t>
            </a:r>
            <a:endParaRPr lang="fr-FR" sz="1100" dirty="0"/>
          </a:p>
        </p:txBody>
      </p:sp>
      <p:sp>
        <p:nvSpPr>
          <p:cNvPr id="12" name="Rectangle: Rounded Corners 11">
            <a:extLst>
              <a:ext uri="{FF2B5EF4-FFF2-40B4-BE49-F238E27FC236}">
                <a16:creationId xmlns:a16="http://schemas.microsoft.com/office/drawing/2014/main" id="{96C74CC1-93EC-1F20-3634-24D830E9E630}"/>
              </a:ext>
            </a:extLst>
          </p:cNvPr>
          <p:cNvSpPr/>
          <p:nvPr/>
        </p:nvSpPr>
        <p:spPr>
          <a:xfrm>
            <a:off x="457200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1</a:t>
            </a:r>
            <a:endParaRPr lang="fr-FR" sz="1100" dirty="0"/>
          </a:p>
        </p:txBody>
      </p:sp>
      <p:cxnSp>
        <p:nvCxnSpPr>
          <p:cNvPr id="14" name="Straight Arrow Connector 13">
            <a:extLst>
              <a:ext uri="{FF2B5EF4-FFF2-40B4-BE49-F238E27FC236}">
                <a16:creationId xmlns:a16="http://schemas.microsoft.com/office/drawing/2014/main" id="{9C4F34DB-F9FC-2201-BD35-C57AC913CAD9}"/>
              </a:ext>
            </a:extLst>
          </p:cNvPr>
          <p:cNvCxnSpPr/>
          <p:nvPr/>
        </p:nvCxnSpPr>
        <p:spPr>
          <a:xfrm>
            <a:off x="5057775" y="1401816"/>
            <a:ext cx="268843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0AE8E5-A7F3-C53A-13B0-F9779AF45C54}"/>
              </a:ext>
            </a:extLst>
          </p:cNvPr>
          <p:cNvSpPr txBox="1"/>
          <p:nvPr/>
        </p:nvSpPr>
        <p:spPr>
          <a:xfrm>
            <a:off x="5107771" y="1186372"/>
            <a:ext cx="771535" cy="215444"/>
          </a:xfrm>
          <a:prstGeom prst="rect">
            <a:avLst/>
          </a:prstGeom>
          <a:noFill/>
        </p:spPr>
        <p:txBody>
          <a:bodyPr wrap="square" rtlCol="0">
            <a:spAutoFit/>
          </a:bodyPr>
          <a:lstStyle/>
          <a:p>
            <a:r>
              <a:rPr lang="en-US" sz="800" dirty="0"/>
              <a:t>Subscribe()</a:t>
            </a:r>
            <a:endParaRPr lang="fr-FR" sz="800" dirty="0"/>
          </a:p>
        </p:txBody>
      </p:sp>
      <p:cxnSp>
        <p:nvCxnSpPr>
          <p:cNvPr id="16" name="Straight Arrow Connector 15">
            <a:extLst>
              <a:ext uri="{FF2B5EF4-FFF2-40B4-BE49-F238E27FC236}">
                <a16:creationId xmlns:a16="http://schemas.microsoft.com/office/drawing/2014/main" id="{91619447-BB95-7417-9654-E490F415F313}"/>
              </a:ext>
            </a:extLst>
          </p:cNvPr>
          <p:cNvCxnSpPr>
            <a:cxnSpLocks/>
          </p:cNvCxnSpPr>
          <p:nvPr/>
        </p:nvCxnSpPr>
        <p:spPr>
          <a:xfrm>
            <a:off x="6260314" y="1718524"/>
            <a:ext cx="152399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A65A627-42F7-0613-DE96-EE0737C0E3AF}"/>
              </a:ext>
            </a:extLst>
          </p:cNvPr>
          <p:cNvSpPr txBox="1"/>
          <p:nvPr/>
        </p:nvSpPr>
        <p:spPr>
          <a:xfrm>
            <a:off x="6272205" y="1503080"/>
            <a:ext cx="771535" cy="215444"/>
          </a:xfrm>
          <a:prstGeom prst="rect">
            <a:avLst/>
          </a:prstGeom>
          <a:noFill/>
        </p:spPr>
        <p:txBody>
          <a:bodyPr wrap="square" rtlCol="0">
            <a:spAutoFit/>
          </a:bodyPr>
          <a:lstStyle/>
          <a:p>
            <a:r>
              <a:rPr lang="en-US" sz="800" dirty="0"/>
              <a:t>Subscribe()</a:t>
            </a:r>
            <a:endParaRPr lang="fr-FR" sz="800" dirty="0"/>
          </a:p>
        </p:txBody>
      </p:sp>
      <p:cxnSp>
        <p:nvCxnSpPr>
          <p:cNvPr id="342" name="Straight Connector 341">
            <a:extLst>
              <a:ext uri="{FF2B5EF4-FFF2-40B4-BE49-F238E27FC236}">
                <a16:creationId xmlns:a16="http://schemas.microsoft.com/office/drawing/2014/main" id="{EE03EB6A-EF82-C32F-E63C-66A4F8EEB450}"/>
              </a:ext>
            </a:extLst>
          </p:cNvPr>
          <p:cNvCxnSpPr>
            <a:cxnSpLocks/>
          </p:cNvCxnSpPr>
          <p:nvPr/>
        </p:nvCxnSpPr>
        <p:spPr>
          <a:xfrm flipH="1">
            <a:off x="7784311" y="2479291"/>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59" name="Arrow: Bent 358">
            <a:extLst>
              <a:ext uri="{FF2B5EF4-FFF2-40B4-BE49-F238E27FC236}">
                <a16:creationId xmlns:a16="http://schemas.microsoft.com/office/drawing/2014/main" id="{97BA83CE-2F27-4FE9-8BBA-96AB1F49F36C}"/>
              </a:ext>
            </a:extLst>
          </p:cNvPr>
          <p:cNvSpPr/>
          <p:nvPr/>
        </p:nvSpPr>
        <p:spPr>
          <a:xfrm flipH="1">
            <a:off x="7784311" y="2105012"/>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1" name="TextBox 360">
            <a:extLst>
              <a:ext uri="{FF2B5EF4-FFF2-40B4-BE49-F238E27FC236}">
                <a16:creationId xmlns:a16="http://schemas.microsoft.com/office/drawing/2014/main" id="{DCFFB003-1A79-3336-7823-AA7DD0DF6BF4}"/>
              </a:ext>
            </a:extLst>
          </p:cNvPr>
          <p:cNvSpPr txBox="1"/>
          <p:nvPr/>
        </p:nvSpPr>
        <p:spPr>
          <a:xfrm>
            <a:off x="8222448" y="2083171"/>
            <a:ext cx="771535" cy="461665"/>
          </a:xfrm>
          <a:prstGeom prst="rect">
            <a:avLst/>
          </a:prstGeom>
          <a:noFill/>
        </p:spPr>
        <p:txBody>
          <a:bodyPr wrap="square" rtlCol="0">
            <a:spAutoFit/>
          </a:bodyPr>
          <a:lstStyle/>
          <a:p>
            <a:r>
              <a:rPr lang="en-US" sz="800" dirty="0" err="1"/>
              <a:t>Evenement</a:t>
            </a:r>
            <a:r>
              <a:rPr lang="en-US" sz="800" dirty="0"/>
              <a:t> : Etat </a:t>
            </a:r>
            <a:r>
              <a:rPr lang="en-US" sz="800" dirty="0" err="1"/>
              <a:t>est</a:t>
            </a:r>
            <a:r>
              <a:rPr lang="en-US" sz="800" dirty="0"/>
              <a:t> change</a:t>
            </a:r>
            <a:endParaRPr lang="fr-FR" sz="800" dirty="0"/>
          </a:p>
        </p:txBody>
      </p:sp>
      <p:sp>
        <p:nvSpPr>
          <p:cNvPr id="362" name="TextBox 361">
            <a:extLst>
              <a:ext uri="{FF2B5EF4-FFF2-40B4-BE49-F238E27FC236}">
                <a16:creationId xmlns:a16="http://schemas.microsoft.com/office/drawing/2014/main" id="{1F09BBAF-D536-846D-8FC3-FC4FFB1C0C2E}"/>
              </a:ext>
            </a:extLst>
          </p:cNvPr>
          <p:cNvSpPr txBox="1"/>
          <p:nvPr/>
        </p:nvSpPr>
        <p:spPr>
          <a:xfrm>
            <a:off x="7792996" y="2703671"/>
            <a:ext cx="1037966" cy="430887"/>
          </a:xfrm>
          <a:prstGeom prst="rect">
            <a:avLst/>
          </a:prstGeom>
          <a:noFill/>
        </p:spPr>
        <p:txBody>
          <a:bodyPr wrap="square" rtlCol="0">
            <a:spAutoFit/>
          </a:bodyPr>
          <a:lstStyle/>
          <a:p>
            <a:r>
              <a:rPr lang="en-US" sz="1100" dirty="0"/>
              <a:t>Informer les </a:t>
            </a:r>
            <a:r>
              <a:rPr lang="en-US" sz="1100" dirty="0" err="1"/>
              <a:t>observateurs</a:t>
            </a:r>
            <a:r>
              <a:rPr lang="en-US" sz="1100" dirty="0"/>
              <a:t> </a:t>
            </a:r>
            <a:endParaRPr lang="fr-FR" sz="1100" dirty="0"/>
          </a:p>
        </p:txBody>
      </p:sp>
      <p:cxnSp>
        <p:nvCxnSpPr>
          <p:cNvPr id="363" name="Straight Arrow Connector 362">
            <a:extLst>
              <a:ext uri="{FF2B5EF4-FFF2-40B4-BE49-F238E27FC236}">
                <a16:creationId xmlns:a16="http://schemas.microsoft.com/office/drawing/2014/main" id="{B1CFB974-3EF5-0DF9-2C8F-1951F51A93A4}"/>
              </a:ext>
            </a:extLst>
          </p:cNvPr>
          <p:cNvCxnSpPr>
            <a:cxnSpLocks/>
          </p:cNvCxnSpPr>
          <p:nvPr/>
        </p:nvCxnSpPr>
        <p:spPr>
          <a:xfrm flipH="1">
            <a:off x="6268639" y="2954257"/>
            <a:ext cx="14979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F51AAAC9-1683-47EF-23F9-814016272BE0}"/>
              </a:ext>
            </a:extLst>
          </p:cNvPr>
          <p:cNvSpPr txBox="1"/>
          <p:nvPr/>
        </p:nvSpPr>
        <p:spPr>
          <a:xfrm>
            <a:off x="6377767" y="2713577"/>
            <a:ext cx="1071949" cy="230832"/>
          </a:xfrm>
          <a:prstGeom prst="rect">
            <a:avLst/>
          </a:prstGeom>
          <a:noFill/>
        </p:spPr>
        <p:txBody>
          <a:bodyPr wrap="square" rtlCol="0">
            <a:spAutoFit/>
          </a:bodyPr>
          <a:lstStyle/>
          <a:p>
            <a:r>
              <a:rPr lang="en-US" sz="900" dirty="0"/>
              <a:t>Update(</a:t>
            </a:r>
            <a:r>
              <a:rPr lang="en-US" sz="900" dirty="0" err="1"/>
              <a:t>etat</a:t>
            </a:r>
            <a:r>
              <a:rPr lang="en-US" sz="900" dirty="0"/>
              <a:t> = 2)</a:t>
            </a:r>
            <a:endParaRPr lang="fr-FR" sz="900" dirty="0"/>
          </a:p>
        </p:txBody>
      </p:sp>
      <p:cxnSp>
        <p:nvCxnSpPr>
          <p:cNvPr id="367" name="Straight Connector 366">
            <a:extLst>
              <a:ext uri="{FF2B5EF4-FFF2-40B4-BE49-F238E27FC236}">
                <a16:creationId xmlns:a16="http://schemas.microsoft.com/office/drawing/2014/main" id="{79D3BD17-913F-A6CC-3320-897901A68FB1}"/>
              </a:ext>
            </a:extLst>
          </p:cNvPr>
          <p:cNvCxnSpPr>
            <a:cxnSpLocks/>
          </p:cNvCxnSpPr>
          <p:nvPr/>
        </p:nvCxnSpPr>
        <p:spPr>
          <a:xfrm flipH="1">
            <a:off x="6264429" y="3603759"/>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68" name="Arrow: Bent 367">
            <a:extLst>
              <a:ext uri="{FF2B5EF4-FFF2-40B4-BE49-F238E27FC236}">
                <a16:creationId xmlns:a16="http://schemas.microsoft.com/office/drawing/2014/main" id="{259E8C07-48BE-906B-5261-7640FC1616D4}"/>
              </a:ext>
            </a:extLst>
          </p:cNvPr>
          <p:cNvSpPr/>
          <p:nvPr/>
        </p:nvSpPr>
        <p:spPr>
          <a:xfrm flipH="1">
            <a:off x="6264429" y="3229480"/>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9" name="TextBox 368">
            <a:extLst>
              <a:ext uri="{FF2B5EF4-FFF2-40B4-BE49-F238E27FC236}">
                <a16:creationId xmlns:a16="http://schemas.microsoft.com/office/drawing/2014/main" id="{731E42FD-40CB-34F2-7801-743A7237F920}"/>
              </a:ext>
            </a:extLst>
          </p:cNvPr>
          <p:cNvSpPr txBox="1"/>
          <p:nvPr/>
        </p:nvSpPr>
        <p:spPr>
          <a:xfrm>
            <a:off x="6702566" y="3207639"/>
            <a:ext cx="771535" cy="338554"/>
          </a:xfrm>
          <a:prstGeom prst="rect">
            <a:avLst/>
          </a:prstGeom>
          <a:noFill/>
        </p:spPr>
        <p:txBody>
          <a:bodyPr wrap="square" rtlCol="0">
            <a:spAutoFit/>
          </a:bodyPr>
          <a:lstStyle/>
          <a:p>
            <a:r>
              <a:rPr lang="en-US" sz="800" dirty="0"/>
              <a:t>Nouvelle </a:t>
            </a:r>
            <a:r>
              <a:rPr lang="en-US" sz="800" dirty="0" err="1"/>
              <a:t>etat</a:t>
            </a:r>
            <a:r>
              <a:rPr lang="en-US" sz="800" dirty="0"/>
              <a:t> = 2 </a:t>
            </a:r>
            <a:endParaRPr lang="fr-FR" sz="800" dirty="0"/>
          </a:p>
        </p:txBody>
      </p:sp>
      <p:cxnSp>
        <p:nvCxnSpPr>
          <p:cNvPr id="371" name="Straight Connector 370">
            <a:extLst>
              <a:ext uri="{FF2B5EF4-FFF2-40B4-BE49-F238E27FC236}">
                <a16:creationId xmlns:a16="http://schemas.microsoft.com/office/drawing/2014/main" id="{7EF4E454-A827-B10D-C51F-5E74203B7FB7}"/>
              </a:ext>
            </a:extLst>
          </p:cNvPr>
          <p:cNvCxnSpPr/>
          <p:nvPr/>
        </p:nvCxnSpPr>
        <p:spPr>
          <a:xfrm>
            <a:off x="6268639" y="63725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2" name="Rectangle: Rounded Corners 371">
            <a:extLst>
              <a:ext uri="{FF2B5EF4-FFF2-40B4-BE49-F238E27FC236}">
                <a16:creationId xmlns:a16="http://schemas.microsoft.com/office/drawing/2014/main" id="{35B26F1A-459A-3EF3-F2DD-E646A46274ED}"/>
              </a:ext>
            </a:extLst>
          </p:cNvPr>
          <p:cNvSpPr/>
          <p:nvPr/>
        </p:nvSpPr>
        <p:spPr>
          <a:xfrm>
            <a:off x="573762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2</a:t>
            </a:r>
            <a:endParaRPr lang="fr-FR" sz="1100" dirty="0"/>
          </a:p>
        </p:txBody>
      </p:sp>
    </p:spTree>
    <p:extLst>
      <p:ext uri="{BB962C8B-B14F-4D97-AF65-F5344CB8AC3E}">
        <p14:creationId xmlns:p14="http://schemas.microsoft.com/office/powerpoint/2010/main" val="305047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1026" name="Picture 2">
            <a:extLst>
              <a:ext uri="{FF2B5EF4-FFF2-40B4-BE49-F238E27FC236}">
                <a16:creationId xmlns:a16="http://schemas.microsoft.com/office/drawing/2014/main" id="{CECE9DE5-AFD2-068F-6368-195F29A94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967" y="77681"/>
            <a:ext cx="2239786" cy="4879727"/>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4C1547B8-6A66-EF46-735C-60DC87F1E1FA}"/>
              </a:ext>
            </a:extLst>
          </p:cNvPr>
          <p:cNvSpPr txBox="1"/>
          <p:nvPr/>
        </p:nvSpPr>
        <p:spPr>
          <a:xfrm>
            <a:off x="295986" y="2152945"/>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a:t>Observer : Text(“You have pushed the button many times : ” + </a:t>
            </a:r>
            <a:r>
              <a:rPr lang="en-US" dirty="0" err="1"/>
              <a:t>nbre</a:t>
            </a:r>
            <a:r>
              <a:rPr lang="en-US" dirty="0"/>
              <a:t>)</a:t>
            </a:r>
            <a:endParaRPr lang="fr-FR" dirty="0"/>
          </a:p>
        </p:txBody>
      </p:sp>
      <p:sp>
        <p:nvSpPr>
          <p:cNvPr id="1028" name="TextBox 1027">
            <a:extLst>
              <a:ext uri="{FF2B5EF4-FFF2-40B4-BE49-F238E27FC236}">
                <a16:creationId xmlns:a16="http://schemas.microsoft.com/office/drawing/2014/main" id="{F1196F91-D552-01B5-29CB-A17BCD3107BE}"/>
              </a:ext>
            </a:extLst>
          </p:cNvPr>
          <p:cNvSpPr txBox="1"/>
          <p:nvPr/>
        </p:nvSpPr>
        <p:spPr>
          <a:xfrm>
            <a:off x="295986" y="1595787"/>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Observable(</a:t>
            </a:r>
            <a:r>
              <a:rPr lang="en-US" dirty="0" err="1"/>
              <a:t>Sujet</a:t>
            </a:r>
            <a:r>
              <a:rPr lang="en-US" dirty="0"/>
              <a:t>) : </a:t>
            </a:r>
            <a:r>
              <a:rPr lang="en-US" dirty="0" err="1"/>
              <a:t>Boutton</a:t>
            </a:r>
            <a:r>
              <a:rPr lang="en-US" dirty="0"/>
              <a:t> add </a:t>
            </a:r>
            <a:endParaRPr lang="fr-FR" dirty="0"/>
          </a:p>
        </p:txBody>
      </p:sp>
      <p:sp>
        <p:nvSpPr>
          <p:cNvPr id="1030" name="TextBox 1029">
            <a:extLst>
              <a:ext uri="{FF2B5EF4-FFF2-40B4-BE49-F238E27FC236}">
                <a16:creationId xmlns:a16="http://schemas.microsoft.com/office/drawing/2014/main" id="{F7E8921B-AACF-677D-562C-1F8EFD1CBFC2}"/>
              </a:ext>
            </a:extLst>
          </p:cNvPr>
          <p:cNvSpPr txBox="1"/>
          <p:nvPr/>
        </p:nvSpPr>
        <p:spPr>
          <a:xfrm>
            <a:off x="274137" y="3527935"/>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Update() :</a:t>
            </a:r>
            <a:r>
              <a:rPr lang="en-US" dirty="0" err="1"/>
              <a:t>Incrementer</a:t>
            </a:r>
            <a:r>
              <a:rPr lang="en-US" dirty="0"/>
              <a:t> le </a:t>
            </a:r>
            <a:r>
              <a:rPr lang="en-US" dirty="0" err="1"/>
              <a:t>compteur</a:t>
            </a:r>
            <a:r>
              <a:rPr lang="en-US" dirty="0"/>
              <a:t> sur </a:t>
            </a:r>
            <a:r>
              <a:rPr lang="en-US" dirty="0" err="1"/>
              <a:t>l’ecrant</a:t>
            </a:r>
            <a:endParaRPr lang="fr-FR" dirty="0"/>
          </a:p>
        </p:txBody>
      </p:sp>
      <p:sp>
        <p:nvSpPr>
          <p:cNvPr id="1031" name="TextBox 1030">
            <a:extLst>
              <a:ext uri="{FF2B5EF4-FFF2-40B4-BE49-F238E27FC236}">
                <a16:creationId xmlns:a16="http://schemas.microsoft.com/office/drawing/2014/main" id="{0C6C668D-7768-4A3C-CE15-5590648A4B47}"/>
              </a:ext>
            </a:extLst>
          </p:cNvPr>
          <p:cNvSpPr txBox="1"/>
          <p:nvPr/>
        </p:nvSpPr>
        <p:spPr>
          <a:xfrm>
            <a:off x="280872" y="2830904"/>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notifyObservers</a:t>
            </a:r>
            <a:r>
              <a:rPr lang="en-US" dirty="0"/>
              <a:t>() :Informer le text que la Valeur du </a:t>
            </a:r>
            <a:r>
              <a:rPr lang="en-US" dirty="0" err="1"/>
              <a:t>compteur</a:t>
            </a:r>
            <a:r>
              <a:rPr lang="en-US" dirty="0"/>
              <a:t> a change pour </a:t>
            </a:r>
            <a:r>
              <a:rPr lang="en-US" dirty="0" err="1"/>
              <a:t>actualiser</a:t>
            </a:r>
            <a:r>
              <a:rPr lang="en-US" dirty="0"/>
              <a:t>  </a:t>
            </a:r>
            <a:r>
              <a:rPr lang="en-US" dirty="0" err="1"/>
              <a:t>l’etat</a:t>
            </a:r>
            <a:r>
              <a:rPr lang="en-US" dirty="0"/>
              <a:t> du text </a:t>
            </a:r>
            <a:endParaRPr lang="fr-FR" dirty="0"/>
          </a:p>
        </p:txBody>
      </p:sp>
      <p:sp>
        <p:nvSpPr>
          <p:cNvPr id="1032" name="Title 5">
            <a:extLst>
              <a:ext uri="{FF2B5EF4-FFF2-40B4-BE49-F238E27FC236}">
                <a16:creationId xmlns:a16="http://schemas.microsoft.com/office/drawing/2014/main" id="{95647B2E-38F3-6836-2211-A389BAA3D5EA}"/>
              </a:ext>
            </a:extLst>
          </p:cNvPr>
          <p:cNvSpPr>
            <a:spLocks noGrp="1"/>
          </p:cNvSpPr>
          <p:nvPr>
            <p:ph type="title"/>
          </p:nvPr>
        </p:nvSpPr>
        <p:spPr>
          <a:xfrm>
            <a:off x="266580" y="308999"/>
            <a:ext cx="4585030" cy="572700"/>
          </a:xfrm>
        </p:spPr>
        <p:txBody>
          <a:bodyPr/>
          <a:lstStyle/>
          <a:p>
            <a:r>
              <a:rPr lang="en-US" dirty="0" err="1"/>
              <a:t>Exemple</a:t>
            </a:r>
            <a:r>
              <a:rPr lang="en-US" dirty="0"/>
              <a:t> </a:t>
            </a:r>
            <a:r>
              <a:rPr lang="en-US" dirty="0" err="1"/>
              <a:t>d’utilisation</a:t>
            </a:r>
            <a:r>
              <a:rPr lang="en-US" dirty="0"/>
              <a:t> : </a:t>
            </a:r>
            <a:endParaRPr lang="fr-FR" dirty="0"/>
          </a:p>
        </p:txBody>
      </p:sp>
    </p:spTree>
    <p:extLst>
      <p:ext uri="{BB962C8B-B14F-4D97-AF65-F5344CB8AC3E}">
        <p14:creationId xmlns:p14="http://schemas.microsoft.com/office/powerpoint/2010/main" val="207679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dirty="0" err="1"/>
              <a:t>Diagramme</a:t>
            </a:r>
            <a:r>
              <a:rPr lang="en-US" dirty="0"/>
              <a:t> de class du pattern Observer</a:t>
            </a:r>
            <a:endParaRPr dirty="0"/>
          </a:p>
        </p:txBody>
      </p:sp>
      <p:pic>
        <p:nvPicPr>
          <p:cNvPr id="4" name="Picture 3">
            <a:extLst>
              <a:ext uri="{FF2B5EF4-FFF2-40B4-BE49-F238E27FC236}">
                <a16:creationId xmlns:a16="http://schemas.microsoft.com/office/drawing/2014/main" id="{56F2E06B-50B2-3B3F-EB1F-CF7AE44C699C}"/>
              </a:ext>
            </a:extLst>
          </p:cNvPr>
          <p:cNvPicPr>
            <a:picLocks noChangeAspect="1"/>
          </p:cNvPicPr>
          <p:nvPr/>
        </p:nvPicPr>
        <p:blipFill>
          <a:blip r:embed="rId3"/>
          <a:stretch>
            <a:fillRect/>
          </a:stretch>
        </p:blipFill>
        <p:spPr>
          <a:xfrm>
            <a:off x="838200" y="1344758"/>
            <a:ext cx="7456815" cy="3680208"/>
          </a:xfrm>
          <a:prstGeom prst="rect">
            <a:avLst/>
          </a:prstGeom>
        </p:spPr>
      </p:pic>
    </p:spTree>
    <p:extLst>
      <p:ext uri="{BB962C8B-B14F-4D97-AF65-F5344CB8AC3E}">
        <p14:creationId xmlns:p14="http://schemas.microsoft.com/office/powerpoint/2010/main" val="107813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8" name="Picture 7">
            <a:extLst>
              <a:ext uri="{FF2B5EF4-FFF2-40B4-BE49-F238E27FC236}">
                <a16:creationId xmlns:a16="http://schemas.microsoft.com/office/drawing/2014/main" id="{3D69996B-57A5-55A9-D5E0-DB07072BBE00}"/>
              </a:ext>
            </a:extLst>
          </p:cNvPr>
          <p:cNvPicPr>
            <a:picLocks noChangeAspect="1"/>
          </p:cNvPicPr>
          <p:nvPr/>
        </p:nvPicPr>
        <p:blipFill rotWithShape="1">
          <a:blip r:embed="rId2"/>
          <a:srcRect t="56915"/>
          <a:stretch/>
        </p:blipFill>
        <p:spPr>
          <a:xfrm>
            <a:off x="266580" y="1133552"/>
            <a:ext cx="3932261" cy="1162293"/>
          </a:xfrm>
          <a:prstGeom prst="rect">
            <a:avLst/>
          </a:prstGeom>
        </p:spPr>
      </p:pic>
      <p:pic>
        <p:nvPicPr>
          <p:cNvPr id="10" name="Picture 9">
            <a:extLst>
              <a:ext uri="{FF2B5EF4-FFF2-40B4-BE49-F238E27FC236}">
                <a16:creationId xmlns:a16="http://schemas.microsoft.com/office/drawing/2014/main" id="{1B478872-8433-0ED8-5F89-83549F97BB22}"/>
              </a:ext>
            </a:extLst>
          </p:cNvPr>
          <p:cNvPicPr>
            <a:picLocks noChangeAspect="1"/>
          </p:cNvPicPr>
          <p:nvPr/>
        </p:nvPicPr>
        <p:blipFill>
          <a:blip r:embed="rId3"/>
          <a:stretch>
            <a:fillRect/>
          </a:stretch>
        </p:blipFill>
        <p:spPr>
          <a:xfrm>
            <a:off x="266580" y="3093201"/>
            <a:ext cx="4115446" cy="1104144"/>
          </a:xfrm>
          <a:prstGeom prst="rect">
            <a:avLst/>
          </a:prstGeom>
        </p:spPr>
      </p:pic>
      <p:pic>
        <p:nvPicPr>
          <p:cNvPr id="12" name="Picture 11">
            <a:extLst>
              <a:ext uri="{FF2B5EF4-FFF2-40B4-BE49-F238E27FC236}">
                <a16:creationId xmlns:a16="http://schemas.microsoft.com/office/drawing/2014/main" id="{E4FF4869-E1D1-E06E-AC9F-7C4D1CDB1DC0}"/>
              </a:ext>
            </a:extLst>
          </p:cNvPr>
          <p:cNvPicPr>
            <a:picLocks noChangeAspect="1"/>
          </p:cNvPicPr>
          <p:nvPr/>
        </p:nvPicPr>
        <p:blipFill>
          <a:blip r:embed="rId4"/>
          <a:stretch>
            <a:fillRect/>
          </a:stretch>
        </p:blipFill>
        <p:spPr>
          <a:xfrm>
            <a:off x="4572000" y="1115638"/>
            <a:ext cx="4305419" cy="3819100"/>
          </a:xfrm>
          <a:prstGeom prst="rect">
            <a:avLst/>
          </a:prstGeom>
        </p:spPr>
      </p:pic>
    </p:spTree>
    <p:extLst>
      <p:ext uri="{BB962C8B-B14F-4D97-AF65-F5344CB8AC3E}">
        <p14:creationId xmlns:p14="http://schemas.microsoft.com/office/powerpoint/2010/main" val="4078675908"/>
      </p:ext>
    </p:extLst>
  </p:cSld>
  <p:clrMapOvr>
    <a:masterClrMapping/>
  </p:clrMapOvr>
</p:sld>
</file>

<file path=ppt/theme/theme1.xml><?xml version="1.0" encoding="utf-8"?>
<a:theme xmlns:a="http://schemas.openxmlformats.org/drawingml/2006/main" name="Engineering Marketing Plan by Slidesgo">
  <a:themeElements>
    <a:clrScheme name="Simple Light">
      <a:dk1>
        <a:srgbClr val="7B836C"/>
      </a:dk1>
      <a:lt1>
        <a:srgbClr val="FFFFFF"/>
      </a:lt1>
      <a:dk2>
        <a:srgbClr val="D3D6C6"/>
      </a:dk2>
      <a:lt2>
        <a:srgbClr val="F3F7F8"/>
      </a:lt2>
      <a:accent1>
        <a:srgbClr val="86949F"/>
      </a:accent1>
      <a:accent2>
        <a:srgbClr val="6B7984"/>
      </a:accent2>
      <a:accent3>
        <a:srgbClr val="FFFFFF"/>
      </a:accent3>
      <a:accent4>
        <a:srgbClr val="FFFFFF"/>
      </a:accent4>
      <a:accent5>
        <a:srgbClr val="FFFFFF"/>
      </a:accent5>
      <a:accent6>
        <a:srgbClr val="FFFFFF"/>
      </a:accent6>
      <a:hlink>
        <a:srgbClr val="7B83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984</Words>
  <Application>Microsoft Office PowerPoint</Application>
  <PresentationFormat>On-screen Show (16:9)</PresentationFormat>
  <Paragraphs>160</Paragraphs>
  <Slides>27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IBM Plex Sans KR</vt:lpstr>
      <vt:lpstr>Söhne</vt:lpstr>
      <vt:lpstr>Arial</vt:lpstr>
      <vt:lpstr>Anuphan</vt:lpstr>
      <vt:lpstr>Bebas Neue</vt:lpstr>
      <vt:lpstr>Raleway</vt:lpstr>
      <vt:lpstr>Nunito Light</vt:lpstr>
      <vt:lpstr>Engineering Marketing Plan by Slidesgo</vt:lpstr>
      <vt:lpstr>Les design patterns</vt:lpstr>
      <vt:lpstr>Plan</vt:lpstr>
      <vt:lpstr>Inroduction</vt:lpstr>
      <vt:lpstr>Introduction : </vt:lpstr>
      <vt:lpstr>Observer</vt:lpstr>
      <vt:lpstr>Definition</vt:lpstr>
      <vt:lpstr>Exemple d’utilisation : </vt:lpstr>
      <vt:lpstr>Diagramme de class du pattern Observer</vt:lpstr>
      <vt:lpstr>Implementation en Java du pattern Observer</vt:lpstr>
      <vt:lpstr>Implementation en Java du pattern Observer</vt:lpstr>
      <vt:lpstr>Implementation en Java du pattern Observer</vt:lpstr>
      <vt:lpstr>composite</vt:lpstr>
      <vt:lpstr>Introduction</vt:lpstr>
      <vt:lpstr>PowerPoint Presentation</vt:lpstr>
      <vt:lpstr>Contexte d'utilisation</vt:lpstr>
      <vt:lpstr>Structure du Composite</vt:lpstr>
      <vt:lpstr>Exemple d'utilisation</vt:lpstr>
      <vt:lpstr>une représentation UML</vt:lpstr>
      <vt:lpstr>PowerPoint Presentation</vt:lpstr>
      <vt:lpstr>PowerPoint Presentation</vt:lpstr>
      <vt:lpstr>Builder pattern</vt:lpstr>
      <vt:lpstr>     Problème</vt:lpstr>
      <vt:lpstr>     Exempe</vt:lpstr>
      <vt:lpstr>simple implémentation en Java</vt:lpstr>
      <vt:lpstr>une représentation UML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design patterns</dc:title>
  <cp:lastModifiedBy>mohammed Aramali</cp:lastModifiedBy>
  <cp:revision>26</cp:revision>
  <dcterms:modified xsi:type="dcterms:W3CDTF">2023-10-28T10:38:50Z</dcterms:modified>
</cp:coreProperties>
</file>