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9693" r:id="rId8"/>
  </p:sldMasterIdLst>
  <p:notesMasterIdLst>
    <p:notesMasterId r:id="rId10"/>
  </p:notesMasterIdLst>
  <p:sldIdLst>
    <p:sldId id="478" r:id="rId9"/>
  </p:sldIdLst>
  <p:sldSz cx="9144000" cy="6858000" type="screen4x3"/>
  <p:notesSz cx="6723063" cy="9853613"/>
  <p:defaultTextStyle>
    <a:defPPr>
      <a:defRPr lang="en-GB"/>
    </a:defPPr>
    <a:lvl1pPr algn="l" rtl="0" fontAlgn="base">
      <a:spcBef>
        <a:spcPct val="0"/>
      </a:spcBef>
      <a:spcAft>
        <a:spcPct val="0"/>
      </a:spcAft>
      <a:defRPr b="1" kern="1200">
        <a:solidFill>
          <a:schemeClr val="tx1"/>
        </a:solidFill>
        <a:latin typeface="Arial" pitchFamily="34" charset="0"/>
        <a:ea typeface="+mn-ea"/>
        <a:cs typeface="+mn-cs"/>
      </a:defRPr>
    </a:lvl1pPr>
    <a:lvl2pPr marL="431800" indent="19050" algn="l" rtl="0" fontAlgn="base">
      <a:spcBef>
        <a:spcPct val="0"/>
      </a:spcBef>
      <a:spcAft>
        <a:spcPct val="0"/>
      </a:spcAft>
      <a:defRPr b="1" kern="1200">
        <a:solidFill>
          <a:schemeClr val="tx1"/>
        </a:solidFill>
        <a:latin typeface="Arial" pitchFamily="34" charset="0"/>
        <a:ea typeface="+mn-ea"/>
        <a:cs typeface="+mn-cs"/>
      </a:defRPr>
    </a:lvl2pPr>
    <a:lvl3pPr marL="868363" indent="39688" algn="l" rtl="0" fontAlgn="base">
      <a:spcBef>
        <a:spcPct val="0"/>
      </a:spcBef>
      <a:spcAft>
        <a:spcPct val="0"/>
      </a:spcAft>
      <a:defRPr b="1" kern="1200">
        <a:solidFill>
          <a:schemeClr val="tx1"/>
        </a:solidFill>
        <a:latin typeface="Arial" pitchFamily="34" charset="0"/>
        <a:ea typeface="+mn-ea"/>
        <a:cs typeface="+mn-cs"/>
      </a:defRPr>
    </a:lvl3pPr>
    <a:lvl4pPr marL="1304925" indent="60325" algn="l" rtl="0" fontAlgn="base">
      <a:spcBef>
        <a:spcPct val="0"/>
      </a:spcBef>
      <a:spcAft>
        <a:spcPct val="0"/>
      </a:spcAft>
      <a:defRPr b="1" kern="1200">
        <a:solidFill>
          <a:schemeClr val="tx1"/>
        </a:solidFill>
        <a:latin typeface="Arial" pitchFamily="34" charset="0"/>
        <a:ea typeface="+mn-ea"/>
        <a:cs typeface="+mn-cs"/>
      </a:defRPr>
    </a:lvl4pPr>
    <a:lvl5pPr marL="1741488" indent="80963"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2"/>
    <a:srgbClr val="00B050"/>
    <a:srgbClr val="CADA32"/>
    <a:srgbClr val="0070C0"/>
    <a:srgbClr val="000066"/>
    <a:srgbClr val="FF7C80"/>
    <a:srgbClr val="EAE7EB"/>
    <a:srgbClr val="00FF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83" autoAdjust="0"/>
    <p:restoredTop sz="99499" autoAdjust="0"/>
  </p:normalViewPr>
  <p:slideViewPr>
    <p:cSldViewPr snapToGrid="0">
      <p:cViewPr varScale="1">
        <p:scale>
          <a:sx n="82" d="100"/>
          <a:sy n="82" d="100"/>
        </p:scale>
        <p:origin x="186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customXml" Target="../customXml/item7.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presProps" Target="presProps.xml"/><Relationship Id="rId5" Type="http://schemas.openxmlformats.org/officeDocument/2006/relationships/customXml" Target="../customXml/item5.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bwMode="auto">
          <a:xfrm>
            <a:off x="1" y="0"/>
            <a:ext cx="2913851" cy="491421"/>
          </a:xfrm>
          <a:prstGeom prst="rect">
            <a:avLst/>
          </a:prstGeom>
          <a:noFill/>
          <a:ln w="9525">
            <a:noFill/>
            <a:miter lim="800000"/>
            <a:headEnd/>
            <a:tailEnd/>
          </a:ln>
          <a:effectLst/>
        </p:spPr>
        <p:txBody>
          <a:bodyPr vert="horz" wrap="square" lIns="90499" tIns="45250" rIns="90499" bIns="45250" numCol="1" anchor="t" anchorCtr="0" compatLnSpc="1">
            <a:prstTxWarp prst="textNoShape">
              <a:avLst/>
            </a:prstTxWarp>
          </a:bodyPr>
          <a:lstStyle>
            <a:lvl1pPr defTabSz="904724">
              <a:defRPr sz="1200" b="0">
                <a:latin typeface="Arial" charset="0"/>
              </a:defRPr>
            </a:lvl1pPr>
          </a:lstStyle>
          <a:p>
            <a:pPr>
              <a:defRPr/>
            </a:pPr>
            <a:endParaRPr lang="en-GB" dirty="0"/>
          </a:p>
        </p:txBody>
      </p:sp>
      <p:sp>
        <p:nvSpPr>
          <p:cNvPr id="248835" name="Rectangle 3"/>
          <p:cNvSpPr>
            <a:spLocks noGrp="1" noChangeArrowheads="1"/>
          </p:cNvSpPr>
          <p:nvPr>
            <p:ph type="dt" idx="1"/>
          </p:nvPr>
        </p:nvSpPr>
        <p:spPr bwMode="auto">
          <a:xfrm>
            <a:off x="3807642" y="0"/>
            <a:ext cx="2913851" cy="491421"/>
          </a:xfrm>
          <a:prstGeom prst="rect">
            <a:avLst/>
          </a:prstGeom>
          <a:noFill/>
          <a:ln w="9525">
            <a:noFill/>
            <a:miter lim="800000"/>
            <a:headEnd/>
            <a:tailEnd/>
          </a:ln>
          <a:effectLst/>
        </p:spPr>
        <p:txBody>
          <a:bodyPr vert="horz" wrap="square" lIns="90499" tIns="45250" rIns="90499" bIns="45250" numCol="1" anchor="t" anchorCtr="0" compatLnSpc="1">
            <a:prstTxWarp prst="textNoShape">
              <a:avLst/>
            </a:prstTxWarp>
          </a:bodyPr>
          <a:lstStyle>
            <a:lvl1pPr algn="r" defTabSz="904724">
              <a:defRPr sz="1200" b="0">
                <a:latin typeface="Arial" charset="0"/>
              </a:defRPr>
            </a:lvl1pPr>
          </a:lstStyle>
          <a:p>
            <a:pPr>
              <a:defRPr/>
            </a:pPr>
            <a:endParaRPr lang="en-GB" dirty="0"/>
          </a:p>
        </p:txBody>
      </p:sp>
      <p:sp>
        <p:nvSpPr>
          <p:cNvPr id="48132" name="Rectangle 4"/>
          <p:cNvSpPr>
            <a:spLocks noGrp="1" noRot="1" noChangeAspect="1" noChangeArrowheads="1" noTextEdit="1"/>
          </p:cNvSpPr>
          <p:nvPr>
            <p:ph type="sldImg" idx="2"/>
          </p:nvPr>
        </p:nvSpPr>
        <p:spPr bwMode="auto">
          <a:xfrm>
            <a:off x="900113" y="739775"/>
            <a:ext cx="4924425" cy="3694113"/>
          </a:xfrm>
          <a:prstGeom prst="rect">
            <a:avLst/>
          </a:prstGeom>
          <a:noFill/>
          <a:ln w="9525">
            <a:solidFill>
              <a:srgbClr val="000000"/>
            </a:solidFill>
            <a:miter lim="800000"/>
            <a:headEnd/>
            <a:tailEnd/>
          </a:ln>
        </p:spPr>
      </p:sp>
      <p:sp>
        <p:nvSpPr>
          <p:cNvPr id="248837" name="Rectangle 5"/>
          <p:cNvSpPr>
            <a:spLocks noGrp="1" noChangeArrowheads="1"/>
          </p:cNvSpPr>
          <p:nvPr>
            <p:ph type="body" sz="quarter" idx="3"/>
          </p:nvPr>
        </p:nvSpPr>
        <p:spPr bwMode="auto">
          <a:xfrm>
            <a:off x="673878" y="4679522"/>
            <a:ext cx="5375309" cy="4433810"/>
          </a:xfrm>
          <a:prstGeom prst="rect">
            <a:avLst/>
          </a:prstGeom>
          <a:noFill/>
          <a:ln w="9525">
            <a:noFill/>
            <a:miter lim="800000"/>
            <a:headEnd/>
            <a:tailEnd/>
          </a:ln>
          <a:effectLst/>
        </p:spPr>
        <p:txBody>
          <a:bodyPr vert="horz" wrap="square" lIns="90499" tIns="45250" rIns="90499" bIns="4525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8838" name="Rectangle 6"/>
          <p:cNvSpPr>
            <a:spLocks noGrp="1" noChangeArrowheads="1"/>
          </p:cNvSpPr>
          <p:nvPr>
            <p:ph type="ftr" sz="quarter" idx="4"/>
          </p:nvPr>
        </p:nvSpPr>
        <p:spPr bwMode="auto">
          <a:xfrm>
            <a:off x="1" y="9360618"/>
            <a:ext cx="2913851" cy="491421"/>
          </a:xfrm>
          <a:prstGeom prst="rect">
            <a:avLst/>
          </a:prstGeom>
          <a:noFill/>
          <a:ln w="9525">
            <a:noFill/>
            <a:miter lim="800000"/>
            <a:headEnd/>
            <a:tailEnd/>
          </a:ln>
          <a:effectLst/>
        </p:spPr>
        <p:txBody>
          <a:bodyPr vert="horz" wrap="square" lIns="90499" tIns="45250" rIns="90499" bIns="45250" numCol="1" anchor="b" anchorCtr="0" compatLnSpc="1">
            <a:prstTxWarp prst="textNoShape">
              <a:avLst/>
            </a:prstTxWarp>
          </a:bodyPr>
          <a:lstStyle>
            <a:lvl1pPr defTabSz="904724">
              <a:defRPr sz="1200" b="0">
                <a:latin typeface="Arial" charset="0"/>
              </a:defRPr>
            </a:lvl1pPr>
          </a:lstStyle>
          <a:p>
            <a:pPr>
              <a:defRPr/>
            </a:pPr>
            <a:endParaRPr lang="en-GB" dirty="0"/>
          </a:p>
        </p:txBody>
      </p:sp>
      <p:sp>
        <p:nvSpPr>
          <p:cNvPr id="248839" name="Rectangle 7"/>
          <p:cNvSpPr>
            <a:spLocks noGrp="1" noChangeArrowheads="1"/>
          </p:cNvSpPr>
          <p:nvPr>
            <p:ph type="sldNum" sz="quarter" idx="5"/>
          </p:nvPr>
        </p:nvSpPr>
        <p:spPr bwMode="auto">
          <a:xfrm>
            <a:off x="3807642" y="9360618"/>
            <a:ext cx="2913851" cy="491421"/>
          </a:xfrm>
          <a:prstGeom prst="rect">
            <a:avLst/>
          </a:prstGeom>
          <a:noFill/>
          <a:ln w="9525">
            <a:noFill/>
            <a:miter lim="800000"/>
            <a:headEnd/>
            <a:tailEnd/>
          </a:ln>
          <a:effectLst/>
        </p:spPr>
        <p:txBody>
          <a:bodyPr vert="horz" wrap="square" lIns="90499" tIns="45250" rIns="90499" bIns="45250" numCol="1" anchor="b" anchorCtr="0" compatLnSpc="1">
            <a:prstTxWarp prst="textNoShape">
              <a:avLst/>
            </a:prstTxWarp>
          </a:bodyPr>
          <a:lstStyle>
            <a:lvl1pPr algn="r" defTabSz="904724">
              <a:defRPr sz="1200" b="0">
                <a:latin typeface="Arial" charset="0"/>
              </a:defRPr>
            </a:lvl1pPr>
          </a:lstStyle>
          <a:p>
            <a:pPr>
              <a:defRPr/>
            </a:pPr>
            <a:fld id="{C2D4D064-A562-41A2-AFCC-AC5FD53BCB38}" type="slidenum">
              <a:rPr lang="en-GB"/>
              <a:pPr>
                <a:defRPr/>
              </a:pPr>
              <a:t>‹N°›</a:t>
            </a:fld>
            <a:endParaRPr lang="en-GB" dirty="0"/>
          </a:p>
        </p:txBody>
      </p:sp>
    </p:spTree>
    <p:extLst>
      <p:ext uri="{BB962C8B-B14F-4D97-AF65-F5344CB8AC3E}">
        <p14:creationId xmlns:p14="http://schemas.microsoft.com/office/powerpoint/2010/main" val="42267192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31800" algn="l" rtl="0" eaLnBrk="0" fontAlgn="base" hangingPunct="0">
      <a:spcBef>
        <a:spcPct val="30000"/>
      </a:spcBef>
      <a:spcAft>
        <a:spcPct val="0"/>
      </a:spcAft>
      <a:defRPr sz="1100" kern="1200">
        <a:solidFill>
          <a:schemeClr val="tx1"/>
        </a:solidFill>
        <a:latin typeface="Arial" charset="0"/>
        <a:ea typeface="+mn-ea"/>
        <a:cs typeface="+mn-cs"/>
      </a:defRPr>
    </a:lvl2pPr>
    <a:lvl3pPr marL="868363" algn="l" rtl="0" eaLnBrk="0" fontAlgn="base" hangingPunct="0">
      <a:spcBef>
        <a:spcPct val="30000"/>
      </a:spcBef>
      <a:spcAft>
        <a:spcPct val="0"/>
      </a:spcAft>
      <a:defRPr sz="1100" kern="1200">
        <a:solidFill>
          <a:schemeClr val="tx1"/>
        </a:solidFill>
        <a:latin typeface="Arial" charset="0"/>
        <a:ea typeface="+mn-ea"/>
        <a:cs typeface="+mn-cs"/>
      </a:defRPr>
    </a:lvl3pPr>
    <a:lvl4pPr marL="1304925" algn="l" rtl="0" eaLnBrk="0" fontAlgn="base" hangingPunct="0">
      <a:spcBef>
        <a:spcPct val="30000"/>
      </a:spcBef>
      <a:spcAft>
        <a:spcPct val="0"/>
      </a:spcAft>
      <a:defRPr sz="1100" kern="1200">
        <a:solidFill>
          <a:schemeClr val="tx1"/>
        </a:solidFill>
        <a:latin typeface="Arial" charset="0"/>
        <a:ea typeface="+mn-ea"/>
        <a:cs typeface="+mn-cs"/>
      </a:defRPr>
    </a:lvl4pPr>
    <a:lvl5pPr marL="1741488" algn="l" rtl="0" eaLnBrk="0" fontAlgn="base" hangingPunct="0">
      <a:spcBef>
        <a:spcPct val="30000"/>
      </a:spcBef>
      <a:spcAft>
        <a:spcPct val="0"/>
      </a:spcAft>
      <a:defRPr sz="1100" kern="1200">
        <a:solidFill>
          <a:schemeClr val="tx1"/>
        </a:solidFill>
        <a:latin typeface="Arial" charset="0"/>
        <a:ea typeface="+mn-ea"/>
        <a:cs typeface="+mn-cs"/>
      </a:defRPr>
    </a:lvl5pPr>
    <a:lvl6pPr marL="2181201" algn="l" defTabSz="872480" rtl="0" eaLnBrk="1" latinLnBrk="0" hangingPunct="1">
      <a:defRPr sz="1100" kern="1200">
        <a:solidFill>
          <a:schemeClr val="tx1"/>
        </a:solidFill>
        <a:latin typeface="+mn-lt"/>
        <a:ea typeface="+mn-ea"/>
        <a:cs typeface="+mn-cs"/>
      </a:defRPr>
    </a:lvl6pPr>
    <a:lvl7pPr marL="2617442" algn="l" defTabSz="872480" rtl="0" eaLnBrk="1" latinLnBrk="0" hangingPunct="1">
      <a:defRPr sz="1100" kern="1200">
        <a:solidFill>
          <a:schemeClr val="tx1"/>
        </a:solidFill>
        <a:latin typeface="+mn-lt"/>
        <a:ea typeface="+mn-ea"/>
        <a:cs typeface="+mn-cs"/>
      </a:defRPr>
    </a:lvl7pPr>
    <a:lvl8pPr marL="3053683" algn="l" defTabSz="872480" rtl="0" eaLnBrk="1" latinLnBrk="0" hangingPunct="1">
      <a:defRPr sz="1100" kern="1200">
        <a:solidFill>
          <a:schemeClr val="tx1"/>
        </a:solidFill>
        <a:latin typeface="+mn-lt"/>
        <a:ea typeface="+mn-ea"/>
        <a:cs typeface="+mn-cs"/>
      </a:defRPr>
    </a:lvl8pPr>
    <a:lvl9pPr marL="3489922" algn="l" defTabSz="87248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900113" y="739775"/>
            <a:ext cx="4922837" cy="3694113"/>
          </a:xfrm>
          <a:ln/>
        </p:spPr>
      </p:sp>
      <p:sp>
        <p:nvSpPr>
          <p:cNvPr id="26627" name="Notes Placeholder 2"/>
          <p:cNvSpPr>
            <a:spLocks noGrp="1"/>
          </p:cNvSpPr>
          <p:nvPr>
            <p:ph type="body" idx="1"/>
          </p:nvPr>
        </p:nvSpPr>
        <p:spPr>
          <a:noFill/>
          <a:ln/>
        </p:spPr>
        <p:txBody>
          <a:bodyPr/>
          <a:lstStyle/>
          <a:p>
            <a:endParaRPr lang="en-US" dirty="0">
              <a:latin typeface="Arial" pitchFamily="34" charset="0"/>
            </a:endParaRPr>
          </a:p>
        </p:txBody>
      </p:sp>
      <p:sp>
        <p:nvSpPr>
          <p:cNvPr id="26628" name="Slide Number Placeholder 3"/>
          <p:cNvSpPr>
            <a:spLocks noGrp="1"/>
          </p:cNvSpPr>
          <p:nvPr>
            <p:ph type="sldNum" sz="quarter" idx="5"/>
          </p:nvPr>
        </p:nvSpPr>
        <p:spPr>
          <a:noFill/>
        </p:spPr>
        <p:txBody>
          <a:bodyPr/>
          <a:lstStyle/>
          <a:p>
            <a:pPr defTabSz="913779"/>
            <a:fld id="{504A179B-9384-491E-9F06-74FE93D08BFD}" type="slidenum">
              <a:rPr lang="en-GB">
                <a:solidFill>
                  <a:srgbClr val="000000"/>
                </a:solidFill>
              </a:rPr>
              <a:pPr defTabSz="913779"/>
              <a:t>1</a:t>
            </a:fld>
            <a:endParaRPr lang="en-GB" dirty="0">
              <a:solidFill>
                <a:srgbClr val="000000"/>
              </a:solidFill>
            </a:endParaRPr>
          </a:p>
        </p:txBody>
      </p:sp>
    </p:spTree>
    <p:extLst>
      <p:ext uri="{BB962C8B-B14F-4D97-AF65-F5344CB8AC3E}">
        <p14:creationId xmlns:p14="http://schemas.microsoft.com/office/powerpoint/2010/main" val="397120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b="1"/>
            </a:lvl1pPr>
          </a:lstStyle>
          <a:p>
            <a:pPr>
              <a:defRPr/>
            </a:pPr>
            <a:endParaRPr lang="en-GB" dirty="0"/>
          </a:p>
        </p:txBody>
      </p:sp>
      <p:sp>
        <p:nvSpPr>
          <p:cNvPr id="5"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b="1"/>
            </a:lvl1pPr>
          </a:lstStyle>
          <a:p>
            <a:pPr>
              <a:defRPr/>
            </a:pPr>
            <a:fld id="{94FBF982-19EF-4D68-AC7F-60AEE7EB84BA}" type="slidenum">
              <a:rPr lang="en-GB"/>
              <a:pPr>
                <a:defRPr/>
              </a:pPr>
              <a:t>‹N°›</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b="1"/>
            </a:lvl1pPr>
          </a:lstStyle>
          <a:p>
            <a:pPr>
              <a:defRPr/>
            </a:pPr>
            <a:endParaRPr lang="en-GB" dirty="0"/>
          </a:p>
        </p:txBody>
      </p:sp>
      <p:sp>
        <p:nvSpPr>
          <p:cNvPr id="5"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b="1"/>
            </a:lvl1pPr>
          </a:lstStyle>
          <a:p>
            <a:pPr>
              <a:defRPr/>
            </a:pPr>
            <a:fld id="{F396434A-F63D-40C9-B965-6110D0FF6E55}" type="slidenum">
              <a:rPr lang="en-GB"/>
              <a:pPr>
                <a:defRPr/>
              </a:pPr>
              <a:t>‹N°›</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2" y="274643"/>
            <a:ext cx="603152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b="1"/>
            </a:lvl1pPr>
          </a:lstStyle>
          <a:p>
            <a:pPr>
              <a:defRPr/>
            </a:pPr>
            <a:endParaRPr lang="en-GB" dirty="0"/>
          </a:p>
        </p:txBody>
      </p:sp>
      <p:sp>
        <p:nvSpPr>
          <p:cNvPr id="5"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b="1"/>
            </a:lvl1pPr>
          </a:lstStyle>
          <a:p>
            <a:pPr>
              <a:defRPr/>
            </a:pPr>
            <a:fld id="{C545A58F-556F-4509-A7F9-26001655CB71}" type="slidenum">
              <a:rPr lang="en-GB"/>
              <a:pPr>
                <a:defRPr/>
              </a:pPr>
              <a:t>‹N°›</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b="1"/>
            </a:lvl1pPr>
          </a:lstStyle>
          <a:p>
            <a:pPr>
              <a:defRPr/>
            </a:pPr>
            <a:endParaRPr lang="en-GB" dirty="0"/>
          </a:p>
        </p:txBody>
      </p:sp>
      <p:sp>
        <p:nvSpPr>
          <p:cNvPr id="5"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b="1"/>
            </a:lvl1pPr>
          </a:lstStyle>
          <a:p>
            <a:pPr>
              <a:defRPr/>
            </a:pPr>
            <a:fld id="{26D32FFE-BD05-4ABE-9ACC-0AD91C1149D7}" type="slidenum">
              <a:rPr lang="en-GB"/>
              <a:pPr>
                <a:defRPr/>
              </a:pPr>
              <a:t>‹N°›</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b="1"/>
            </a:lvl1pPr>
          </a:lstStyle>
          <a:p>
            <a:pPr>
              <a:defRPr/>
            </a:pPr>
            <a:endParaRPr lang="en-GB" dirty="0"/>
          </a:p>
        </p:txBody>
      </p:sp>
      <p:sp>
        <p:nvSpPr>
          <p:cNvPr id="5"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b="1"/>
            </a:lvl1pPr>
          </a:lstStyle>
          <a:p>
            <a:pPr>
              <a:defRPr/>
            </a:pPr>
            <a:fld id="{F52F8D57-0310-4C80-95F1-DC6E242B63E6}" type="slidenum">
              <a:rPr lang="en-GB"/>
              <a:pPr>
                <a:defRPr/>
              </a:pPr>
              <a:t>‹N°›</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2" y="1600205"/>
            <a:ext cx="40444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2338" y="1600205"/>
            <a:ext cx="40444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b="1"/>
            </a:lvl1pPr>
          </a:lstStyle>
          <a:p>
            <a:pPr>
              <a:defRPr/>
            </a:pPr>
            <a:endParaRPr lang="en-GB" dirty="0"/>
          </a:p>
        </p:txBody>
      </p:sp>
      <p:sp>
        <p:nvSpPr>
          <p:cNvPr id="6"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b="1"/>
            </a:lvl1pPr>
          </a:lstStyle>
          <a:p>
            <a:pPr>
              <a:defRPr/>
            </a:pPr>
            <a:fld id="{25C5345D-3596-49A9-8D61-FC0F75101267}" type="slidenum">
              <a:rPr lang="en-GB"/>
              <a:pPr>
                <a:defRPr/>
              </a:pPr>
              <a:t>‹N°›</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b="1"/>
            </a:lvl1pPr>
          </a:lstStyle>
          <a:p>
            <a:pPr>
              <a:defRPr/>
            </a:pPr>
            <a:endParaRPr lang="en-GB" dirty="0"/>
          </a:p>
        </p:txBody>
      </p:sp>
      <p:sp>
        <p:nvSpPr>
          <p:cNvPr id="8"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b="1"/>
            </a:lvl1pPr>
          </a:lstStyle>
          <a:p>
            <a:pPr>
              <a:defRPr/>
            </a:pPr>
            <a:fld id="{D9D670F3-0365-4171-8BCA-B87D4EE80017}" type="slidenum">
              <a:rPr lang="en-GB"/>
              <a:pPr>
                <a:defRPr/>
              </a:pPr>
              <a:t>‹N°›</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b="1"/>
            </a:lvl1pPr>
          </a:lstStyle>
          <a:p>
            <a:pPr>
              <a:defRPr/>
            </a:pPr>
            <a:endParaRPr lang="en-GB" dirty="0"/>
          </a:p>
        </p:txBody>
      </p:sp>
      <p:sp>
        <p:nvSpPr>
          <p:cNvPr id="4"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b="1"/>
            </a:lvl1pPr>
          </a:lstStyle>
          <a:p>
            <a:pPr>
              <a:defRPr/>
            </a:pPr>
            <a:fld id="{58F3FE51-7E95-4AF9-8306-C7DFF63A4E6D}" type="slidenum">
              <a:rPr lang="en-GB"/>
              <a:pPr>
                <a:defRPr/>
              </a:pPr>
              <a:t>‹N°›</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b="1"/>
            </a:lvl1pPr>
          </a:lstStyle>
          <a:p>
            <a:pPr>
              <a:defRPr/>
            </a:pPr>
            <a:endParaRPr lang="en-GB" dirty="0"/>
          </a:p>
        </p:txBody>
      </p:sp>
      <p:sp>
        <p:nvSpPr>
          <p:cNvPr id="3"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b="1"/>
            </a:lvl1pPr>
          </a:lstStyle>
          <a:p>
            <a:pPr>
              <a:defRPr/>
            </a:pPr>
            <a:fld id="{C8EC0F7E-D947-4DF1-9393-A7B9A4BCBA64}" type="slidenum">
              <a:rPr lang="en-GB"/>
              <a:pPr>
                <a:defRPr/>
              </a:pPr>
              <a:t>‹N°›</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b="1"/>
            </a:lvl1pPr>
          </a:lstStyle>
          <a:p>
            <a:pPr>
              <a:defRPr/>
            </a:pPr>
            <a:endParaRPr lang="en-GB" dirty="0"/>
          </a:p>
        </p:txBody>
      </p:sp>
      <p:sp>
        <p:nvSpPr>
          <p:cNvPr id="6"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b="1"/>
            </a:lvl1pPr>
          </a:lstStyle>
          <a:p>
            <a:pPr>
              <a:defRPr/>
            </a:pPr>
            <a:fld id="{7BAF9996-AF88-4074-BCC3-841FADA10768}" type="slidenum">
              <a:rPr lang="en-GB"/>
              <a:pPr>
                <a:defRPr/>
              </a:pPr>
              <a:t>‹N°›</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b="1"/>
            </a:lvl1pPr>
          </a:lstStyle>
          <a:p>
            <a:pPr>
              <a:defRPr/>
            </a:pPr>
            <a:endParaRPr lang="en-GB" dirty="0"/>
          </a:p>
        </p:txBody>
      </p:sp>
      <p:sp>
        <p:nvSpPr>
          <p:cNvPr id="6" name="Footer Placeholder 4"/>
          <p:cNvSpPr>
            <a:spLocks noGrp="1"/>
          </p:cNvSpPr>
          <p:nvPr>
            <p:ph type="ftr" sz="quarter" idx="11"/>
          </p:nvPr>
        </p:nvSpPr>
        <p:spPr/>
        <p:txBody>
          <a:bodyPr/>
          <a:lstStyle>
            <a:lvl1pPr>
              <a:defRPr b="1">
                <a:cs typeface="+mn-cs"/>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b="1"/>
            </a:lvl1pPr>
          </a:lstStyle>
          <a:p>
            <a:pPr>
              <a:defRPr/>
            </a:pPr>
            <a:fld id="{41903F20-7AB3-4766-B18E-B36B5641A7F8}" type="slidenum">
              <a:rPr lang="en-GB"/>
              <a:pPr>
                <a:defRPr/>
              </a:pPr>
              <a:t>‹N°›</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rgbClr val="000000">
                    <a:tint val="75000"/>
                  </a:srgbClr>
                </a:solidFill>
                <a:latin typeface="+mn-lt"/>
                <a:cs typeface="+mn-cs"/>
              </a:defRPr>
            </a:lvl1pPr>
          </a:lstStyle>
          <a:p>
            <a:pPr>
              <a:defRPr/>
            </a:pPr>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0">
                <a:solidFill>
                  <a:srgbClr val="898989"/>
                </a:solidFill>
                <a:latin typeface="+mn-lt"/>
                <a:cs typeface="Arial" charset="0"/>
              </a:defRPr>
            </a:lvl1pPr>
          </a:lstStyle>
          <a:p>
            <a:pPr>
              <a:defRPr/>
            </a:pPr>
            <a:endParaRPr lang="en-GB" dirty="0"/>
          </a:p>
        </p:txBody>
      </p:sp>
      <p:sp>
        <p:nvSpPr>
          <p:cNvPr id="6" name="Slide Number Placeholder 5"/>
          <p:cNvSpPr>
            <a:spLocks noGrp="1"/>
          </p:cNvSpPr>
          <p:nvPr>
            <p:ph type="sldNum" sz="quarter" idx="4"/>
          </p:nvPr>
        </p:nvSpPr>
        <p:spPr>
          <a:xfrm>
            <a:off x="6553200" y="6457950"/>
            <a:ext cx="2133600" cy="263525"/>
          </a:xfrm>
          <a:prstGeom prst="rect">
            <a:avLst/>
          </a:prstGeom>
        </p:spPr>
        <p:txBody>
          <a:bodyPr vert="horz" lIns="91440" tIns="45720" rIns="91440" bIns="45720" rtlCol="0" anchor="ctr"/>
          <a:lstStyle>
            <a:lvl1pPr algn="r" fontAlgn="auto">
              <a:spcBef>
                <a:spcPts val="0"/>
              </a:spcBef>
              <a:spcAft>
                <a:spcPts val="0"/>
              </a:spcAft>
              <a:defRPr sz="1000" b="0">
                <a:solidFill>
                  <a:srgbClr val="000000">
                    <a:tint val="75000"/>
                  </a:srgbClr>
                </a:solidFill>
                <a:latin typeface="+mn-lt"/>
                <a:cs typeface="+mn-cs"/>
              </a:defRPr>
            </a:lvl1pPr>
          </a:lstStyle>
          <a:p>
            <a:pPr>
              <a:defRPr/>
            </a:pPr>
            <a:fld id="{611165D6-6C13-4BFF-9D08-512575859463}" type="slidenum">
              <a:rPr lang="en-GB" smtClean="0"/>
              <a:pPr>
                <a:defRPr/>
              </a:pPr>
              <a:t>‹N°›</a:t>
            </a:fld>
            <a:endParaRPr lang="en-GB" dirty="0"/>
          </a:p>
        </p:txBody>
      </p:sp>
    </p:spTree>
  </p:cSld>
  <p:clrMap bg1="lt1" tx1="dk1" bg2="lt2" tx2="dk2" accent1="accent1" accent2="accent2" accent3="accent3" accent4="accent4" accent5="accent5" accent6="accent6" hlink="hlink" folHlink="folHlink"/>
  <p:sldLayoutIdLst>
    <p:sldLayoutId id="2147489694" r:id="rId1"/>
    <p:sldLayoutId id="2147489695" r:id="rId2"/>
    <p:sldLayoutId id="2147489696" r:id="rId3"/>
    <p:sldLayoutId id="2147489697" r:id="rId4"/>
    <p:sldLayoutId id="2147489698" r:id="rId5"/>
    <p:sldLayoutId id="2147489699" r:id="rId6"/>
    <p:sldLayoutId id="2147489700" r:id="rId7"/>
    <p:sldLayoutId id="2147489701" r:id="rId8"/>
    <p:sldLayoutId id="2147489702" r:id="rId9"/>
    <p:sldLayoutId id="2147489703" r:id="rId10"/>
    <p:sldLayoutId id="2147489704" r:id="rId11"/>
  </p:sldLayoutIdLst>
  <p:hf sldNum="0"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office.bt.com/sites/KM-Continuous-Improvement/_layouts/checkin.aspx?List=%7bF37B13A6-E3FD-4571-B513-97D8D46C6E65%7d&amp;FileName=/sites/KM-Continuous-Improvement/Project%20working%20area/02%20Planning/KMCI_schedule_plan_v4.mpp&amp;IsDlg=1" TargetMode="External"/><Relationship Id="rId4" Type="http://schemas.openxmlformats.org/officeDocument/2006/relationships/hyperlink" Target="https://office.bt.com/sites/KM-Continuous-Improvement/default.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Table 75"/>
          <p:cNvGraphicFramePr>
            <a:graphicFrameLocks noGrp="1"/>
          </p:cNvGraphicFramePr>
          <p:nvPr>
            <p:extLst>
              <p:ext uri="{D42A27DB-BD31-4B8C-83A1-F6EECF244321}">
                <p14:modId xmlns:p14="http://schemas.microsoft.com/office/powerpoint/2010/main" val="3172618572"/>
              </p:ext>
            </p:extLst>
          </p:nvPr>
        </p:nvGraphicFramePr>
        <p:xfrm>
          <a:off x="0" y="620688"/>
          <a:ext cx="9144000" cy="2646196"/>
        </p:xfrm>
        <a:graphic>
          <a:graphicData uri="http://schemas.openxmlformats.org/drawingml/2006/table">
            <a:tbl>
              <a:tblPr firstRow="1" bandRow="1">
                <a:tableStyleId>{17292A2E-F333-43FB-9621-5CBBE7FDCDCB}</a:tableStyleId>
              </a:tblPr>
              <a:tblGrid>
                <a:gridCol w="1725210">
                  <a:extLst>
                    <a:ext uri="{9D8B030D-6E8A-4147-A177-3AD203B41FA5}">
                      <a16:colId xmlns:a16="http://schemas.microsoft.com/office/drawing/2014/main" val="20000"/>
                    </a:ext>
                  </a:extLst>
                </a:gridCol>
                <a:gridCol w="1833036">
                  <a:extLst>
                    <a:ext uri="{9D8B030D-6E8A-4147-A177-3AD203B41FA5}">
                      <a16:colId xmlns:a16="http://schemas.microsoft.com/office/drawing/2014/main" val="20001"/>
                    </a:ext>
                  </a:extLst>
                </a:gridCol>
                <a:gridCol w="2978599">
                  <a:extLst>
                    <a:ext uri="{9D8B030D-6E8A-4147-A177-3AD203B41FA5}">
                      <a16:colId xmlns:a16="http://schemas.microsoft.com/office/drawing/2014/main" val="20002"/>
                    </a:ext>
                  </a:extLst>
                </a:gridCol>
                <a:gridCol w="321061">
                  <a:extLst>
                    <a:ext uri="{9D8B030D-6E8A-4147-A177-3AD203B41FA5}">
                      <a16:colId xmlns:a16="http://schemas.microsoft.com/office/drawing/2014/main" val="20003"/>
                    </a:ext>
                  </a:extLst>
                </a:gridCol>
                <a:gridCol w="1143047">
                  <a:extLst>
                    <a:ext uri="{9D8B030D-6E8A-4147-A177-3AD203B41FA5}">
                      <a16:colId xmlns:a16="http://schemas.microsoft.com/office/drawing/2014/main" val="20004"/>
                    </a:ext>
                  </a:extLst>
                </a:gridCol>
                <a:gridCol w="1143047">
                  <a:extLst>
                    <a:ext uri="{9D8B030D-6E8A-4147-A177-3AD203B41FA5}">
                      <a16:colId xmlns:a16="http://schemas.microsoft.com/office/drawing/2014/main" val="20005"/>
                    </a:ext>
                  </a:extLst>
                </a:gridCol>
              </a:tblGrid>
              <a:tr h="242438">
                <a:tc gridSpan="3">
                  <a:txBody>
                    <a:bodyPr/>
                    <a:lstStyle/>
                    <a:p>
                      <a:pPr algn="ctr"/>
                      <a:r>
                        <a:rPr lang="en-GB" sz="1200" baseline="0" dirty="0">
                          <a:latin typeface="+mj-lt"/>
                        </a:rPr>
                        <a:t>Overall project summary and outlook</a:t>
                      </a:r>
                    </a:p>
                  </a:txBody>
                  <a:tcPr marL="33231" marR="33231" marT="36000" marB="36000">
                    <a:lnL w="12700" cap="flat" cmpd="sng" algn="ctr">
                      <a:solidFill>
                        <a:srgbClr val="000066"/>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0066"/>
                    </a:solidFill>
                  </a:tcPr>
                </a:tc>
                <a:tc hMerge="1">
                  <a:txBody>
                    <a:bodyPr/>
                    <a:lstStyle/>
                    <a:p>
                      <a:endParaRPr lang="en-GB"/>
                    </a:p>
                  </a:txBody>
                  <a:tcPr/>
                </a:tc>
                <a:tc hMerge="1">
                  <a:txBody>
                    <a:bodyPr/>
                    <a:lstStyle/>
                    <a:p>
                      <a:pPr algn="ctr"/>
                      <a:endParaRPr lang="en-GB" sz="1200" baseline="0" dirty="0">
                        <a:latin typeface="+mj-lt"/>
                      </a:endParaRPr>
                    </a:p>
                  </a:txBody>
                  <a:tcPr marL="33231" marR="33231" marT="36000" marB="3600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rgbClr val="1F497D"/>
                      </a:solidFill>
                      <a:prstDash val="solid"/>
                      <a:round/>
                      <a:headEnd type="none" w="med" len="med"/>
                      <a:tailEnd type="none" w="med" len="med"/>
                    </a:lnB>
                    <a:solidFill>
                      <a:srgbClr val="000066"/>
                    </a:solidFill>
                  </a:tcPr>
                </a:tc>
                <a:tc>
                  <a:txBody>
                    <a:bodyPr/>
                    <a:lstStyle/>
                    <a:p>
                      <a:pPr algn="ctr"/>
                      <a:r>
                        <a:rPr lang="en-GB" sz="1200" dirty="0">
                          <a:solidFill>
                            <a:schemeClr val="bg1"/>
                          </a:solidFill>
                        </a:rPr>
                        <a:t>G</a:t>
                      </a:r>
                    </a:p>
                  </a:txBody>
                  <a:tcPr marL="33231" marR="33231" marT="36000" marB="3600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solidFill>
                      <a:srgbClr val="00B050"/>
                    </a:solidFill>
                  </a:tcPr>
                </a:tc>
                <a:tc>
                  <a:txBody>
                    <a:bodyPr/>
                    <a:lstStyle/>
                    <a:p>
                      <a:pPr algn="l"/>
                      <a:r>
                        <a:rPr lang="en-GB" sz="1000" dirty="0">
                          <a:solidFill>
                            <a:schemeClr val="bg1"/>
                          </a:solidFill>
                          <a:latin typeface="+mj-lt"/>
                          <a:cs typeface="Arial" pitchFamily="34" charset="0"/>
                        </a:rPr>
                        <a:t>Project Sponsor:</a:t>
                      </a:r>
                    </a:p>
                    <a:p>
                      <a:pPr algn="l"/>
                      <a:r>
                        <a:rPr lang="en-GB" sz="1000">
                          <a:solidFill>
                            <a:schemeClr val="bg1"/>
                          </a:solidFill>
                          <a:latin typeface="+mj-lt"/>
                          <a:cs typeface="Arial" pitchFamily="34" charset="0"/>
                        </a:rPr>
                        <a:t>Project</a:t>
                      </a:r>
                      <a:r>
                        <a:rPr lang="en-GB" sz="1000" baseline="0">
                          <a:solidFill>
                            <a:schemeClr val="bg1"/>
                          </a:solidFill>
                          <a:latin typeface="+mj-lt"/>
                          <a:cs typeface="Arial" pitchFamily="34" charset="0"/>
                        </a:rPr>
                        <a:t> Manager</a:t>
                      </a:r>
                      <a:r>
                        <a:rPr lang="en-GB" sz="1000" dirty="0">
                          <a:solidFill>
                            <a:schemeClr val="bg1"/>
                          </a:solidFill>
                          <a:latin typeface="+mj-lt"/>
                          <a:cs typeface="Arial" pitchFamily="34" charset="0"/>
                        </a:rPr>
                        <a:t>:</a:t>
                      </a:r>
                    </a:p>
                  </a:txBody>
                  <a:tcPr marL="33231" marR="33231" marT="36000" marB="3600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solidFill>
                      <a:srgbClr val="000066"/>
                    </a:solidFill>
                  </a:tcPr>
                </a:tc>
                <a:tc>
                  <a:txBody>
                    <a:bodyPr/>
                    <a:lstStyle/>
                    <a:p>
                      <a:pPr algn="l"/>
                      <a:endParaRPr lang="en-GB" sz="1000" dirty="0">
                        <a:solidFill>
                          <a:schemeClr val="bg1"/>
                        </a:solidFill>
                        <a:latin typeface="+mj-lt"/>
                        <a:cs typeface="Arial" pitchFamily="34" charset="0"/>
                      </a:endParaRPr>
                    </a:p>
                    <a:p>
                      <a:pPr algn="l"/>
                      <a:endParaRPr lang="en-GB" sz="1000" dirty="0">
                        <a:solidFill>
                          <a:schemeClr val="bg1"/>
                        </a:solidFill>
                        <a:latin typeface="+mj-lt"/>
                        <a:cs typeface="Arial" pitchFamily="34" charset="0"/>
                      </a:endParaRPr>
                    </a:p>
                  </a:txBody>
                  <a:tcPr marL="33231" marR="33231" marT="36000" marB="36000" anchor="ctr">
                    <a:lnL w="12700" cap="flat" cmpd="sng" algn="ctr">
                      <a:solidFill>
                        <a:schemeClr val="tx2"/>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solidFill>
                      <a:srgbClr val="000066"/>
                    </a:solidFill>
                  </a:tcPr>
                </a:tc>
                <a:extLst>
                  <a:ext uri="{0D108BD9-81ED-4DB2-BD59-A6C34878D82A}">
                    <a16:rowId xmlns:a16="http://schemas.microsoft.com/office/drawing/2014/main" val="10000"/>
                  </a:ext>
                </a:extLst>
              </a:tr>
              <a:tr h="503368">
                <a:tc gridSpan="4">
                  <a:txBody>
                    <a:bodyPr/>
                    <a:lstStyle/>
                    <a:p>
                      <a:pPr algn="l"/>
                      <a:r>
                        <a:rPr lang="en-GB" sz="900" kern="1200" baseline="0" dirty="0">
                          <a:solidFill>
                            <a:schemeClr val="tx1"/>
                          </a:solidFill>
                          <a:latin typeface="+mn-lt"/>
                          <a:ea typeface="+mn-ea"/>
                          <a:cs typeface="+mn-cs"/>
                        </a:rPr>
                        <a:t>The BT PPM Method approved assets have been migrated along with the assets relating to the BTGS customer delivery operating model. All that now remains is configuring the SharePoint sites to include views and to migrate the hyperlinks across. This is to be completed in the period to the end of September.  Issue over handling of </a:t>
                      </a:r>
                      <a:r>
                        <a:rPr lang="en-GB" sz="900" kern="1200" baseline="0" dirty="0" err="1">
                          <a:solidFill>
                            <a:schemeClr val="tx1"/>
                          </a:solidFill>
                          <a:latin typeface="+mn-lt"/>
                          <a:ea typeface="+mn-ea"/>
                          <a:cs typeface="+mn-cs"/>
                        </a:rPr>
                        <a:t>pdf</a:t>
                      </a:r>
                      <a:r>
                        <a:rPr lang="en-GB" sz="900" kern="1200" baseline="0" dirty="0">
                          <a:solidFill>
                            <a:schemeClr val="tx1"/>
                          </a:solidFill>
                          <a:latin typeface="+mn-lt"/>
                          <a:ea typeface="+mn-ea"/>
                          <a:cs typeface="+mn-cs"/>
                        </a:rPr>
                        <a:t> files has been resolved.</a:t>
                      </a:r>
                    </a:p>
                    <a:p>
                      <a:pPr algn="l"/>
                      <a:r>
                        <a:rPr lang="en-GB" sz="900" kern="1200" baseline="0" dirty="0">
                          <a:solidFill>
                            <a:schemeClr val="tx1"/>
                          </a:solidFill>
                          <a:latin typeface="+mn-lt"/>
                          <a:ea typeface="+mn-ea"/>
                          <a:cs typeface="+mn-cs"/>
                        </a:rPr>
                        <a:t>Roll out of the BT project Site continues with feedback being received. Work is starting on scoping v3 of the Project Site template. Planning has started for the knowledge calls and adoption in P&amp;SD.</a:t>
                      </a:r>
                    </a:p>
                  </a:txBody>
                  <a:tcPr marL="33231" marR="33231" marT="36000" marB="36000">
                    <a:lnL w="12700" cap="flat" cmpd="sng" algn="ctr">
                      <a:solidFill>
                        <a:srgbClr val="000066"/>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mn-lt"/>
                          <a:ea typeface="+mn-ea"/>
                          <a:cs typeface="+mn-cs"/>
                        </a:rPr>
                        <a:t>Report Date: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mn-lt"/>
                          <a:ea typeface="+mn-ea"/>
                          <a:cs typeface="+mn-cs"/>
                        </a:rPr>
                        <a:t>Covers period:</a:t>
                      </a:r>
                    </a:p>
                  </a:txBody>
                  <a:tcPr marL="33231" marR="33231" marT="36000" marB="3600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0066"/>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mn-lt"/>
                          <a:ea typeface="+mn-ea"/>
                          <a:cs typeface="+mn-cs"/>
                        </a:rPr>
                        <a:t>31/08/2019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mn-lt"/>
                          <a:ea typeface="+mn-ea"/>
                          <a:cs typeface="+mn-cs"/>
                        </a:rPr>
                        <a:t>10/08/2019  – 30/08/2019</a:t>
                      </a:r>
                    </a:p>
                  </a:txBody>
                  <a:tcPr marL="33231" marR="33231" marT="36000" marB="36000">
                    <a:lnL w="12700" cap="flat" cmpd="sng" algn="ctr">
                      <a:solidFill>
                        <a:schemeClr val="tx2"/>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noFill/>
                  </a:tcPr>
                </a:tc>
                <a:extLst>
                  <a:ext uri="{0D108BD9-81ED-4DB2-BD59-A6C34878D82A}">
                    <a16:rowId xmlns:a16="http://schemas.microsoft.com/office/drawing/2014/main" val="10001"/>
                  </a:ext>
                </a:extLst>
              </a:tr>
              <a:tr h="242438">
                <a:tc>
                  <a:txBody>
                    <a:bodyPr/>
                    <a:lstStyle/>
                    <a:p>
                      <a:pPr algn="ctr"/>
                      <a:r>
                        <a:rPr lang="en-GB" sz="1200" baseline="0" dirty="0">
                          <a:solidFill>
                            <a:schemeClr val="bg1"/>
                          </a:solidFill>
                          <a:latin typeface="+mj-lt"/>
                        </a:rPr>
                        <a:t>Work package</a:t>
                      </a:r>
                    </a:p>
                  </a:txBody>
                  <a:tcPr marL="33231" marR="33231" marT="36000" marB="36000">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006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bg1"/>
                          </a:solidFill>
                          <a:latin typeface="+mn-lt"/>
                          <a:ea typeface="+mn-ea"/>
                          <a:cs typeface="+mn-cs"/>
                        </a:rPr>
                        <a:t>Team Manager</a:t>
                      </a:r>
                    </a:p>
                  </a:txBody>
                  <a:tcPr marL="33231" marR="33231" marT="36000" marB="36000">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0066"/>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bg1"/>
                          </a:solidFill>
                          <a:latin typeface="+mn-lt"/>
                          <a:ea typeface="+mn-ea"/>
                          <a:cs typeface="+mn-cs"/>
                        </a:rPr>
                        <a:t>This</a:t>
                      </a:r>
                      <a:r>
                        <a:rPr lang="en-GB" sz="1200" kern="1200" baseline="0" dirty="0">
                          <a:solidFill>
                            <a:schemeClr val="bg1"/>
                          </a:solidFill>
                          <a:latin typeface="+mn-lt"/>
                          <a:ea typeface="+mn-ea"/>
                          <a:cs typeface="+mn-cs"/>
                        </a:rPr>
                        <a:t> week’s achievements</a:t>
                      </a:r>
                    </a:p>
                  </a:txBody>
                  <a:tcPr marL="33231" marR="33231" marT="36000" marB="36000">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000066"/>
                    </a:solidFill>
                  </a:tcPr>
                </a:tc>
                <a:tc hMerge="1">
                  <a:txBody>
                    <a:bodyPr/>
                    <a:lstStyle/>
                    <a:p>
                      <a:endParaRPr lang="en-GB"/>
                    </a:p>
                  </a:txBody>
                  <a:tcPr/>
                </a:tc>
                <a:tc gridSpan="2">
                  <a:txBody>
                    <a:bodyPr/>
                    <a:lstStyle/>
                    <a:p>
                      <a:pPr algn="ctr"/>
                      <a:r>
                        <a:rPr lang="en-GB" sz="1200" dirty="0">
                          <a:solidFill>
                            <a:schemeClr val="bg1"/>
                          </a:solidFill>
                          <a:latin typeface="+mj-lt"/>
                        </a:rPr>
                        <a:t>Next</a:t>
                      </a:r>
                      <a:r>
                        <a:rPr lang="en-GB" sz="1200" baseline="0" dirty="0">
                          <a:solidFill>
                            <a:schemeClr val="bg1"/>
                          </a:solidFill>
                          <a:latin typeface="+mj-lt"/>
                        </a:rPr>
                        <a:t> week’s tasks</a:t>
                      </a:r>
                      <a:endParaRPr lang="en-GB" sz="1200" dirty="0">
                        <a:solidFill>
                          <a:schemeClr val="bg1"/>
                        </a:solidFill>
                        <a:latin typeface="+mj-lt"/>
                      </a:endParaRPr>
                    </a:p>
                  </a:txBody>
                  <a:tcPr marL="33231" marR="33231" marT="36000" marB="36000">
                    <a:lnR w="12700" cap="flat" cmpd="sng" algn="ctr">
                      <a:solidFill>
                        <a:srgbClr val="000066"/>
                      </a:solidFill>
                      <a:prstDash val="solid"/>
                      <a:round/>
                      <a:headEnd type="none" w="med" len="med"/>
                      <a:tailEnd type="none" w="med" len="med"/>
                    </a:lnR>
                    <a:solidFill>
                      <a:srgbClr val="000066"/>
                    </a:solidFill>
                  </a:tcPr>
                </a:tc>
                <a:tc hMerge="1">
                  <a:txBody>
                    <a:bodyPr/>
                    <a:lstStyle/>
                    <a:p>
                      <a:endParaRPr lang="en-GB" dirty="0"/>
                    </a:p>
                  </a:txBody>
                  <a:tcPr/>
                </a:tc>
                <a:extLst>
                  <a:ext uri="{0D108BD9-81ED-4DB2-BD59-A6C34878D82A}">
                    <a16:rowId xmlns:a16="http://schemas.microsoft.com/office/drawing/2014/main" val="10002"/>
                  </a:ext>
                </a:extLst>
              </a:tr>
              <a:tr h="376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dirty="0"/>
                        <a:t>Migration from Livelink to SP2010 platform</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kern="1200" dirty="0">
                          <a:solidFill>
                            <a:schemeClr val="tx1"/>
                          </a:solidFill>
                          <a:latin typeface="+mn-lt"/>
                          <a:ea typeface="+mn-ea"/>
                          <a:cs typeface="Arial" pitchFamily="34" charset="0"/>
                        </a:rPr>
                        <a:t>Robert Buttrick supported by Phil </a:t>
                      </a:r>
                      <a:r>
                        <a:rPr lang="en-GB" sz="900" b="0" kern="1200" dirty="0" err="1">
                          <a:solidFill>
                            <a:schemeClr val="tx1"/>
                          </a:solidFill>
                          <a:latin typeface="+mn-lt"/>
                          <a:ea typeface="+mn-ea"/>
                          <a:cs typeface="Arial" pitchFamily="34" charset="0"/>
                        </a:rPr>
                        <a:t>Kilford</a:t>
                      </a:r>
                      <a:r>
                        <a:rPr lang="en-GB" sz="900" b="0" kern="1200" dirty="0">
                          <a:solidFill>
                            <a:schemeClr val="tx1"/>
                          </a:solidFill>
                          <a:latin typeface="+mn-lt"/>
                          <a:ea typeface="+mn-ea"/>
                          <a:cs typeface="Arial" pitchFamily="34" charset="0"/>
                        </a:rPr>
                        <a:t> and Paul Riches</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gridSpan="2">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900" b="0" kern="1200" baseline="0" dirty="0">
                          <a:solidFill>
                            <a:schemeClr val="tx1"/>
                          </a:solidFill>
                          <a:latin typeface="+mn-lt"/>
                          <a:ea typeface="+mn-ea"/>
                          <a:cs typeface="Arial" pitchFamily="34" charset="0"/>
                        </a:rPr>
                        <a:t>Completed</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hMerge="1">
                  <a:txBody>
                    <a:bodyPr/>
                    <a:lstStyle/>
                    <a:p>
                      <a:endParaRPr lang="en-GB"/>
                    </a:p>
                  </a:txBody>
                  <a:tcPr/>
                </a:tc>
                <a:tc gridSpan="2">
                  <a:txBody>
                    <a:bodyPr/>
                    <a:lstStyle/>
                    <a:p>
                      <a:pPr marL="88900" indent="-88900">
                        <a:buFont typeface="Arial" pitchFamily="34" charset="0"/>
                        <a:buChar char="•"/>
                      </a:pPr>
                      <a:r>
                        <a:rPr lang="en-GB" sz="900" b="0" kern="1200" baseline="0" dirty="0">
                          <a:solidFill>
                            <a:schemeClr val="tx1"/>
                          </a:solidFill>
                          <a:latin typeface="+mn-lt"/>
                          <a:ea typeface="+mn-ea"/>
                          <a:cs typeface="Arial" pitchFamily="34" charset="0"/>
                        </a:rPr>
                        <a:t>Continue prototype build of Approved area and escalation of blockages.</a:t>
                      </a:r>
                      <a:endParaRPr lang="en-GB" sz="900" b="0" kern="1200" dirty="0">
                        <a:solidFill>
                          <a:schemeClr val="tx1"/>
                        </a:solidFill>
                        <a:latin typeface="+mn-lt"/>
                        <a:ea typeface="+mn-ea"/>
                        <a:cs typeface="Arial" pitchFamily="34" charset="0"/>
                      </a:endParaRP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B w="12700" cap="flat" cmpd="sng" algn="ctr">
                      <a:solidFill>
                        <a:srgbClr val="000066"/>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10003"/>
                  </a:ext>
                </a:extLst>
              </a:tr>
              <a:tr h="376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kern="1200" baseline="0" dirty="0">
                          <a:solidFill>
                            <a:schemeClr val="tx1"/>
                          </a:solidFill>
                          <a:latin typeface="+mn-lt"/>
                          <a:ea typeface="+mn-ea"/>
                          <a:cs typeface="+mn-cs"/>
                        </a:rPr>
                        <a:t>Rollout communications and change agenda.</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kern="1200" dirty="0">
                          <a:solidFill>
                            <a:schemeClr val="tx1"/>
                          </a:solidFill>
                          <a:latin typeface="+mn-lt"/>
                          <a:ea typeface="+mn-ea"/>
                          <a:cs typeface="Arial" pitchFamily="34" charset="0"/>
                        </a:rPr>
                        <a:t>Robert Buttrick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kern="1200" dirty="0">
                        <a:solidFill>
                          <a:schemeClr val="tx1"/>
                        </a:solidFill>
                        <a:latin typeface="+mn-lt"/>
                        <a:ea typeface="+mn-ea"/>
                        <a:cs typeface="Arial" pitchFamily="34" charset="0"/>
                      </a:endParaRP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gridSpan="2">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900" b="0" kern="1200" baseline="0" dirty="0">
                          <a:solidFill>
                            <a:schemeClr val="tx1"/>
                          </a:solidFill>
                          <a:latin typeface="+mn-lt"/>
                          <a:ea typeface="+mn-ea"/>
                          <a:cs typeface="Arial" pitchFamily="34" charset="0"/>
                        </a:rPr>
                        <a:t>Plan for P&amp;SD specific knowledge calls agreed with </a:t>
                      </a:r>
                      <a:r>
                        <a:rPr lang="en-GB" sz="900" b="0" kern="1200" baseline="0" dirty="0" err="1">
                          <a:solidFill>
                            <a:schemeClr val="tx1"/>
                          </a:solidFill>
                          <a:latin typeface="+mn-lt"/>
                          <a:ea typeface="+mn-ea"/>
                          <a:cs typeface="Arial" pitchFamily="34" charset="0"/>
                        </a:rPr>
                        <a:t>Annalee</a:t>
                      </a:r>
                      <a:r>
                        <a:rPr lang="en-GB" sz="900" b="0" kern="1200" baseline="0" dirty="0">
                          <a:solidFill>
                            <a:schemeClr val="tx1"/>
                          </a:solidFill>
                          <a:latin typeface="+mn-lt"/>
                          <a:ea typeface="+mn-ea"/>
                          <a:cs typeface="Arial" pitchFamily="34" charset="0"/>
                        </a:rPr>
                        <a:t> Metcalfe.</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hMerge="1">
                  <a:txBody>
                    <a:bodyPr/>
                    <a:lstStyle/>
                    <a:p>
                      <a:endParaRPr lang="en-GB"/>
                    </a:p>
                  </a:txBody>
                  <a:tcPr/>
                </a:tc>
                <a:tc gridSpan="2">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900" b="0" kern="1200" baseline="0" dirty="0">
                          <a:solidFill>
                            <a:schemeClr val="tx1"/>
                          </a:solidFill>
                          <a:latin typeface="+mn-lt"/>
                          <a:ea typeface="+mn-ea"/>
                          <a:cs typeface="Arial" pitchFamily="34" charset="0"/>
                        </a:rPr>
                        <a:t>Continue communications.</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hMerge="1">
                  <a:txBody>
                    <a:bodyPr/>
                    <a:lstStyle/>
                    <a:p>
                      <a:endParaRPr lang="en-GB" dirty="0"/>
                    </a:p>
                  </a:txBody>
                  <a:tcPr marL="84406" marR="84406"/>
                </a:tc>
                <a:extLst>
                  <a:ext uri="{0D108BD9-81ED-4DB2-BD59-A6C34878D82A}">
                    <a16:rowId xmlns:a16="http://schemas.microsoft.com/office/drawing/2014/main" val="10004"/>
                  </a:ext>
                </a:extLst>
              </a:tr>
              <a:tr h="376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kern="1200" baseline="0" dirty="0">
                          <a:solidFill>
                            <a:schemeClr val="tx1"/>
                          </a:solidFill>
                          <a:latin typeface="+mn-lt"/>
                          <a:ea typeface="+mn-ea"/>
                          <a:cs typeface="+mn-cs"/>
                        </a:rPr>
                        <a:t>Develop operational workspaces (Project Site)</a:t>
                      </a:r>
                    </a:p>
                    <a:p>
                      <a:pPr marL="0" marR="0" indent="0" algn="l" defTabSz="914400" rtl="0" eaLnBrk="1" fontAlgn="auto" latinLnBrk="0" hangingPunct="1">
                        <a:lnSpc>
                          <a:spcPct val="100000"/>
                        </a:lnSpc>
                        <a:spcBef>
                          <a:spcPts val="0"/>
                        </a:spcBef>
                        <a:spcAft>
                          <a:spcPts val="0"/>
                        </a:spcAft>
                        <a:buClrTx/>
                        <a:buSzTx/>
                        <a:buFontTx/>
                        <a:buNone/>
                        <a:tabLst/>
                        <a:defRPr/>
                      </a:pPr>
                      <a:r>
                        <a:rPr lang="en-GB" sz="900" kern="1200" baseline="0" dirty="0">
                          <a:solidFill>
                            <a:schemeClr val="tx1"/>
                          </a:solidFill>
                          <a:latin typeface="+mn-lt"/>
                          <a:ea typeface="+mn-ea"/>
                          <a:cs typeface="+mn-cs"/>
                        </a:rPr>
                        <a:t>(Under CAB R4)</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a:txBody>
                    <a:bodyPr/>
                    <a:lstStyle/>
                    <a:p>
                      <a:pPr marL="3175" marR="0" lvl="0" indent="-3175" algn="l" defTabSz="914400" rtl="0" eaLnBrk="1" fontAlgn="auto" latinLnBrk="0" hangingPunct="1">
                        <a:lnSpc>
                          <a:spcPct val="100000"/>
                        </a:lnSpc>
                        <a:spcBef>
                          <a:spcPts val="0"/>
                        </a:spcBef>
                        <a:spcAft>
                          <a:spcPts val="0"/>
                        </a:spcAft>
                        <a:buClrTx/>
                        <a:buSzTx/>
                        <a:buFont typeface="Arial" pitchFamily="34" charset="0"/>
                        <a:buNone/>
                        <a:tabLst/>
                        <a:defRPr/>
                      </a:pPr>
                      <a:r>
                        <a:rPr lang="en-GB" sz="900" b="0" kern="1200" dirty="0">
                          <a:solidFill>
                            <a:schemeClr val="tx1"/>
                          </a:solidFill>
                          <a:latin typeface="+mn-lt"/>
                          <a:ea typeface="+mn-ea"/>
                          <a:cs typeface="Arial" pitchFamily="34" charset="0"/>
                        </a:rPr>
                        <a:t>Robert Buttrick supported by William Millar</a:t>
                      </a:r>
                    </a:p>
                    <a:p>
                      <a:pPr marL="88900" marR="0" lvl="0" indent="-88900" algn="l" defTabSz="914400" rtl="0" eaLnBrk="1" fontAlgn="auto" latinLnBrk="0" hangingPunct="1">
                        <a:lnSpc>
                          <a:spcPct val="100000"/>
                        </a:lnSpc>
                        <a:spcBef>
                          <a:spcPts val="0"/>
                        </a:spcBef>
                        <a:spcAft>
                          <a:spcPts val="0"/>
                        </a:spcAft>
                        <a:buClrTx/>
                        <a:buSzTx/>
                        <a:buFont typeface="Arial" pitchFamily="34" charset="0"/>
                        <a:buNone/>
                        <a:tabLst/>
                        <a:defRPr/>
                      </a:pPr>
                      <a:endParaRPr lang="en-GB" sz="900" b="0" kern="1200" dirty="0">
                        <a:solidFill>
                          <a:schemeClr val="tx1"/>
                        </a:solidFill>
                        <a:latin typeface="+mn-lt"/>
                        <a:ea typeface="+mn-ea"/>
                        <a:cs typeface="Arial" pitchFamily="34" charset="0"/>
                      </a:endParaRP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gridSpan="2">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900" b="0" kern="1200" baseline="0" dirty="0">
                          <a:solidFill>
                            <a:schemeClr val="tx1"/>
                          </a:solidFill>
                          <a:latin typeface="+mn-lt"/>
                          <a:ea typeface="+mn-ea"/>
                          <a:cs typeface="Arial" pitchFamily="34" charset="0"/>
                        </a:rPr>
                        <a:t>Completed. Now included in on-going communications plan.</a:t>
                      </a:r>
                    </a:p>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900" b="0" kern="1200" baseline="0" dirty="0">
                          <a:solidFill>
                            <a:schemeClr val="tx1"/>
                          </a:solidFill>
                          <a:latin typeface="+mn-lt"/>
                          <a:ea typeface="+mn-ea"/>
                          <a:cs typeface="Arial" pitchFamily="34" charset="0"/>
                        </a:rPr>
                        <a:t>Meeting held to discuss how to approach version 3.</a:t>
                      </a: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hMerge="1">
                  <a:txBody>
                    <a:bodyPr/>
                    <a:lstStyle/>
                    <a:p>
                      <a:endParaRPr lang="en-GB"/>
                    </a:p>
                  </a:txBody>
                  <a:tcPr/>
                </a:tc>
                <a:tc gridSpan="2">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900" b="0" kern="1200" dirty="0">
                          <a:solidFill>
                            <a:schemeClr val="tx1"/>
                          </a:solidFill>
                          <a:latin typeface="+mn-lt"/>
                          <a:ea typeface="+mn-ea"/>
                          <a:cs typeface="Arial" pitchFamily="34" charset="0"/>
                        </a:rPr>
                        <a:t>Workshop</a:t>
                      </a:r>
                      <a:r>
                        <a:rPr lang="en-GB" sz="900" b="0" kern="1200" baseline="0" dirty="0">
                          <a:solidFill>
                            <a:schemeClr val="tx1"/>
                          </a:solidFill>
                          <a:latin typeface="+mn-lt"/>
                          <a:ea typeface="+mn-ea"/>
                          <a:cs typeface="Arial" pitchFamily="34" charset="0"/>
                        </a:rPr>
                        <a:t> on v3 capabilities (Ipswich)</a:t>
                      </a:r>
                      <a:endParaRPr lang="en-GB" sz="900" b="0" kern="1200" dirty="0">
                        <a:solidFill>
                          <a:schemeClr val="tx1"/>
                        </a:solidFill>
                        <a:latin typeface="+mn-lt"/>
                        <a:ea typeface="+mn-ea"/>
                        <a:cs typeface="Arial" pitchFamily="34" charset="0"/>
                      </a:endParaRPr>
                    </a:p>
                  </a:txBody>
                  <a:tcPr marL="84406" marR="84406">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tcPr>
                </a:tc>
                <a:tc hMerge="1">
                  <a:txBody>
                    <a:bodyPr/>
                    <a:lstStyle/>
                    <a:p>
                      <a:endParaRPr lang="en-GB" dirty="0"/>
                    </a:p>
                  </a:txBody>
                  <a:tcPr marL="84406" marR="84406"/>
                </a:tc>
                <a:extLst>
                  <a:ext uri="{0D108BD9-81ED-4DB2-BD59-A6C34878D82A}">
                    <a16:rowId xmlns:a16="http://schemas.microsoft.com/office/drawing/2014/main" val="10005"/>
                  </a:ext>
                </a:extLst>
              </a:tr>
            </a:tbl>
          </a:graphicData>
        </a:graphic>
      </p:graphicFrame>
      <p:sp>
        <p:nvSpPr>
          <p:cNvPr id="2051" name="Rectangle 11"/>
          <p:cNvSpPr>
            <a:spLocks noChangeArrowheads="1"/>
          </p:cNvSpPr>
          <p:nvPr/>
        </p:nvSpPr>
        <p:spPr bwMode="auto">
          <a:xfrm>
            <a:off x="0" y="0"/>
            <a:ext cx="6450133" cy="430887"/>
          </a:xfrm>
          <a:prstGeom prst="rect">
            <a:avLst/>
          </a:prstGeom>
          <a:noFill/>
          <a:ln w="6350">
            <a:noFill/>
            <a:miter lim="800000"/>
            <a:headEnd/>
            <a:tailEnd/>
          </a:ln>
          <a:effectLst>
            <a:outerShdw blurRad="57785" dist="33020" dir="3180000" algn="ctr">
              <a:srgbClr val="000000">
                <a:alpha val="30000"/>
              </a:srgbClr>
            </a:outerShdw>
            <a:softEdge rad="12700"/>
          </a:effectLst>
          <a:scene3d>
            <a:camera prst="orthographicFront">
              <a:rot lat="0" lon="0" rev="0"/>
            </a:camera>
            <a:lightRig rig="brightRoom" dir="t">
              <a:rot lat="0" lon="0" rev="600000"/>
            </a:lightRig>
          </a:scene3d>
          <a:sp3d prstMaterial="metal">
            <a:bevelT w="38100" h="57150" prst="angle"/>
          </a:sp3d>
        </p:spPr>
        <p:txBody>
          <a:bodyPr lIns="0" tIns="0" rIns="0" bIns="0" anchor="ctr"/>
          <a:lstStyle/>
          <a:p>
            <a:pPr algn="ctr" eaLnBrk="0" fontAlgn="base" hangingPunct="0">
              <a:lnSpc>
                <a:spcPct val="90000"/>
              </a:lnSpc>
              <a:spcBef>
                <a:spcPct val="0"/>
              </a:spcBef>
              <a:spcAft>
                <a:spcPct val="0"/>
              </a:spcAft>
              <a:defRPr/>
            </a:pPr>
            <a:endParaRPr lang="en-GB" sz="2200" dirty="0">
              <a:solidFill>
                <a:srgbClr val="FFFFFF"/>
              </a:solidFill>
              <a:latin typeface="Calibri"/>
              <a:cs typeface="Courier New" pitchFamily="49" charset="0"/>
            </a:endParaRPr>
          </a:p>
        </p:txBody>
      </p:sp>
      <p:sp>
        <p:nvSpPr>
          <p:cNvPr id="18487" name="Text Box 78"/>
          <p:cNvSpPr txBox="1">
            <a:spLocks noChangeArrowheads="1"/>
          </p:cNvSpPr>
          <p:nvPr/>
        </p:nvSpPr>
        <p:spPr bwMode="auto">
          <a:xfrm>
            <a:off x="0" y="161925"/>
            <a:ext cx="8204200" cy="307975"/>
          </a:xfrm>
          <a:prstGeom prst="rect">
            <a:avLst/>
          </a:prstGeom>
          <a:noFill/>
          <a:ln w="9525">
            <a:noFill/>
            <a:miter lim="800000"/>
            <a:headEnd/>
            <a:tailEnd/>
          </a:ln>
        </p:spPr>
        <p:txBody>
          <a:bodyPr anchor="ctr">
            <a:spAutoFit/>
          </a:bodyPr>
          <a:lstStyle/>
          <a:p>
            <a:pPr eaLnBrk="0" fontAlgn="base" hangingPunct="0">
              <a:spcBef>
                <a:spcPct val="50000"/>
              </a:spcBef>
              <a:spcAft>
                <a:spcPct val="0"/>
              </a:spcAft>
            </a:pPr>
            <a:r>
              <a:rPr lang="en-GB" sz="1400" dirty="0">
                <a:solidFill>
                  <a:srgbClr val="000000"/>
                </a:solidFill>
                <a:latin typeface="Arial Black" pitchFamily="34" charset="0"/>
                <a:cs typeface="Arial" pitchFamily="34" charset="0"/>
              </a:rPr>
              <a:t>Project Highlight Report – Knowledge Management / Continuous Improvement</a:t>
            </a:r>
          </a:p>
        </p:txBody>
      </p:sp>
      <p:graphicFrame>
        <p:nvGraphicFramePr>
          <p:cNvPr id="27" name="Group 139"/>
          <p:cNvGraphicFramePr>
            <a:graphicFrameLocks noGrp="1"/>
          </p:cNvGraphicFramePr>
          <p:nvPr>
            <p:extLst>
              <p:ext uri="{D42A27DB-BD31-4B8C-83A1-F6EECF244321}">
                <p14:modId xmlns:p14="http://schemas.microsoft.com/office/powerpoint/2010/main" val="1851412721"/>
              </p:ext>
            </p:extLst>
          </p:nvPr>
        </p:nvGraphicFramePr>
        <p:xfrm>
          <a:off x="0" y="3429000"/>
          <a:ext cx="6825029" cy="1902384"/>
        </p:xfrm>
        <a:graphic>
          <a:graphicData uri="http://schemas.openxmlformats.org/drawingml/2006/table">
            <a:tbl>
              <a:tblPr/>
              <a:tblGrid>
                <a:gridCol w="2505075">
                  <a:extLst>
                    <a:ext uri="{9D8B030D-6E8A-4147-A177-3AD203B41FA5}">
                      <a16:colId xmlns:a16="http://schemas.microsoft.com/office/drawing/2014/main" val="20000"/>
                    </a:ext>
                  </a:extLst>
                </a:gridCol>
                <a:gridCol w="2526323">
                  <a:extLst>
                    <a:ext uri="{9D8B030D-6E8A-4147-A177-3AD203B41FA5}">
                      <a16:colId xmlns:a16="http://schemas.microsoft.com/office/drawing/2014/main" val="20001"/>
                    </a:ext>
                  </a:extLst>
                </a:gridCol>
                <a:gridCol w="251157">
                  <a:extLst>
                    <a:ext uri="{9D8B030D-6E8A-4147-A177-3AD203B41FA5}">
                      <a16:colId xmlns:a16="http://schemas.microsoft.com/office/drawing/2014/main" val="20002"/>
                    </a:ext>
                  </a:extLst>
                </a:gridCol>
                <a:gridCol w="746511">
                  <a:extLst>
                    <a:ext uri="{9D8B030D-6E8A-4147-A177-3AD203B41FA5}">
                      <a16:colId xmlns:a16="http://schemas.microsoft.com/office/drawing/2014/main" val="20003"/>
                    </a:ext>
                  </a:extLst>
                </a:gridCol>
                <a:gridCol w="795963">
                  <a:extLst>
                    <a:ext uri="{9D8B030D-6E8A-4147-A177-3AD203B41FA5}">
                      <a16:colId xmlns:a16="http://schemas.microsoft.com/office/drawing/2014/main" val="20004"/>
                    </a:ext>
                  </a:extLst>
                </a:gridCol>
              </a:tblGrid>
              <a:tr h="2539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bg1"/>
                          </a:solidFill>
                          <a:effectLst/>
                          <a:latin typeface="+mj-lt"/>
                          <a:ea typeface="ＭＳ Ｐゴシック" pitchFamily="34" charset="-128"/>
                          <a:cs typeface="+mn-cs"/>
                        </a:rPr>
                        <a:t>Milestone</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bg1"/>
                          </a:solidFill>
                          <a:effectLst/>
                          <a:latin typeface="+mj-lt"/>
                          <a:ea typeface="ＭＳ Ｐゴシック" pitchFamily="34" charset="-128"/>
                          <a:cs typeface="+mn-cs"/>
                        </a:rPr>
                        <a:t>Progress</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endParaRPr kumimoji="0" lang="en-GB" sz="1200" b="0" i="0" u="none" strike="noStrike" kern="1200" cap="none" normalizeH="0" baseline="0" dirty="0">
                        <a:ln>
                          <a:noFill/>
                        </a:ln>
                        <a:solidFill>
                          <a:schemeClr val="bg1"/>
                        </a:solidFill>
                        <a:effectLst/>
                        <a:latin typeface="+mj-lt"/>
                        <a:ea typeface="ＭＳ Ｐゴシック" pitchFamily="34" charset="-128"/>
                        <a:cs typeface="+mn-cs"/>
                      </a:endParaRP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bg1"/>
                          </a:solidFill>
                          <a:effectLst/>
                          <a:latin typeface="+mj-lt"/>
                          <a:ea typeface="ＭＳ Ｐゴシック" pitchFamily="34" charset="-128"/>
                          <a:cs typeface="+mn-cs"/>
                        </a:rPr>
                        <a:t>Baseline</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bg1"/>
                          </a:solidFill>
                          <a:effectLst/>
                          <a:latin typeface="+mj-lt"/>
                          <a:ea typeface="ＭＳ Ｐゴシック" pitchFamily="34" charset="-128"/>
                          <a:cs typeface="+mn-cs"/>
                        </a:rPr>
                        <a:t>F’cast</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extLst>
                  <a:ext uri="{0D108BD9-81ED-4DB2-BD59-A6C34878D82A}">
                    <a16:rowId xmlns:a16="http://schemas.microsoft.com/office/drawing/2014/main" val="10000"/>
                  </a:ext>
                </a:extLst>
              </a:tr>
              <a:tr h="272604">
                <a:tc>
                  <a:txBody>
                    <a:bodyPr/>
                    <a:lstStyle/>
                    <a:p>
                      <a:r>
                        <a:rPr lang="en-GB" sz="900" dirty="0">
                          <a:latin typeface="+mj-lt"/>
                        </a:rPr>
                        <a:t>Project site Release 2 ready for launch</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GB" sz="900" kern="1200" dirty="0">
                          <a:solidFill>
                            <a:schemeClr val="tx1"/>
                          </a:solidFill>
                          <a:latin typeface="+mn-lt"/>
                          <a:ea typeface="+mn-ea"/>
                          <a:cs typeface="+mn-cs"/>
                        </a:rPr>
                        <a:t>Launched on 14 June 2011</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bg1"/>
                          </a:solidFill>
                          <a:effectLst/>
                          <a:latin typeface="Arial" charset="0"/>
                          <a:ea typeface="ＭＳ Ｐゴシック" pitchFamily="34" charset="-128"/>
                        </a:rPr>
                        <a:t>B</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0" i="0" u="none" strike="noStrike" cap="none" normalizeH="0" baseline="0" dirty="0">
                          <a:ln>
                            <a:noFill/>
                          </a:ln>
                          <a:solidFill>
                            <a:schemeClr val="tx1"/>
                          </a:solidFill>
                          <a:effectLst/>
                          <a:latin typeface="Arial" charset="0"/>
                          <a:ea typeface="ＭＳ Ｐゴシック" pitchFamily="34" charset="-128"/>
                        </a:rPr>
                        <a:t>26/5</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0" i="0" u="none" strike="noStrike" cap="none" normalizeH="0" baseline="0" dirty="0">
                          <a:ln>
                            <a:noFill/>
                          </a:ln>
                          <a:solidFill>
                            <a:schemeClr val="tx1"/>
                          </a:solidFill>
                          <a:effectLst/>
                          <a:latin typeface="Arial" charset="0"/>
                          <a:ea typeface="ＭＳ Ｐゴシック" pitchFamily="34" charset="-128"/>
                        </a:rPr>
                        <a:t>14/6</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2604">
                <a:tc>
                  <a:txBody>
                    <a:bodyPr/>
                    <a:lstStyle/>
                    <a:p>
                      <a:pPr marL="0" algn="l" defTabSz="914400" rtl="0" eaLnBrk="1" latinLnBrk="0" hangingPunct="1"/>
                      <a:r>
                        <a:rPr lang="en-GB" sz="900" kern="1200" dirty="0">
                          <a:solidFill>
                            <a:schemeClr val="tx1"/>
                          </a:solidFill>
                          <a:latin typeface="+mn-lt"/>
                          <a:ea typeface="+mn-ea"/>
                          <a:cs typeface="+mn-cs"/>
                        </a:rPr>
                        <a:t>Architectural solution defined</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GB" sz="900" kern="1200" dirty="0">
                          <a:solidFill>
                            <a:schemeClr val="tx1"/>
                          </a:solidFill>
                          <a:latin typeface="+mn-lt"/>
                          <a:ea typeface="+mn-ea"/>
                          <a:cs typeface="+mn-cs"/>
                        </a:rPr>
                        <a:t>Prototyping</a:t>
                      </a:r>
                      <a:r>
                        <a:rPr lang="en-GB" sz="900" kern="1200" baseline="0" dirty="0">
                          <a:solidFill>
                            <a:schemeClr val="tx1"/>
                          </a:solidFill>
                          <a:latin typeface="+mn-lt"/>
                          <a:ea typeface="+mn-ea"/>
                          <a:cs typeface="+mn-cs"/>
                        </a:rPr>
                        <a:t> shows that an acceptable architectural approach is possible and an outline has been prototyped</a:t>
                      </a:r>
                      <a:endParaRPr lang="en-GB" sz="900" kern="1200" dirty="0">
                        <a:solidFill>
                          <a:schemeClr val="tx1"/>
                        </a:solidFill>
                        <a:latin typeface="+mn-lt"/>
                        <a:ea typeface="+mn-ea"/>
                        <a:cs typeface="+mn-cs"/>
                      </a:endParaRP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0" i="0" u="none" strike="noStrike" cap="none" normalizeH="0" baseline="0" dirty="0">
                          <a:ln>
                            <a:noFill/>
                          </a:ln>
                          <a:solidFill>
                            <a:schemeClr val="bg1"/>
                          </a:solidFill>
                          <a:effectLst/>
                          <a:latin typeface="Arial" charset="0"/>
                          <a:ea typeface="ＭＳ Ｐゴシック" pitchFamily="34" charset="-128"/>
                        </a:rPr>
                        <a:t>B</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18/4</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28/6</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2604">
                <a:tc>
                  <a:txBody>
                    <a:bodyPr/>
                    <a:lstStyle/>
                    <a:p>
                      <a:pPr marL="0" algn="l" defTabSz="914400" rtl="0" eaLnBrk="1" latinLnBrk="0" hangingPunct="1"/>
                      <a:r>
                        <a:rPr lang="en-GB" sz="900" kern="1200" dirty="0">
                          <a:solidFill>
                            <a:schemeClr val="tx1"/>
                          </a:solidFill>
                          <a:latin typeface="+mn-lt"/>
                          <a:ea typeface="+mn-ea"/>
                          <a:cs typeface="+mn-cs"/>
                        </a:rPr>
                        <a:t>Approved assets</a:t>
                      </a:r>
                      <a:r>
                        <a:rPr lang="en-GB" sz="900" kern="1200" baseline="0" dirty="0">
                          <a:solidFill>
                            <a:schemeClr val="tx1"/>
                          </a:solidFill>
                          <a:latin typeface="+mn-lt"/>
                          <a:ea typeface="+mn-ea"/>
                          <a:cs typeface="+mn-cs"/>
                        </a:rPr>
                        <a:t> migrated to Livelink</a:t>
                      </a:r>
                      <a:endParaRPr lang="en-GB" sz="900" kern="1200" dirty="0">
                        <a:solidFill>
                          <a:schemeClr val="tx1"/>
                        </a:solidFill>
                        <a:latin typeface="+mn-lt"/>
                        <a:ea typeface="+mn-ea"/>
                        <a:cs typeface="+mn-cs"/>
                      </a:endParaRP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GB" sz="900" kern="1200" dirty="0">
                          <a:solidFill>
                            <a:schemeClr val="tx1"/>
                          </a:solidFill>
                          <a:latin typeface="+mn-lt"/>
                          <a:ea typeface="+mn-ea"/>
                          <a:cs typeface="+mn-cs"/>
                        </a:rPr>
                        <a:t>Time slipped pending resolution of design issue</a:t>
                      </a:r>
                      <a:r>
                        <a:rPr lang="en-GB" sz="900" kern="1200" baseline="0" dirty="0">
                          <a:solidFill>
                            <a:schemeClr val="tx1"/>
                          </a:solidFill>
                          <a:latin typeface="+mn-lt"/>
                          <a:ea typeface="+mn-ea"/>
                          <a:cs typeface="+mn-cs"/>
                        </a:rPr>
                        <a:t> by forecast delays are being recovered.</a:t>
                      </a:r>
                      <a:r>
                        <a:rPr lang="en-GB" sz="900" kern="1200" dirty="0">
                          <a:solidFill>
                            <a:schemeClr val="tx1"/>
                          </a:solidFill>
                          <a:latin typeface="+mn-lt"/>
                          <a:ea typeface="+mn-ea"/>
                          <a:cs typeface="+mn-cs"/>
                        </a:rPr>
                        <a:t> </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0" i="0" u="none" strike="noStrike" cap="none" normalizeH="0" baseline="0" dirty="0">
                          <a:ln>
                            <a:noFill/>
                          </a:ln>
                          <a:solidFill>
                            <a:schemeClr val="bg1"/>
                          </a:solidFill>
                          <a:effectLst/>
                          <a:latin typeface="Arial" charset="0"/>
                          <a:ea typeface="ＭＳ Ｐゴシック" pitchFamily="34" charset="-128"/>
                        </a:rPr>
                        <a:t>B</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31/5</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15-30/9</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2604">
                <a:tc>
                  <a:txBody>
                    <a:bodyPr/>
                    <a:lstStyle/>
                    <a:p>
                      <a:pPr marL="0" algn="l" defTabSz="914400" rtl="0" eaLnBrk="1" latinLnBrk="0" hangingPunct="1"/>
                      <a:r>
                        <a:rPr lang="en-GB" sz="900" kern="1200" dirty="0">
                          <a:solidFill>
                            <a:schemeClr val="tx1"/>
                          </a:solidFill>
                          <a:latin typeface="+mn-lt"/>
                          <a:ea typeface="+mn-ea"/>
                          <a:cs typeface="+mn-cs"/>
                        </a:rPr>
                        <a:t>Working areas ready for use by asset owners</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GB" sz="900" kern="1200" dirty="0">
                          <a:solidFill>
                            <a:schemeClr val="tx1"/>
                          </a:solidFill>
                          <a:latin typeface="+mn-lt"/>
                          <a:ea typeface="+mn-ea"/>
                          <a:cs typeface="+mn-cs"/>
                        </a:rPr>
                        <a:t>Ready for migration.</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0" i="0" u="none" strike="noStrike" cap="none" normalizeH="0" baseline="0" dirty="0">
                          <a:ln>
                            <a:noFill/>
                          </a:ln>
                          <a:solidFill>
                            <a:schemeClr val="bg1"/>
                          </a:solidFill>
                          <a:effectLst/>
                          <a:latin typeface="Arial" charset="0"/>
                          <a:ea typeface="ＭＳ Ｐゴシック" pitchFamily="34" charset="-128"/>
                        </a:rPr>
                        <a:t>B</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31/5</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30/6</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2604">
                <a:tc>
                  <a:txBody>
                    <a:bodyPr/>
                    <a:lstStyle/>
                    <a:p>
                      <a:pPr marL="0" algn="l" defTabSz="914400" rtl="0" eaLnBrk="1" latinLnBrk="0" hangingPunct="1"/>
                      <a:r>
                        <a:rPr lang="en-GB" sz="900" kern="1200" dirty="0">
                          <a:solidFill>
                            <a:schemeClr val="tx1"/>
                          </a:solidFill>
                          <a:latin typeface="+mn-lt"/>
                          <a:ea typeface="+mn-ea"/>
                          <a:cs typeface="+mn-cs"/>
                        </a:rPr>
                        <a:t>Phase 2 project completed</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GB" sz="900" kern="1200" baseline="0" dirty="0">
                          <a:solidFill>
                            <a:schemeClr val="tx1"/>
                          </a:solidFill>
                          <a:latin typeface="+mn-lt"/>
                          <a:ea typeface="+mn-ea"/>
                          <a:cs typeface="+mn-cs"/>
                        </a:rPr>
                        <a:t>Slippage, being controlled</a:t>
                      </a:r>
                      <a:endParaRPr lang="en-GB" sz="900" kern="1200" dirty="0">
                        <a:solidFill>
                          <a:schemeClr val="tx1"/>
                        </a:solidFill>
                        <a:latin typeface="+mn-lt"/>
                        <a:ea typeface="+mn-ea"/>
                        <a:cs typeface="+mn-cs"/>
                      </a:endParaRP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bg1"/>
                          </a:solidFill>
                          <a:effectLst/>
                          <a:latin typeface="Arial" charset="0"/>
                          <a:ea typeface="ＭＳ Ｐゴシック" pitchFamily="34" charset="-128"/>
                        </a:rPr>
                        <a:t>G</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30/9</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900" b="0" i="0" u="none" strike="noStrike" kern="1200" cap="none" normalizeH="0" baseline="0" dirty="0">
                          <a:ln>
                            <a:noFill/>
                          </a:ln>
                          <a:solidFill>
                            <a:schemeClr val="tx1"/>
                          </a:solidFill>
                          <a:effectLst/>
                          <a:latin typeface="Arial" charset="0"/>
                          <a:ea typeface="ＭＳ Ｐゴシック" pitchFamily="34" charset="-128"/>
                          <a:cs typeface="+mn-cs"/>
                        </a:rPr>
                        <a:t>31/9</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3" name="Group 139"/>
          <p:cNvGraphicFramePr>
            <a:graphicFrameLocks noGrp="1"/>
          </p:cNvGraphicFramePr>
          <p:nvPr>
            <p:extLst>
              <p:ext uri="{D42A27DB-BD31-4B8C-83A1-F6EECF244321}">
                <p14:modId xmlns:p14="http://schemas.microsoft.com/office/powerpoint/2010/main" val="1658146082"/>
              </p:ext>
            </p:extLst>
          </p:nvPr>
        </p:nvGraphicFramePr>
        <p:xfrm>
          <a:off x="-3" y="5616792"/>
          <a:ext cx="9144003" cy="688332"/>
        </p:xfrm>
        <a:graphic>
          <a:graphicData uri="http://schemas.openxmlformats.org/drawingml/2006/table">
            <a:tbl>
              <a:tblPr/>
              <a:tblGrid>
                <a:gridCol w="478437">
                  <a:extLst>
                    <a:ext uri="{9D8B030D-6E8A-4147-A177-3AD203B41FA5}">
                      <a16:colId xmlns:a16="http://schemas.microsoft.com/office/drawing/2014/main" val="20000"/>
                    </a:ext>
                  </a:extLst>
                </a:gridCol>
                <a:gridCol w="3655413">
                  <a:extLst>
                    <a:ext uri="{9D8B030D-6E8A-4147-A177-3AD203B41FA5}">
                      <a16:colId xmlns:a16="http://schemas.microsoft.com/office/drawing/2014/main" val="20001"/>
                    </a:ext>
                  </a:extLst>
                </a:gridCol>
                <a:gridCol w="3946343">
                  <a:extLst>
                    <a:ext uri="{9D8B030D-6E8A-4147-A177-3AD203B41FA5}">
                      <a16:colId xmlns:a16="http://schemas.microsoft.com/office/drawing/2014/main" val="20002"/>
                    </a:ext>
                  </a:extLst>
                </a:gridCol>
                <a:gridCol w="1063810">
                  <a:extLst>
                    <a:ext uri="{9D8B030D-6E8A-4147-A177-3AD203B41FA5}">
                      <a16:colId xmlns:a16="http://schemas.microsoft.com/office/drawing/2014/main" val="20003"/>
                    </a:ext>
                  </a:extLst>
                </a:gridCol>
              </a:tblGrid>
              <a:tr h="207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GB" sz="1200" b="0" kern="1200" baseline="0" dirty="0">
                          <a:solidFill>
                            <a:schemeClr val="bg1"/>
                          </a:solidFill>
                          <a:latin typeface="+mj-lt"/>
                          <a:ea typeface="+mn-ea"/>
                          <a:cs typeface="+mn-cs"/>
                        </a:rPr>
                        <a:t>ID</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a:ln>
                            <a:noFill/>
                          </a:ln>
                          <a:solidFill>
                            <a:schemeClr val="bg1"/>
                          </a:solidFill>
                          <a:effectLst/>
                          <a:latin typeface="+mj-lt"/>
                          <a:ea typeface="ＭＳ Ｐゴシック" pitchFamily="34" charset="-128"/>
                        </a:rPr>
                        <a:t>Key Issues / Risks</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bg1"/>
                          </a:solidFill>
                          <a:effectLst/>
                          <a:latin typeface="+mj-lt"/>
                          <a:ea typeface="ＭＳ Ｐゴシック" pitchFamily="34" charset="-128"/>
                          <a:cs typeface="+mn-cs"/>
                        </a:rPr>
                        <a:t>Mitigation Plan</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bg1"/>
                          </a:solidFill>
                          <a:effectLst/>
                          <a:latin typeface="+mj-lt"/>
                          <a:ea typeface="ＭＳ Ｐゴシック" pitchFamily="34" charset="-128"/>
                          <a:cs typeface="+mn-cs"/>
                        </a:rPr>
                        <a:t>Manager</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extLst>
                  <a:ext uri="{0D108BD9-81ED-4DB2-BD59-A6C34878D82A}">
                    <a16:rowId xmlns:a16="http://schemas.microsoft.com/office/drawing/2014/main" val="10000"/>
                  </a:ext>
                </a:extLst>
              </a:tr>
              <a:tr h="182843">
                <a:tc>
                  <a:txBody>
                    <a:bodyPr/>
                    <a:lstStyle/>
                    <a:p>
                      <a:pPr algn="ctr"/>
                      <a:r>
                        <a:rPr lang="en-GB" sz="900" dirty="0">
                          <a:latin typeface="+mj-lt"/>
                        </a:rPr>
                        <a:t>I</a:t>
                      </a:r>
                      <a:r>
                        <a:rPr lang="en-GB" sz="900" baseline="0" dirty="0">
                          <a:latin typeface="+mj-lt"/>
                        </a:rPr>
                        <a:t> 10</a:t>
                      </a:r>
                      <a:endParaRPr lang="en-GB" sz="900" dirty="0">
                        <a:latin typeface="+mj-lt"/>
                      </a:endParaRP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0" i="0" u="none" strike="noStrike" cap="none" normalizeH="0" baseline="0" dirty="0">
                          <a:ln>
                            <a:noFill/>
                          </a:ln>
                          <a:solidFill>
                            <a:schemeClr val="tx1"/>
                          </a:solidFill>
                          <a:effectLst/>
                          <a:latin typeface="+mj-lt"/>
                          <a:ea typeface="ＭＳ Ｐゴシック" pitchFamily="34" charset="-128"/>
                        </a:rPr>
                        <a:t>The SP2010 redirector is not working. Duplicates are found</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aseline="0" dirty="0">
                          <a:latin typeface="+mj-lt"/>
                        </a:rPr>
                        <a:t>Work around this by having a parallel running period.</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900" b="0" i="0" u="none" strike="noStrike" cap="none" normalizeH="0" baseline="0" dirty="0">
                        <a:ln>
                          <a:noFill/>
                        </a:ln>
                        <a:solidFill>
                          <a:schemeClr val="tx1"/>
                        </a:solidFill>
                        <a:effectLst/>
                        <a:latin typeface="+mj-lt"/>
                        <a:ea typeface="ＭＳ Ｐゴシック" pitchFamily="34" charset="-128"/>
                      </a:endParaRP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43">
                <a:tc>
                  <a:txBody>
                    <a:bodyPr/>
                    <a:lstStyle/>
                    <a:p>
                      <a:pPr algn="ctr"/>
                      <a:r>
                        <a:rPr lang="en-GB" sz="1000" dirty="0">
                          <a:latin typeface="+mj-lt"/>
                        </a:rPr>
                        <a:t>! 11</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a:ln>
                            <a:noFill/>
                          </a:ln>
                          <a:solidFill>
                            <a:schemeClr val="tx1"/>
                          </a:solidFill>
                          <a:effectLst/>
                          <a:latin typeface="+mj-lt"/>
                          <a:ea typeface="ＭＳ Ｐゴシック" pitchFamily="34" charset="-128"/>
                        </a:rPr>
                        <a:t>SharePoint cannot handle </a:t>
                      </a:r>
                      <a:r>
                        <a:rPr kumimoji="0" lang="en-GB" sz="1000" b="0" i="0" u="none" strike="noStrike" cap="none" normalizeH="0" baseline="0" dirty="0" err="1">
                          <a:ln>
                            <a:noFill/>
                          </a:ln>
                          <a:solidFill>
                            <a:schemeClr val="tx1"/>
                          </a:solidFill>
                          <a:effectLst/>
                          <a:latin typeface="+mj-lt"/>
                          <a:ea typeface="ＭＳ Ｐゴシック" pitchFamily="34" charset="-128"/>
                        </a:rPr>
                        <a:t>pdf</a:t>
                      </a:r>
                      <a:r>
                        <a:rPr kumimoji="0" lang="en-GB" sz="1000" b="0" i="0" u="none" strike="noStrike" cap="none" normalizeH="0" baseline="0" dirty="0">
                          <a:ln>
                            <a:noFill/>
                          </a:ln>
                          <a:solidFill>
                            <a:schemeClr val="tx1"/>
                          </a:solidFill>
                          <a:effectLst/>
                          <a:latin typeface="+mj-lt"/>
                          <a:ea typeface="ＭＳ Ｐゴシック" pitchFamily="34" charset="-128"/>
                        </a:rPr>
                        <a:t> files</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aseline="0" dirty="0">
                          <a:latin typeface="+mj-lt"/>
                        </a:rPr>
                        <a:t>Resolved</a:t>
                      </a: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dirty="0">
                        <a:ln>
                          <a:noFill/>
                        </a:ln>
                        <a:solidFill>
                          <a:schemeClr val="tx1"/>
                        </a:solidFill>
                        <a:effectLst/>
                        <a:latin typeface="+mj-lt"/>
                        <a:ea typeface="ＭＳ Ｐゴシック" pitchFamily="34" charset="-128"/>
                      </a:endParaRPr>
                    </a:p>
                  </a:txBody>
                  <a:tcPr marL="33214" marR="33214" marT="35982" marB="359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 name="Group 139"/>
          <p:cNvGraphicFramePr>
            <a:graphicFrameLocks noGrp="1"/>
          </p:cNvGraphicFramePr>
          <p:nvPr>
            <p:extLst>
              <p:ext uri="{D42A27DB-BD31-4B8C-83A1-F6EECF244321}">
                <p14:modId xmlns:p14="http://schemas.microsoft.com/office/powerpoint/2010/main" val="2007209610"/>
              </p:ext>
            </p:extLst>
          </p:nvPr>
        </p:nvGraphicFramePr>
        <p:xfrm>
          <a:off x="0" y="6530975"/>
          <a:ext cx="7188489" cy="254844"/>
        </p:xfrm>
        <a:graphic>
          <a:graphicData uri="http://schemas.openxmlformats.org/drawingml/2006/table">
            <a:tbl>
              <a:tblPr/>
              <a:tblGrid>
                <a:gridCol w="476517">
                  <a:extLst>
                    <a:ext uri="{9D8B030D-6E8A-4147-A177-3AD203B41FA5}">
                      <a16:colId xmlns:a16="http://schemas.microsoft.com/office/drawing/2014/main" val="20000"/>
                    </a:ext>
                  </a:extLst>
                </a:gridCol>
                <a:gridCol w="91828">
                  <a:extLst>
                    <a:ext uri="{9D8B030D-6E8A-4147-A177-3AD203B41FA5}">
                      <a16:colId xmlns:a16="http://schemas.microsoft.com/office/drawing/2014/main" val="20001"/>
                    </a:ext>
                  </a:extLst>
                </a:gridCol>
                <a:gridCol w="291600">
                  <a:extLst>
                    <a:ext uri="{9D8B030D-6E8A-4147-A177-3AD203B41FA5}">
                      <a16:colId xmlns:a16="http://schemas.microsoft.com/office/drawing/2014/main" val="20002"/>
                    </a:ext>
                  </a:extLst>
                </a:gridCol>
                <a:gridCol w="645018">
                  <a:extLst>
                    <a:ext uri="{9D8B030D-6E8A-4147-A177-3AD203B41FA5}">
                      <a16:colId xmlns:a16="http://schemas.microsoft.com/office/drawing/2014/main" val="20003"/>
                    </a:ext>
                  </a:extLst>
                </a:gridCol>
                <a:gridCol w="291600">
                  <a:extLst>
                    <a:ext uri="{9D8B030D-6E8A-4147-A177-3AD203B41FA5}">
                      <a16:colId xmlns:a16="http://schemas.microsoft.com/office/drawing/2014/main" val="20004"/>
                    </a:ext>
                  </a:extLst>
                </a:gridCol>
                <a:gridCol w="2305318">
                  <a:extLst>
                    <a:ext uri="{9D8B030D-6E8A-4147-A177-3AD203B41FA5}">
                      <a16:colId xmlns:a16="http://schemas.microsoft.com/office/drawing/2014/main" val="20005"/>
                    </a:ext>
                  </a:extLst>
                </a:gridCol>
                <a:gridCol w="291600">
                  <a:extLst>
                    <a:ext uri="{9D8B030D-6E8A-4147-A177-3AD203B41FA5}">
                      <a16:colId xmlns:a16="http://schemas.microsoft.com/office/drawing/2014/main" val="20006"/>
                    </a:ext>
                  </a:extLst>
                </a:gridCol>
                <a:gridCol w="1891408">
                  <a:extLst>
                    <a:ext uri="{9D8B030D-6E8A-4147-A177-3AD203B41FA5}">
                      <a16:colId xmlns:a16="http://schemas.microsoft.com/office/drawing/2014/main" val="20007"/>
                    </a:ext>
                  </a:extLst>
                </a:gridCol>
                <a:gridCol w="291600">
                  <a:extLst>
                    <a:ext uri="{9D8B030D-6E8A-4147-A177-3AD203B41FA5}">
                      <a16:colId xmlns:a16="http://schemas.microsoft.com/office/drawing/2014/main" val="20008"/>
                    </a:ext>
                  </a:extLst>
                </a:gridCol>
                <a:gridCol w="612000">
                  <a:extLst>
                    <a:ext uri="{9D8B030D-6E8A-4147-A177-3AD203B41FA5}">
                      <a16:colId xmlns:a16="http://schemas.microsoft.com/office/drawing/2014/main" val="20009"/>
                    </a:ext>
                  </a:extLst>
                </a:gridCol>
              </a:tblGrid>
              <a:tr h="2122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GB" sz="1200" b="0" kern="1200" baseline="0" dirty="0">
                          <a:solidFill>
                            <a:schemeClr val="bg1"/>
                          </a:solidFill>
                          <a:latin typeface="+mj-lt"/>
                          <a:ea typeface="+mn-ea"/>
                          <a:cs typeface="+mn-cs"/>
                        </a:rPr>
                        <a:t>Key:</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sz="1200" b="0" i="0" u="none" strike="noStrike" cap="none" normalizeH="0" baseline="0" dirty="0">
                        <a:ln>
                          <a:noFill/>
                        </a:ln>
                        <a:solidFill>
                          <a:schemeClr val="bg1"/>
                        </a:solidFill>
                        <a:effectLst/>
                        <a:latin typeface="+mj-lt"/>
                        <a:ea typeface="ＭＳ Ｐゴシック" pitchFamily="34" charset="-128"/>
                      </a:endParaRP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a:ln>
                            <a:noFill/>
                          </a:ln>
                          <a:solidFill>
                            <a:schemeClr val="bg1"/>
                          </a:solidFill>
                          <a:effectLst/>
                          <a:latin typeface="+mj-lt"/>
                          <a:ea typeface="ＭＳ Ｐゴシック" pitchFamily="34" charset="-128"/>
                        </a:rPr>
                        <a:t>B</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0" i="0" u="none" strike="noStrike" kern="1200" cap="none" normalizeH="0" baseline="0" dirty="0">
                          <a:ln>
                            <a:noFill/>
                          </a:ln>
                          <a:solidFill>
                            <a:schemeClr val="tx1"/>
                          </a:solidFill>
                          <a:effectLst/>
                          <a:latin typeface="+mj-lt"/>
                          <a:ea typeface="ＭＳ Ｐゴシック" pitchFamily="34" charset="-128"/>
                          <a:cs typeface="+mn-cs"/>
                        </a:rPr>
                        <a:t>Complete</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tx1"/>
                          </a:solidFill>
                          <a:effectLst/>
                          <a:latin typeface="+mj-lt"/>
                          <a:ea typeface="ＭＳ Ｐゴシック" pitchFamily="34" charset="-128"/>
                          <a:cs typeface="+mn-cs"/>
                        </a:rPr>
                        <a:t>R</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0" i="0" u="none" strike="noStrike" kern="1200" cap="none" normalizeH="0" baseline="0" dirty="0">
                          <a:ln>
                            <a:noFill/>
                          </a:ln>
                          <a:solidFill>
                            <a:schemeClr val="tx1"/>
                          </a:solidFill>
                          <a:effectLst/>
                          <a:latin typeface="+mj-lt"/>
                          <a:ea typeface="ＭＳ Ｐゴシック" pitchFamily="34" charset="-128"/>
                          <a:cs typeface="+mn-cs"/>
                        </a:rPr>
                        <a:t>Requires urgent action </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tx1"/>
                          </a:solidFill>
                          <a:effectLst/>
                          <a:latin typeface="+mj-lt"/>
                          <a:ea typeface="ＭＳ Ｐゴシック" pitchFamily="34" charset="-128"/>
                          <a:cs typeface="+mn-cs"/>
                        </a:rPr>
                        <a:t>A</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0" i="0" u="none" strike="noStrike" kern="1200" cap="none" normalizeH="0" baseline="0" dirty="0">
                          <a:ln>
                            <a:noFill/>
                          </a:ln>
                          <a:solidFill>
                            <a:schemeClr val="tx1"/>
                          </a:solidFill>
                          <a:effectLst/>
                          <a:latin typeface="+mj-lt"/>
                          <a:ea typeface="ＭＳ Ｐゴシック" pitchFamily="34" charset="-128"/>
                          <a:cs typeface="+mn-cs"/>
                        </a:rPr>
                        <a:t>Needs attention</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kern="1200" cap="none" normalizeH="0" baseline="0" dirty="0">
                          <a:ln>
                            <a:noFill/>
                          </a:ln>
                          <a:solidFill>
                            <a:schemeClr val="tx1"/>
                          </a:solidFill>
                          <a:effectLst/>
                          <a:latin typeface="+mj-lt"/>
                          <a:ea typeface="ＭＳ Ｐゴシック" pitchFamily="34" charset="-128"/>
                          <a:cs typeface="+mn-cs"/>
                        </a:rPr>
                        <a:t>G</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0" i="0" u="none" strike="noStrike" kern="1200" cap="none" normalizeH="0" baseline="0" dirty="0">
                          <a:ln>
                            <a:noFill/>
                          </a:ln>
                          <a:solidFill>
                            <a:schemeClr val="tx1"/>
                          </a:solidFill>
                          <a:effectLst/>
                          <a:latin typeface="+mj-lt"/>
                          <a:ea typeface="ＭＳ Ｐゴシック" pitchFamily="34" charset="-128"/>
                          <a:cs typeface="+mn-cs"/>
                        </a:rPr>
                        <a:t>On track</a:t>
                      </a: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139"/>
          <p:cNvGraphicFramePr>
            <a:graphicFrameLocks noGrp="1"/>
          </p:cNvGraphicFramePr>
          <p:nvPr>
            <p:extLst>
              <p:ext uri="{D42A27DB-BD31-4B8C-83A1-F6EECF244321}">
                <p14:modId xmlns:p14="http://schemas.microsoft.com/office/powerpoint/2010/main" val="167342494"/>
              </p:ext>
            </p:extLst>
          </p:nvPr>
        </p:nvGraphicFramePr>
        <p:xfrm>
          <a:off x="6838591" y="3425528"/>
          <a:ext cx="2305409" cy="1830446"/>
        </p:xfrm>
        <a:graphic>
          <a:graphicData uri="http://schemas.openxmlformats.org/drawingml/2006/table">
            <a:tbl>
              <a:tblPr/>
              <a:tblGrid>
                <a:gridCol w="2305409">
                  <a:extLst>
                    <a:ext uri="{9D8B030D-6E8A-4147-A177-3AD203B41FA5}">
                      <a16:colId xmlns:a16="http://schemas.microsoft.com/office/drawing/2014/main" val="20000"/>
                    </a:ext>
                  </a:extLst>
                </a:gridCol>
              </a:tblGrid>
              <a:tr h="2538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a:ln>
                            <a:noFill/>
                          </a:ln>
                          <a:solidFill>
                            <a:schemeClr val="bg1"/>
                          </a:solidFill>
                          <a:effectLst/>
                          <a:latin typeface="+mj-lt"/>
                          <a:ea typeface="ＭＳ Ｐゴシック" pitchFamily="34" charset="-128"/>
                        </a:rPr>
                        <a:t>Key actions / decisions required</a:t>
                      </a:r>
                      <a:endParaRPr kumimoji="0" lang="en-GB" sz="1200" b="0" i="0" u="none" strike="noStrike" kern="1200" cap="none" normalizeH="0" baseline="0" dirty="0">
                        <a:ln>
                          <a:noFill/>
                        </a:ln>
                        <a:solidFill>
                          <a:schemeClr val="bg1"/>
                        </a:solidFill>
                        <a:effectLst/>
                        <a:latin typeface="+mj-lt"/>
                        <a:ea typeface="ＭＳ Ｐゴシック" pitchFamily="34" charset="-128"/>
                        <a:cs typeface="+mn-cs"/>
                      </a:endParaRPr>
                    </a:p>
                  </a:txBody>
                  <a:tcPr marL="33214" marR="33214" marT="35982" marB="35982" anchor="ct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solidFill>
                      <a:srgbClr val="000066"/>
                    </a:solidFill>
                  </a:tcPr>
                </a:tc>
                <a:extLst>
                  <a:ext uri="{0D108BD9-81ED-4DB2-BD59-A6C34878D82A}">
                    <a16:rowId xmlns:a16="http://schemas.microsoft.com/office/drawing/2014/main" val="10000"/>
                  </a:ext>
                </a:extLst>
              </a:tr>
              <a:tr h="157560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GB" sz="900" b="0" i="0" u="none" strike="noStrike" kern="1200" cap="none" normalizeH="0" baseline="0" dirty="0">
                          <a:ln>
                            <a:noFill/>
                          </a:ln>
                          <a:solidFill>
                            <a:schemeClr val="tx1"/>
                          </a:solidFill>
                          <a:effectLst/>
                          <a:latin typeface="+mn-lt"/>
                          <a:ea typeface="ＭＳ Ｐゴシック" pitchFamily="34" charset="-128"/>
                          <a:cs typeface="+mn-cs"/>
                        </a:rPr>
                        <a:t>None required this week.</a:t>
                      </a:r>
                    </a:p>
                  </a:txBody>
                  <a:tcPr marL="33214" marR="33214" marT="35982" marB="359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8605" name="Picture 13"/>
          <p:cNvPicPr>
            <a:picLocks noChangeArrowheads="1"/>
          </p:cNvPicPr>
          <p:nvPr/>
        </p:nvPicPr>
        <p:blipFill>
          <a:blip r:embed="rId3" cstate="print"/>
          <a:srcRect/>
          <a:stretch>
            <a:fillRect/>
          </a:stretch>
        </p:blipFill>
        <p:spPr bwMode="auto">
          <a:xfrm>
            <a:off x="0" y="584176"/>
            <a:ext cx="9140825" cy="36512"/>
          </a:xfrm>
          <a:prstGeom prst="rect">
            <a:avLst/>
          </a:prstGeom>
          <a:noFill/>
          <a:ln w="9525">
            <a:noFill/>
            <a:miter lim="800000"/>
            <a:headEnd/>
            <a:tailEnd/>
          </a:ln>
        </p:spPr>
      </p:pic>
      <p:sp>
        <p:nvSpPr>
          <p:cNvPr id="10" name="TextBox 9">
            <a:hlinkClick r:id="rId4"/>
          </p:cNvPr>
          <p:cNvSpPr txBox="1"/>
          <p:nvPr/>
        </p:nvSpPr>
        <p:spPr>
          <a:xfrm>
            <a:off x="7229475" y="6525344"/>
            <a:ext cx="1431802" cy="261610"/>
          </a:xfrm>
          <a:prstGeom prst="rect">
            <a:avLst/>
          </a:prstGeom>
          <a:noFill/>
          <a:ln w="38100">
            <a:solidFill>
              <a:schemeClr val="tx2">
                <a:lumMod val="60000"/>
                <a:lumOff val="40000"/>
              </a:schemeClr>
            </a:solidFill>
          </a:ln>
        </p:spPr>
        <p:txBody>
          <a:bodyPr wrap="none" rtlCol="0">
            <a:spAutoFit/>
          </a:bodyPr>
          <a:lstStyle/>
          <a:p>
            <a:pPr eaLnBrk="0" fontAlgn="base" hangingPunct="0">
              <a:spcBef>
                <a:spcPct val="0"/>
              </a:spcBef>
              <a:spcAft>
                <a:spcPct val="0"/>
              </a:spcAft>
            </a:pPr>
            <a:r>
              <a:rPr lang="en-GB" sz="1100" dirty="0">
                <a:solidFill>
                  <a:srgbClr val="000000"/>
                </a:solidFill>
                <a:hlinkClick r:id="rId5"/>
              </a:rPr>
              <a:t>Project web site link</a:t>
            </a:r>
            <a:endParaRPr lang="en-GB" sz="1100" dirty="0">
              <a:solidFill>
                <a:srgbClr val="000000"/>
              </a:solidFill>
            </a:endParaRPr>
          </a:p>
        </p:txBody>
      </p:sp>
      <p:sp>
        <p:nvSpPr>
          <p:cNvPr id="12" name="TextBox 11"/>
          <p:cNvSpPr txBox="1"/>
          <p:nvPr/>
        </p:nvSpPr>
        <p:spPr>
          <a:xfrm>
            <a:off x="8648700" y="6550223"/>
            <a:ext cx="495300" cy="307777"/>
          </a:xfrm>
          <a:prstGeom prst="rect">
            <a:avLst/>
          </a:prstGeom>
          <a:noFill/>
        </p:spPr>
        <p:txBody>
          <a:bodyPr wrap="square" rtlCol="0">
            <a:spAutoFit/>
          </a:bodyPr>
          <a:lstStyle/>
          <a:p>
            <a:pPr algn="ctr" eaLnBrk="0" fontAlgn="base" hangingPunct="0">
              <a:spcBef>
                <a:spcPct val="0"/>
              </a:spcBef>
              <a:spcAft>
                <a:spcPct val="0"/>
              </a:spcAft>
            </a:pPr>
            <a:r>
              <a:rPr lang="en-GB" sz="1400" dirty="0">
                <a:solidFill>
                  <a:srgbClr val="000000"/>
                </a:solidFill>
              </a:rPr>
              <a:t>9</a:t>
            </a:r>
          </a:p>
        </p:txBody>
      </p:sp>
    </p:spTree>
    <p:extLst>
      <p:ext uri="{BB962C8B-B14F-4D97-AF65-F5344CB8AC3E}">
        <p14:creationId xmlns:p14="http://schemas.microsoft.com/office/powerpoint/2010/main" val="3520620423"/>
      </p:ext>
    </p:extLst>
  </p:cSld>
  <p:clrMapOvr>
    <a:masterClrMapping/>
  </p:clrMapOvr>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mso-contentType ?>
<customXsn xmlns="http://schemas.microsoft.com/office/2006/metadata/customXsn">
  <xsnLocation/>
  <cached>True</cached>
  <openByDefault>False</openByDefault>
  <xsnScope/>
</customXsn>
</file>

<file path=customXml/item4.xml><?xml version="1.0" encoding="utf-8"?>
<p:properties xmlns:p="http://schemas.microsoft.com/office/2006/metadata/properties" xmlns:xsi="http://www.w3.org/2001/XMLSchema-instance">
  <documentManagement>
    <BT_x0020_Document_x0020_Owner xmlns="e0e35bac-e255-4a69-af54-5f01336af94f">
      <UserInfo>
        <DisplayName>BT PPM Method  Members</DisplayName>
        <AccountId>5</AccountId>
        <AccountType/>
      </UserInfo>
    </BT_x0020_Document_x0020_Owner>
    <KpiDescription xmlns="http://schemas.microsoft.com/sharepoint/v3">An example of a project highlight report tailored using PowerPoint.</KpiDescription>
    <TaxCatchAll xmlns="e0e35bac-e255-4a69-af54-5f01336af94f">
      <Value>2</Value>
      <Value>1</Value>
      <Value>14</Value>
    </TaxCatchAll>
    <_dlc_DocId xmlns="e0e35bac-e255-4a69-af54-5f01336af94f">BTPPM-20-5343</_dlc_DocId>
    <_dlc_DocIdUrl xmlns="e0e35bac-e255-4a69-af54-5f01336af94f">
      <Url>https://office.bt.com/sites/btppmmethod/btppmmethodapproveddocs/_layouts/DocIdRedir.aspx?ID=BTPPM-20-5343</Url>
      <Description>BTPPM-20-5343</Description>
    </_dlc_DocIdUrl>
    <BT_x0020_Data_x0020_Classification xmlns="e0e35bac-e255-4a69-af54-5f01336af94f">BT Internal</BT_x0020_Data_x0020_Classification>
    <ComplianceNotice xmlns="e0e35bac-e255-4a69-af54-5f01336af94f">true</ComplianceNotice>
    <DocumentResourceType xmlns="e0e35bac-e255-4a69-af54-5f01336af94f">Article</DocumentResourceType>
    <e0eef56397da4d3bad0865f1826ac1cb xmlns="e0e35bac-e255-4a69-af54-5f01336af94f">
      <Terms xmlns="http://schemas.microsoft.com/office/infopath/2007/PartnerControls">
        <TermInfo xmlns="http://schemas.microsoft.com/office/infopath/2007/PartnerControls">
          <TermName xmlns="http://schemas.microsoft.com/office/infopath/2007/PartnerControls">Project and programme management</TermName>
          <TermId xmlns="http://schemas.microsoft.com/office/infopath/2007/PartnerControls">71dc8aec-93d2-4c1f-9a36-7f81e40da2f5</TermId>
        </TermInfo>
      </Terms>
    </e0eef56397da4d3bad0865f1826ac1cb>
    <Component xmlns="c54d668f-1b31-430c-879a-dadedc7f8cd5">
      <Value>Direct and manage a project</Value>
      <Value>Manage Programme &amp; Project Reporting</Value>
    </Component>
    <BT_x0020_Document_x0020_Line_x0020_of_x0020_BusinessTaxHTField0 xmlns="e0e35bac-e255-4a69-af54-5f01336af94f">
      <Terms xmlns="http://schemas.microsoft.com/office/infopath/2007/PartnerControls"/>
    </BT_x0020_Document_x0020_Line_x0020_of_x0020_BusinessTaxHTField0>
    <Document_x0020_LanguageTaxHTField0 xmlns="e0e35bac-e255-4a69-af54-5f01336af94f">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6b8bacaf-8426-4946-be39-8600aacd45b4</TermId>
        </TermInfo>
      </Terms>
    </Document_x0020_LanguageTaxHTField0>
  </documentManagement>
</p:properties>
</file>

<file path=customXml/item5.xml><?xml version="1.0" encoding="utf-8"?>
<?mso-contentType ?>
<spe:Receivers xmlns:spe="http://schemas.microsoft.com/sharepoint/events"/>
</file>

<file path=customXml/item6.xml><?xml version="1.0" encoding="utf-8"?>
<ct:contentTypeSchema xmlns:ct="http://schemas.microsoft.com/office/2006/metadata/contentType" xmlns:ma="http://schemas.microsoft.com/office/2006/metadata/properties/metaAttributes" ct:_="" ma:_="" ma:contentTypeName="Shared Document" ma:contentTypeID="0x0101005EEE68971716474CABDF87371185FDEC00EC6EA5ED20A94112869E9D0DC08914F4002A057B9A19E67543827E680DF559B368007A66EB37A1716D43BB2FCB4D0731DC87" ma:contentTypeVersion="37" ma:contentTypeDescription="" ma:contentTypeScope="" ma:versionID="32e5f7311bc4d590037c30517be519f2">
  <xsd:schema xmlns:xsd="http://www.w3.org/2001/XMLSchema" xmlns:xs="http://www.w3.org/2001/XMLSchema" xmlns:p="http://schemas.microsoft.com/office/2006/metadata/properties" xmlns:ns1="http://schemas.microsoft.com/sharepoint/v3" xmlns:ns2="e0e35bac-e255-4a69-af54-5f01336af94f" xmlns:ns3="c54d668f-1b31-430c-879a-dadedc7f8cd5" targetNamespace="http://schemas.microsoft.com/office/2006/metadata/properties" ma:root="true" ma:fieldsID="27370fd01c2d5e0d7fb350b79f930c64" ns1:_="" ns2:_="" ns3:_="">
    <xsd:import namespace="http://schemas.microsoft.com/sharepoint/v3"/>
    <xsd:import namespace="e0e35bac-e255-4a69-af54-5f01336af94f"/>
    <xsd:import namespace="c54d668f-1b31-430c-879a-dadedc7f8cd5"/>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2:BT_x0020_Data_x0020_Classification" minOccurs="0"/>
                <xsd:element ref="ns1:KpiDescription" minOccurs="0"/>
                <xsd:element ref="ns2:DocumentResourceType"/>
                <xsd:element ref="ns2:e0eef56397da4d3bad0865f1826ac1cb" minOccurs="0"/>
                <xsd:element ref="ns2:ComplianceNotice" minOccurs="0"/>
                <xsd:element ref="ns1:RatingCount" minOccurs="0"/>
                <xsd:element ref="ns1:AverageRating" minOccurs="0"/>
                <xsd:element ref="ns2:Document_x0020_LanguageTaxHTField0" minOccurs="0"/>
                <xsd:element ref="ns2:BT_x0020_Document_x0020_Line_x0020_of_x0020_BusinessTaxHTField0" minOccurs="0"/>
                <xsd:element ref="ns2:BT_x0020_Document_x0020_Owner" minOccurs="0"/>
                <xsd:element ref="ns3:SharedWithUsers"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15" nillable="true" ma:displayName="Description" ma:description="The description provides information about the purpose of the goal." ma:internalName="KpiDescription">
      <xsd:simpleType>
        <xsd:restriction base="dms:Note">
          <xsd:maxLength value="255"/>
        </xsd:restriction>
      </xsd:simpleType>
    </xsd:element>
    <xsd:element name="RatingCount" ma:index="20" nillable="true" ma:displayName="Number of Ratings" ma:decimals="0" ma:description="Number of ratings submitted" ma:internalName="RatingCount" ma:readOnly="true">
      <xsd:simpleType>
        <xsd:restriction base="dms:Number"/>
      </xsd:simpleType>
    </xsd:element>
    <xsd:element name="AverageRating" ma:index="21" nillable="true" ma:displayName="Rating (0-5)" ma:decimals="2" ma:description="Average value of all the ratings that have been submitted" ma:internalName="AverageRating"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0e35bac-e255-4a69-af54-5f01336af94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00b57206-a10c-43a1-a77e-0f0580ef25f1}" ma:internalName="TaxCatchAll" ma:showField="CatchAllData" ma:web="c54d668f-1b31-430c-879a-dadedc7f8cd5">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00b57206-a10c-43a1-a77e-0f0580ef25f1}" ma:internalName="TaxCatchAllLabel" ma:readOnly="true" ma:showField="CatchAllDataLabel" ma:web="c54d668f-1b31-430c-879a-dadedc7f8cd5">
      <xsd:complexType>
        <xsd:complexContent>
          <xsd:extension base="dms:MultiChoiceLookup">
            <xsd:sequence>
              <xsd:element name="Value" type="dms:Lookup" maxOccurs="unbounded" minOccurs="0" nillable="true"/>
            </xsd:sequence>
          </xsd:extension>
        </xsd:complexContent>
      </xsd:complexType>
    </xsd:element>
    <xsd:element name="BT_x0020_Data_x0020_Classification" ma:index="13" nillable="true" ma:displayName="BT Data Classification" ma:default="In Confidence" ma:format="Dropdown" ma:internalName="BT_x0020_Data_x0020_Classification">
      <xsd:simpleType>
        <xsd:restriction base="dms:Choice">
          <xsd:enumeration value="Public"/>
          <xsd:enumeration value="BT Internal"/>
          <xsd:enumeration value="In Confidence"/>
          <xsd:enumeration value="In Strictest Confidence"/>
        </xsd:restriction>
      </xsd:simpleType>
    </xsd:element>
    <xsd:element name="DocumentResourceType" ma:index="16" ma:displayName="Document Resource Type" ma:default="Article" ma:description="Choose the closest resource type(s) that are true for your document &#10;" ma:format="Dropdown" ma:internalName="DocumentResourceType" ma:readOnly="false">
      <xsd:simpleType>
        <xsd:restriction base="dms:Choice">
          <xsd:enumeration value="Article"/>
          <xsd:enumeration value="Briefing"/>
          <xsd:enumeration value="Case study"/>
          <xsd:enumeration value="Example"/>
          <xsd:enumeration value="Guide"/>
          <xsd:enumeration value="Lesson learned"/>
          <xsd:enumeration value="Method"/>
          <xsd:enumeration value="Procedure"/>
          <xsd:enumeration value="Product description"/>
          <xsd:enumeration value="Research"/>
          <xsd:enumeration value="Template"/>
          <xsd:enumeration value="White paper"/>
        </xsd:restriction>
      </xsd:simpleType>
    </xsd:element>
    <xsd:element name="e0eef56397da4d3bad0865f1826ac1cb" ma:index="17" nillable="true" ma:taxonomy="true" ma:internalName="e0eef56397da4d3bad0865f1826ac1cb" ma:taxonomyFieldName="Professions" ma:displayName="Professions" ma:fieldId="{e0eef563-97da-4d3b-ad08-65f1826ac1cb}" ma:taxonomyMulti="true" ma:sspId="242584ab-b7b4-45ad-9c64-f936d5cb8ab7" ma:termSetId="6b658617-8285-4b6c-9bf7-592e0abec007" ma:anchorId="00000000-0000-0000-0000-000000000000" ma:open="false" ma:isKeyword="false">
      <xsd:complexType>
        <xsd:sequence>
          <xsd:element ref="pc:Terms" minOccurs="0" maxOccurs="1"/>
        </xsd:sequence>
      </xsd:complexType>
    </xsd:element>
    <xsd:element name="ComplianceNotice" ma:index="19" nillable="true" ma:displayName="Compliance Notice" ma:default="1" ma:description="" ma:internalName="ComplianceNotice">
      <xsd:simpleType>
        <xsd:restriction base="dms:Boolean"/>
      </xsd:simpleType>
    </xsd:element>
    <xsd:element name="Document_x0020_LanguageTaxHTField0" ma:index="22" nillable="true" ma:taxonomy="true" ma:internalName="Document_x0020_LanguageTaxHTField0" ma:taxonomyFieldName="Document_x0020_Language" ma:displayName="BT Content Language" ma:readOnly="false" ma:default="1;#English|6b8bacaf-8426-4946-be39-8600aacd45b4" ma:fieldId="{a6748acc-2b4e-400e-8dcd-ab0792578e55}" ma:taxonomyMulti="true" ma:sspId="242584ab-b7b4-45ad-9c64-f936d5cb8ab7" ma:termSetId="0418674a-b816-4cb4-92af-461c31f7b273" ma:anchorId="00000000-0000-0000-0000-000000000000" ma:open="false" ma:isKeyword="false">
      <xsd:complexType>
        <xsd:sequence>
          <xsd:element ref="pc:Terms" minOccurs="0" maxOccurs="1"/>
        </xsd:sequence>
      </xsd:complexType>
    </xsd:element>
    <xsd:element name="BT_x0020_Document_x0020_Line_x0020_of_x0020_BusinessTaxHTField0" ma:index="24" nillable="true" ma:taxonomy="true" ma:internalName="BT_x0020_Document_x0020_Line_x0020_of_x0020_BusinessTaxHTField0" ma:taxonomyFieldName="BT_x0020_Document_x0020_Line_x0020_of_x0020_Business" ma:displayName="BT Content Line of Business" ma:default="" ma:fieldId="{62c1679a-d0b7-4458-a1db-30d70107ed47}" ma:sspId="242584ab-b7b4-45ad-9c64-f936d5cb8ab7" ma:termSetId="4ceaa9b6-46e3-47dd-a7e2-3e2bbecbc8d9" ma:anchorId="00000000-0000-0000-0000-000000000000" ma:open="false" ma:isKeyword="false">
      <xsd:complexType>
        <xsd:sequence>
          <xsd:element ref="pc:Terms" minOccurs="0" maxOccurs="1"/>
        </xsd:sequence>
      </xsd:complexType>
    </xsd:element>
    <xsd:element name="BT_x0020_Document_x0020_Owner" ma:index="26" nillable="true" ma:displayName="BT Content Owner" ma:list="UserInfo" ma:SharePointGroup="0" ma:internalName="BT_x0020_Documen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54d668f-1b31-430c-879a-dadedc7f8cd5" elementFormDefault="qualified">
    <xsd:import namespace="http://schemas.microsoft.com/office/2006/documentManagement/types"/>
    <xsd:import namespace="http://schemas.microsoft.com/office/infopath/2007/PartnerControls"/>
    <xsd:element name="SharedWithUsers" ma:index="2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mponent" ma:index="28" nillable="true" ma:displayName="Component" ma:internalName="Component">
      <xsd:complexType>
        <xsd:complexContent>
          <xsd:extension base="dms:MultiChoice">
            <xsd:sequence>
              <xsd:element name="Value" maxOccurs="unbounded" minOccurs="0" nillable="true">
                <xsd:simpleType>
                  <xsd:restriction base="dms:Choice">
                    <xsd:enumeration value="Agile project framework"/>
                    <xsd:enumeration value="Approve project or stage"/>
                    <xsd:enumeration value="Assure Programme or Project Quality"/>
                    <xsd:enumeration value="Conduct Peer Review"/>
                    <xsd:enumeration value="Control Programme &amp; Project Change"/>
                    <xsd:enumeration value="Direct and manage a programme"/>
                    <xsd:enumeration value="Direct and manage a project"/>
                    <xsd:enumeration value="General"/>
                    <xsd:enumeration value="Induct New Joiner to a Programme or Project"/>
                    <xsd:enumeration value="Manage Benefits Realisation"/>
                    <xsd:enumeration value="Manage business portfolio"/>
                    <xsd:enumeration value="Manage Lessons Learned"/>
                    <xsd:enumeration value="Manage Meetings"/>
                    <xsd:enumeration value="Manage Procurement"/>
                    <xsd:enumeration value="Manage Programme &amp; Project Communications"/>
                    <xsd:enumeration value="Manage Programme &amp; Project Configuration"/>
                    <xsd:enumeration value="Manage Programme &amp; Project Defects"/>
                    <xsd:enumeration value="Manage Programme &amp; Project Documentation"/>
                    <xsd:enumeration value="Manage Programme &amp; Project Issues"/>
                    <xsd:enumeration value="Manage Programme &amp; Project Method Components"/>
                    <xsd:enumeration value="Manage Programme &amp; Project Planning"/>
                    <xsd:enumeration value="Manage Programme &amp; Project Reporting"/>
                    <xsd:enumeration value="Manage Programme &amp; Project Risks"/>
                    <xsd:enumeration value="Manage Programme &amp; Project Stakeholders"/>
                    <xsd:enumeration value="Perform Programme or Project Audit"/>
                    <xsd:enumeration value="Plan and manage a department"/>
                    <xsd:enumeration value="Plan and manage a work package"/>
                    <xsd:enumeration value="Provide Programme or Project Specific Training"/>
                    <xsd:enumeration value="Review Programme or Project (Assurance)"/>
                    <xsd:enumeration value="Standard project framework"/>
                    <xsd:enumeration value="Terminate, suspend and reinstate a project"/>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mso-contentType ?>
<SharedContentType xmlns="Microsoft.SharePoint.Taxonomy.ContentTypeSync" SourceId="242584ab-b7b4-45ad-9c64-f936d5cb8ab7" ContentTypeId="0x0101005EEE68971716474CABDF87371185FDEC00EC6EA5ED20A94112869E9D0DC08914F4002A057B9A19E67543827E680DF559B368" PreviousValue="false"/>
</file>

<file path=customXml/itemProps1.xml><?xml version="1.0" encoding="utf-8"?>
<ds:datastoreItem xmlns:ds="http://schemas.openxmlformats.org/officeDocument/2006/customXml" ds:itemID="{2C5553FB-F97D-4338-A8D0-32CD6766AF3F}">
  <ds:schemaRefs>
    <ds:schemaRef ds:uri="http://schemas.microsoft.com/sharepoint/v3/contenttype/forms"/>
  </ds:schemaRefs>
</ds:datastoreItem>
</file>

<file path=customXml/itemProps2.xml><?xml version="1.0" encoding="utf-8"?>
<ds:datastoreItem xmlns:ds="http://schemas.openxmlformats.org/officeDocument/2006/customXml" ds:itemID="{6AFA6B98-27B7-4C9A-930C-2046A61DAD56}">
  <ds:schemaRefs>
    <ds:schemaRef ds:uri="http://schemas.microsoft.com/office/2006/metadata/longProperties"/>
  </ds:schemaRefs>
</ds:datastoreItem>
</file>

<file path=customXml/itemProps3.xml><?xml version="1.0" encoding="utf-8"?>
<ds:datastoreItem xmlns:ds="http://schemas.openxmlformats.org/officeDocument/2006/customXml" ds:itemID="{419F40BE-8F20-4C71-A55D-8E7889C9ED81}">
  <ds:schemaRefs>
    <ds:schemaRef ds:uri="http://schemas.microsoft.com/office/2006/metadata/customXsn"/>
  </ds:schemaRefs>
</ds:datastoreItem>
</file>

<file path=customXml/itemProps4.xml><?xml version="1.0" encoding="utf-8"?>
<ds:datastoreItem xmlns:ds="http://schemas.openxmlformats.org/officeDocument/2006/customXml" ds:itemID="{8DE9BCC8-F396-4AF8-B898-3D579743ADC6}">
  <ds:schemaRefs>
    <ds:schemaRef ds:uri="http://purl.org/dc/terms/"/>
    <ds:schemaRef ds:uri="http://schemas.microsoft.com/office/2006/documentManagement/types"/>
    <ds:schemaRef ds:uri="http://purl.org/dc/dcmitype/"/>
    <ds:schemaRef ds:uri="http://schemas.microsoft.com/office/infopath/2007/PartnerControls"/>
    <ds:schemaRef ds:uri="c54d668f-1b31-430c-879a-dadedc7f8cd5"/>
    <ds:schemaRef ds:uri="http://purl.org/dc/elements/1.1/"/>
    <ds:schemaRef ds:uri="http://schemas.microsoft.com/office/2006/metadata/properties"/>
    <ds:schemaRef ds:uri="http://schemas.microsoft.com/sharepoint/v3"/>
    <ds:schemaRef ds:uri="http://schemas.openxmlformats.org/package/2006/metadata/core-properties"/>
    <ds:schemaRef ds:uri="e0e35bac-e255-4a69-af54-5f01336af94f"/>
    <ds:schemaRef ds:uri="http://www.w3.org/XML/1998/namespace"/>
  </ds:schemaRefs>
</ds:datastoreItem>
</file>

<file path=customXml/itemProps5.xml><?xml version="1.0" encoding="utf-8"?>
<ds:datastoreItem xmlns:ds="http://schemas.openxmlformats.org/officeDocument/2006/customXml" ds:itemID="{2310FB89-EED1-4866-94AD-9A9FDC1526E6}">
  <ds:schemaRefs>
    <ds:schemaRef ds:uri="http://schemas.microsoft.com/sharepoint/events"/>
  </ds:schemaRefs>
</ds:datastoreItem>
</file>

<file path=customXml/itemProps6.xml><?xml version="1.0" encoding="utf-8"?>
<ds:datastoreItem xmlns:ds="http://schemas.openxmlformats.org/officeDocument/2006/customXml" ds:itemID="{571D9024-BD3A-4529-8174-BC4B1C6E9E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e35bac-e255-4a69-af54-5f01336af94f"/>
    <ds:schemaRef ds:uri="c54d668f-1b31-430c-879a-dadedc7f8c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A3D7521B-2C41-419F-ACBE-D8617C19BC1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46009</TotalTime>
  <Words>396</Words>
  <Application>Microsoft Office PowerPoint</Application>
  <PresentationFormat>Affichage à l'écran (4:3)</PresentationFormat>
  <Paragraphs>83</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Arial Black</vt:lpstr>
      <vt:lpstr>Calibri</vt:lpstr>
      <vt:lpstr>1_Office Theme</vt:lpstr>
      <vt:lpstr>Présentation PowerPoint</vt:lpstr>
    </vt:vector>
  </TitlesOfParts>
  <Company>BT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Highlight Report Example in PowerPoint</dc:title>
  <dc:creator>Robert Buttrick</dc:creator>
  <cp:lastModifiedBy>Matthieu MOHIMBOUABEKA</cp:lastModifiedBy>
  <cp:revision>2392</cp:revision>
  <dcterms:created xsi:type="dcterms:W3CDTF">2008-06-12T12:35:06Z</dcterms:created>
  <dcterms:modified xsi:type="dcterms:W3CDTF">2024-04-24T13:18:58Z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0x0101005EEE68971716474CABDF87371185FDEC00EC6EA5ED20A94112869E9D0DC08914F4002A057B9A19E67543827E680DF559B368007A66EB37A1716D43BB2FCB4D0731DC87</vt:lpwstr>
  </property>
  <property fmtid="{D5CDD505-2E9C-101B-9397-08002B2CF9AE}" pid="4" name="_dlc_DocIdItemGuid">
    <vt:lpwstr>4976da34-12a5-4f41-9f9d-4cd3e3b757f0</vt:lpwstr>
  </property>
  <property fmtid="{D5CDD505-2E9C-101B-9397-08002B2CF9AE}" pid="5" name="BTSubject">
    <vt:lpwstr>2;#BT PPM Method|7eb6e950-0327-4731-910f-292dd7d42fd9</vt:lpwstr>
  </property>
  <property fmtid="{D5CDD505-2E9C-101B-9397-08002B2CF9AE}" pid="6" name="Professions">
    <vt:lpwstr>14;#Project and programme management|71dc8aec-93d2-4c1f-9a36-7f81e40da2f5</vt:lpwstr>
  </property>
  <property fmtid="{D5CDD505-2E9C-101B-9397-08002B2CF9AE}" pid="7" name="hb279931093443dba84340625437d216">
    <vt:lpwstr>BT PPM Method|7eb6e950-0327-4731-910f-292dd7d42fd9</vt:lpwstr>
  </property>
  <property fmtid="{D5CDD505-2E9C-101B-9397-08002B2CF9AE}" pid="8" name="BT Document Line of Business">
    <vt:lpwstr/>
  </property>
  <property fmtid="{D5CDD505-2E9C-101B-9397-08002B2CF9AE}" pid="9" name="Document Language">
    <vt:lpwstr>1;#English|6b8bacaf-8426-4946-be39-8600aacd45b4</vt:lpwstr>
  </property>
</Properties>
</file>