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83" r:id="rId3"/>
    <p:sldId id="257" r:id="rId4"/>
    <p:sldId id="259" r:id="rId5"/>
    <p:sldId id="262" r:id="rId6"/>
    <p:sldId id="263" r:id="rId7"/>
    <p:sldId id="275" r:id="rId8"/>
    <p:sldId id="270" r:id="rId9"/>
    <p:sldId id="276" r:id="rId10"/>
    <p:sldId id="277" r:id="rId11"/>
    <p:sldId id="278" r:id="rId12"/>
    <p:sldId id="279" r:id="rId13"/>
    <p:sldId id="280" r:id="rId14"/>
    <p:sldId id="281" r:id="rId15"/>
    <p:sldId id="284" r:id="rId16"/>
    <p:sldId id="286" r:id="rId17"/>
    <p:sldId id="288" r:id="rId18"/>
    <p:sldId id="285" r:id="rId19"/>
    <p:sldId id="290" r:id="rId20"/>
    <p:sldId id="289" r:id="rId21"/>
    <p:sldId id="273"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7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E1374-6880-4BF7-8FB7-7AA8437E7E04}" type="datetimeFigureOut">
              <a:rPr lang="fr-FR" smtClean="0"/>
              <a:pPr/>
              <a:t>20/03/2016</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2EC58F-2F97-470A-85FA-A238748FF909}" type="slidenum">
              <a:rPr lang="fr-FR" smtClean="0"/>
              <a:pPr/>
              <a:t>‹#›</a:t>
            </a:fld>
            <a:endParaRPr lang="fr-FR"/>
          </a:p>
        </p:txBody>
      </p:sp>
    </p:spTree>
    <p:extLst>
      <p:ext uri="{BB962C8B-B14F-4D97-AF65-F5344CB8AC3E}">
        <p14:creationId xmlns:p14="http://schemas.microsoft.com/office/powerpoint/2010/main" val="138949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B52EC58F-2F97-470A-85FA-A238748FF909}" type="slidenum">
              <a:rPr lang="fr-FR" smtClean="0"/>
              <a:pPr/>
              <a:t>3</a:t>
            </a:fld>
            <a:endParaRPr lang="fr-FR"/>
          </a:p>
        </p:txBody>
      </p:sp>
    </p:spTree>
    <p:extLst>
      <p:ext uri="{BB962C8B-B14F-4D97-AF65-F5344CB8AC3E}">
        <p14:creationId xmlns:p14="http://schemas.microsoft.com/office/powerpoint/2010/main" val="202183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3350F07B-1DF4-46E9-831F-9B4E3638D953}"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187379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18C2BFD-ED5C-4603-8D7D-CAD47F976B3B}"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313997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3F82DE0-6C59-4C6D-8E77-593783D494F6}"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71759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D47D19-32B4-4A16-ADE2-9B323EF617BF}" type="datetime1">
              <a:rPr lang="fr-FR" smtClean="0"/>
              <a:pPr/>
              <a:t>20/03/2016</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8D0E2C5E-F9BB-407F-B0D8-89EE923389C7}"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ACFEF0-78E0-4F73-9399-442D118CF56E}"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B44C148-6BCD-40E1-AB8E-CDADD3F66E36}"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9C77DF-BCE2-42F4-8426-B1BE31E3633F}" type="datetime1">
              <a:rPr lang="fr-FR" smtClean="0"/>
              <a:pPr/>
              <a:t>20/03/2016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0E2C5E-F9BB-407F-B0D8-89EE923389C7}" type="slidenum">
              <a:rPr lang="fr-FR" smtClean="0"/>
              <a:pPr/>
              <a:t>‹#›</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48090D-9DCA-4F1C-BB66-0C1C838C7C69}" type="datetime1">
              <a:rPr lang="fr-FR" smtClean="0"/>
              <a:pPr/>
              <a:t>20/03/2016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D0E2C5E-F9BB-407F-B0D8-89EE923389C7}" type="slidenum">
              <a:rPr lang="fr-FR" smtClean="0"/>
              <a:pPr/>
              <a:t>‹#›</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2719E9-ADC1-444E-A072-844F2C8D7835}" type="datetime1">
              <a:rPr lang="fr-FR" smtClean="0"/>
              <a:pPr/>
              <a:t>20/03/2016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D0E2C5E-F9BB-407F-B0D8-89EE923389C7}" type="slidenum">
              <a:rPr lang="fr-FR" smtClean="0"/>
              <a:pPr/>
              <a:t>‹#›</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1C64A-F0B1-412F-A3DB-DFDDD468F2F7}" type="datetime1">
              <a:rPr lang="fr-FR" smtClean="0"/>
              <a:pPr/>
              <a:t>20/03/2016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D0E2C5E-F9BB-407F-B0D8-89EE923389C7}" type="slidenum">
              <a:rPr lang="fr-FR" smtClean="0"/>
              <a:pPr/>
              <a:t>‹#›</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6136F3-E076-4731-B7CD-3CEB98A63D0A}" type="datetime1">
              <a:rPr lang="fr-FR" smtClean="0"/>
              <a:pPr/>
              <a:t>20/03/2016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0E2C5E-F9BB-407F-B0D8-89EE923389C7}"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2BC735F-8FDD-4F19-BBF4-4C71F70A76D2}"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32965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906080-F116-4F19-9EE5-B4E66EA54C91}" type="datetime1">
              <a:rPr lang="fr-FR" smtClean="0"/>
              <a:pPr/>
              <a:t>20/03/2016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8077200" y="6356350"/>
            <a:ext cx="609600" cy="365125"/>
          </a:xfrm>
        </p:spPr>
        <p:txBody>
          <a:bodyPr/>
          <a:lstStyle/>
          <a:p>
            <a:fld id="{8D0E2C5E-F9BB-407F-B0D8-89EE923389C7}" type="slidenum">
              <a:rPr lang="fr-FR" smtClean="0"/>
              <a:pPr/>
              <a:t>‹#›</a:t>
            </a:fld>
            <a:endParaRPr lang="fr-F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24384A-575A-4C3B-AEFA-449A75EB825B}"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78D6F8-B9EC-41AF-8A54-A7F1363725C0}"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A1F1E-B63C-444E-B9AE-B78C8BAF81E3}" type="datetime1">
              <a:rPr lang="fr-FR" smtClean="0"/>
              <a:pPr/>
              <a:t>20/03/2016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263348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8DAA98BF-1246-4D78-82C5-2ED4DFCB4063}" type="datetime1">
              <a:rPr lang="fr-FR" smtClean="0"/>
              <a:pPr/>
              <a:t>20/03/2016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287530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DFC1CEA7-AEC1-47BD-AF46-A19DDEE3C278}" type="datetime1">
              <a:rPr lang="fr-FR" smtClean="0"/>
              <a:pPr/>
              <a:t>20/03/2016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351445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10EDCB4C-E688-443D-A51E-139DB646E115}" type="datetime1">
              <a:rPr lang="fr-FR" smtClean="0"/>
              <a:pPr/>
              <a:t>20/03/2016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194520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DBD5F-9F81-4591-B374-A4E1CF25043F}" type="datetime1">
              <a:rPr lang="fr-FR" smtClean="0"/>
              <a:pPr/>
              <a:t>20/03/2016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252308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35346-9499-4501-8628-C28EA7A36558}" type="datetime1">
              <a:rPr lang="fr-FR" smtClean="0"/>
              <a:pPr/>
              <a:t>20/03/2016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320164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F2542-5695-4F37-8F04-71D91B85653D}" type="datetime1">
              <a:rPr lang="fr-FR" smtClean="0"/>
              <a:pPr/>
              <a:t>20/03/2016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0E2C5E-F9BB-407F-B0D8-89EE923389C7}" type="slidenum">
              <a:rPr lang="fr-FR" smtClean="0"/>
              <a:pPr/>
              <a:t>‹#›</a:t>
            </a:fld>
            <a:endParaRPr lang="fr-FR"/>
          </a:p>
        </p:txBody>
      </p:sp>
    </p:spTree>
    <p:extLst>
      <p:ext uri="{BB962C8B-B14F-4D97-AF65-F5344CB8AC3E}">
        <p14:creationId xmlns:p14="http://schemas.microsoft.com/office/powerpoint/2010/main" val="328175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3000" t="15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923FD-B3AC-456D-9B01-6C45CEECDCB6}" type="datetime1">
              <a:rPr lang="fr-FR" smtClean="0"/>
              <a:pPr/>
              <a:t>20/03/2016</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E2C5E-F9BB-407F-B0D8-89EE923389C7}" type="slidenum">
              <a:rPr lang="fr-FR" smtClean="0"/>
              <a:pPr/>
              <a:t>‹#›</a:t>
            </a:fld>
            <a:endParaRPr lang="fr-FR"/>
          </a:p>
        </p:txBody>
      </p:sp>
    </p:spTree>
    <p:extLst>
      <p:ext uri="{BB962C8B-B14F-4D97-AF65-F5344CB8AC3E}">
        <p14:creationId xmlns:p14="http://schemas.microsoft.com/office/powerpoint/2010/main" val="19221193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3000" t="15000" b="10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8E56287-343B-42D7-886A-C7A5BCAE1307}" type="datetime1">
              <a:rPr lang="fr-FR" smtClean="0"/>
              <a:pPr/>
              <a:t>20/03/2016</a:t>
            </a:fld>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D0E2C5E-F9BB-407F-B0D8-89EE923389C7}" type="slidenum">
              <a:rPr lang="fr-FR" smtClean="0"/>
              <a:pPr/>
              <a:t>‹#›</a:t>
            </a:fld>
            <a:endParaRPr lang="fr-F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portal.unesco.org/fr/ev.php-URL_ID=3978&amp;URL_DO=DO_TOPIC&amp;URL_SECTION=201.htm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www.unesco.org/exboard/fr/index.s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portal.unesco.org/fr/ev.php-URL_ID=3657&amp;URL_DO=DO_TOPIC&amp;URL_SECTION=201.html" TargetMode="External"/><Relationship Id="rId2" Type="http://schemas.openxmlformats.org/officeDocument/2006/relationships/hyperlink" Target="http://portal.unesco.org/fr/ev.php-URL_ID=3976&amp;URL_DO=DO_TOPIC&amp;URL_SECTION=201.html"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portal.unesco.org/fr/ev.php-URL_ID=3453&amp;URL_DO=DO_TOPIC&amp;URL_SECTION=201.html" TargetMode="External"/><Relationship Id="rId2" Type="http://schemas.openxmlformats.org/officeDocument/2006/relationships/hyperlink" Target="http://portal.unesco.org/fr/ev.php-URL_ID=3448&amp;URL_DO=DO_TOPIC&amp;URL_SECTION=201.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Theme\images (4).jpg"/>
          <p:cNvPicPr>
            <a:picLocks noChangeAspect="1" noChangeArrowheads="1"/>
          </p:cNvPicPr>
          <p:nvPr/>
        </p:nvPicPr>
        <p:blipFill>
          <a:blip r:embed="rId2" cstate="print"/>
          <a:srcRect/>
          <a:stretch>
            <a:fillRect/>
          </a:stretch>
        </p:blipFill>
        <p:spPr bwMode="auto">
          <a:xfrm>
            <a:off x="3166814" y="2420888"/>
            <a:ext cx="2905384" cy="25335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2" name="Titre 1"/>
          <p:cNvSpPr>
            <a:spLocks noGrp="1"/>
          </p:cNvSpPr>
          <p:nvPr>
            <p:ph type="ctrTitle"/>
          </p:nvPr>
        </p:nvSpPr>
        <p:spPr>
          <a:xfrm>
            <a:off x="0" y="0"/>
            <a:ext cx="9144000" cy="6858000"/>
          </a:xfrm>
        </p:spPr>
        <p:txBody>
          <a:bodyPr numCol="1">
            <a:normAutofit fontScale="90000"/>
          </a:bodyPr>
          <a:lstStyle/>
          <a:p>
            <a:pPr algn="l">
              <a:buFont typeface="Wingdings" pitchFamily="2" charset="2"/>
              <a:buChar char="Ø"/>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6000" dirty="0" smtClean="0"/>
              <a:t>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
            </a:r>
            <a:br>
              <a:rPr lang="en-US" sz="6000" dirty="0" smtClean="0"/>
            </a:br>
            <a:r>
              <a:rPr lang="en-US" sz="2700" dirty="0" smtClean="0"/>
              <a:t>.</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t>
            </a:r>
            <a:br>
              <a:rPr lang="en-US" sz="2700" dirty="0" smtClean="0"/>
            </a:br>
            <a:r>
              <a:rPr lang="en-US" sz="2700" dirty="0" smtClean="0"/>
              <a:t>                                                                                          </a:t>
            </a:r>
            <a:r>
              <a:rPr lang="en-US" dirty="0" smtClean="0"/>
              <a:t/>
            </a:r>
            <a:br>
              <a:rPr lang="en-US" dirty="0" smtClean="0"/>
            </a:br>
            <a:endParaRPr lang="fr-FR" dirty="0"/>
          </a:p>
        </p:txBody>
      </p:sp>
      <p:pic>
        <p:nvPicPr>
          <p:cNvPr id="1026" name="Picture 2" descr="C:\Users\AdMiN\Desktop\téléchargement.jpg"/>
          <p:cNvPicPr>
            <a:picLocks noChangeAspect="1" noChangeArrowheads="1"/>
          </p:cNvPicPr>
          <p:nvPr/>
        </p:nvPicPr>
        <p:blipFill>
          <a:blip r:embed="rId3" cstate="print"/>
          <a:srcRect/>
          <a:stretch>
            <a:fillRect/>
          </a:stretch>
        </p:blipFill>
        <p:spPr bwMode="auto">
          <a:xfrm>
            <a:off x="3762250" y="142464"/>
            <a:ext cx="1714512" cy="1828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Explosion 1 6"/>
          <p:cNvSpPr/>
          <p:nvPr/>
        </p:nvSpPr>
        <p:spPr>
          <a:xfrm>
            <a:off x="12723" y="1700595"/>
            <a:ext cx="3166814" cy="2143140"/>
          </a:xfrm>
          <a:prstGeom prst="irregularSeal1">
            <a:avLst/>
          </a:prstGeom>
        </p:spPr>
        <p:style>
          <a:lnRef idx="2">
            <a:schemeClr val="accent6"/>
          </a:lnRef>
          <a:fillRef idx="1002">
            <a:schemeClr val="lt1"/>
          </a:fillRef>
          <a:effectRef idx="0">
            <a:schemeClr val="accent6"/>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anose="020E0802020502020306" pitchFamily="34" charset="0"/>
              </a:rPr>
              <a:t>EXPOSE GROUPE N°2 </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anose="020E0802020502020306" pitchFamily="34" charset="0"/>
            </a:endParaRPr>
          </a:p>
        </p:txBody>
      </p:sp>
      <p:sp>
        <p:nvSpPr>
          <p:cNvPr id="8" name="Flèche vers le bas 7"/>
          <p:cNvSpPr/>
          <p:nvPr/>
        </p:nvSpPr>
        <p:spPr>
          <a:xfrm rot="2910785">
            <a:off x="6628812" y="382920"/>
            <a:ext cx="840716" cy="2632096"/>
          </a:xfrm>
          <a:prstGeom prst="downArrow">
            <a:avLst/>
          </a:prstGeom>
        </p:spPr>
        <p:style>
          <a:lnRef idx="1">
            <a:schemeClr val="accent1"/>
          </a:lnRef>
          <a:fillRef idx="1002">
            <a:schemeClr val="lt1"/>
          </a:fillRef>
          <a:effectRef idx="1">
            <a:schemeClr val="accent1"/>
          </a:effectRef>
          <a:fontRef idx="minor">
            <a:schemeClr val="dk1"/>
          </a:fontRef>
        </p:style>
        <p:txBody>
          <a:bodyPr rtlCol="0" anchor="ctr"/>
          <a:lstStyle/>
          <a:p>
            <a:pPr algn="ctr"/>
            <a:r>
              <a:rPr 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lgerian" pitchFamily="82" charset="0"/>
              </a:rPr>
              <a:t>THEME</a:t>
            </a:r>
            <a:endParaRPr lang="fr-FR" dirty="0">
              <a:solidFill>
                <a:srgbClr val="FF0000"/>
              </a:solidFill>
              <a:latin typeface="Algerian" pitchFamily="82" charset="0"/>
            </a:endParaRPr>
          </a:p>
        </p:txBody>
      </p:sp>
      <p:sp>
        <p:nvSpPr>
          <p:cNvPr id="9" name="Rectangle 8"/>
          <p:cNvSpPr/>
          <p:nvPr/>
        </p:nvSpPr>
        <p:spPr>
          <a:xfrm>
            <a:off x="0" y="4204038"/>
            <a:ext cx="4214810" cy="584775"/>
          </a:xfrm>
          <a:prstGeom prst="rect">
            <a:avLst/>
          </a:prstGeom>
          <a:noFill/>
        </p:spPr>
        <p:txBody>
          <a:bodyPr wrap="square" lIns="91440" tIns="45720" rIns="91440" bIns="45720">
            <a:spAutoFit/>
          </a:bodyPr>
          <a:lstStyle/>
          <a:p>
            <a:r>
              <a:rPr lang="fr-FR" sz="32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endParaRPr lang="fr-FR" sz="32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10" name="Rectangle 9"/>
          <p:cNvSpPr/>
          <p:nvPr/>
        </p:nvSpPr>
        <p:spPr>
          <a:xfrm>
            <a:off x="4929190" y="5286388"/>
            <a:ext cx="3857652" cy="52322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800" b="1" i="1" u="sng"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erlin Sans FB Demi" panose="020E0802020502020306" pitchFamily="34" charset="0"/>
              </a:rPr>
              <a:t>Chargé du cours:</a:t>
            </a:r>
            <a:endParaRPr lang="fr-FR" sz="2800" b="1" i="1" u="sng"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Berlin Sans FB Demi" panose="020E0802020502020306" pitchFamily="34" charset="0"/>
            </a:endParaRPr>
          </a:p>
        </p:txBody>
      </p:sp>
      <p:sp>
        <p:nvSpPr>
          <p:cNvPr id="12" name="Flèche droite rayée 11"/>
          <p:cNvSpPr/>
          <p:nvPr/>
        </p:nvSpPr>
        <p:spPr>
          <a:xfrm>
            <a:off x="5429256" y="5715016"/>
            <a:ext cx="3286148" cy="1000132"/>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Mr.  AMMOUMRI</a:t>
            </a:r>
            <a:endParaRPr lang="fr-FR" sz="2400" i="1"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ZoneTexte 18"/>
          <p:cNvSpPr txBox="1"/>
          <p:nvPr/>
        </p:nvSpPr>
        <p:spPr>
          <a:xfrm>
            <a:off x="0" y="0"/>
            <a:ext cx="3571900" cy="1477328"/>
          </a:xfrm>
          <a:prstGeom prst="rect">
            <a:avLst/>
          </a:prstGeom>
          <a:noFill/>
        </p:spPr>
        <p:txBody>
          <a:bodyPr wrap="square" rtlCol="0">
            <a:spAutoFit/>
          </a:bodyPr>
          <a:lstStyle/>
          <a:p>
            <a:r>
              <a:rPr lang="en-US" dirty="0" smtClean="0">
                <a:latin typeface="Arial Rounded MT Bold" panose="020F0704030504030204" pitchFamily="34" charset="0"/>
              </a:rPr>
              <a:t>GROUPE SUP’MANAGEMENT</a:t>
            </a:r>
          </a:p>
          <a:p>
            <a:r>
              <a:rPr lang="en-US" dirty="0" smtClean="0">
                <a:latin typeface="Arial Rounded MT Bold" panose="020F0704030504030204" pitchFamily="34" charset="0"/>
              </a:rPr>
              <a:t>NIVEAU: 2eme ANNEE INFORMATIQUE</a:t>
            </a:r>
          </a:p>
          <a:p>
            <a:r>
              <a:rPr lang="en-US" dirty="0" smtClean="0">
                <a:latin typeface="Arial Rounded MT Bold" panose="020F0704030504030204" pitchFamily="34" charset="0"/>
              </a:rPr>
              <a:t>MATIERE: CULTURE GENERALE</a:t>
            </a:r>
            <a:endParaRPr lang="fr-FR" dirty="0">
              <a:latin typeface="Arial Rounded MT Bold" panose="020F0704030504030204" pitchFamily="34" charset="0"/>
            </a:endParaRPr>
          </a:p>
        </p:txBody>
      </p:sp>
      <p:sp>
        <p:nvSpPr>
          <p:cNvPr id="20" name="ZoneTexte 19"/>
          <p:cNvSpPr txBox="1"/>
          <p:nvPr/>
        </p:nvSpPr>
        <p:spPr>
          <a:xfrm>
            <a:off x="5786446" y="142852"/>
            <a:ext cx="3357554" cy="338554"/>
          </a:xfrm>
          <a:prstGeom prst="rect">
            <a:avLst/>
          </a:prstGeom>
          <a:noFill/>
        </p:spPr>
        <p:txBody>
          <a:bodyPr wrap="square" rtlCol="0">
            <a:spAutoFit/>
          </a:bodyPr>
          <a:lstStyle/>
          <a:p>
            <a:r>
              <a:rPr lang="en-US" sz="1600" dirty="0" smtClean="0">
                <a:latin typeface="Berlin Sans FB Demi" panose="020E0802020502020306" pitchFamily="34" charset="0"/>
              </a:rPr>
              <a:t>ANNEE ACADEMIQUE: 2015-2016</a:t>
            </a:r>
            <a:endParaRPr lang="fr-FR" sz="1600" dirty="0">
              <a:latin typeface="Berlin Sans FB Demi" panose="020E0802020502020306" pitchFamily="34" charset="0"/>
            </a:endParaRPr>
          </a:p>
        </p:txBody>
      </p:sp>
      <p:sp>
        <p:nvSpPr>
          <p:cNvPr id="3" name="TextBox 2"/>
          <p:cNvSpPr txBox="1"/>
          <p:nvPr/>
        </p:nvSpPr>
        <p:spPr>
          <a:xfrm>
            <a:off x="251520" y="4788813"/>
            <a:ext cx="4320480" cy="1569660"/>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fr-FR" sz="2400" b="1" u="sng" dirty="0" smtClean="0">
                <a:ln>
                  <a:prstDash val="solid"/>
                </a:ln>
                <a:solidFill>
                  <a:srgbClr val="00B050"/>
                </a:solidFill>
                <a:latin typeface="Berlin Sans FB Demi" panose="020E0802020502020306" pitchFamily="34" charset="0"/>
              </a:rPr>
              <a:t>Noms du exposants</a:t>
            </a:r>
            <a:r>
              <a:rPr lang="fr-FR" sz="2400" b="1" u="sng"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rPr>
              <a:t>:</a:t>
            </a:r>
          </a:p>
          <a:p>
            <a:pPr marL="342900" indent="-342900">
              <a:buFont typeface="Wingdings" panose="05000000000000000000" pitchFamily="2" charset="2"/>
              <a:buChar char="q"/>
            </a:pPr>
            <a:r>
              <a:rPr lang="fr-FR" sz="2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rPr>
              <a:t>Mostapha </a:t>
            </a:r>
            <a:r>
              <a:rPr lang="fr-FR" sz="2400" b="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rPr>
              <a:t>Mahamat</a:t>
            </a:r>
            <a:r>
              <a:rPr lang="fr-FR" sz="2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rPr>
              <a:t> </a:t>
            </a:r>
            <a:r>
              <a:rPr lang="fr-FR"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rPr>
              <a:t>O</a:t>
            </a:r>
            <a:r>
              <a:rPr lang="fr-FR" sz="2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rPr>
              <a:t>mar</a:t>
            </a:r>
          </a:p>
          <a:p>
            <a:pPr marL="342900" indent="-342900">
              <a:buFont typeface="Wingdings" panose="05000000000000000000" pitchFamily="2" charset="2"/>
              <a:buChar char="q"/>
            </a:pPr>
            <a:r>
              <a:rPr lang="fr-FR" sz="2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rPr>
              <a:t>Bousa Daniel</a:t>
            </a:r>
          </a:p>
          <a:p>
            <a:pPr marL="342900" indent="-342900">
              <a:buFont typeface="Wingdings" panose="05000000000000000000" pitchFamily="2" charset="2"/>
              <a:buChar char="q"/>
            </a:pPr>
            <a:r>
              <a:rPr lang="fr-FR" sz="2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rPr>
              <a:t>Hamza EL Massoussi</a:t>
            </a:r>
            <a:endParaRPr lang="fr-FR"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latin typeface="Berlin Sans FB Demi" panose="020E0802020502020306"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08720"/>
            <a:ext cx="8229600" cy="5415880"/>
          </a:xfrm>
        </p:spPr>
        <p:txBody>
          <a:bodyPr>
            <a:normAutofit/>
          </a:bodyPr>
          <a:lstStyle/>
          <a:p>
            <a:r>
              <a:rPr lang="fr-FR" b="1" dirty="0" smtClean="0"/>
              <a:t>Comment est-elle financée ? </a:t>
            </a:r>
            <a:r>
              <a:rPr lang="fr-FR" dirty="0" smtClean="0"/>
              <a:t/>
            </a:r>
            <a:br>
              <a:rPr lang="fr-FR" dirty="0" smtClean="0"/>
            </a:br>
            <a:r>
              <a:rPr lang="fr-FR" dirty="0" smtClean="0"/>
              <a:t/>
            </a:r>
            <a:br>
              <a:rPr lang="fr-FR" dirty="0" smtClean="0"/>
            </a:br>
            <a:r>
              <a:rPr lang="fr-FR" sz="2400" dirty="0" smtClean="0">
                <a:effectLst>
                  <a:outerShdw blurRad="38100" dist="38100" dir="2700000" algn="tl">
                    <a:srgbClr val="000000">
                      <a:alpha val="43137"/>
                    </a:srgbClr>
                  </a:outerShdw>
                </a:effectLst>
                <a:latin typeface="+mj-lt"/>
              </a:rPr>
              <a:t>Le </a:t>
            </a:r>
            <a:r>
              <a:rPr lang="fr-FR" sz="2400" b="1" dirty="0" smtClean="0">
                <a:effectLst>
                  <a:outerShdw blurRad="38100" dist="38100" dir="2700000" algn="tl">
                    <a:srgbClr val="000000">
                      <a:alpha val="43137"/>
                    </a:srgbClr>
                  </a:outerShdw>
                </a:effectLst>
                <a:latin typeface="+mj-lt"/>
              </a:rPr>
              <a:t>budget régulier</a:t>
            </a:r>
            <a:r>
              <a:rPr lang="fr-FR" sz="2400" dirty="0" smtClean="0">
                <a:effectLst>
                  <a:outerShdw blurRad="38100" dist="38100" dir="2700000" algn="tl">
                    <a:srgbClr val="000000">
                      <a:alpha val="43137"/>
                    </a:srgbClr>
                  </a:outerShdw>
                </a:effectLst>
                <a:latin typeface="+mj-lt"/>
              </a:rPr>
              <a:t> de deux ans est financé par les États membres qui versent des contributions fixées à l’avance. Le </a:t>
            </a:r>
            <a:r>
              <a:rPr lang="fr-FR" sz="2400" dirty="0" smtClean="0">
                <a:effectLst>
                  <a:outerShdw blurRad="38100" dist="38100" dir="2700000" algn="tl">
                    <a:srgbClr val="000000">
                      <a:alpha val="43137"/>
                    </a:srgbClr>
                  </a:outerShdw>
                </a:effectLst>
                <a:latin typeface="+mj-lt"/>
                <a:hlinkClick r:id="rId2"/>
              </a:rPr>
              <a:t>budget régulier </a:t>
            </a:r>
            <a:r>
              <a:rPr lang="fr-FR" sz="2400" dirty="0" smtClean="0">
                <a:effectLst>
                  <a:outerShdw blurRad="38100" dist="38100" dir="2700000" algn="tl">
                    <a:srgbClr val="000000">
                      <a:alpha val="43137"/>
                    </a:srgbClr>
                  </a:outerShdw>
                </a:effectLst>
                <a:latin typeface="+mj-lt"/>
              </a:rPr>
              <a:t>proposé pour 2004 et 2005 est de 610 millions de dollars des États-Unis. </a:t>
            </a:r>
            <a:br>
              <a:rPr lang="fr-FR" sz="2400" dirty="0" smtClean="0">
                <a:effectLst>
                  <a:outerShdw blurRad="38100" dist="38100" dir="2700000" algn="tl">
                    <a:srgbClr val="000000">
                      <a:alpha val="43137"/>
                    </a:srgbClr>
                  </a:outerShdw>
                </a:effectLst>
                <a:latin typeface="+mj-lt"/>
              </a:rPr>
            </a:br>
            <a:r>
              <a:rPr lang="fr-FR" sz="2400" dirty="0" smtClean="0">
                <a:effectLst>
                  <a:outerShdw blurRad="38100" dist="38100" dir="2700000" algn="tl">
                    <a:srgbClr val="000000">
                      <a:alpha val="43137"/>
                    </a:srgbClr>
                  </a:outerShdw>
                </a:effectLst>
                <a:latin typeface="+mj-lt"/>
              </a:rPr>
              <a:t>L’UNESCO bénéficie également de financements</a:t>
            </a:r>
            <a:r>
              <a:rPr lang="fr-FR" sz="2400" b="1" dirty="0" smtClean="0">
                <a:effectLst>
                  <a:outerShdw blurRad="38100" dist="38100" dir="2700000" algn="tl">
                    <a:srgbClr val="000000">
                      <a:alpha val="43137"/>
                    </a:srgbClr>
                  </a:outerShdw>
                </a:effectLst>
                <a:latin typeface="+mj-lt"/>
              </a:rPr>
              <a:t> </a:t>
            </a:r>
            <a:r>
              <a:rPr lang="fr-FR" sz="2400" dirty="0" smtClean="0">
                <a:effectLst>
                  <a:outerShdw blurRad="38100" dist="38100" dir="2700000" algn="tl">
                    <a:srgbClr val="000000">
                      <a:alpha val="43137"/>
                    </a:srgbClr>
                  </a:outerShdw>
                </a:effectLst>
                <a:latin typeface="+mj-lt"/>
              </a:rPr>
              <a:t>extra-budgétaires pour renforcer ses programmes, notamment sur le terrain, et pour augmenter la portée de ses actions. En 2002-2003, ces ressources extrabudgétaires ont représenté près de 400 millions de dollars.</a:t>
            </a:r>
            <a:endParaRPr lang="fr-FR" sz="2400" dirty="0">
              <a:effectLst>
                <a:outerShdw blurRad="38100" dist="38100" dir="2700000" algn="tl">
                  <a:srgbClr val="000000">
                    <a:alpha val="43137"/>
                  </a:srgbClr>
                </a:outerShdw>
              </a:effectLst>
              <a:latin typeface="+mj-lt"/>
            </a:endParaRPr>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9752" y="476672"/>
            <a:ext cx="3600400" cy="1143000"/>
          </a:xfrm>
        </p:spPr>
        <p:txBody>
          <a:bodyPr/>
          <a:lstStyle/>
          <a:p>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Les actions </a:t>
            </a:r>
            <a:endParaRPr lang="fr-F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Espace réservé du contenu 2"/>
          <p:cNvSpPr>
            <a:spLocks noGrp="1"/>
          </p:cNvSpPr>
          <p:nvPr>
            <p:ph idx="1"/>
          </p:nvPr>
        </p:nvSpPr>
        <p:spPr/>
        <p:txBody>
          <a:bodyPr/>
          <a:lstStyle/>
          <a:p>
            <a:pPr>
              <a:buNone/>
            </a:pPr>
            <a:r>
              <a:rPr lang="fr-FR" dirty="0" smtClean="0"/>
              <a:t>   L'Unesco poursuit son action à travers cinq grands programmes : l’Education, les  Sciences naturelles, Sociales et  humaines, la Culture, la Communication et l'Information.</a:t>
            </a:r>
          </a:p>
          <a:p>
            <a:endParaRPr lang="fr-FR" dirty="0"/>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71800" y="704088"/>
            <a:ext cx="4248472" cy="1143000"/>
          </a:xfrm>
        </p:spPr>
        <p:txBody>
          <a:bodyPr>
            <a:normAutofit/>
          </a:bodyPr>
          <a:lstStyle/>
          <a:p>
            <a:pPr marL="914400" indent="-914400">
              <a:buFont typeface="+mj-lt"/>
              <a:buAutoNum type="arabicPeriod"/>
            </a:pP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Education</a:t>
            </a:r>
            <a:endParaRPr lang="fr-FR" dirty="0"/>
          </a:p>
        </p:txBody>
      </p:sp>
      <p:sp>
        <p:nvSpPr>
          <p:cNvPr id="3" name="Espace réservé du contenu 2"/>
          <p:cNvSpPr>
            <a:spLocks noGrp="1"/>
          </p:cNvSpPr>
          <p:nvPr>
            <p:ph idx="1"/>
          </p:nvPr>
        </p:nvSpPr>
        <p:spPr/>
        <p:txBody>
          <a:bodyPr>
            <a:normAutofit fontScale="92500"/>
          </a:bodyPr>
          <a:lstStyle/>
          <a:p>
            <a:pPr>
              <a:buNone/>
            </a:pPr>
            <a:endParaRPr lang="fr-FR" dirty="0" smtClean="0"/>
          </a:p>
          <a:p>
            <a:r>
              <a:rPr lang="fr-FR" dirty="0" smtClean="0">
                <a:effectLst>
                  <a:outerShdw blurRad="38100" dist="38100" dir="2700000" algn="tl">
                    <a:srgbClr val="000000">
                      <a:alpha val="43137"/>
                    </a:srgbClr>
                  </a:outerShdw>
                </a:effectLst>
                <a:latin typeface="+mj-lt"/>
              </a:rPr>
              <a:t>Depuis sa création en 1945, la mission de l’UNESCO est de contribuer à la construction de la paix, à la réduction de la  pauvreté, au développement durable et au dialogue interculturel, et l’éducation a toujours été considérée comme l’une de ses activités principales pour atteindre cet objectif. L’Organisation défend une vision holistique et humaniste de l’éducation de qualité dans le monde entier, la réalisation du droit de chaque individu à l’éducation, et la conviction selon laquelle l’éducation joue un rôle fondamental dans le développement humain, social et économique. </a:t>
            </a:r>
          </a:p>
          <a:p>
            <a:endParaRPr lang="fr-FR" dirty="0"/>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412776"/>
            <a:ext cx="8229600" cy="4389120"/>
          </a:xfrm>
        </p:spPr>
        <p:txBody>
          <a:bodyPr>
            <a:normAutofit fontScale="85000" lnSpcReduction="10000"/>
          </a:bodyPr>
          <a:lstStyle/>
          <a:p>
            <a:pPr>
              <a:buNone/>
            </a:pPr>
            <a:r>
              <a:rPr lang="fr-FR" dirty="0" smtClean="0">
                <a:effectLst>
                  <a:outerShdw blurRad="38100" dist="38100" dir="2700000" algn="tl">
                    <a:srgbClr val="000000">
                      <a:alpha val="43137"/>
                    </a:srgbClr>
                  </a:outerShdw>
                </a:effectLst>
              </a:rPr>
              <a:t>Les missions pour l’éducation de l’Unesco sont :</a:t>
            </a:r>
          </a:p>
          <a:p>
            <a:pPr lvl="0"/>
            <a:r>
              <a:rPr lang="fr-FR" dirty="0" smtClean="0">
                <a:effectLst>
                  <a:outerShdw blurRad="38100" dist="38100" dir="2700000" algn="tl">
                    <a:srgbClr val="000000">
                      <a:alpha val="43137"/>
                    </a:srgbClr>
                  </a:outerShdw>
                </a:effectLst>
              </a:rPr>
              <a:t>Conduire au niveau international l’édification de structures permettant à toutes les populations d’accéder à l’éducation ;</a:t>
            </a:r>
          </a:p>
          <a:p>
            <a:pPr lvl="0"/>
            <a:r>
              <a:rPr lang="fr-FR" dirty="0" smtClean="0">
                <a:effectLst>
                  <a:outerShdw blurRad="38100" dist="38100" dir="2700000" algn="tl">
                    <a:srgbClr val="000000">
                      <a:alpha val="43137"/>
                    </a:srgbClr>
                  </a:outerShdw>
                </a:effectLst>
              </a:rPr>
              <a:t>offrir une expertise et encourager les partenariats afin de renforcer le leadership de l’éducation au niveau national ainsi que la capacité des pays à offrir une éducation de qualité à tous ;</a:t>
            </a:r>
          </a:p>
          <a:p>
            <a:pPr lvl="0"/>
            <a:r>
              <a:rPr lang="fr-FR" dirty="0" smtClean="0">
                <a:effectLst>
                  <a:outerShdw blurRad="38100" dist="38100" dir="2700000" algn="tl">
                    <a:srgbClr val="000000">
                      <a:alpha val="43137"/>
                    </a:srgbClr>
                  </a:outerShdw>
                </a:effectLst>
              </a:rPr>
              <a:t>l’Unesco pousse les États et la communauté internationale à accélérer la marche du progrès vers la réalisation de ces objectifs ;</a:t>
            </a:r>
          </a:p>
          <a:p>
            <a:pPr lvl="0"/>
            <a:r>
              <a:rPr lang="fr-FR" dirty="0" smtClean="0">
                <a:effectLst>
                  <a:outerShdw blurRad="38100" dist="38100" dir="2700000" algn="tl">
                    <a:srgbClr val="000000">
                      <a:alpha val="43137"/>
                    </a:srgbClr>
                  </a:outerShdw>
                </a:effectLst>
              </a:rPr>
              <a:t>l’organisation facilite la mise en place de partenariats et mesure les progrès accomplis.</a:t>
            </a:r>
          </a:p>
          <a:p>
            <a:r>
              <a:rPr lang="fr-FR" dirty="0" smtClean="0">
                <a:effectLst>
                  <a:outerShdw blurRad="38100" dist="38100" dir="2700000" algn="tl">
                    <a:srgbClr val="000000">
                      <a:alpha val="43137"/>
                    </a:srgbClr>
                  </a:outerShdw>
                </a:effectLst>
              </a:rPr>
              <a:t>L'Unesco a aussi adopté la Convention concernant la lutte contre la discrimination dans le domaine de l'enseignement pour le droit à l'éducation pour tous.</a:t>
            </a:r>
          </a:p>
          <a:p>
            <a:endParaRPr lang="fr-FR" dirty="0"/>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914400" indent="-914400">
              <a:buFont typeface="+mj-lt"/>
              <a:buAutoNum type="arabicPeriod" startAt="2"/>
            </a:pP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Sciences naturelles</a:t>
            </a:r>
            <a:endParaRPr lang="fr-F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Espace réservé du contenu 2"/>
          <p:cNvSpPr>
            <a:spLocks noGrp="1"/>
          </p:cNvSpPr>
          <p:nvPr>
            <p:ph idx="1"/>
          </p:nvPr>
        </p:nvSpPr>
        <p:spPr/>
        <p:txBody>
          <a:bodyPr>
            <a:normAutofit fontScale="92500" lnSpcReduction="10000"/>
          </a:bodyPr>
          <a:lstStyle/>
          <a:p>
            <a:r>
              <a:rPr lang="fr-FR" dirty="0" smtClean="0">
                <a:effectLst>
                  <a:outerShdw blurRad="38100" dist="38100" dir="2700000" algn="tl">
                    <a:srgbClr val="000000">
                      <a:alpha val="43137"/>
                    </a:srgbClr>
                  </a:outerShdw>
                </a:effectLst>
                <a:latin typeface="+mj-lt"/>
              </a:rPr>
              <a:t>Dans le domaine des sciences naturelles, l'Unesco a initié très tôt un projet majeur concernant la zone aride. En 1968, l'Unesco organisa la première conférence intergouvernementale visant à la réconciliation de l'environnement et du développement, questions toujours d'actualité dans le domaine du développement durable.</a:t>
            </a:r>
          </a:p>
          <a:p>
            <a:r>
              <a:rPr lang="fr-FR" dirty="0" smtClean="0">
                <a:effectLst>
                  <a:outerShdw blurRad="38100" dist="38100" dir="2700000" algn="tl">
                    <a:srgbClr val="000000">
                      <a:alpha val="43137"/>
                    </a:srgbClr>
                  </a:outerShdw>
                </a:effectLst>
                <a:latin typeface="+mj-lt"/>
              </a:rPr>
              <a:t>L'Unesco abrite la Commission Océanographique Intergouvernementale, organe de coordination scientifique.</a:t>
            </a:r>
          </a:p>
          <a:p>
            <a:r>
              <a:rPr lang="fr-FR" dirty="0" smtClean="0">
                <a:effectLst>
                  <a:outerShdw blurRad="38100" dist="38100" dir="2700000" algn="tl">
                    <a:srgbClr val="000000">
                      <a:alpha val="43137"/>
                    </a:srgbClr>
                  </a:outerShdw>
                </a:effectLst>
                <a:latin typeface="+mj-lt"/>
              </a:rPr>
              <a:t>Dans le cadre du Programme MAB (</a:t>
            </a:r>
            <a:r>
              <a:rPr lang="fr-FR" i="1" dirty="0" smtClean="0">
                <a:effectLst>
                  <a:outerShdw blurRad="38100" dist="38100" dir="2700000" algn="tl">
                    <a:srgbClr val="000000">
                      <a:alpha val="43137"/>
                    </a:srgbClr>
                  </a:outerShdw>
                </a:effectLst>
                <a:latin typeface="+mj-lt"/>
              </a:rPr>
              <a:t>Man and </a:t>
            </a:r>
            <a:r>
              <a:rPr lang="fr-FR" i="1" dirty="0" err="1" smtClean="0">
                <a:effectLst>
                  <a:outerShdw blurRad="38100" dist="38100" dir="2700000" algn="tl">
                    <a:srgbClr val="000000">
                      <a:alpha val="43137"/>
                    </a:srgbClr>
                  </a:outerShdw>
                </a:effectLst>
                <a:latin typeface="+mj-lt"/>
              </a:rPr>
              <a:t>Biosphere</a:t>
            </a:r>
            <a:r>
              <a:rPr lang="fr-FR" dirty="0" smtClean="0">
                <a:effectLst>
                  <a:outerShdw blurRad="38100" dist="38100" dir="2700000" algn="tl">
                    <a:srgbClr val="000000">
                      <a:alpha val="43137"/>
                    </a:srgbClr>
                  </a:outerShdw>
                </a:effectLst>
                <a:latin typeface="+mj-lt"/>
              </a:rPr>
              <a:t>) a établi un réseau de réserves biosphères qui se propose de protéger la nature, tout en préservant l’activité humaine sur toute la planète.</a:t>
            </a:r>
            <a:endParaRPr lang="fr-FR" dirty="0">
              <a:effectLst>
                <a:outerShdw blurRad="38100" dist="38100" dir="2700000" algn="tl">
                  <a:srgbClr val="000000">
                    <a:alpha val="43137"/>
                  </a:srgbClr>
                </a:outerShdw>
              </a:effectLst>
              <a:latin typeface="+mj-lt"/>
            </a:endParaRPr>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404664"/>
            <a:ext cx="8352928" cy="1586440"/>
          </a:xfrm>
        </p:spPr>
        <p:txBody>
          <a:bodyPr>
            <a:normAutofit/>
          </a:bodyPr>
          <a:lstStyle/>
          <a:p>
            <a:pPr marL="914400" indent="-914400">
              <a:buFont typeface="+mj-lt"/>
              <a:buAutoNum type="arabicPeriod" startAt="3"/>
            </a:pPr>
            <a:r>
              <a:rPr lang="fr-FR"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Sciences humaines et sociales</a:t>
            </a:r>
            <a:endParaRPr lang="fr-F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Espace réservé du contenu 2"/>
          <p:cNvSpPr>
            <a:spLocks noGrp="1"/>
          </p:cNvSpPr>
          <p:nvPr>
            <p:ph idx="1"/>
          </p:nvPr>
        </p:nvSpPr>
        <p:spPr>
          <a:xfrm>
            <a:off x="395536" y="2276872"/>
            <a:ext cx="8229600" cy="4389120"/>
          </a:xfrm>
        </p:spPr>
        <p:txBody>
          <a:bodyPr/>
          <a:lstStyle/>
          <a:p>
            <a:r>
              <a:rPr lang="fr-FR" dirty="0" smtClean="0">
                <a:effectLst>
                  <a:outerShdw blurRad="38100" dist="38100" dir="2700000" algn="tl">
                    <a:srgbClr val="000000">
                      <a:alpha val="43137"/>
                    </a:srgbClr>
                  </a:outerShdw>
                </a:effectLst>
                <a:latin typeface="+mj-lt"/>
              </a:rPr>
              <a:t>En agissant dans l’un des cinq secteurs spécialisés de l’Unesco : éducation, sciences naturelles, sciences sociales et humaines, culture ainsi que communication et information , la mission est de faire avancer les connaissances, les normes et la coopération intellectuelle afin de faciliter les transformations sociales porteuses des valeurs universelles de justice, de liberté et de dignité humaine</a:t>
            </a:r>
            <a:r>
              <a:rPr lang="fr-FR" dirty="0" smtClean="0"/>
              <a:t>.</a:t>
            </a:r>
          </a:p>
          <a:p>
            <a:endParaRPr lang="fr-FR" dirty="0"/>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704088"/>
            <a:ext cx="7643192" cy="1143000"/>
          </a:xfrm>
        </p:spPr>
        <p:txBody>
          <a:bodyPr/>
          <a:lstStyle/>
          <a:p>
            <a:pPr marL="914400" indent="-914400">
              <a:buFont typeface="+mj-lt"/>
              <a:buAutoNum type="arabicPeriod" startAt="4"/>
            </a:pP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Culture</a:t>
            </a:r>
            <a:endParaRPr lang="fr-F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Espace réservé du contenu 2"/>
          <p:cNvSpPr>
            <a:spLocks noGrp="1"/>
          </p:cNvSpPr>
          <p:nvPr>
            <p:ph idx="1"/>
          </p:nvPr>
        </p:nvSpPr>
        <p:spPr/>
        <p:txBody>
          <a:bodyPr>
            <a:normAutofit fontScale="92500" lnSpcReduction="10000"/>
          </a:bodyPr>
          <a:lstStyle/>
          <a:p>
            <a:r>
              <a:rPr lang="fr-FR" dirty="0" smtClean="0">
                <a:effectLst>
                  <a:outerShdw blurRad="38100" dist="38100" dir="2700000" algn="tl">
                    <a:srgbClr val="000000">
                      <a:alpha val="43137"/>
                    </a:srgbClr>
                  </a:outerShdw>
                </a:effectLst>
                <a:latin typeface="+mj-lt"/>
              </a:rPr>
              <a:t>La collection Unesco d'œuvres représentatives est un projet de traduction de l'Unesco qui a été actif de 1948 à 2005.</a:t>
            </a:r>
          </a:p>
          <a:p>
            <a:r>
              <a:rPr lang="fr-FR" dirty="0" smtClean="0">
                <a:effectLst>
                  <a:outerShdw blurRad="38100" dist="38100" dir="2700000" algn="tl">
                    <a:srgbClr val="000000">
                      <a:alpha val="43137"/>
                    </a:srgbClr>
                  </a:outerShdw>
                </a:effectLst>
                <a:latin typeface="+mj-lt"/>
              </a:rPr>
              <a:t>L'Unesco est connue depuis 1972 pour sa liste du patrimoine mondial pour le patrimoine matériel, culturel et naturel. Une liste du patrimoine culturel immatériel de l'humanité a existé de 2001 à 2006. Avec l’entrée en vigueur de la convention pour la sauvegarde du patrimoine culturel immatériel, le programme de la proclamation a pris fin. À l’image du patrimoine mondial, ont été créées des listes : une liste représentative et une liste de sauvegarde urgente, où ont été inscrits les chefs-d’œuvre précédemment proclamés, et où de nouveaux éléments sont inscrits annuellement depuis 2006.</a:t>
            </a:r>
          </a:p>
          <a:p>
            <a:endParaRPr lang="fr-FR" dirty="0">
              <a:effectLst>
                <a:outerShdw blurRad="38100" dist="38100" dir="2700000" algn="tl">
                  <a:srgbClr val="000000">
                    <a:alpha val="43137"/>
                  </a:srgbClr>
                </a:outerShdw>
              </a:effectLst>
              <a:latin typeface="+mj-lt"/>
            </a:endParaRPr>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effectLst>
                  <a:outerShdw blurRad="38100" dist="38100" dir="2700000" algn="tl">
                    <a:srgbClr val="000000">
                      <a:alpha val="43137"/>
                    </a:srgbClr>
                  </a:outerShdw>
                </a:effectLst>
                <a:latin typeface="+mj-lt"/>
              </a:rPr>
              <a:t>L'Unesco a aussi adopté la Déclaration universelle de l'Unesco sur la diversité culturelle  en 2001 pour promouvoir la diversité culturelle. </a:t>
            </a:r>
          </a:p>
          <a:p>
            <a:r>
              <a:rPr lang="fr-FR" dirty="0" smtClean="0">
                <a:effectLst>
                  <a:outerShdw blurRad="38100" dist="38100" dir="2700000" algn="tl">
                    <a:srgbClr val="000000">
                      <a:alpha val="43137"/>
                    </a:srgbClr>
                  </a:outerShdw>
                </a:effectLst>
                <a:latin typeface="+mj-lt"/>
              </a:rPr>
              <a:t>La Bibliothèque numérique mondiale est une bibliothèque numérique lancée par l'Unesco et la Bibliothèque du congres des Etats-Unis opérationnelle depuis le 21 avril 2009</a:t>
            </a:r>
            <a:r>
              <a:rPr lang="fr-FR" dirty="0" smtClean="0"/>
              <a:t>.</a:t>
            </a:r>
          </a:p>
          <a:p>
            <a:endParaRPr lang="fr-FR" dirty="0"/>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76672"/>
            <a:ext cx="8003232" cy="1143000"/>
          </a:xfrm>
        </p:spPr>
        <p:txBody>
          <a:bodyPr>
            <a:normAutofit/>
          </a:bodyPr>
          <a:lstStyle/>
          <a:p>
            <a:pPr marL="914400" indent="-914400">
              <a:buFont typeface="+mj-lt"/>
              <a:buAutoNum type="arabicPeriod" startAt="5"/>
            </a:pPr>
            <a:r>
              <a:rPr lang="fr-FR"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Communication et information</a:t>
            </a:r>
            <a:endParaRPr lang="fr-FR"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Espace réservé du contenu 2"/>
          <p:cNvSpPr>
            <a:spLocks noGrp="1"/>
          </p:cNvSpPr>
          <p:nvPr>
            <p:ph idx="1"/>
          </p:nvPr>
        </p:nvSpPr>
        <p:spPr>
          <a:xfrm>
            <a:off x="395536" y="1772816"/>
            <a:ext cx="8229600" cy="4695800"/>
          </a:xfrm>
        </p:spPr>
        <p:txBody>
          <a:bodyPr>
            <a:normAutofit fontScale="47500" lnSpcReduction="20000"/>
          </a:bodyPr>
          <a:lstStyle/>
          <a:p>
            <a:r>
              <a:rPr lang="fr-FR" sz="4600" dirty="0" smtClean="0">
                <a:effectLst>
                  <a:outerShdw blurRad="38100" dist="38100" dir="2700000" algn="tl">
                    <a:srgbClr val="000000">
                      <a:alpha val="43137"/>
                    </a:srgbClr>
                  </a:outerShdw>
                </a:effectLst>
                <a:latin typeface="+mj-lt"/>
              </a:rPr>
              <a:t>L'Unesco a également créé en 1992, le  programme  Mémoire du monde, visant à sensibiliser la communauté internationale  à la richesse du patrimoine documentaire, à la nécessité d’assurer sa conservation pour les générations futures et à le rendre accessible à un large public. Il s’est doté pour cela d’un Registre mondial, liste des éléments du patrimoine documentaire identifiés par le Comité consultatif international (CCI) et approuvés par le directeur général de l'Unesco.</a:t>
            </a:r>
          </a:p>
          <a:p>
            <a:r>
              <a:rPr lang="fr-FR" sz="4600" dirty="0" smtClean="0">
                <a:effectLst>
                  <a:outerShdw blurRad="38100" dist="38100" dir="2700000" algn="tl">
                    <a:srgbClr val="000000">
                      <a:alpha val="43137"/>
                    </a:srgbClr>
                  </a:outerShdw>
                </a:effectLst>
                <a:latin typeface="+mj-lt"/>
              </a:rPr>
              <a:t>L'Unesco est par ailleurs, à l’origine de la création, en mai 1994, conjointement avec l'Université du Québec a à Montréal, du réseau </a:t>
            </a:r>
            <a:r>
              <a:rPr lang="fr-FR" sz="4600" dirty="0" err="1" smtClean="0">
                <a:effectLst>
                  <a:outerShdw blurRad="38100" dist="38100" dir="2700000" algn="tl">
                    <a:srgbClr val="000000">
                      <a:alpha val="43137"/>
                    </a:srgbClr>
                  </a:outerShdw>
                </a:effectLst>
                <a:latin typeface="+mj-lt"/>
              </a:rPr>
              <a:t>Orbicom</a:t>
            </a:r>
            <a:r>
              <a:rPr lang="fr-FR" sz="4600" dirty="0" smtClean="0">
                <a:effectLst>
                  <a:outerShdw blurRad="38100" dist="38100" dir="2700000" algn="tl">
                    <a:srgbClr val="000000">
                      <a:alpha val="43137"/>
                    </a:srgbClr>
                  </a:outerShdw>
                </a:effectLst>
                <a:latin typeface="+mj-lt"/>
              </a:rPr>
              <a:t>, réseau mondial associant des universitaires et des professionnels de la communication et des médias, ayant pour objet de stimuler l’échange d’informations et le développement de projets conjoints, afin d’examiner comment ce domaine en constante évolution peut contribuer à promouvoir la démocratie et un développement durable</a:t>
            </a:r>
          </a:p>
          <a:p>
            <a:pPr>
              <a:buNone/>
            </a:pPr>
            <a:r>
              <a:rPr lang="fr-FR" dirty="0" smtClean="0"/>
              <a:t> </a:t>
            </a:r>
          </a:p>
          <a:p>
            <a:endParaRPr lang="fr-FR" dirty="0"/>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124744"/>
            <a:ext cx="8229600" cy="4389120"/>
          </a:xfrm>
        </p:spPr>
        <p:txBody>
          <a:bodyPr>
            <a:normAutofit lnSpcReduction="10000"/>
          </a:bodyPr>
          <a:lstStyle/>
          <a:p>
            <a:r>
              <a:rPr lang="fr-FR" dirty="0" smtClean="0"/>
              <a:t> </a:t>
            </a:r>
            <a:r>
              <a:rPr lang="fr-FR" dirty="0" smtClean="0">
                <a:effectLst>
                  <a:outerShdw blurRad="38100" dist="38100" dir="2700000" algn="tl">
                    <a:srgbClr val="000000">
                      <a:alpha val="43137"/>
                    </a:srgbClr>
                  </a:outerShdw>
                </a:effectLst>
                <a:latin typeface="+mj-lt"/>
              </a:rPr>
              <a:t>Situé au carrefour de l'enseignement, de la recherche et des pratiques professionnelles, il s’est fixé pour mission première de « développer et promouvoir le partage de savoir et d’expertise en communication par l’éducation, la recherche et l’action concrète ». Reliant les spécialistes à travers le monde qui travaillent dans différents secteurs des communications, et soutenu par des institutions internationales, des médias, des gouvernements et des entreprises, il s’inscrit dans le cadre de la nouvelle stratégie de la communication de l'Unesco, adoptée à l’unanimité lors de la Conférence générale de 1989.</a:t>
            </a:r>
            <a:endParaRPr lang="fr-FR" dirty="0">
              <a:effectLst>
                <a:outerShdw blurRad="38100" dist="38100" dir="2700000" algn="tl">
                  <a:srgbClr val="000000">
                    <a:alpha val="43137"/>
                  </a:srgbClr>
                </a:outerShdw>
              </a:effectLst>
              <a:latin typeface="+mj-lt"/>
            </a:endParaRPr>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fld id="{8D0E2C5E-F9BB-407F-B0D8-89EE923389C7}" type="slidenum">
              <a:rPr lang="fr-FR" smtClean="0"/>
              <a:pPr/>
              <a:t>2</a:t>
            </a:fld>
            <a:endParaRPr lang="fr-FR"/>
          </a:p>
        </p:txBody>
      </p:sp>
    </p:spTree>
    <p:extLst>
      <p:ext uri="{BB962C8B-B14F-4D97-AF65-F5344CB8AC3E}">
        <p14:creationId xmlns:p14="http://schemas.microsoft.com/office/powerpoint/2010/main" val="172307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704088"/>
            <a:ext cx="3600400" cy="1143000"/>
          </a:xfrm>
        </p:spPr>
        <p:txBody>
          <a:bodyPr/>
          <a:lstStyle/>
          <a:p>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Conclusion</a:t>
            </a:r>
            <a:endParaRPr lang="fr-FR" dirty="0"/>
          </a:p>
        </p:txBody>
      </p:sp>
      <p:sp>
        <p:nvSpPr>
          <p:cNvPr id="3" name="Content Placeholder 2"/>
          <p:cNvSpPr>
            <a:spLocks noGrp="1"/>
          </p:cNvSpPr>
          <p:nvPr>
            <p:ph idx="1"/>
          </p:nvPr>
        </p:nvSpPr>
        <p:spPr>
          <a:xfrm>
            <a:off x="539552" y="2348880"/>
            <a:ext cx="8229600" cy="4389120"/>
          </a:xfrm>
        </p:spPr>
        <p:txBody>
          <a:bodyPr/>
          <a:lstStyle/>
          <a:p>
            <a:r>
              <a:rPr lang="fr-FR" sz="3200" dirty="0">
                <a:solidFill>
                  <a:prstClr val="black"/>
                </a:solidFill>
                <a:effectLst>
                  <a:outerShdw blurRad="38100" dist="38100" dir="2700000" algn="tl">
                    <a:srgbClr val="000000">
                      <a:alpha val="43137"/>
                    </a:srgbClr>
                  </a:outerShdw>
                </a:effectLst>
                <a:latin typeface="Calibri"/>
              </a:rPr>
              <a:t> </a:t>
            </a:r>
            <a:r>
              <a:rPr lang="fr-FR" sz="2400" dirty="0">
                <a:solidFill>
                  <a:prstClr val="black"/>
                </a:solidFill>
                <a:effectLst>
                  <a:outerShdw blurRad="38100" dist="38100" dir="2700000" algn="tl">
                    <a:srgbClr val="000000">
                      <a:alpha val="43137"/>
                    </a:srgbClr>
                  </a:outerShdw>
                </a:effectLst>
                <a:latin typeface="Baskerville Old Face" pitchFamily="18" charset="0"/>
              </a:rPr>
              <a:t>E</a:t>
            </a:r>
            <a:r>
              <a:rPr lang="fr-FR" sz="2400" dirty="0" smtClean="0">
                <a:solidFill>
                  <a:prstClr val="black"/>
                </a:solidFill>
                <a:effectLst>
                  <a:outerShdw blurRad="38100" dist="38100" dir="2700000" algn="tl">
                    <a:srgbClr val="000000">
                      <a:alpha val="43137"/>
                    </a:srgbClr>
                  </a:outerShdw>
                </a:effectLst>
                <a:latin typeface="Baskerville Old Face" pitchFamily="18" charset="0"/>
              </a:rPr>
              <a:t>n bref, </a:t>
            </a:r>
            <a:r>
              <a:rPr lang="fr-FR" sz="2400" dirty="0">
                <a:solidFill>
                  <a:prstClr val="black"/>
                </a:solidFill>
                <a:effectLst>
                  <a:outerShdw blurRad="38100" dist="38100" dir="2700000" algn="tl">
                    <a:srgbClr val="000000">
                      <a:alpha val="43137"/>
                    </a:srgbClr>
                  </a:outerShdw>
                </a:effectLst>
                <a:latin typeface="Baskerville Old Face" pitchFamily="18" charset="0"/>
              </a:rPr>
              <a:t>l’Organisation des Nations Unies pour l’Education, la Science et la Culture est un organisme international qui favorise l’apprentissage afin de construire la paix dans l’esprit des Hommes.</a:t>
            </a:r>
            <a:endParaRPr lang="fr-FR"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8D0E2C5E-F9BB-407F-B0D8-89EE923389C7}" type="slidenum">
              <a:rPr lang="fr-FR" smtClean="0"/>
              <a:pPr/>
              <a:t>20</a:t>
            </a:fld>
            <a:endParaRPr lang="fr-FR"/>
          </a:p>
        </p:txBody>
      </p:sp>
    </p:spTree>
    <p:extLst>
      <p:ext uri="{BB962C8B-B14F-4D97-AF65-F5344CB8AC3E}">
        <p14:creationId xmlns:p14="http://schemas.microsoft.com/office/powerpoint/2010/main" val="1798295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03848" y="404664"/>
            <a:ext cx="2088232" cy="1080120"/>
          </a:xfrm>
        </p:spPr>
        <p:txBody>
          <a:bodyPr>
            <a:normAutofit/>
          </a:bodyPr>
          <a:lstStyle/>
          <a:p>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PLAN</a:t>
            </a:r>
            <a:endParaRPr lang="fr-FR" dirty="0"/>
          </a:p>
        </p:txBody>
      </p:sp>
      <p:sp>
        <p:nvSpPr>
          <p:cNvPr id="3" name="Espace réservé du contenu 2"/>
          <p:cNvSpPr>
            <a:spLocks noGrp="1"/>
          </p:cNvSpPr>
          <p:nvPr>
            <p:ph idx="1"/>
          </p:nvPr>
        </p:nvSpPr>
        <p:spPr>
          <a:xfrm>
            <a:off x="395536" y="1628800"/>
            <a:ext cx="8136904" cy="4752528"/>
          </a:xfrm>
        </p:spPr>
        <p:txBody>
          <a:bodyPr>
            <a:normAutofit fontScale="92500" lnSpcReduction="20000"/>
          </a:bodyPr>
          <a:lstStyle/>
          <a:p>
            <a:pPr>
              <a:buFont typeface="Wingdings" pitchFamily="2" charset="2"/>
              <a:buChar char="Ø"/>
            </a:pPr>
            <a:r>
              <a:rPr lang="fr-FR" b="1" dirty="0" smtClean="0">
                <a:solidFill>
                  <a:schemeClr val="tx1">
                    <a:lumMod val="85000"/>
                    <a:lumOff val="15000"/>
                  </a:schemeClr>
                </a:solidFill>
              </a:rPr>
              <a:t>Introduction</a:t>
            </a:r>
          </a:p>
          <a:p>
            <a:pPr>
              <a:buFont typeface="Wingdings" pitchFamily="2" charset="2"/>
              <a:buChar char="Ø"/>
            </a:pPr>
            <a:r>
              <a:rPr lang="fr-FR" b="1" dirty="0" smtClean="0">
                <a:solidFill>
                  <a:schemeClr val="tx1">
                    <a:lumMod val="85000"/>
                    <a:lumOff val="15000"/>
                  </a:schemeClr>
                </a:solidFill>
              </a:rPr>
              <a:t>L’historique de l’Unesco</a:t>
            </a:r>
          </a:p>
          <a:p>
            <a:pPr>
              <a:buFont typeface="Wingdings" pitchFamily="2" charset="2"/>
              <a:buChar char="Ø"/>
            </a:pPr>
            <a:r>
              <a:rPr lang="fr-FR" b="1" dirty="0" smtClean="0">
                <a:solidFill>
                  <a:schemeClr val="tx1">
                    <a:lumMod val="85000"/>
                    <a:lumOff val="15000"/>
                  </a:schemeClr>
                </a:solidFill>
              </a:rPr>
              <a:t>Fonctionnement</a:t>
            </a:r>
          </a:p>
          <a:p>
            <a:pPr>
              <a:buFont typeface="Wingdings" pitchFamily="2" charset="2"/>
              <a:buChar char="Ø"/>
            </a:pPr>
            <a:r>
              <a:rPr lang="fr-FR" b="1" dirty="0" smtClean="0">
                <a:solidFill>
                  <a:schemeClr val="tx1">
                    <a:lumMod val="85000"/>
                    <a:lumOff val="15000"/>
                  </a:schemeClr>
                </a:solidFill>
              </a:rPr>
              <a:t>Les 	actions</a:t>
            </a:r>
          </a:p>
          <a:p>
            <a:pPr marL="514350" indent="-514350">
              <a:buClr>
                <a:srgbClr val="FFFF00"/>
              </a:buClr>
              <a:buSzPct val="100000"/>
              <a:buFont typeface="+mj-lt"/>
              <a:buAutoNum type="arabicPeriod"/>
            </a:pPr>
            <a:r>
              <a:rPr lang="fr-FR" sz="3000" dirty="0" smtClean="0">
                <a:solidFill>
                  <a:srgbClr val="7030A0"/>
                </a:solidFill>
                <a:effectLst>
                  <a:outerShdw blurRad="38100" dist="38100" dir="2700000" algn="tl">
                    <a:srgbClr val="000000">
                      <a:alpha val="43137"/>
                    </a:srgbClr>
                  </a:outerShdw>
                </a:effectLst>
              </a:rPr>
              <a:t>Education</a:t>
            </a:r>
          </a:p>
          <a:p>
            <a:pPr marL="514350" indent="-514350">
              <a:buClr>
                <a:srgbClr val="FFFF00"/>
              </a:buClr>
              <a:buSzPct val="100000"/>
              <a:buFont typeface="+mj-lt"/>
              <a:buAutoNum type="arabicPeriod"/>
            </a:pPr>
            <a:r>
              <a:rPr lang="fr-FR" sz="3000" dirty="0" smtClean="0">
                <a:solidFill>
                  <a:srgbClr val="7030A0"/>
                </a:solidFill>
                <a:effectLst>
                  <a:outerShdw blurRad="38100" dist="38100" dir="2700000" algn="tl">
                    <a:srgbClr val="000000">
                      <a:alpha val="43137"/>
                    </a:srgbClr>
                  </a:outerShdw>
                </a:effectLst>
              </a:rPr>
              <a:t>Sciences Naturelles</a:t>
            </a:r>
          </a:p>
          <a:p>
            <a:pPr marL="514350" indent="-514350">
              <a:buClr>
                <a:srgbClr val="FFFF00"/>
              </a:buClr>
              <a:buSzPct val="100000"/>
              <a:buFont typeface="+mj-lt"/>
              <a:buAutoNum type="arabicPeriod"/>
            </a:pPr>
            <a:r>
              <a:rPr lang="fr-FR" sz="3000" dirty="0" smtClean="0">
                <a:solidFill>
                  <a:srgbClr val="7030A0"/>
                </a:solidFill>
                <a:effectLst>
                  <a:outerShdw blurRad="38100" dist="38100" dir="2700000" algn="tl">
                    <a:srgbClr val="000000">
                      <a:alpha val="43137"/>
                    </a:srgbClr>
                  </a:outerShdw>
                </a:effectLst>
              </a:rPr>
              <a:t>Sciences humaines  et sociales</a:t>
            </a:r>
          </a:p>
          <a:p>
            <a:pPr marL="514350" indent="-514350">
              <a:buClr>
                <a:srgbClr val="FFFF00"/>
              </a:buClr>
              <a:buSzPct val="100000"/>
              <a:buFont typeface="+mj-lt"/>
              <a:buAutoNum type="arabicPeriod"/>
            </a:pPr>
            <a:r>
              <a:rPr lang="fr-FR" sz="3000" dirty="0" smtClean="0">
                <a:solidFill>
                  <a:srgbClr val="7030A0"/>
                </a:solidFill>
                <a:effectLst>
                  <a:outerShdw blurRad="38100" dist="38100" dir="2700000" algn="tl">
                    <a:srgbClr val="000000">
                      <a:alpha val="43137"/>
                    </a:srgbClr>
                  </a:outerShdw>
                </a:effectLst>
              </a:rPr>
              <a:t>Culture</a:t>
            </a:r>
          </a:p>
          <a:p>
            <a:pPr marL="514350" indent="-514350">
              <a:buClr>
                <a:srgbClr val="FFFF00"/>
              </a:buClr>
              <a:buSzPct val="100000"/>
              <a:buFont typeface="+mj-lt"/>
              <a:buAutoNum type="arabicPeriod"/>
            </a:pPr>
            <a:r>
              <a:rPr lang="fr-FR" sz="3000" dirty="0" smtClean="0">
                <a:solidFill>
                  <a:srgbClr val="7030A0"/>
                </a:solidFill>
                <a:effectLst>
                  <a:outerShdw blurRad="38100" dist="38100" dir="2700000" algn="tl">
                    <a:srgbClr val="000000">
                      <a:alpha val="43137"/>
                    </a:srgbClr>
                  </a:outerShdw>
                </a:effectLst>
              </a:rPr>
              <a:t>Communication et information</a:t>
            </a:r>
          </a:p>
          <a:p>
            <a:pPr>
              <a:buFont typeface="Wingdings" pitchFamily="2" charset="2"/>
              <a:buChar char="Ø"/>
            </a:pPr>
            <a:r>
              <a:rPr lang="fr-FR" dirty="0" smtClean="0">
                <a:solidFill>
                  <a:schemeClr val="tx1">
                    <a:lumMod val="85000"/>
                    <a:lumOff val="15000"/>
                  </a:schemeClr>
                </a:solidFill>
              </a:rPr>
              <a:t>Conclusion</a:t>
            </a:r>
          </a:p>
          <a:p>
            <a:pPr>
              <a:buNone/>
            </a:pPr>
            <a:r>
              <a:rPr lang="fr-FR" dirty="0" smtClean="0"/>
              <a:t> </a:t>
            </a:r>
          </a:p>
          <a:p>
            <a:pPr>
              <a:buFont typeface="Wingdings" pitchFamily="2" charset="2"/>
              <a:buChar char="Ø"/>
            </a:pPr>
            <a:endParaRPr lang="fr-FR" dirty="0"/>
          </a:p>
        </p:txBody>
      </p:sp>
      <p:sp>
        <p:nvSpPr>
          <p:cNvPr id="6" name="Slide Number Placeholder 5"/>
          <p:cNvSpPr>
            <a:spLocks noGrp="1"/>
          </p:cNvSpPr>
          <p:nvPr>
            <p:ph type="sldNum" sz="quarter" idx="12"/>
          </p:nvPr>
        </p:nvSpPr>
        <p:spPr/>
        <p:txBody>
          <a:bodyPr/>
          <a:lstStyle/>
          <a:p>
            <a:fld id="{8D0E2C5E-F9BB-407F-B0D8-89EE923389C7}" type="slidenum">
              <a:rPr lang="fr-FR" smtClean="0"/>
              <a:pPr/>
              <a:t>3</a:t>
            </a:fld>
            <a:endParaRPr lang="fr-FR"/>
          </a:p>
        </p:txBody>
      </p:sp>
    </p:spTree>
    <p:extLst>
      <p:ext uri="{BB962C8B-B14F-4D97-AF65-F5344CB8AC3E}">
        <p14:creationId xmlns:p14="http://schemas.microsoft.com/office/powerpoint/2010/main" val="2887717914"/>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0"/>
            <a:ext cx="4824536" cy="1143000"/>
          </a:xfrm>
        </p:spPr>
        <p:txBody>
          <a:bodyPr/>
          <a:lstStyle/>
          <a:p>
            <a:pPr algn="ct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Introduction</a:t>
            </a:r>
            <a:endParaRPr lang="fr-FR" dirty="0"/>
          </a:p>
        </p:txBody>
      </p:sp>
      <p:sp>
        <p:nvSpPr>
          <p:cNvPr id="6" name="Slide Number Placeholder 5"/>
          <p:cNvSpPr>
            <a:spLocks noGrp="1"/>
          </p:cNvSpPr>
          <p:nvPr>
            <p:ph type="sldNum" sz="quarter" idx="12"/>
          </p:nvPr>
        </p:nvSpPr>
        <p:spPr/>
        <p:txBody>
          <a:bodyPr/>
          <a:lstStyle/>
          <a:p>
            <a:fld id="{8D0E2C5E-F9BB-407F-B0D8-89EE923389C7}" type="slidenum">
              <a:rPr lang="fr-FR" smtClean="0"/>
              <a:pPr/>
              <a:t>4</a:t>
            </a:fld>
            <a:endParaRPr lang="fr-FR"/>
          </a:p>
        </p:txBody>
      </p:sp>
      <p:sp>
        <p:nvSpPr>
          <p:cNvPr id="3" name="TextBox 2"/>
          <p:cNvSpPr txBox="1"/>
          <p:nvPr/>
        </p:nvSpPr>
        <p:spPr>
          <a:xfrm>
            <a:off x="323528" y="1412776"/>
            <a:ext cx="8640960" cy="5078313"/>
          </a:xfrm>
          <a:prstGeom prst="rect">
            <a:avLst/>
          </a:prstGeom>
          <a:noFill/>
        </p:spPr>
        <p:txBody>
          <a:bodyPr wrap="square" rtlCol="0">
            <a:spAutoFit/>
          </a:bodyPr>
          <a:lstStyle/>
          <a:p>
            <a:pPr lvl="0"/>
            <a:r>
              <a:rPr lang="fr-FR" dirty="0">
                <a:solidFill>
                  <a:prstClr val="black"/>
                </a:solidFill>
                <a:effectLst>
                  <a:outerShdw blurRad="38100" dist="38100" dir="2700000" algn="tl">
                    <a:srgbClr val="000000">
                      <a:alpha val="43137"/>
                    </a:srgbClr>
                  </a:outerShdw>
                </a:effectLst>
              </a:rPr>
              <a:t>L'</a:t>
            </a:r>
            <a:r>
              <a:rPr lang="fr-FR" b="1" dirty="0">
                <a:solidFill>
                  <a:prstClr val="black"/>
                </a:solidFill>
                <a:effectLst>
                  <a:outerShdw blurRad="38100" dist="38100" dir="2700000" algn="tl">
                    <a:srgbClr val="000000">
                      <a:alpha val="43137"/>
                    </a:srgbClr>
                  </a:outerShdw>
                </a:effectLst>
              </a:rPr>
              <a:t>Organisation des Nations unies pour l'éducation, la science et la culture</a:t>
            </a:r>
            <a:r>
              <a:rPr lang="fr-FR" dirty="0">
                <a:solidFill>
                  <a:prstClr val="black"/>
                </a:solidFill>
                <a:effectLst>
                  <a:outerShdw blurRad="38100" dist="38100" dir="2700000" algn="tl">
                    <a:srgbClr val="000000">
                      <a:alpha val="43137"/>
                    </a:srgbClr>
                  </a:outerShdw>
                </a:effectLst>
              </a:rPr>
              <a:t> (en anglais </a:t>
            </a:r>
            <a:r>
              <a:rPr lang="fr-FR" i="1" dirty="0">
                <a:solidFill>
                  <a:prstClr val="black"/>
                </a:solidFill>
                <a:effectLst>
                  <a:outerShdw blurRad="38100" dist="38100" dir="2700000" algn="tl">
                    <a:srgbClr val="000000">
                      <a:alpha val="43137"/>
                    </a:srgbClr>
                  </a:outerShdw>
                </a:effectLst>
              </a:rPr>
              <a:t>United Nations Educational,Scientific and Cultural Organization</a:t>
            </a:r>
            <a:r>
              <a:rPr lang="fr-FR" dirty="0">
                <a:solidFill>
                  <a:prstClr val="black"/>
                </a:solidFill>
                <a:effectLst>
                  <a:outerShdw blurRad="38100" dist="38100" dir="2700000" algn="tl">
                    <a:srgbClr val="000000">
                      <a:alpha val="43137"/>
                    </a:srgbClr>
                  </a:outerShdw>
                </a:effectLst>
              </a:rPr>
              <a:t>, </a:t>
            </a:r>
            <a:r>
              <a:rPr lang="fr-FR" b="1" dirty="0">
                <a:solidFill>
                  <a:prstClr val="black"/>
                </a:solidFill>
                <a:effectLst>
                  <a:outerShdw blurRad="38100" dist="38100" dir="2700000" algn="tl">
                    <a:srgbClr val="000000">
                      <a:alpha val="43137"/>
                    </a:srgbClr>
                  </a:outerShdw>
                </a:effectLst>
              </a:rPr>
              <a:t>UNESCO</a:t>
            </a:r>
            <a:r>
              <a:rPr lang="fr-FR" dirty="0">
                <a:solidFill>
                  <a:prstClr val="black"/>
                </a:solidFill>
                <a:effectLst>
                  <a:outerShdw blurRad="38100" dist="38100" dir="2700000" algn="tl">
                    <a:srgbClr val="000000">
                      <a:alpha val="43137"/>
                    </a:srgbClr>
                  </a:outerShdw>
                </a:effectLst>
              </a:rPr>
              <a:t>) est une institution spécialisée de l'organisation des Nations Unies créée le 16 Novembre 1945 à la suite des dégâts et des massacres de la seconde guerre mondiale.</a:t>
            </a:r>
            <a:endParaRPr lang="fr-FR" kern="0" dirty="0">
              <a:solidFill>
                <a:prstClr val="black"/>
              </a:solidFill>
              <a:effectLst>
                <a:outerShdw blurRad="38100" dist="38100" dir="2700000" algn="tl">
                  <a:srgbClr val="000000">
                    <a:alpha val="43137"/>
                  </a:srgbClr>
                </a:outerShdw>
              </a:effectLst>
            </a:endParaRPr>
          </a:p>
          <a:p>
            <a:pPr lvl="0">
              <a:defRPr/>
            </a:pPr>
            <a:r>
              <a:rPr lang="fr-FR" kern="0" dirty="0">
                <a:solidFill>
                  <a:prstClr val="black"/>
                </a:solidFill>
                <a:effectLst>
                  <a:outerShdw blurRad="38100" dist="38100" dir="2700000" algn="tl">
                    <a:srgbClr val="000000">
                      <a:alpha val="43137"/>
                    </a:srgbClr>
                  </a:outerShdw>
                </a:effectLst>
              </a:rPr>
              <a:t>selon l’idée majeure que : « les guerres prenant naissance dans l’esprit des hommes, c’est dans l’esprit des hommes que doivent être élevées les défenses de la paix », cette organisation internationale a pour but de contribuer au maintien de la paix et de la sécurité en resserrant, par l’éducation, la science, la culture et la communication, la collaboration entre nations.</a:t>
            </a:r>
          </a:p>
          <a:p>
            <a:pPr lvl="0">
              <a:defRPr/>
            </a:pPr>
            <a:endParaRPr lang="fr-FR" kern="0" dirty="0">
              <a:solidFill>
                <a:prstClr val="black"/>
              </a:solidFill>
              <a:effectLst>
                <a:outerShdw blurRad="38100" dist="38100" dir="2700000" algn="tl">
                  <a:srgbClr val="000000">
                    <a:alpha val="43137"/>
                  </a:srgbClr>
                </a:outerShdw>
              </a:effectLst>
            </a:endParaRPr>
          </a:p>
          <a:p>
            <a:pPr lvl="0">
              <a:defRPr/>
            </a:pPr>
            <a:r>
              <a:rPr lang="fr-FR" kern="0" dirty="0">
                <a:solidFill>
                  <a:prstClr val="black"/>
                </a:solidFill>
                <a:effectLst>
                  <a:outerShdw blurRad="38100" dist="38100" dir="2700000" algn="tl">
                    <a:srgbClr val="000000">
                      <a:alpha val="43137"/>
                    </a:srgbClr>
                  </a:outerShdw>
                </a:effectLst>
              </a:rPr>
              <a:t>Elle remplit quatre fonctions principales :</a:t>
            </a:r>
          </a:p>
          <a:p>
            <a:pPr lvl="0">
              <a:defRPr/>
            </a:pPr>
            <a:endParaRPr lang="fr-FR" kern="0" dirty="0">
              <a:solidFill>
                <a:prstClr val="black"/>
              </a:solidFill>
              <a:effectLst>
                <a:outerShdw blurRad="38100" dist="38100" dir="2700000" algn="tl">
                  <a:srgbClr val="000000">
                    <a:alpha val="43137"/>
                  </a:srgbClr>
                </a:outerShdw>
              </a:effectLst>
            </a:endParaRPr>
          </a:p>
          <a:p>
            <a:pPr lvl="0">
              <a:defRPr/>
            </a:pPr>
            <a:r>
              <a:rPr lang="fr-FR" kern="0" dirty="0">
                <a:solidFill>
                  <a:prstClr val="black"/>
                </a:solidFill>
                <a:effectLst>
                  <a:outerShdw blurRad="38100" dist="38100" dir="2700000" algn="tl">
                    <a:srgbClr val="000000">
                      <a:alpha val="43137"/>
                    </a:srgbClr>
                  </a:outerShdw>
                </a:effectLst>
              </a:rPr>
              <a:t>- encourager la coopération intellectuelle internationale</a:t>
            </a:r>
          </a:p>
          <a:p>
            <a:pPr lvl="0">
              <a:defRPr/>
            </a:pPr>
            <a:r>
              <a:rPr lang="fr-FR" kern="0" dirty="0">
                <a:solidFill>
                  <a:prstClr val="black"/>
                </a:solidFill>
                <a:effectLst>
                  <a:outerShdw blurRad="38100" dist="38100" dir="2700000" algn="tl">
                    <a:srgbClr val="000000">
                      <a:alpha val="43137"/>
                    </a:srgbClr>
                  </a:outerShdw>
                </a:effectLst>
              </a:rPr>
              <a:t>- contribuer à l’élaboration du droit international</a:t>
            </a:r>
          </a:p>
          <a:p>
            <a:pPr lvl="0">
              <a:defRPr/>
            </a:pPr>
            <a:r>
              <a:rPr lang="fr-FR" kern="0" dirty="0">
                <a:solidFill>
                  <a:prstClr val="black"/>
                </a:solidFill>
                <a:effectLst>
                  <a:outerShdw blurRad="38100" dist="38100" dir="2700000" algn="tl">
                    <a:srgbClr val="000000">
                      <a:alpha val="43137"/>
                    </a:srgbClr>
                  </a:outerShdw>
                </a:effectLst>
              </a:rPr>
              <a:t>- fournir une assistance opérationnelle aux Etats membres</a:t>
            </a:r>
          </a:p>
          <a:p>
            <a:pPr lvl="0">
              <a:defRPr/>
            </a:pPr>
            <a:r>
              <a:rPr lang="fr-FR" kern="0" dirty="0">
                <a:solidFill>
                  <a:prstClr val="black"/>
                </a:solidFill>
                <a:effectLst>
                  <a:outerShdw blurRad="38100" dist="38100" dir="2700000" algn="tl">
                    <a:srgbClr val="000000">
                      <a:alpha val="43137"/>
                    </a:srgbClr>
                  </a:outerShdw>
                </a:effectLst>
              </a:rPr>
              <a:t>- promouvoir la paix, le respect des droits de l’homme et la compréhension mutuelle entre les peuples.</a:t>
            </a:r>
          </a:p>
        </p:txBody>
      </p:sp>
    </p:spTree>
    <p:extLst>
      <p:ext uri="{BB962C8B-B14F-4D97-AF65-F5344CB8AC3E}">
        <p14:creationId xmlns:p14="http://schemas.microsoft.com/office/powerpoint/2010/main" val="3332565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620688"/>
            <a:ext cx="4104456" cy="1143000"/>
          </a:xfrm>
        </p:spPr>
        <p:txBody>
          <a:bodyPr/>
          <a:lstStyle/>
          <a:p>
            <a:pPr algn="ct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Historique</a:t>
            </a:r>
            <a:endParaRPr lang="fr-FR" dirty="0"/>
          </a:p>
        </p:txBody>
      </p:sp>
      <p:sp>
        <p:nvSpPr>
          <p:cNvPr id="3" name="Content Placeholder 2"/>
          <p:cNvSpPr>
            <a:spLocks noGrp="1"/>
          </p:cNvSpPr>
          <p:nvPr>
            <p:ph idx="1"/>
          </p:nvPr>
        </p:nvSpPr>
        <p:spPr/>
        <p:txBody>
          <a:bodyPr/>
          <a:lstStyle/>
          <a:p>
            <a:pPr>
              <a:buNone/>
            </a:pPr>
            <a:r>
              <a:rPr lang="fr-FR" sz="2000" dirty="0" smtClean="0">
                <a:solidFill>
                  <a:prstClr val="black"/>
                </a:solidFill>
                <a:effectLst>
                  <a:outerShdw blurRad="38100" dist="38100" dir="2700000" algn="tl">
                    <a:srgbClr val="000000">
                      <a:alpha val="43137"/>
                    </a:srgbClr>
                  </a:outerShdw>
                </a:effectLst>
                <a:latin typeface="Baskerville Old Face" pitchFamily="18" charset="0"/>
              </a:rPr>
              <a:t>     </a:t>
            </a:r>
            <a:r>
              <a:rPr lang="fr-FR" sz="2000" dirty="0">
                <a:solidFill>
                  <a:prstClr val="black"/>
                </a:solidFill>
                <a:effectLst>
                  <a:outerShdw blurRad="38100" dist="38100" dir="2700000" algn="tl">
                    <a:srgbClr val="000000">
                      <a:alpha val="43137"/>
                    </a:srgbClr>
                  </a:outerShdw>
                </a:effectLst>
                <a:latin typeface="Baskerville Old Face" pitchFamily="18" charset="0"/>
              </a:rPr>
              <a:t>L'Unesco et son mandat pour la coopération intellectuelle sur le plan international ont leurs racines dans la décision de la Société des Nations du 21 septembre 1921 d'élire une commission chargée d'étudier la question. Cette Commission internationale de coopération intellectuelle (CICI), située à Genève, a été créée le 4 janvier 1922 comme un organe consultatif composé de personnalités élues pour leurs compétences personnelles. L'Institut international de coopération intellectuelle (IICI) a été établi à Paris le 9 août 1925 comme l'agence exécutive de la CICI. Le 18 décembre 1925, le Bureau International d'Éducation (BIE) a commencé son action comme organisation non-gouvernementale au service du développement international dans le domaine éducatif. </a:t>
            </a:r>
            <a:endParaRPr lang="fr-FR"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8D0E2C5E-F9BB-407F-B0D8-89EE923389C7}" type="slidenum">
              <a:rPr lang="fr-FR" smtClean="0"/>
              <a:pPr/>
              <a:t>5</a:t>
            </a:fld>
            <a:endParaRPr lang="fr-FR"/>
          </a:p>
        </p:txBody>
      </p:sp>
    </p:spTree>
    <p:extLst>
      <p:ext uri="{BB962C8B-B14F-4D97-AF65-F5344CB8AC3E}">
        <p14:creationId xmlns:p14="http://schemas.microsoft.com/office/powerpoint/2010/main" val="4169695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268760"/>
            <a:ext cx="8229600" cy="4389120"/>
          </a:xfrm>
        </p:spPr>
        <p:txBody>
          <a:bodyPr>
            <a:normAutofit/>
          </a:bodyPr>
          <a:lstStyle/>
          <a:p>
            <a:pPr>
              <a:buNone/>
            </a:pPr>
            <a:r>
              <a:rPr lang="fr-FR" dirty="0" smtClean="0"/>
              <a:t>   </a:t>
            </a:r>
            <a:r>
              <a:rPr lang="fr-FR" sz="2400" dirty="0" smtClean="0">
                <a:effectLst>
                  <a:outerShdw blurRad="38100" dist="38100" dir="2700000" algn="tl">
                    <a:srgbClr val="000000">
                      <a:alpha val="43137"/>
                    </a:srgbClr>
                  </a:outerShdw>
                </a:effectLst>
              </a:rPr>
              <a:t>Parmi les réalisations notables de l'Organisation, on peut citer son travail de lutte contre le racisme. Ainsi, les déclarations autour de la question raciale, notamment celle des anthropologues datant de 1950 et la Déclaration sur la race et les préjugés raciaux de 1978 Estimant quelques publications de l'Unesco comme une ingérence dans les problèmes raciaux du pays, la République d'Afrique du Sud a quitté l'Organisation en 1956, avant de revenir, sous la direction de Nelson Mandela, en 1994</a:t>
            </a:r>
            <a:endParaRPr lang="fr-FR" sz="2400" dirty="0">
              <a:effectLst>
                <a:outerShdw blurRad="38100" dist="38100" dir="2700000" algn="tl">
                  <a:srgbClr val="000000">
                    <a:alpha val="43137"/>
                  </a:srgbClr>
                </a:outerShdw>
              </a:effectLst>
            </a:endParaRPr>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620688"/>
            <a:ext cx="6120680" cy="1143000"/>
          </a:xfrm>
        </p:spPr>
        <p:txBody>
          <a:bodyPr/>
          <a:lstStyle/>
          <a:p>
            <a:pPr algn="ct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Fonctionnement</a:t>
            </a:r>
            <a:endParaRPr lang="fr-FR" dirty="0"/>
          </a:p>
        </p:txBody>
      </p:sp>
      <p:sp>
        <p:nvSpPr>
          <p:cNvPr id="3" name="Content Placeholder 2"/>
          <p:cNvSpPr>
            <a:spLocks noGrp="1"/>
          </p:cNvSpPr>
          <p:nvPr>
            <p:ph idx="1"/>
          </p:nvPr>
        </p:nvSpPr>
        <p:spPr>
          <a:xfrm>
            <a:off x="323528" y="2132856"/>
            <a:ext cx="8229600" cy="4389120"/>
          </a:xfrm>
        </p:spPr>
        <p:txBody>
          <a:bodyPr>
            <a:normAutofit fontScale="92500"/>
          </a:bodyPr>
          <a:lstStyle/>
          <a:p>
            <a:pPr>
              <a:buNone/>
            </a:pPr>
            <a:r>
              <a:rPr lang="fr-FR" sz="2400" dirty="0" smtClean="0">
                <a:solidFill>
                  <a:prstClr val="black"/>
                </a:solidFill>
                <a:effectLst>
                  <a:outerShdw blurRad="38100" dist="38100" dir="2700000" algn="tl">
                    <a:srgbClr val="000000">
                      <a:alpha val="43137"/>
                    </a:srgbClr>
                  </a:outerShdw>
                </a:effectLst>
                <a:latin typeface="Calibri"/>
              </a:rPr>
              <a:t> </a:t>
            </a:r>
            <a:r>
              <a:rPr lang="fr-FR" sz="2200" dirty="0" smtClean="0">
                <a:solidFill>
                  <a:prstClr val="black"/>
                </a:solidFill>
                <a:effectLst>
                  <a:outerShdw blurRad="38100" dist="38100" dir="2700000" algn="tl">
                    <a:srgbClr val="000000">
                      <a:alpha val="43137"/>
                    </a:srgbClr>
                  </a:outerShdw>
                </a:effectLst>
                <a:latin typeface="Calibri"/>
              </a:rPr>
              <a:t>La Conférence générale </a:t>
            </a:r>
            <a:r>
              <a:rPr lang="fr-FR" sz="2200" dirty="0" smtClean="0">
                <a:solidFill>
                  <a:prstClr val="black"/>
                </a:solidFill>
                <a:effectLst>
                  <a:outerShdw blurRad="38100" dist="38100" dir="2700000" algn="tl">
                    <a:srgbClr val="000000">
                      <a:alpha val="43137"/>
                    </a:srgbClr>
                  </a:outerShdw>
                </a:effectLst>
                <a:latin typeface="Baskerville Old Face" pitchFamily="18" charset="0"/>
              </a:rPr>
              <a:t>siège tous les 2 ans. Elle </a:t>
            </a:r>
            <a:r>
              <a:rPr lang="fr-FR" sz="2200" dirty="0" smtClean="0">
                <a:solidFill>
                  <a:prstClr val="black"/>
                </a:solidFill>
                <a:effectLst>
                  <a:outerShdw blurRad="38100" dist="38100" dir="2700000" algn="tl">
                    <a:srgbClr val="000000">
                      <a:alpha val="43137"/>
                    </a:srgbClr>
                  </a:outerShdw>
                </a:effectLst>
                <a:latin typeface="Calibri"/>
              </a:rPr>
              <a:t>est l’organe décisionnel principal et comprend des représentants de tous les États membres. Elle détermine les stratégies et les grandes orientations du travail de l’Organisation</a:t>
            </a:r>
          </a:p>
          <a:p>
            <a:pPr>
              <a:buNone/>
            </a:pPr>
            <a:r>
              <a:rPr lang="fr-FR" sz="2200" dirty="0" smtClean="0">
                <a:solidFill>
                  <a:prstClr val="black"/>
                </a:solidFill>
                <a:effectLst>
                  <a:outerShdw blurRad="38100" dist="38100" dir="2700000" algn="tl">
                    <a:srgbClr val="000000">
                      <a:alpha val="43137"/>
                    </a:srgbClr>
                  </a:outerShdw>
                </a:effectLst>
                <a:latin typeface="Calibri"/>
              </a:rPr>
              <a:t> </a:t>
            </a:r>
            <a:r>
              <a:rPr lang="fr-FR" sz="2200" dirty="0" smtClean="0">
                <a:solidFill>
                  <a:prstClr val="black"/>
                </a:solidFill>
                <a:effectLst>
                  <a:outerShdw blurRad="38100" dist="38100" dir="2700000" algn="tl">
                    <a:srgbClr val="000000">
                      <a:alpha val="43137"/>
                    </a:srgbClr>
                  </a:outerShdw>
                </a:effectLst>
                <a:latin typeface="+mj-lt"/>
              </a:rPr>
              <a:t>La </a:t>
            </a:r>
            <a:r>
              <a:rPr lang="fr-FR" sz="2200" dirty="0">
                <a:solidFill>
                  <a:prstClr val="black"/>
                </a:solidFill>
                <a:effectLst>
                  <a:outerShdw blurRad="38100" dist="38100" dir="2700000" algn="tl">
                    <a:srgbClr val="000000">
                      <a:alpha val="43137"/>
                    </a:srgbClr>
                  </a:outerShdw>
                </a:effectLst>
                <a:latin typeface="+mj-lt"/>
              </a:rPr>
              <a:t>Conférence générale, qui </a:t>
            </a:r>
            <a:r>
              <a:rPr lang="fr-FR" sz="2200" dirty="0" smtClean="0">
                <a:solidFill>
                  <a:prstClr val="black"/>
                </a:solidFill>
                <a:effectLst>
                  <a:outerShdw blurRad="38100" dist="38100" dir="2700000" algn="tl">
                    <a:srgbClr val="000000">
                      <a:alpha val="43137"/>
                    </a:srgbClr>
                  </a:outerShdw>
                </a:effectLst>
                <a:latin typeface="+mj-lt"/>
              </a:rPr>
              <a:t>réunit </a:t>
            </a:r>
            <a:r>
              <a:rPr lang="fr-FR" sz="2200" dirty="0">
                <a:solidFill>
                  <a:prstClr val="black"/>
                </a:solidFill>
                <a:effectLst>
                  <a:outerShdw blurRad="38100" dist="38100" dir="2700000" algn="tl">
                    <a:srgbClr val="000000">
                      <a:alpha val="43137"/>
                    </a:srgbClr>
                  </a:outerShdw>
                </a:effectLst>
                <a:latin typeface="+mj-lt"/>
              </a:rPr>
              <a:t>les représentants de l’ensemble des États membres</a:t>
            </a:r>
            <a:r>
              <a:rPr lang="fr-FR" sz="2200" dirty="0" smtClean="0">
                <a:solidFill>
                  <a:prstClr val="black"/>
                </a:solidFill>
                <a:effectLst>
                  <a:outerShdw blurRad="38100" dist="38100" dir="2700000" algn="tl">
                    <a:srgbClr val="000000">
                      <a:alpha val="43137"/>
                    </a:srgbClr>
                  </a:outerShdw>
                </a:effectLst>
                <a:latin typeface="+mj-lt"/>
              </a:rPr>
              <a:t>,. </a:t>
            </a:r>
            <a:r>
              <a:rPr lang="fr-FR" sz="2200" dirty="0">
                <a:solidFill>
                  <a:prstClr val="black"/>
                </a:solidFill>
                <a:effectLst>
                  <a:outerShdw blurRad="38100" dist="38100" dir="2700000" algn="tl">
                    <a:srgbClr val="000000">
                      <a:alpha val="43137"/>
                    </a:srgbClr>
                  </a:outerShdw>
                </a:effectLst>
                <a:latin typeface="+mj-lt"/>
              </a:rPr>
              <a:t>Le directeur général est élu par la conférence générale pour un mandat de 4 ans renouvelable une </a:t>
            </a:r>
            <a:r>
              <a:rPr lang="fr-FR" sz="2200" dirty="0" smtClean="0">
                <a:solidFill>
                  <a:prstClr val="black"/>
                </a:solidFill>
                <a:effectLst>
                  <a:outerShdw blurRad="38100" dist="38100" dir="2700000" algn="tl">
                    <a:srgbClr val="000000">
                      <a:alpha val="43137"/>
                    </a:srgbClr>
                  </a:outerShdw>
                </a:effectLst>
                <a:latin typeface="+mj-lt"/>
              </a:rPr>
              <a:t>fois.</a:t>
            </a:r>
            <a:r>
              <a:rPr lang="fr-FR" sz="2200" dirty="0" smtClean="0">
                <a:effectLst>
                  <a:outerShdw blurRad="38100" dist="38100" dir="2700000" algn="tl">
                    <a:srgbClr val="000000">
                      <a:alpha val="43137"/>
                    </a:srgbClr>
                  </a:outerShdw>
                </a:effectLst>
                <a:latin typeface="+mj-lt"/>
              </a:rPr>
              <a:t>. Elle approuve le programme de l’UNESCO et son budget</a:t>
            </a:r>
            <a:r>
              <a:rPr lang="fr-FR" sz="2200" dirty="0" smtClean="0">
                <a:effectLst>
                  <a:outerShdw blurRad="38100" dist="38100" dir="2700000" algn="tl">
                    <a:srgbClr val="000000">
                      <a:alpha val="43137"/>
                    </a:srgbClr>
                  </a:outerShdw>
                </a:effectLst>
              </a:rPr>
              <a:t>. Elle </a:t>
            </a:r>
            <a:r>
              <a:rPr lang="fr-FR" sz="2200" dirty="0" smtClean="0">
                <a:effectLst>
                  <a:outerShdw blurRad="38100" dist="38100" dir="2700000" algn="tl">
                    <a:srgbClr val="000000">
                      <a:alpha val="43137"/>
                    </a:srgbClr>
                  </a:outerShdw>
                </a:effectLst>
                <a:latin typeface="+mj-lt"/>
              </a:rPr>
              <a:t>nomme le Directeur général. </a:t>
            </a:r>
            <a:br>
              <a:rPr lang="fr-FR" sz="2200" dirty="0" smtClean="0">
                <a:effectLst>
                  <a:outerShdw blurRad="38100" dist="38100" dir="2700000" algn="tl">
                    <a:srgbClr val="000000">
                      <a:alpha val="43137"/>
                    </a:srgbClr>
                  </a:outerShdw>
                </a:effectLst>
                <a:latin typeface="+mj-lt"/>
              </a:rPr>
            </a:br>
            <a:r>
              <a:rPr lang="fr-FR" sz="2200" dirty="0" smtClean="0">
                <a:effectLst>
                  <a:outerShdw blurRad="38100" dist="38100" dir="2700000" algn="tl">
                    <a:srgbClr val="000000">
                      <a:alpha val="43137"/>
                    </a:srgbClr>
                  </a:outerShdw>
                </a:effectLst>
                <a:latin typeface="+mj-lt"/>
              </a:rPr>
              <a:t>Le </a:t>
            </a:r>
            <a:r>
              <a:rPr lang="fr-FR" sz="2200" dirty="0" smtClean="0">
                <a:effectLst>
                  <a:outerShdw blurRad="38100" dist="38100" dir="2700000" algn="tl">
                    <a:srgbClr val="000000">
                      <a:alpha val="43137"/>
                    </a:srgbClr>
                  </a:outerShdw>
                </a:effectLst>
                <a:latin typeface="+mj-lt"/>
                <a:hlinkClick r:id="rId2"/>
              </a:rPr>
              <a:t>Conseil exécutif</a:t>
            </a:r>
            <a:r>
              <a:rPr lang="fr-FR" sz="2200" dirty="0" smtClean="0">
                <a:effectLst>
                  <a:outerShdw blurRad="38100" dist="38100" dir="2700000" algn="tl">
                    <a:srgbClr val="000000">
                      <a:alpha val="43137"/>
                    </a:srgbClr>
                  </a:outerShdw>
                </a:effectLst>
                <a:latin typeface="+mj-lt"/>
              </a:rPr>
              <a:t>, composé de 58 États membres</a:t>
            </a:r>
            <a:r>
              <a:rPr lang="fr-FR" sz="2200" dirty="0" smtClean="0">
                <a:effectLst>
                  <a:outerShdw blurRad="38100" dist="38100" dir="2700000" algn="tl">
                    <a:srgbClr val="000000">
                      <a:alpha val="43137"/>
                    </a:srgbClr>
                  </a:outerShdw>
                </a:effectLst>
              </a:rPr>
              <a:t>, s’assure que les décisions de la Conférence générale sont bien mises en œuvre. Il est également chargé de préparer le travail de la Conférence générale et d’examiner le programme de l’Organisation et son budget. </a:t>
            </a:r>
            <a:endParaRPr lang="fr-FR" sz="22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8D0E2C5E-F9BB-407F-B0D8-89EE923389C7}" type="slidenum">
              <a:rPr lang="fr-FR" smtClean="0"/>
              <a:pPr/>
              <a:t>7</a:t>
            </a:fld>
            <a:endParaRPr lang="fr-FR"/>
          </a:p>
        </p:txBody>
      </p:sp>
    </p:spTree>
    <p:extLst>
      <p:ext uri="{BB962C8B-B14F-4D97-AF65-F5344CB8AC3E}">
        <p14:creationId xmlns:p14="http://schemas.microsoft.com/office/powerpoint/2010/main" val="3200905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66056"/>
            <a:ext cx="8229600" cy="5991944"/>
          </a:xfrm>
        </p:spPr>
        <p:txBody>
          <a:bodyPr>
            <a:normAutofit fontScale="92500"/>
          </a:bodyPr>
          <a:lstStyle/>
          <a:p>
            <a:pPr>
              <a:buNone/>
            </a:pPr>
            <a:r>
              <a:rPr lang="fr-FR" dirty="0" smtClean="0"/>
              <a:t/>
            </a:r>
            <a:br>
              <a:rPr lang="fr-FR" dirty="0" smtClean="0"/>
            </a:br>
            <a:r>
              <a:rPr lang="fr-FR" dirty="0" smtClean="0">
                <a:effectLst>
                  <a:outerShdw blurRad="38100" dist="38100" dir="2700000" algn="tl">
                    <a:srgbClr val="000000">
                      <a:alpha val="43137"/>
                    </a:srgbClr>
                  </a:outerShdw>
                </a:effectLst>
              </a:rPr>
              <a:t>Le </a:t>
            </a:r>
            <a:r>
              <a:rPr lang="fr-FR" dirty="0" smtClean="0">
                <a:effectLst>
                  <a:outerShdw blurRad="38100" dist="38100" dir="2700000" algn="tl">
                    <a:srgbClr val="000000">
                      <a:alpha val="43137"/>
                    </a:srgbClr>
                  </a:outerShdw>
                </a:effectLst>
                <a:hlinkClick r:id="rId2"/>
              </a:rPr>
              <a:t>Secrétariat</a:t>
            </a:r>
            <a:r>
              <a:rPr lang="fr-FR" dirty="0" smtClean="0">
                <a:effectLst>
                  <a:outerShdw blurRad="38100" dist="38100" dir="2700000" algn="tl">
                    <a:srgbClr val="000000">
                      <a:alpha val="43137"/>
                    </a:srgbClr>
                  </a:outerShdw>
                </a:effectLst>
              </a:rPr>
              <a:t> comprend le </a:t>
            </a:r>
            <a:r>
              <a:rPr lang="fr-FR" dirty="0" smtClean="0">
                <a:effectLst>
                  <a:outerShdw blurRad="38100" dist="38100" dir="2700000" algn="tl">
                    <a:srgbClr val="000000">
                      <a:alpha val="43137"/>
                    </a:srgbClr>
                  </a:outerShdw>
                </a:effectLst>
                <a:hlinkClick r:id="rId3"/>
              </a:rPr>
              <a:t>Directeur général</a:t>
            </a:r>
            <a:r>
              <a:rPr lang="fr-FR" dirty="0" smtClean="0">
                <a:effectLst>
                  <a:outerShdw blurRad="38100" dist="38100" dir="2700000" algn="tl">
                    <a:srgbClr val="000000">
                      <a:alpha val="43137"/>
                    </a:srgbClr>
                  </a:outerShdw>
                </a:effectLst>
              </a:rPr>
              <a:t> et l’ensemble du personnel. Le Directeur général est le responsable exécutif de l’Organisation. Il/Elle formule des propositions pour mettre en œuvre les décisions de la Conférence générale et du Conseil exécutif et prépare le projet biennal de programme et de budget. </a:t>
            </a:r>
            <a:br>
              <a:rPr lang="fr-FR" dirty="0" smtClean="0">
                <a:effectLst>
                  <a:outerShdw blurRad="38100" dist="38100" dir="2700000" algn="tl">
                    <a:srgbClr val="000000">
                      <a:alpha val="43137"/>
                    </a:srgbClr>
                  </a:outerShdw>
                </a:effectLst>
              </a:rPr>
            </a:br>
            <a:r>
              <a:rPr lang="fr-FR" dirty="0" smtClean="0">
                <a:effectLst>
                  <a:outerShdw blurRad="38100" dist="38100" dir="2700000" algn="tl">
                    <a:srgbClr val="000000">
                      <a:alpha val="43137"/>
                    </a:srgbClr>
                  </a:outerShdw>
                </a:effectLst>
              </a:rPr>
              <a:t>Le personnel met en œuvre le programme approuvé. Il compte plus de 2000 personnes originaires de quelque 160 pays (avril 2003). À la suite d’une nouvelle stratégie de décentralisation, plus de 640 personnes travaillent dans l’un des 53 bureaux de l’UNESCO répartis dans le monde</a:t>
            </a:r>
            <a:r>
              <a:rPr lang="fr-FR" dirty="0" smtClean="0"/>
              <a:t>.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5127848"/>
          </a:xfrm>
        </p:spPr>
        <p:txBody>
          <a:bodyPr>
            <a:normAutofit fontScale="70000" lnSpcReduction="20000"/>
          </a:bodyPr>
          <a:lstStyle/>
          <a:p>
            <a:r>
              <a:rPr lang="fr-FR" sz="2900" dirty="0" smtClean="0">
                <a:effectLst>
                  <a:outerShdw blurRad="38100" dist="38100" dir="2700000" algn="tl">
                    <a:srgbClr val="000000">
                      <a:alpha val="43137"/>
                    </a:srgbClr>
                  </a:outerShdw>
                </a:effectLst>
                <a:latin typeface="+mj-lt"/>
              </a:rPr>
              <a:t>L’UNESCO dispose d’un système de </a:t>
            </a:r>
            <a:r>
              <a:rPr lang="fr-FR" sz="2900" dirty="0" smtClean="0">
                <a:effectLst>
                  <a:outerShdw blurRad="38100" dist="38100" dir="2700000" algn="tl">
                    <a:srgbClr val="000000">
                      <a:alpha val="43137"/>
                    </a:srgbClr>
                  </a:outerShdw>
                </a:effectLst>
                <a:latin typeface="+mj-lt"/>
                <a:hlinkClick r:id="rId2"/>
              </a:rPr>
              <a:t>Commissions nationales</a:t>
            </a:r>
            <a:r>
              <a:rPr lang="fr-FR" sz="2900" dirty="0" smtClean="0">
                <a:effectLst>
                  <a:outerShdw blurRad="38100" dist="38100" dir="2700000" algn="tl">
                    <a:srgbClr val="000000">
                      <a:alpha val="43137"/>
                    </a:srgbClr>
                  </a:outerShdw>
                </a:effectLst>
                <a:latin typeface="+mj-lt"/>
              </a:rPr>
              <a:t> dans ses États membres ou membres associés. Les Commissions constituent un </a:t>
            </a:r>
            <a:r>
              <a:rPr lang="fr-FR" sz="2900" b="1" dirty="0" smtClean="0">
                <a:effectLst>
                  <a:outerShdw blurRad="38100" dist="38100" dir="2700000" algn="tl">
                    <a:srgbClr val="000000">
                      <a:alpha val="43137"/>
                    </a:srgbClr>
                  </a:outerShdw>
                </a:effectLst>
                <a:latin typeface="+mj-lt"/>
              </a:rPr>
              <a:t>lien vital entre la société civile et l’Organisation</a:t>
            </a:r>
            <a:r>
              <a:rPr lang="fr-FR" sz="2900" dirty="0" smtClean="0">
                <a:effectLst>
                  <a:outerShdw blurRad="38100" dist="38100" dir="2700000" algn="tl">
                    <a:srgbClr val="000000">
                      <a:alpha val="43137"/>
                    </a:srgbClr>
                  </a:outerShdw>
                </a:effectLst>
                <a:latin typeface="+mj-lt"/>
              </a:rPr>
              <a:t>. Elles fournissent à l’UNESCO de précieuses analyses de son programme et l’aident à mettre en œuvre de nombreuses initiatives, parmi lesquelles des programmes de formation, des études, des campagnes de sensibilisation et des opérations de presse. Les Commissions développent également de nouveaux </a:t>
            </a:r>
            <a:r>
              <a:rPr lang="fr-FR" sz="2900" b="1" dirty="0" smtClean="0">
                <a:effectLst>
                  <a:outerShdw blurRad="38100" dist="38100" dir="2700000" algn="tl">
                    <a:srgbClr val="000000">
                      <a:alpha val="43137"/>
                    </a:srgbClr>
                  </a:outerShdw>
                </a:effectLst>
                <a:latin typeface="+mj-lt"/>
              </a:rPr>
              <a:t>partenariats avec le secteur privé</a:t>
            </a:r>
            <a:r>
              <a:rPr lang="fr-FR" sz="2900" dirty="0" smtClean="0">
                <a:effectLst>
                  <a:outerShdw blurRad="38100" dist="38100" dir="2700000" algn="tl">
                    <a:srgbClr val="000000">
                      <a:alpha val="43137"/>
                    </a:srgbClr>
                  </a:outerShdw>
                </a:effectLst>
                <a:latin typeface="+mj-lt"/>
              </a:rPr>
              <a:t> qui peut apporter une précieuse expertise technique et des ressources financières</a:t>
            </a:r>
            <a:r>
              <a:rPr lang="fr-FR" sz="2900" dirty="0" smtClean="0">
                <a:effectLst>
                  <a:outerShdw blurRad="38100" dist="38100" dir="2700000" algn="tl">
                    <a:srgbClr val="000000">
                      <a:alpha val="43137"/>
                    </a:srgbClr>
                  </a:outerShdw>
                </a:effectLst>
                <a:latin typeface="+mj-lt"/>
              </a:rPr>
              <a:t>.</a:t>
            </a:r>
            <a:r>
              <a:rPr lang="fr-FR" sz="2900" dirty="0" smtClean="0">
                <a:effectLst>
                  <a:outerShdw blurRad="38100" dist="38100" dir="2700000" algn="tl">
                    <a:srgbClr val="000000">
                      <a:alpha val="43137"/>
                    </a:srgbClr>
                  </a:outerShdw>
                </a:effectLst>
                <a:latin typeface="+mj-lt"/>
              </a:rPr>
              <a:t/>
            </a:r>
            <a:br>
              <a:rPr lang="fr-FR" sz="2900" dirty="0" smtClean="0">
                <a:effectLst>
                  <a:outerShdw blurRad="38100" dist="38100" dir="2700000" algn="tl">
                    <a:srgbClr val="000000">
                      <a:alpha val="43137"/>
                    </a:srgbClr>
                  </a:outerShdw>
                </a:effectLst>
                <a:latin typeface="+mj-lt"/>
              </a:rPr>
            </a:br>
            <a:r>
              <a:rPr lang="fr-FR" sz="2900" dirty="0" smtClean="0">
                <a:effectLst>
                  <a:outerShdw blurRad="38100" dist="38100" dir="2700000" algn="tl">
                    <a:srgbClr val="000000">
                      <a:alpha val="43137"/>
                    </a:srgbClr>
                  </a:outerShdw>
                </a:effectLst>
                <a:latin typeface="+mj-lt"/>
              </a:rPr>
              <a:t/>
            </a:r>
            <a:br>
              <a:rPr lang="fr-FR" sz="2900" dirty="0" smtClean="0">
                <a:effectLst>
                  <a:outerShdw blurRad="38100" dist="38100" dir="2700000" algn="tl">
                    <a:srgbClr val="000000">
                      <a:alpha val="43137"/>
                    </a:srgbClr>
                  </a:outerShdw>
                </a:effectLst>
                <a:latin typeface="+mj-lt"/>
              </a:rPr>
            </a:br>
            <a:r>
              <a:rPr lang="fr-FR" sz="2900" dirty="0" smtClean="0">
                <a:effectLst>
                  <a:outerShdw blurRad="38100" dist="38100" dir="2700000" algn="tl">
                    <a:srgbClr val="000000">
                      <a:alpha val="43137"/>
                    </a:srgbClr>
                  </a:outerShdw>
                </a:effectLst>
                <a:latin typeface="+mj-lt"/>
              </a:rPr>
              <a:t>L’UNESCO joue un rôle à part entière dans le système des Nations Unies et travaille étroitement avec un large éventail d’organisations régionales et nationales. </a:t>
            </a:r>
            <a:br>
              <a:rPr lang="fr-FR" sz="2900" dirty="0" smtClean="0">
                <a:effectLst>
                  <a:outerShdw blurRad="38100" dist="38100" dir="2700000" algn="tl">
                    <a:srgbClr val="000000">
                      <a:alpha val="43137"/>
                    </a:srgbClr>
                  </a:outerShdw>
                </a:effectLst>
                <a:latin typeface="+mj-lt"/>
              </a:rPr>
            </a:br>
            <a:r>
              <a:rPr lang="fr-FR" sz="2900" dirty="0" smtClean="0">
                <a:effectLst>
                  <a:outerShdw blurRad="38100" dist="38100" dir="2700000" algn="tl">
                    <a:srgbClr val="000000">
                      <a:alpha val="43137"/>
                    </a:srgbClr>
                  </a:outerShdw>
                </a:effectLst>
                <a:latin typeface="+mj-lt"/>
              </a:rPr>
              <a:t/>
            </a:r>
            <a:br>
              <a:rPr lang="fr-FR" sz="2900" dirty="0" smtClean="0">
                <a:effectLst>
                  <a:outerShdw blurRad="38100" dist="38100" dir="2700000" algn="tl">
                    <a:srgbClr val="000000">
                      <a:alpha val="43137"/>
                    </a:srgbClr>
                  </a:outerShdw>
                </a:effectLst>
                <a:latin typeface="+mj-lt"/>
              </a:rPr>
            </a:br>
            <a:r>
              <a:rPr lang="fr-FR" sz="2900" dirty="0" smtClean="0">
                <a:effectLst>
                  <a:outerShdw blurRad="38100" dist="38100" dir="2700000" algn="tl">
                    <a:srgbClr val="000000">
                      <a:alpha val="43137"/>
                    </a:srgbClr>
                  </a:outerShdw>
                </a:effectLst>
                <a:latin typeface="+mj-lt"/>
              </a:rPr>
              <a:t>Quelque 330 </a:t>
            </a:r>
            <a:r>
              <a:rPr lang="fr-FR" sz="2900" dirty="0" smtClean="0">
                <a:effectLst>
                  <a:outerShdw blurRad="38100" dist="38100" dir="2700000" algn="tl">
                    <a:srgbClr val="000000">
                      <a:alpha val="43137"/>
                    </a:srgbClr>
                  </a:outerShdw>
                </a:effectLst>
                <a:latin typeface="+mj-lt"/>
                <a:hlinkClick r:id="rId3"/>
              </a:rPr>
              <a:t>organisations non gouvernementales (ONG)</a:t>
            </a:r>
            <a:r>
              <a:rPr lang="fr-FR" sz="2900" dirty="0" smtClean="0">
                <a:effectLst>
                  <a:outerShdw blurRad="38100" dist="38100" dir="2700000" algn="tl">
                    <a:srgbClr val="000000">
                      <a:alpha val="43137"/>
                    </a:srgbClr>
                  </a:outerShdw>
                </a:effectLst>
                <a:latin typeface="+mj-lt"/>
              </a:rPr>
              <a:t> entretiennent des relations officielles avec l’UNESCO et plusieurs centaines d’autres travaillent avec l’Organisation sur des projets spécifiques. </a:t>
            </a:r>
            <a:br>
              <a:rPr lang="fr-FR" sz="2900" dirty="0" smtClean="0">
                <a:effectLst>
                  <a:outerShdw blurRad="38100" dist="38100" dir="2700000" algn="tl">
                    <a:srgbClr val="000000">
                      <a:alpha val="43137"/>
                    </a:srgbClr>
                  </a:outerShdw>
                </a:effectLst>
                <a:latin typeface="+mj-lt"/>
              </a:rPr>
            </a:br>
            <a:r>
              <a:rPr lang="fr-FR" dirty="0" smtClean="0"/>
              <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8D0E2C5E-F9BB-407F-B0D8-89EE923389C7}" type="slidenum">
              <a:rPr lang="fr-FR" smtClean="0"/>
              <a:pPr/>
              <a:t>9</a:t>
            </a:fld>
            <a:endParaRPr lang="fr-F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619</Words>
  <Application>Microsoft Office PowerPoint</Application>
  <PresentationFormat>On-screen Show (4:3)</PresentationFormat>
  <Paragraphs>94</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Flow</vt:lpstr>
      <vt:lpstr>                                                                                                                         .         .                                                                                             </vt:lpstr>
      <vt:lpstr>PowerPoint Presentation</vt:lpstr>
      <vt:lpstr>PLAN</vt:lpstr>
      <vt:lpstr>Introduction</vt:lpstr>
      <vt:lpstr>Historique</vt:lpstr>
      <vt:lpstr>PowerPoint Presentation</vt:lpstr>
      <vt:lpstr>Fonctionnement</vt:lpstr>
      <vt:lpstr>PowerPoint Presentation</vt:lpstr>
      <vt:lpstr>PowerPoint Presentation</vt:lpstr>
      <vt:lpstr>PowerPoint Presentation</vt:lpstr>
      <vt:lpstr>Les actions </vt:lpstr>
      <vt:lpstr>Education</vt:lpstr>
      <vt:lpstr>PowerPoint Presentation</vt:lpstr>
      <vt:lpstr>Sciences naturelles</vt:lpstr>
      <vt:lpstr>Sciences humaines et sociales</vt:lpstr>
      <vt:lpstr>Culture</vt:lpstr>
      <vt:lpstr>PowerPoint Presentation</vt:lpstr>
      <vt:lpstr>Communication et information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L’unesco</dc:title>
  <dc:creator>ssyouss@hotmail.fr</dc:creator>
  <cp:lastModifiedBy>ssyouss@hotmail.fr</cp:lastModifiedBy>
  <cp:revision>30</cp:revision>
  <dcterms:created xsi:type="dcterms:W3CDTF">2016-03-17T13:07:31Z</dcterms:created>
  <dcterms:modified xsi:type="dcterms:W3CDTF">2016-03-20T15:30:46Z</dcterms:modified>
</cp:coreProperties>
</file>