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Playfair Display" charset="1" panose="00000500000000000000"/>
      <p:regular r:id="rId21"/>
    </p:embeddedFont>
    <p:embeddedFont>
      <p:font typeface="Public Sans" charset="1" panose="00000000000000000000"/>
      <p:regular r:id="rId22"/>
    </p:embeddedFont>
    <p:embeddedFont>
      <p:font typeface="Playfair Display Italics" charset="1" panose="00000500000000000000"/>
      <p:regular r:id="rId23"/>
    </p:embeddedFont>
    <p:embeddedFont>
      <p:font typeface="Public Sans Italics" charset="1" panose="00000000000000000000"/>
      <p:regular r:id="rId24"/>
    </p:embeddedFont>
    <p:embeddedFont>
      <p:font typeface="Public Sans Bold" charset="1" panose="00000000000000000000"/>
      <p:regular r:id="rId25"/>
    </p:embeddedFont>
    <p:embeddedFont>
      <p:font typeface="Public Sans Bold Italics"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3EE"/>
        </a:solidFill>
      </p:bgPr>
    </p:bg>
    <p:spTree>
      <p:nvGrpSpPr>
        <p:cNvPr id="1" name=""/>
        <p:cNvGrpSpPr/>
        <p:nvPr/>
      </p:nvGrpSpPr>
      <p:grpSpPr>
        <a:xfrm>
          <a:off x="0" y="0"/>
          <a:ext cx="0" cy="0"/>
          <a:chOff x="0" y="0"/>
          <a:chExt cx="0" cy="0"/>
        </a:xfrm>
      </p:grpSpPr>
      <p:sp>
        <p:nvSpPr>
          <p:cNvPr name="TextBox 2" id="2"/>
          <p:cNvSpPr txBox="true"/>
          <p:nvPr/>
        </p:nvSpPr>
        <p:spPr>
          <a:xfrm rot="0">
            <a:off x="3659678" y="4245983"/>
            <a:ext cx="11820140" cy="2775074"/>
          </a:xfrm>
          <a:prstGeom prst="rect">
            <a:avLst/>
          </a:prstGeom>
        </p:spPr>
        <p:txBody>
          <a:bodyPr anchor="t" rtlCol="false" tIns="0" lIns="0" bIns="0" rIns="0">
            <a:spAutoFit/>
          </a:bodyPr>
          <a:lstStyle/>
          <a:p>
            <a:pPr algn="ctr">
              <a:lnSpc>
                <a:spcPts val="7143"/>
              </a:lnSpc>
            </a:pPr>
            <a:r>
              <a:rPr lang="en-US" sz="7599" spc="-471">
                <a:solidFill>
                  <a:srgbClr val="303030"/>
                </a:solidFill>
                <a:latin typeface="Playfair Display"/>
                <a:ea typeface="Playfair Display"/>
                <a:cs typeface="Playfair Display"/>
                <a:sym typeface="Playfair Display"/>
              </a:rPr>
              <a:t>CUSTOMER ENGAGEMENT ANALYSIS IN EXCEL PROJECT</a:t>
            </a:r>
          </a:p>
          <a:p>
            <a:pPr algn="ctr">
              <a:lnSpc>
                <a:spcPts val="7143"/>
              </a:lnSpc>
            </a:pPr>
          </a:p>
        </p:txBody>
      </p:sp>
      <p:sp>
        <p:nvSpPr>
          <p:cNvPr name="TextBox 3" id="3"/>
          <p:cNvSpPr txBox="true"/>
          <p:nvPr/>
        </p:nvSpPr>
        <p:spPr>
          <a:xfrm rot="0">
            <a:off x="6801212" y="2487058"/>
            <a:ext cx="4685576" cy="358775"/>
          </a:xfrm>
          <a:prstGeom prst="rect">
            <a:avLst/>
          </a:prstGeom>
        </p:spPr>
        <p:txBody>
          <a:bodyPr anchor="t" rtlCol="false" tIns="0" lIns="0" bIns="0" rIns="0">
            <a:spAutoFit/>
          </a:bodyPr>
          <a:lstStyle/>
          <a:p>
            <a:pPr algn="ctr">
              <a:lnSpc>
                <a:spcPts val="2800"/>
              </a:lnSpc>
              <a:spcBef>
                <a:spcPct val="0"/>
              </a:spcBef>
            </a:pPr>
            <a:r>
              <a:rPr lang="en-US" sz="2000" spc="370">
                <a:solidFill>
                  <a:srgbClr val="000000"/>
                </a:solidFill>
                <a:latin typeface="Public Sans"/>
                <a:ea typeface="Public Sans"/>
                <a:cs typeface="Public Sans"/>
                <a:sym typeface="Public Sans"/>
              </a:rPr>
              <a:t>ABDELLAH EL AOUAD</a:t>
            </a:r>
          </a:p>
        </p:txBody>
      </p:sp>
      <p:sp>
        <p:nvSpPr>
          <p:cNvPr name="TextBox 4" id="4"/>
          <p:cNvSpPr txBox="true"/>
          <p:nvPr/>
        </p:nvSpPr>
        <p:spPr>
          <a:xfrm rot="0">
            <a:off x="6801212" y="7384017"/>
            <a:ext cx="4685576" cy="358775"/>
          </a:xfrm>
          <a:prstGeom prst="rect">
            <a:avLst/>
          </a:prstGeom>
        </p:spPr>
        <p:txBody>
          <a:bodyPr anchor="t" rtlCol="false" tIns="0" lIns="0" bIns="0" rIns="0">
            <a:spAutoFit/>
          </a:bodyPr>
          <a:lstStyle/>
          <a:p>
            <a:pPr algn="ctr">
              <a:lnSpc>
                <a:spcPts val="2800"/>
              </a:lnSpc>
              <a:spcBef>
                <a:spcPct val="0"/>
              </a:spcBef>
            </a:pPr>
            <a:r>
              <a:rPr lang="en-US" sz="2000" spc="370">
                <a:solidFill>
                  <a:srgbClr val="000000"/>
                </a:solidFill>
                <a:latin typeface="Public Sans"/>
                <a:ea typeface="Public Sans"/>
                <a:cs typeface="Public Sans"/>
                <a:sym typeface="Public Sans"/>
              </a:rPr>
              <a:t>DATA ANALYTICS PROJECT</a:t>
            </a:r>
          </a:p>
        </p:txBody>
      </p:sp>
      <p:sp>
        <p:nvSpPr>
          <p:cNvPr name="Freeform 5" id="5"/>
          <p:cNvSpPr/>
          <p:nvPr/>
        </p:nvSpPr>
        <p:spPr>
          <a:xfrm flipH="false" flipV="false" rot="0">
            <a:off x="-862834" y="5925635"/>
            <a:ext cx="3783068" cy="2000297"/>
          </a:xfrm>
          <a:custGeom>
            <a:avLst/>
            <a:gdLst/>
            <a:ahLst/>
            <a:cxnLst/>
            <a:rect r="r" b="b" t="t" l="l"/>
            <a:pathLst>
              <a:path h="2000297" w="3783068">
                <a:moveTo>
                  <a:pt x="0" y="0"/>
                </a:moveTo>
                <a:lnTo>
                  <a:pt x="3783068" y="0"/>
                </a:lnTo>
                <a:lnTo>
                  <a:pt x="3783068" y="2000297"/>
                </a:lnTo>
                <a:lnTo>
                  <a:pt x="0" y="20002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479817" y="-669331"/>
            <a:ext cx="3170177" cy="2999780"/>
          </a:xfrm>
          <a:custGeom>
            <a:avLst/>
            <a:gdLst/>
            <a:ahLst/>
            <a:cxnLst/>
            <a:rect r="r" b="b" t="t" l="l"/>
            <a:pathLst>
              <a:path h="2999780" w="3170177">
                <a:moveTo>
                  <a:pt x="0" y="0"/>
                </a:moveTo>
                <a:lnTo>
                  <a:pt x="3170178" y="0"/>
                </a:lnTo>
                <a:lnTo>
                  <a:pt x="3170178" y="2999781"/>
                </a:lnTo>
                <a:lnTo>
                  <a:pt x="0" y="2999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3EE"/>
        </a:solidFill>
      </p:bgPr>
    </p:bg>
    <p:spTree>
      <p:nvGrpSpPr>
        <p:cNvPr id="1" name=""/>
        <p:cNvGrpSpPr/>
        <p:nvPr/>
      </p:nvGrpSpPr>
      <p:grpSpPr>
        <a:xfrm>
          <a:off x="0" y="0"/>
          <a:ext cx="0" cy="0"/>
          <a:chOff x="0" y="0"/>
          <a:chExt cx="0" cy="0"/>
        </a:xfrm>
      </p:grpSpPr>
      <p:sp>
        <p:nvSpPr>
          <p:cNvPr name="Freeform 2" id="2"/>
          <p:cNvSpPr/>
          <p:nvPr/>
        </p:nvSpPr>
        <p:spPr>
          <a:xfrm flipH="false" flipV="false" rot="0">
            <a:off x="3184848" y="2257730"/>
            <a:ext cx="11918303" cy="3875438"/>
          </a:xfrm>
          <a:custGeom>
            <a:avLst/>
            <a:gdLst/>
            <a:ahLst/>
            <a:cxnLst/>
            <a:rect r="r" b="b" t="t" l="l"/>
            <a:pathLst>
              <a:path h="3875438" w="11918303">
                <a:moveTo>
                  <a:pt x="0" y="0"/>
                </a:moveTo>
                <a:lnTo>
                  <a:pt x="11918304" y="0"/>
                </a:lnTo>
                <a:lnTo>
                  <a:pt x="11918304" y="3875437"/>
                </a:lnTo>
                <a:lnTo>
                  <a:pt x="0" y="3875437"/>
                </a:lnTo>
                <a:lnTo>
                  <a:pt x="0" y="0"/>
                </a:lnTo>
                <a:close/>
              </a:path>
            </a:pathLst>
          </a:custGeom>
          <a:blipFill>
            <a:blip r:embed="rId2"/>
            <a:stretch>
              <a:fillRect l="0" t="0" r="0" b="-105279"/>
            </a:stretch>
          </a:blipFill>
        </p:spPr>
      </p:sp>
      <p:sp>
        <p:nvSpPr>
          <p:cNvPr name="TextBox 3" id="3"/>
          <p:cNvSpPr txBox="true"/>
          <p:nvPr/>
        </p:nvSpPr>
        <p:spPr>
          <a:xfrm rot="0">
            <a:off x="5743248" y="999496"/>
            <a:ext cx="6801503" cy="695959"/>
          </a:xfrm>
          <a:prstGeom prst="rect">
            <a:avLst/>
          </a:prstGeom>
        </p:spPr>
        <p:txBody>
          <a:bodyPr anchor="t" rtlCol="false" tIns="0" lIns="0" bIns="0" rIns="0">
            <a:spAutoFit/>
          </a:bodyPr>
          <a:lstStyle/>
          <a:p>
            <a:pPr algn="ctr">
              <a:lnSpc>
                <a:spcPts val="5169"/>
              </a:lnSpc>
            </a:pPr>
            <a:r>
              <a:rPr lang="en-US" sz="5499" i="true" spc="-340">
                <a:solidFill>
                  <a:srgbClr val="303030"/>
                </a:solidFill>
                <a:latin typeface="Playfair Display Italics"/>
                <a:ea typeface="Playfair Display Italics"/>
                <a:cs typeface="Playfair Display Italics"/>
                <a:sym typeface="Playfair Display Italics"/>
              </a:rPr>
              <a:t>RESULTS  2</a:t>
            </a:r>
          </a:p>
        </p:txBody>
      </p:sp>
      <p:sp>
        <p:nvSpPr>
          <p:cNvPr name="TextBox 4" id="4"/>
          <p:cNvSpPr txBox="true"/>
          <p:nvPr/>
        </p:nvSpPr>
        <p:spPr>
          <a:xfrm rot="0">
            <a:off x="1142780" y="6628766"/>
            <a:ext cx="16002441" cy="3201034"/>
          </a:xfrm>
          <a:prstGeom prst="rect">
            <a:avLst/>
          </a:prstGeom>
        </p:spPr>
        <p:txBody>
          <a:bodyPr anchor="t" rtlCol="false" tIns="0" lIns="0" bIns="0" rIns="0">
            <a:spAutoFit/>
          </a:bodyPr>
          <a:lstStyle/>
          <a:p>
            <a:pPr algn="l" marL="0" indent="0" lvl="0">
              <a:lnSpc>
                <a:spcPts val="3640"/>
              </a:lnSpc>
              <a:spcBef>
                <a:spcPct val="0"/>
              </a:spcBef>
            </a:pPr>
            <a:r>
              <a:rPr lang="en-US" b="true" sz="2600">
                <a:solidFill>
                  <a:srgbClr val="303030"/>
                </a:solidFill>
                <a:latin typeface="Public Sans Bold"/>
                <a:ea typeface="Public Sans Bold"/>
                <a:cs typeface="Public Sans Bold"/>
                <a:sym typeface="Public Sans Bold"/>
              </a:rPr>
              <a:t>    </a:t>
            </a:r>
            <a:r>
              <a:rPr lang="en-US" b="true" sz="2600" u="sng">
                <a:solidFill>
                  <a:srgbClr val="303030"/>
                </a:solidFill>
                <a:latin typeface="Public Sans Bold"/>
                <a:ea typeface="Public Sans Bold"/>
                <a:cs typeface="Public Sans Bold"/>
                <a:sym typeface="Public Sans Bold"/>
              </a:rPr>
              <a:t>P</a:t>
            </a:r>
            <a:r>
              <a:rPr lang="en-US" b="true" sz="2600" strike="noStrike" u="sng">
                <a:solidFill>
                  <a:srgbClr val="303030"/>
                </a:solidFill>
                <a:latin typeface="Public Sans Bold"/>
                <a:ea typeface="Public Sans Bold"/>
                <a:cs typeface="Public Sans Bold"/>
                <a:sym typeface="Public Sans Bold"/>
              </a:rPr>
              <a:t>aid-Plan Students:</a:t>
            </a:r>
          </a:p>
          <a:p>
            <a:pPr algn="l">
              <a:lnSpc>
                <a:spcPts val="3640"/>
              </a:lnSpc>
              <a:spcBef>
                <a:spcPct val="0"/>
              </a:spcBef>
            </a:pPr>
            <a:r>
              <a:rPr lang="en-US" sz="2600" i="true" strike="noStrike" u="none">
                <a:solidFill>
                  <a:srgbClr val="303030"/>
                </a:solidFill>
                <a:latin typeface="Public Sans Italics"/>
                <a:ea typeface="Public Sans Italics"/>
                <a:cs typeface="Public Sans Italics"/>
                <a:sym typeface="Public Sans Italics"/>
              </a:rPr>
              <a:t>There was an increase in engagement for paid-plan students from </a:t>
            </a:r>
            <a:r>
              <a:rPr lang="en-US" b="true" sz="2600" i="true" strike="noStrike" u="none">
                <a:solidFill>
                  <a:srgbClr val="303030"/>
                </a:solidFill>
                <a:latin typeface="Public Sans Bold Italics"/>
                <a:ea typeface="Public Sans Bold Italics"/>
                <a:cs typeface="Public Sans Bold Italics"/>
                <a:sym typeface="Public Sans Bold Italics"/>
              </a:rPr>
              <a:t>Q4 2021</a:t>
            </a:r>
            <a:r>
              <a:rPr lang="en-US" sz="2600" i="true" strike="noStrike" u="none">
                <a:solidFill>
                  <a:srgbClr val="303030"/>
                </a:solidFill>
                <a:latin typeface="Public Sans Italics"/>
                <a:ea typeface="Public Sans Italics"/>
                <a:cs typeface="Public Sans Italics"/>
                <a:sym typeface="Public Sans Italics"/>
              </a:rPr>
              <a:t> to </a:t>
            </a:r>
            <a:r>
              <a:rPr lang="en-US" b="true" sz="2600" i="true" strike="noStrike" u="none">
                <a:solidFill>
                  <a:srgbClr val="303030"/>
                </a:solidFill>
                <a:latin typeface="Public Sans Bold Italics"/>
                <a:ea typeface="Public Sans Bold Italics"/>
                <a:cs typeface="Public Sans Bold Italics"/>
                <a:sym typeface="Public Sans Bold Italics"/>
              </a:rPr>
              <a:t>Q4 2022</a:t>
            </a:r>
            <a:r>
              <a:rPr lang="en-US" sz="2600" i="true" strike="noStrike" u="none">
                <a:solidFill>
                  <a:srgbClr val="303030"/>
                </a:solidFill>
                <a:latin typeface="Public Sans Italics"/>
                <a:ea typeface="Public Sans Italics"/>
                <a:cs typeface="Public Sans Italics"/>
                <a:sym typeface="Public Sans Italics"/>
              </a:rPr>
              <a:t>. The confidence interval for the average minutes watched by paid-plan students increased from </a:t>
            </a:r>
            <a:r>
              <a:rPr lang="en-US" b="true" sz="2600" i="true" strike="noStrike" u="none">
                <a:solidFill>
                  <a:srgbClr val="303030"/>
                </a:solidFill>
                <a:latin typeface="Public Sans Bold Italics"/>
                <a:ea typeface="Public Sans Bold Italics"/>
                <a:cs typeface="Public Sans Bold Italics"/>
                <a:sym typeface="Public Sans Bold Italics"/>
              </a:rPr>
              <a:t>Q4 2021</a:t>
            </a:r>
            <a:r>
              <a:rPr lang="en-US" sz="2600" i="true" strike="noStrike" u="none">
                <a:solidFill>
                  <a:srgbClr val="303030"/>
                </a:solidFill>
                <a:latin typeface="Public Sans Italics"/>
                <a:ea typeface="Public Sans Italics"/>
                <a:cs typeface="Public Sans Italics"/>
                <a:sym typeface="Public Sans Italics"/>
              </a:rPr>
              <a:t> (</a:t>
            </a:r>
            <a:r>
              <a:rPr lang="en-US" b="true" sz="2600" i="true" strike="noStrike" u="none">
                <a:solidFill>
                  <a:srgbClr val="303030"/>
                </a:solidFill>
                <a:latin typeface="Public Sans Bold Italics"/>
                <a:ea typeface="Public Sans Bold Italics"/>
                <a:cs typeface="Public Sans Bold Italics"/>
                <a:sym typeface="Public Sans Bold Italics"/>
              </a:rPr>
              <a:t>316.25</a:t>
            </a:r>
            <a:r>
              <a:rPr lang="en-US" sz="2600" i="true" strike="noStrike" u="none">
                <a:solidFill>
                  <a:srgbClr val="303030"/>
                </a:solidFill>
                <a:latin typeface="Public Sans Italics"/>
                <a:ea typeface="Public Sans Italics"/>
                <a:cs typeface="Public Sans Italics"/>
                <a:sym typeface="Public Sans Italics"/>
              </a:rPr>
              <a:t> to </a:t>
            </a:r>
            <a:r>
              <a:rPr lang="en-US" b="true" sz="2600" i="true" strike="noStrike" u="none">
                <a:solidFill>
                  <a:srgbClr val="303030"/>
                </a:solidFill>
                <a:latin typeface="Public Sans Bold Italics"/>
                <a:ea typeface="Public Sans Bold Italics"/>
                <a:cs typeface="Public Sans Bold Italics"/>
                <a:sym typeface="Public Sans Bold Italics"/>
              </a:rPr>
              <a:t>348.76</a:t>
            </a:r>
            <a:r>
              <a:rPr lang="en-US" sz="2600" i="true" strike="noStrike" u="none">
                <a:solidFill>
                  <a:srgbClr val="303030"/>
                </a:solidFill>
                <a:latin typeface="Public Sans Italics"/>
                <a:ea typeface="Public Sans Italics"/>
                <a:cs typeface="Public Sans Italics"/>
                <a:sym typeface="Public Sans Italics"/>
              </a:rPr>
              <a:t> minutes) to </a:t>
            </a:r>
            <a:r>
              <a:rPr lang="en-US" b="true" sz="2600" i="true" strike="noStrike" u="none">
                <a:solidFill>
                  <a:srgbClr val="303030"/>
                </a:solidFill>
                <a:latin typeface="Public Sans Bold Italics"/>
                <a:ea typeface="Public Sans Bold Italics"/>
                <a:cs typeface="Public Sans Bold Italics"/>
                <a:sym typeface="Public Sans Bold Italics"/>
              </a:rPr>
              <a:t>Q4 2022</a:t>
            </a:r>
            <a:r>
              <a:rPr lang="en-US" sz="2600" i="true" strike="noStrike" u="none">
                <a:solidFill>
                  <a:srgbClr val="303030"/>
                </a:solidFill>
                <a:latin typeface="Public Sans Italics"/>
                <a:ea typeface="Public Sans Italics"/>
                <a:cs typeface="Public Sans Italics"/>
                <a:sym typeface="Public Sans Italics"/>
              </a:rPr>
              <a:t> (</a:t>
            </a:r>
            <a:r>
              <a:rPr lang="en-US" b="true" sz="2600" i="true" strike="noStrike" u="none">
                <a:solidFill>
                  <a:srgbClr val="303030"/>
                </a:solidFill>
                <a:latin typeface="Public Sans Bold Italics"/>
                <a:ea typeface="Public Sans Bold Italics"/>
                <a:cs typeface="Public Sans Bold Italics"/>
                <a:sym typeface="Public Sans Bold Italics"/>
              </a:rPr>
              <a:t>351.91</a:t>
            </a:r>
            <a:r>
              <a:rPr lang="en-US" sz="2600" i="true" strike="noStrike" u="none">
                <a:solidFill>
                  <a:srgbClr val="303030"/>
                </a:solidFill>
                <a:latin typeface="Public Sans Italics"/>
                <a:ea typeface="Public Sans Italics"/>
                <a:cs typeface="Public Sans Italics"/>
                <a:sym typeface="Public Sans Italics"/>
              </a:rPr>
              <a:t> to </a:t>
            </a:r>
            <a:r>
              <a:rPr lang="en-US" b="true" sz="2600" i="true" strike="noStrike" u="none">
                <a:solidFill>
                  <a:srgbClr val="303030"/>
                </a:solidFill>
                <a:latin typeface="Public Sans Bold Italics"/>
                <a:ea typeface="Public Sans Bold Italics"/>
                <a:cs typeface="Public Sans Bold Italics"/>
                <a:sym typeface="Public Sans Bold Italics"/>
              </a:rPr>
              <a:t>384.72</a:t>
            </a:r>
            <a:r>
              <a:rPr lang="en-US" sz="2600" i="true" strike="noStrike" u="none">
                <a:solidFill>
                  <a:srgbClr val="303030"/>
                </a:solidFill>
                <a:latin typeface="Public Sans Italics"/>
                <a:ea typeface="Public Sans Italics"/>
                <a:cs typeface="Public Sans Italics"/>
                <a:sym typeface="Public Sans Italics"/>
              </a:rPr>
              <a:t> minutes). This suggests that we can be </a:t>
            </a:r>
            <a:r>
              <a:rPr lang="en-US" b="true" sz="2600" i="true" strike="noStrike" u="none">
                <a:solidFill>
                  <a:srgbClr val="303030"/>
                </a:solidFill>
                <a:latin typeface="Public Sans Bold Italics"/>
                <a:ea typeface="Public Sans Bold Italics"/>
                <a:cs typeface="Public Sans Bold Italics"/>
                <a:sym typeface="Public Sans Bold Italics"/>
              </a:rPr>
              <a:t>95%</a:t>
            </a:r>
            <a:r>
              <a:rPr lang="en-US" sz="2600" i="true" strike="noStrike" u="none">
                <a:solidFill>
                  <a:srgbClr val="303030"/>
                </a:solidFill>
                <a:latin typeface="Public Sans Italics"/>
                <a:ea typeface="Public Sans Italics"/>
                <a:cs typeface="Public Sans Italics"/>
                <a:sym typeface="Public Sans Italics"/>
              </a:rPr>
              <a:t> confident that the true average minutes watched by all paid-plan students in the population increased from </a:t>
            </a:r>
            <a:r>
              <a:rPr lang="en-US" b="true" sz="2600" i="true" strike="noStrike" u="none">
                <a:solidFill>
                  <a:srgbClr val="303030"/>
                </a:solidFill>
                <a:latin typeface="Public Sans Bold Italics"/>
                <a:ea typeface="Public Sans Bold Italics"/>
                <a:cs typeface="Public Sans Bold Italics"/>
                <a:sym typeface="Public Sans Bold Italics"/>
              </a:rPr>
              <a:t>Q4 2021</a:t>
            </a:r>
            <a:r>
              <a:rPr lang="en-US" sz="2600" i="true" strike="noStrike" u="none">
                <a:solidFill>
                  <a:srgbClr val="303030"/>
                </a:solidFill>
                <a:latin typeface="Public Sans Italics"/>
                <a:ea typeface="Public Sans Italics"/>
                <a:cs typeface="Public Sans Italics"/>
                <a:sym typeface="Public Sans Italics"/>
              </a:rPr>
              <a:t> to </a:t>
            </a:r>
            <a:r>
              <a:rPr lang="en-US" b="true" sz="2600" i="true" strike="noStrike" u="none">
                <a:solidFill>
                  <a:srgbClr val="303030"/>
                </a:solidFill>
                <a:latin typeface="Public Sans Bold Italics"/>
                <a:ea typeface="Public Sans Bold Italics"/>
                <a:cs typeface="Public Sans Bold Italics"/>
                <a:sym typeface="Public Sans Bold Italics"/>
              </a:rPr>
              <a:t>Q4 2022</a:t>
            </a:r>
            <a:r>
              <a:rPr lang="en-US" sz="2600" i="true" strike="noStrike" u="none">
                <a:solidFill>
                  <a:srgbClr val="303030"/>
                </a:solidFill>
                <a:latin typeface="Public Sans Italics"/>
                <a:ea typeface="Public Sans Italics"/>
                <a:cs typeface="Public Sans Italics"/>
                <a:sym typeface="Public Sans Italics"/>
              </a:rPr>
              <a:t>.</a:t>
            </a:r>
          </a:p>
          <a:p>
            <a:pPr algn="l" marL="0" indent="0" lvl="0">
              <a:lnSpc>
                <a:spcPts val="3640"/>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3EE"/>
        </a:solidFill>
      </p:bgPr>
    </p:bg>
    <p:spTree>
      <p:nvGrpSpPr>
        <p:cNvPr id="1" name=""/>
        <p:cNvGrpSpPr/>
        <p:nvPr/>
      </p:nvGrpSpPr>
      <p:grpSpPr>
        <a:xfrm>
          <a:off x="0" y="0"/>
          <a:ext cx="0" cy="0"/>
          <a:chOff x="0" y="0"/>
          <a:chExt cx="0" cy="0"/>
        </a:xfrm>
      </p:grpSpPr>
      <p:sp>
        <p:nvSpPr>
          <p:cNvPr name="Freeform 2" id="2"/>
          <p:cNvSpPr/>
          <p:nvPr/>
        </p:nvSpPr>
        <p:spPr>
          <a:xfrm flipH="false" flipV="false" rot="0">
            <a:off x="3184848" y="2316225"/>
            <a:ext cx="11918303" cy="3739397"/>
          </a:xfrm>
          <a:custGeom>
            <a:avLst/>
            <a:gdLst/>
            <a:ahLst/>
            <a:cxnLst/>
            <a:rect r="r" b="b" t="t" l="l"/>
            <a:pathLst>
              <a:path h="3739397" w="11918303">
                <a:moveTo>
                  <a:pt x="0" y="0"/>
                </a:moveTo>
                <a:lnTo>
                  <a:pt x="11918304" y="0"/>
                </a:lnTo>
                <a:lnTo>
                  <a:pt x="11918304" y="3739397"/>
                </a:lnTo>
                <a:lnTo>
                  <a:pt x="0" y="3739397"/>
                </a:lnTo>
                <a:lnTo>
                  <a:pt x="0" y="0"/>
                </a:lnTo>
                <a:close/>
              </a:path>
            </a:pathLst>
          </a:custGeom>
          <a:blipFill>
            <a:blip r:embed="rId2"/>
            <a:stretch>
              <a:fillRect l="0" t="-112191" r="0" b="-555"/>
            </a:stretch>
          </a:blipFill>
        </p:spPr>
      </p:sp>
      <p:sp>
        <p:nvSpPr>
          <p:cNvPr name="TextBox 3" id="3"/>
          <p:cNvSpPr txBox="true"/>
          <p:nvPr/>
        </p:nvSpPr>
        <p:spPr>
          <a:xfrm rot="0">
            <a:off x="5743248" y="999496"/>
            <a:ext cx="6801503" cy="695959"/>
          </a:xfrm>
          <a:prstGeom prst="rect">
            <a:avLst/>
          </a:prstGeom>
        </p:spPr>
        <p:txBody>
          <a:bodyPr anchor="t" rtlCol="false" tIns="0" lIns="0" bIns="0" rIns="0">
            <a:spAutoFit/>
          </a:bodyPr>
          <a:lstStyle/>
          <a:p>
            <a:pPr algn="ctr">
              <a:lnSpc>
                <a:spcPts val="5169"/>
              </a:lnSpc>
            </a:pPr>
            <a:r>
              <a:rPr lang="en-US" sz="5499" i="true" spc="-340">
                <a:solidFill>
                  <a:srgbClr val="303030"/>
                </a:solidFill>
                <a:latin typeface="Playfair Display Italics"/>
                <a:ea typeface="Playfair Display Italics"/>
                <a:cs typeface="Playfair Display Italics"/>
                <a:sym typeface="Playfair Display Italics"/>
              </a:rPr>
              <a:t>RESULTS  2</a:t>
            </a:r>
          </a:p>
        </p:txBody>
      </p:sp>
      <p:sp>
        <p:nvSpPr>
          <p:cNvPr name="TextBox 4" id="4"/>
          <p:cNvSpPr txBox="true"/>
          <p:nvPr/>
        </p:nvSpPr>
        <p:spPr>
          <a:xfrm rot="0">
            <a:off x="1142780" y="6628766"/>
            <a:ext cx="16002441" cy="3201034"/>
          </a:xfrm>
          <a:prstGeom prst="rect">
            <a:avLst/>
          </a:prstGeom>
        </p:spPr>
        <p:txBody>
          <a:bodyPr anchor="t" rtlCol="false" tIns="0" lIns="0" bIns="0" rIns="0">
            <a:spAutoFit/>
          </a:bodyPr>
          <a:lstStyle/>
          <a:p>
            <a:pPr algn="l" marL="0" indent="0" lvl="0">
              <a:lnSpc>
                <a:spcPts val="3640"/>
              </a:lnSpc>
              <a:spcBef>
                <a:spcPct val="0"/>
              </a:spcBef>
            </a:pPr>
            <a:r>
              <a:rPr lang="en-US" sz="2600" i="true" strike="noStrike" u="none">
                <a:solidFill>
                  <a:srgbClr val="303030"/>
                </a:solidFill>
                <a:latin typeface="Public Sans Italics"/>
                <a:ea typeface="Public Sans Italics"/>
                <a:cs typeface="Public Sans Italics"/>
                <a:sym typeface="Public Sans Italics"/>
              </a:rPr>
              <a:t>    </a:t>
            </a:r>
            <a:r>
              <a:rPr lang="en-US" b="true" sz="2600" strike="noStrike" u="sng">
                <a:solidFill>
                  <a:srgbClr val="303030"/>
                </a:solidFill>
                <a:latin typeface="Public Sans Bold"/>
                <a:ea typeface="Public Sans Bold"/>
                <a:cs typeface="Public Sans Bold"/>
                <a:sym typeface="Public Sans Bold"/>
              </a:rPr>
              <a:t>Paid-Plan Students:</a:t>
            </a:r>
          </a:p>
          <a:p>
            <a:pPr algn="l" marL="0" indent="0" lvl="0">
              <a:lnSpc>
                <a:spcPts val="3640"/>
              </a:lnSpc>
              <a:spcBef>
                <a:spcPct val="0"/>
              </a:spcBef>
            </a:pPr>
            <a:r>
              <a:rPr lang="en-US" sz="2600" i="true" strike="noStrike" u="none">
                <a:solidFill>
                  <a:srgbClr val="303030"/>
                </a:solidFill>
                <a:latin typeface="Public Sans Italics"/>
                <a:ea typeface="Public Sans Italics"/>
                <a:cs typeface="Public Sans Italics"/>
                <a:sym typeface="Public Sans Italics"/>
              </a:rPr>
              <a:t>Among free-plan students, there's a decrease in engagement from </a:t>
            </a:r>
            <a:r>
              <a:rPr lang="en-US" b="true" sz="2600" i="true" strike="noStrike" u="none">
                <a:solidFill>
                  <a:srgbClr val="303030"/>
                </a:solidFill>
                <a:latin typeface="Public Sans Bold Italics"/>
                <a:ea typeface="Public Sans Bold Italics"/>
                <a:cs typeface="Public Sans Bold Italics"/>
                <a:sym typeface="Public Sans Bold Italics"/>
              </a:rPr>
              <a:t>Q4 2021 </a:t>
            </a:r>
            <a:r>
              <a:rPr lang="en-US" sz="2600" i="true" strike="noStrike" u="none">
                <a:solidFill>
                  <a:srgbClr val="303030"/>
                </a:solidFill>
                <a:latin typeface="Public Sans Italics"/>
                <a:ea typeface="Public Sans Italics"/>
                <a:cs typeface="Public Sans Italics"/>
                <a:sym typeface="Public Sans Italics"/>
              </a:rPr>
              <a:t>to </a:t>
            </a:r>
            <a:r>
              <a:rPr lang="en-US" b="true" sz="2600" i="true" strike="noStrike" u="none">
                <a:solidFill>
                  <a:srgbClr val="303030"/>
                </a:solidFill>
                <a:latin typeface="Public Sans Bold Italics"/>
                <a:ea typeface="Public Sans Bold Italics"/>
                <a:cs typeface="Public Sans Bold Italics"/>
                <a:sym typeface="Public Sans Bold Italics"/>
              </a:rPr>
              <a:t>Q4 2022</a:t>
            </a:r>
            <a:r>
              <a:rPr lang="en-US" sz="2600" i="true" strike="noStrike" u="none">
                <a:solidFill>
                  <a:srgbClr val="303030"/>
                </a:solidFill>
                <a:latin typeface="Public Sans Italics"/>
                <a:ea typeface="Public Sans Italics"/>
                <a:cs typeface="Public Sans Italics"/>
                <a:sym typeface="Public Sans Italics"/>
              </a:rPr>
              <a:t>. The confidence interval for the average minutes watched decreased from </a:t>
            </a:r>
            <a:r>
              <a:rPr lang="en-US" b="true" sz="2600" i="true" strike="noStrike" u="none">
                <a:solidFill>
                  <a:srgbClr val="303030"/>
                </a:solidFill>
                <a:latin typeface="Public Sans Bold Italics"/>
                <a:ea typeface="Public Sans Bold Italics"/>
                <a:cs typeface="Public Sans Bold Italics"/>
                <a:sym typeface="Public Sans Bold Italics"/>
              </a:rPr>
              <a:t>Q4 2021 </a:t>
            </a:r>
            <a:r>
              <a:rPr lang="en-US" sz="2600" i="true" strike="noStrike" u="none">
                <a:solidFill>
                  <a:srgbClr val="303030"/>
                </a:solidFill>
                <a:latin typeface="Public Sans Italics"/>
                <a:ea typeface="Public Sans Italics"/>
                <a:cs typeface="Public Sans Italics"/>
                <a:sym typeface="Public Sans Italics"/>
              </a:rPr>
              <a:t>(</a:t>
            </a:r>
            <a:r>
              <a:rPr lang="en-US" b="true" sz="2600" i="true" strike="noStrike" u="none">
                <a:solidFill>
                  <a:srgbClr val="303030"/>
                </a:solidFill>
                <a:latin typeface="Public Sans Bold Italics"/>
                <a:ea typeface="Public Sans Bold Italics"/>
                <a:cs typeface="Public Sans Bold Italics"/>
                <a:sym typeface="Public Sans Bold Italics"/>
              </a:rPr>
              <a:t>129.92 </a:t>
            </a:r>
            <a:r>
              <a:rPr lang="en-US" sz="2600" i="true" strike="noStrike" u="none">
                <a:solidFill>
                  <a:srgbClr val="303030"/>
                </a:solidFill>
                <a:latin typeface="Public Sans Italics"/>
                <a:ea typeface="Public Sans Italics"/>
                <a:cs typeface="Public Sans Italics"/>
                <a:sym typeface="Public Sans Italics"/>
              </a:rPr>
              <a:t>to </a:t>
            </a:r>
            <a:r>
              <a:rPr lang="en-US" b="true" sz="2600" i="true" strike="noStrike" u="none">
                <a:solidFill>
                  <a:srgbClr val="303030"/>
                </a:solidFill>
                <a:latin typeface="Public Sans Bold Italics"/>
                <a:ea typeface="Public Sans Bold Italics"/>
                <a:cs typeface="Public Sans Bold Italics"/>
                <a:sym typeface="Public Sans Bold Italics"/>
              </a:rPr>
              <a:t>137.95 </a:t>
            </a:r>
            <a:r>
              <a:rPr lang="en-US" sz="2600" i="true" strike="noStrike" u="none">
                <a:solidFill>
                  <a:srgbClr val="303030"/>
                </a:solidFill>
                <a:latin typeface="Public Sans Italics"/>
                <a:ea typeface="Public Sans Italics"/>
                <a:cs typeface="Public Sans Italics"/>
                <a:sym typeface="Public Sans Italics"/>
              </a:rPr>
              <a:t>minutes) to </a:t>
            </a:r>
            <a:r>
              <a:rPr lang="en-US" b="true" sz="2600" i="true" strike="noStrike" u="none">
                <a:solidFill>
                  <a:srgbClr val="303030"/>
                </a:solidFill>
                <a:latin typeface="Public Sans Bold Italics"/>
                <a:ea typeface="Public Sans Bold Italics"/>
                <a:cs typeface="Public Sans Bold Italics"/>
                <a:sym typeface="Public Sans Bold Italics"/>
              </a:rPr>
              <a:t>Q4 2022 </a:t>
            </a:r>
            <a:r>
              <a:rPr lang="en-US" sz="2600" i="true" strike="noStrike" u="none">
                <a:solidFill>
                  <a:srgbClr val="303030"/>
                </a:solidFill>
                <a:latin typeface="Public Sans Italics"/>
                <a:ea typeface="Public Sans Italics"/>
                <a:cs typeface="Public Sans Italics"/>
                <a:sym typeface="Public Sans Italics"/>
              </a:rPr>
              <a:t>(</a:t>
            </a:r>
            <a:r>
              <a:rPr lang="en-US" b="true" sz="2600" i="true" strike="noStrike" u="none">
                <a:solidFill>
                  <a:srgbClr val="303030"/>
                </a:solidFill>
                <a:latin typeface="Public Sans Bold Italics"/>
                <a:ea typeface="Public Sans Bold Italics"/>
                <a:cs typeface="Public Sans Bold Italics"/>
                <a:sym typeface="Public Sans Bold Italics"/>
              </a:rPr>
              <a:t>67.71 </a:t>
            </a:r>
            <a:r>
              <a:rPr lang="en-US" sz="2600" i="true" strike="noStrike" u="none">
                <a:solidFill>
                  <a:srgbClr val="303030"/>
                </a:solidFill>
                <a:latin typeface="Public Sans Italics"/>
                <a:ea typeface="Public Sans Italics"/>
                <a:cs typeface="Public Sans Italics"/>
                <a:sym typeface="Public Sans Italics"/>
              </a:rPr>
              <a:t>to </a:t>
            </a:r>
            <a:r>
              <a:rPr lang="en-US" b="true" sz="2600" i="true" strike="noStrike" u="none">
                <a:solidFill>
                  <a:srgbClr val="303030"/>
                </a:solidFill>
                <a:latin typeface="Public Sans Bold Italics"/>
                <a:ea typeface="Public Sans Bold Italics"/>
                <a:cs typeface="Public Sans Bold Italics"/>
                <a:sym typeface="Public Sans Bold Italics"/>
              </a:rPr>
              <a:t>70.59 </a:t>
            </a:r>
            <a:r>
              <a:rPr lang="en-US" sz="2600" i="true" strike="noStrike" u="none">
                <a:solidFill>
                  <a:srgbClr val="303030"/>
                </a:solidFill>
                <a:latin typeface="Public Sans Italics"/>
                <a:ea typeface="Public Sans Italics"/>
                <a:cs typeface="Public Sans Italics"/>
                <a:sym typeface="Public Sans Italics"/>
              </a:rPr>
              <a:t>minutes). We then can be </a:t>
            </a:r>
            <a:r>
              <a:rPr lang="en-US" b="true" sz="2600" i="true" strike="noStrike" u="none">
                <a:solidFill>
                  <a:srgbClr val="303030"/>
                </a:solidFill>
                <a:latin typeface="Public Sans Bold Italics"/>
                <a:ea typeface="Public Sans Bold Italics"/>
                <a:cs typeface="Public Sans Bold Italics"/>
                <a:sym typeface="Public Sans Bold Italics"/>
              </a:rPr>
              <a:t>95% </a:t>
            </a:r>
            <a:r>
              <a:rPr lang="en-US" sz="2600" i="true" strike="noStrike" u="none">
                <a:solidFill>
                  <a:srgbClr val="303030"/>
                </a:solidFill>
                <a:latin typeface="Public Sans Italics"/>
                <a:ea typeface="Public Sans Italics"/>
                <a:cs typeface="Public Sans Italics"/>
                <a:sym typeface="Public Sans Italics"/>
              </a:rPr>
              <a:t>confident that the true average minutes watched by all free-plan students in the population decreased from </a:t>
            </a:r>
            <a:r>
              <a:rPr lang="en-US" b="true" sz="2600" i="true" strike="noStrike" u="none">
                <a:solidFill>
                  <a:srgbClr val="303030"/>
                </a:solidFill>
                <a:latin typeface="Public Sans Bold Italics"/>
                <a:ea typeface="Public Sans Bold Italics"/>
                <a:cs typeface="Public Sans Bold Italics"/>
                <a:sym typeface="Public Sans Bold Italics"/>
              </a:rPr>
              <a:t>Q4 2021 </a:t>
            </a:r>
            <a:r>
              <a:rPr lang="en-US" sz="2600" i="true" strike="noStrike" u="none">
                <a:solidFill>
                  <a:srgbClr val="303030"/>
                </a:solidFill>
                <a:latin typeface="Public Sans Italics"/>
                <a:ea typeface="Public Sans Italics"/>
                <a:cs typeface="Public Sans Italics"/>
                <a:sym typeface="Public Sans Italics"/>
              </a:rPr>
              <a:t>to </a:t>
            </a:r>
            <a:r>
              <a:rPr lang="en-US" b="true" sz="2600" i="true" strike="noStrike" u="none">
                <a:solidFill>
                  <a:srgbClr val="303030"/>
                </a:solidFill>
                <a:latin typeface="Public Sans Bold Italics"/>
                <a:ea typeface="Public Sans Bold Italics"/>
                <a:cs typeface="Public Sans Bold Italics"/>
                <a:sym typeface="Public Sans Bold Italics"/>
              </a:rPr>
              <a:t>Q4 2022</a:t>
            </a:r>
            <a:r>
              <a:rPr lang="en-US" sz="2600" i="true" strike="noStrike" u="none">
                <a:solidFill>
                  <a:srgbClr val="303030"/>
                </a:solidFill>
                <a:latin typeface="Public Sans Italics"/>
                <a:ea typeface="Public Sans Italics"/>
                <a:cs typeface="Public Sans Italics"/>
                <a:sym typeface="Public Sans Italics"/>
              </a:rPr>
              <a:t>.</a:t>
            </a:r>
          </a:p>
          <a:p>
            <a:pPr algn="l" marL="0" indent="0" lvl="0">
              <a:lnSpc>
                <a:spcPts val="3640"/>
              </a:lnSpc>
              <a:spcBef>
                <a:spcPct val="0"/>
              </a:spcBef>
            </a:pPr>
          </a:p>
          <a:p>
            <a:pPr algn="l" marL="0" indent="0" lvl="0">
              <a:lnSpc>
                <a:spcPts val="364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C2D4BB"/>
        </a:solidFill>
      </p:bgPr>
    </p:bg>
    <p:spTree>
      <p:nvGrpSpPr>
        <p:cNvPr id="1" name=""/>
        <p:cNvGrpSpPr/>
        <p:nvPr/>
      </p:nvGrpSpPr>
      <p:grpSpPr>
        <a:xfrm>
          <a:off x="0" y="0"/>
          <a:ext cx="0" cy="0"/>
          <a:chOff x="0" y="0"/>
          <a:chExt cx="0" cy="0"/>
        </a:xfrm>
      </p:grpSpPr>
      <p:sp>
        <p:nvSpPr>
          <p:cNvPr name="TextBox 2" id="2"/>
          <p:cNvSpPr txBox="true"/>
          <p:nvPr/>
        </p:nvSpPr>
        <p:spPr>
          <a:xfrm rot="0">
            <a:off x="4217160" y="580488"/>
            <a:ext cx="9853679" cy="695959"/>
          </a:xfrm>
          <a:prstGeom prst="rect">
            <a:avLst/>
          </a:prstGeom>
        </p:spPr>
        <p:txBody>
          <a:bodyPr anchor="t" rtlCol="false" tIns="0" lIns="0" bIns="0" rIns="0">
            <a:spAutoFit/>
          </a:bodyPr>
          <a:lstStyle/>
          <a:p>
            <a:pPr algn="ctr">
              <a:lnSpc>
                <a:spcPts val="5169"/>
              </a:lnSpc>
            </a:pPr>
            <a:r>
              <a:rPr lang="en-US" sz="5499" spc="-340">
                <a:solidFill>
                  <a:srgbClr val="303030"/>
                </a:solidFill>
                <a:latin typeface="Playfair Display"/>
                <a:ea typeface="Playfair Display"/>
                <a:cs typeface="Playfair Display"/>
                <a:sym typeface="Playfair Display"/>
              </a:rPr>
              <a:t>INSIGHTS</a:t>
            </a:r>
          </a:p>
        </p:txBody>
      </p:sp>
      <p:sp>
        <p:nvSpPr>
          <p:cNvPr name="TextBox 3" id="3"/>
          <p:cNvSpPr txBox="true"/>
          <p:nvPr/>
        </p:nvSpPr>
        <p:spPr>
          <a:xfrm rot="0">
            <a:off x="623353" y="2562662"/>
            <a:ext cx="12753941" cy="490854"/>
          </a:xfrm>
          <a:prstGeom prst="rect">
            <a:avLst/>
          </a:prstGeom>
        </p:spPr>
        <p:txBody>
          <a:bodyPr anchor="t" rtlCol="false" tIns="0" lIns="0" bIns="0" rIns="0">
            <a:spAutoFit/>
          </a:bodyPr>
          <a:lstStyle/>
          <a:p>
            <a:pPr algn="l" marL="604528" indent="-302264" lvl="1">
              <a:lnSpc>
                <a:spcPts val="3920"/>
              </a:lnSpc>
              <a:buFont typeface="Arial"/>
              <a:buChar char="•"/>
            </a:pPr>
            <a:r>
              <a:rPr lang="en-US" b="true" sz="2800" spc="-70">
                <a:solidFill>
                  <a:srgbClr val="303030"/>
                </a:solidFill>
                <a:latin typeface="Public Sans Bold"/>
                <a:ea typeface="Public Sans Bold"/>
                <a:cs typeface="Public Sans Bold"/>
                <a:sym typeface="Public Sans Bold"/>
              </a:rPr>
              <a:t>Comparison between Paid- and Free-Plan Students (Q4 2022)</a:t>
            </a:r>
          </a:p>
        </p:txBody>
      </p:sp>
      <p:sp>
        <p:nvSpPr>
          <p:cNvPr name="TextBox 4" id="4"/>
          <p:cNvSpPr txBox="true"/>
          <p:nvPr/>
        </p:nvSpPr>
        <p:spPr>
          <a:xfrm rot="0">
            <a:off x="1528295" y="3766112"/>
            <a:ext cx="16252238" cy="3255009"/>
          </a:xfrm>
          <a:prstGeom prst="rect">
            <a:avLst/>
          </a:prstGeom>
        </p:spPr>
        <p:txBody>
          <a:bodyPr anchor="t" rtlCol="false" tIns="0" lIns="0" bIns="0" rIns="0">
            <a:spAutoFit/>
          </a:bodyPr>
          <a:lstStyle/>
          <a:p>
            <a:pPr algn="l" marL="0" indent="0" lvl="0">
              <a:lnSpc>
                <a:spcPts val="4340"/>
              </a:lnSpc>
              <a:spcBef>
                <a:spcPct val="0"/>
              </a:spcBef>
            </a:pPr>
            <a:r>
              <a:rPr lang="en-US" sz="3100" i="true">
                <a:solidFill>
                  <a:srgbClr val="303030"/>
                </a:solidFill>
                <a:latin typeface="Public Sans Italics"/>
                <a:ea typeface="Public Sans Italics"/>
                <a:cs typeface="Public Sans Italics"/>
                <a:sym typeface="Public Sans Italics"/>
              </a:rPr>
              <a:t>Students with a paid-plan subscription watch substantially more than those without. The confidence interval for the average minutes watched in </a:t>
            </a:r>
            <a:r>
              <a:rPr lang="en-US" b="true" sz="3100" i="true">
                <a:solidFill>
                  <a:srgbClr val="303030"/>
                </a:solidFill>
                <a:latin typeface="Public Sans Bold Italics"/>
                <a:ea typeface="Public Sans Bold Italics"/>
                <a:cs typeface="Public Sans Bold Italics"/>
                <a:sym typeface="Public Sans Bold Italics"/>
              </a:rPr>
              <a:t>Q4 2022 </a:t>
            </a:r>
            <a:r>
              <a:rPr lang="en-US" sz="3100" i="true">
                <a:solidFill>
                  <a:srgbClr val="303030"/>
                </a:solidFill>
                <a:latin typeface="Public Sans Italics"/>
                <a:ea typeface="Public Sans Italics"/>
                <a:cs typeface="Public Sans Italics"/>
                <a:sym typeface="Public Sans Italics"/>
              </a:rPr>
              <a:t>was </a:t>
            </a:r>
            <a:r>
              <a:rPr lang="en-US" b="true" sz="3100" i="true">
                <a:solidFill>
                  <a:srgbClr val="303030"/>
                </a:solidFill>
                <a:latin typeface="Public Sans Bold Italics"/>
                <a:ea typeface="Public Sans Bold Italics"/>
                <a:cs typeface="Public Sans Bold Italics"/>
                <a:sym typeface="Public Sans Bold Italics"/>
              </a:rPr>
              <a:t>67.71 </a:t>
            </a:r>
            <a:r>
              <a:rPr lang="en-US" sz="3100" i="true">
                <a:solidFill>
                  <a:srgbClr val="303030"/>
                </a:solidFill>
                <a:latin typeface="Public Sans Italics"/>
                <a:ea typeface="Public Sans Italics"/>
                <a:cs typeface="Public Sans Italics"/>
                <a:sym typeface="Public Sans Italics"/>
              </a:rPr>
              <a:t>to </a:t>
            </a:r>
            <a:r>
              <a:rPr lang="en-US" b="true" sz="3100" i="true">
                <a:solidFill>
                  <a:srgbClr val="303030"/>
                </a:solidFill>
                <a:latin typeface="Public Sans Bold Italics"/>
                <a:ea typeface="Public Sans Bold Italics"/>
                <a:cs typeface="Public Sans Bold Italics"/>
                <a:sym typeface="Public Sans Bold Italics"/>
              </a:rPr>
              <a:t>70.59 </a:t>
            </a:r>
            <a:r>
              <a:rPr lang="en-US" sz="3100" i="true">
                <a:solidFill>
                  <a:srgbClr val="303030"/>
                </a:solidFill>
                <a:latin typeface="Public Sans Italics"/>
                <a:ea typeface="Public Sans Italics"/>
                <a:cs typeface="Public Sans Italics"/>
                <a:sym typeface="Public Sans Italics"/>
              </a:rPr>
              <a:t>minutes for free-plan students and </a:t>
            </a:r>
            <a:r>
              <a:rPr lang="en-US" b="true" sz="3100" i="true">
                <a:solidFill>
                  <a:srgbClr val="303030"/>
                </a:solidFill>
                <a:latin typeface="Public Sans Bold Italics"/>
                <a:ea typeface="Public Sans Bold Italics"/>
                <a:cs typeface="Public Sans Bold Italics"/>
                <a:sym typeface="Public Sans Bold Italics"/>
              </a:rPr>
              <a:t>351.99 </a:t>
            </a:r>
            <a:r>
              <a:rPr lang="en-US" sz="3100" i="true">
                <a:solidFill>
                  <a:srgbClr val="303030"/>
                </a:solidFill>
                <a:latin typeface="Public Sans Italics"/>
                <a:ea typeface="Public Sans Italics"/>
                <a:cs typeface="Public Sans Italics"/>
                <a:sym typeface="Public Sans Italics"/>
              </a:rPr>
              <a:t>to </a:t>
            </a:r>
            <a:r>
              <a:rPr lang="en-US" b="true" sz="3100" i="true">
                <a:solidFill>
                  <a:srgbClr val="303030"/>
                </a:solidFill>
                <a:latin typeface="Public Sans Bold Italics"/>
                <a:ea typeface="Public Sans Bold Italics"/>
                <a:cs typeface="Public Sans Bold Italics"/>
                <a:sym typeface="Public Sans Bold Italics"/>
              </a:rPr>
              <a:t>384.72 </a:t>
            </a:r>
            <a:r>
              <a:rPr lang="en-US" sz="3100" i="true">
                <a:solidFill>
                  <a:srgbClr val="303030"/>
                </a:solidFill>
                <a:latin typeface="Public Sans Italics"/>
                <a:ea typeface="Public Sans Italics"/>
                <a:cs typeface="Public Sans Italics"/>
                <a:sym typeface="Public Sans Italics"/>
              </a:rPr>
              <a:t>minutes for paid-plan students. We then can be </a:t>
            </a:r>
            <a:r>
              <a:rPr lang="en-US" b="true" sz="3100" i="true">
                <a:solidFill>
                  <a:srgbClr val="303030"/>
                </a:solidFill>
                <a:latin typeface="Public Sans Bold Italics"/>
                <a:ea typeface="Public Sans Bold Italics"/>
                <a:cs typeface="Public Sans Bold Italics"/>
                <a:sym typeface="Public Sans Bold Italics"/>
              </a:rPr>
              <a:t>95% </a:t>
            </a:r>
            <a:r>
              <a:rPr lang="en-US" sz="3100" i="true">
                <a:solidFill>
                  <a:srgbClr val="303030"/>
                </a:solidFill>
                <a:latin typeface="Public Sans Italics"/>
                <a:ea typeface="Public Sans Italics"/>
                <a:cs typeface="Public Sans Italics"/>
                <a:sym typeface="Public Sans Italics"/>
              </a:rPr>
              <a:t>confident that paid-plan students watched significantly more minutes than free-plan students in </a:t>
            </a:r>
            <a:r>
              <a:rPr lang="en-US" b="true" sz="3100" i="true">
                <a:solidFill>
                  <a:srgbClr val="303030"/>
                </a:solidFill>
                <a:latin typeface="Public Sans Bold Italics"/>
                <a:ea typeface="Public Sans Bold Italics"/>
                <a:cs typeface="Public Sans Bold Italics"/>
                <a:sym typeface="Public Sans Bold Italics"/>
              </a:rPr>
              <a:t>Q4 2022</a:t>
            </a:r>
            <a:r>
              <a:rPr lang="en-US" sz="3100" i="true">
                <a:solidFill>
                  <a:srgbClr val="303030"/>
                </a:solidFill>
                <a:latin typeface="Public Sans Italics"/>
                <a:ea typeface="Public Sans Italics"/>
                <a:cs typeface="Public Sans Italics"/>
                <a:sym typeface="Public Sans Italics"/>
              </a:rPr>
              <a:t>. This aligns with the expectation that paid-plan students who have invested in the platform tend to be more engaged than free-plan users. </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4F3EE"/>
        </a:solidFill>
      </p:bgPr>
    </p:bg>
    <p:spTree>
      <p:nvGrpSpPr>
        <p:cNvPr id="1" name=""/>
        <p:cNvGrpSpPr/>
        <p:nvPr/>
      </p:nvGrpSpPr>
      <p:grpSpPr>
        <a:xfrm>
          <a:off x="0" y="0"/>
          <a:ext cx="0" cy="0"/>
          <a:chOff x="0" y="0"/>
          <a:chExt cx="0" cy="0"/>
        </a:xfrm>
      </p:grpSpPr>
      <p:sp>
        <p:nvSpPr>
          <p:cNvPr name="TextBox 2" id="2"/>
          <p:cNvSpPr txBox="true"/>
          <p:nvPr/>
        </p:nvSpPr>
        <p:spPr>
          <a:xfrm rot="0">
            <a:off x="1165488" y="3543617"/>
            <a:ext cx="15957023" cy="4800599"/>
          </a:xfrm>
          <a:prstGeom prst="rect">
            <a:avLst/>
          </a:prstGeom>
        </p:spPr>
        <p:txBody>
          <a:bodyPr anchor="t" rtlCol="false" tIns="0" lIns="0" bIns="0" rIns="0">
            <a:spAutoFit/>
          </a:bodyPr>
          <a:lstStyle/>
          <a:p>
            <a:pPr algn="l">
              <a:lnSpc>
                <a:spcPts val="4200"/>
              </a:lnSpc>
            </a:pPr>
            <a:r>
              <a:rPr lang="en-US" sz="3000" spc="-75">
                <a:solidFill>
                  <a:srgbClr val="303030"/>
                </a:solidFill>
                <a:latin typeface="Public Sans"/>
                <a:ea typeface="Public Sans"/>
                <a:cs typeface="Public Sans"/>
                <a:sym typeface="Public Sans"/>
              </a:rPr>
              <a:t> The null hypotheses should include the following:</a:t>
            </a:r>
          </a:p>
          <a:p>
            <a:pPr algn="l" marL="647706" indent="-323853" lvl="1">
              <a:lnSpc>
                <a:spcPts val="4200"/>
              </a:lnSpc>
              <a:buFont typeface="Arial"/>
              <a:buChar char="•"/>
            </a:pPr>
            <a:r>
              <a:rPr lang="en-US" sz="3000" spc="-75">
                <a:solidFill>
                  <a:srgbClr val="303030"/>
                </a:solidFill>
                <a:latin typeface="Public Sans"/>
                <a:ea typeface="Public Sans"/>
                <a:cs typeface="Public Sans"/>
                <a:sym typeface="Public Sans"/>
              </a:rPr>
              <a:t>The engagement (minutes watched) in </a:t>
            </a:r>
            <a:r>
              <a:rPr lang="en-US" b="true" sz="3000" spc="-75">
                <a:solidFill>
                  <a:srgbClr val="303030"/>
                </a:solidFill>
                <a:latin typeface="Public Sans Bold"/>
                <a:ea typeface="Public Sans Bold"/>
                <a:cs typeface="Public Sans Bold"/>
                <a:sym typeface="Public Sans Bold"/>
              </a:rPr>
              <a:t>Q4 2021</a:t>
            </a:r>
            <a:r>
              <a:rPr lang="en-US" sz="3000" spc="-75">
                <a:solidFill>
                  <a:srgbClr val="303030"/>
                </a:solidFill>
                <a:latin typeface="Public Sans"/>
                <a:ea typeface="Public Sans"/>
                <a:cs typeface="Public Sans"/>
                <a:sym typeface="Public Sans"/>
              </a:rPr>
              <a:t> is higher than or equal to the one in </a:t>
            </a:r>
            <a:r>
              <a:rPr lang="en-US" b="true" sz="3000" spc="-75">
                <a:solidFill>
                  <a:srgbClr val="303030"/>
                </a:solidFill>
                <a:latin typeface="Public Sans Bold"/>
                <a:ea typeface="Public Sans Bold"/>
                <a:cs typeface="Public Sans Bold"/>
                <a:sym typeface="Public Sans Bold"/>
              </a:rPr>
              <a:t>Q4 2022</a:t>
            </a:r>
            <a:r>
              <a:rPr lang="en-US" sz="3000" spc="-75">
                <a:solidFill>
                  <a:srgbClr val="303030"/>
                </a:solidFill>
                <a:latin typeface="Public Sans"/>
                <a:ea typeface="Public Sans"/>
                <a:cs typeface="Public Sans"/>
                <a:sym typeface="Public Sans"/>
              </a:rPr>
              <a:t> (</a:t>
            </a:r>
            <a:r>
              <a:rPr lang="en-US" sz="3000" i="true" spc="-75">
                <a:solidFill>
                  <a:srgbClr val="303030"/>
                </a:solidFill>
                <a:latin typeface="Public Sans Italics"/>
                <a:ea typeface="Public Sans Italics"/>
                <a:cs typeface="Public Sans Italics"/>
                <a:sym typeface="Public Sans Italics"/>
              </a:rPr>
              <a:t>μ1 ≥ μ2</a:t>
            </a:r>
            <a:r>
              <a:rPr lang="en-US" sz="3000" spc="-75">
                <a:solidFill>
                  <a:srgbClr val="303030"/>
                </a:solidFill>
                <a:latin typeface="Public Sans"/>
                <a:ea typeface="Public Sans"/>
                <a:cs typeface="Public Sans"/>
                <a:sym typeface="Public Sans"/>
              </a:rPr>
              <a:t>). We test free-plan and paying students separately.</a:t>
            </a:r>
          </a:p>
          <a:p>
            <a:pPr algn="l">
              <a:lnSpc>
                <a:spcPts val="4200"/>
              </a:lnSpc>
            </a:pPr>
          </a:p>
          <a:p>
            <a:pPr algn="l">
              <a:lnSpc>
                <a:spcPts val="4200"/>
              </a:lnSpc>
            </a:pPr>
            <a:r>
              <a:rPr lang="en-US" sz="3000" spc="-75">
                <a:solidFill>
                  <a:srgbClr val="303030"/>
                </a:solidFill>
                <a:latin typeface="Public Sans"/>
                <a:ea typeface="Public Sans"/>
                <a:cs typeface="Public Sans"/>
                <a:sym typeface="Public Sans"/>
              </a:rPr>
              <a:t>To test this hypothesis I will perform a </a:t>
            </a:r>
            <a:r>
              <a:rPr lang="en-US" sz="3000" spc="-75" b="true">
                <a:solidFill>
                  <a:srgbClr val="303030"/>
                </a:solidFill>
                <a:latin typeface="Public Sans Bold"/>
                <a:ea typeface="Public Sans Bold"/>
                <a:cs typeface="Public Sans Bold"/>
                <a:sym typeface="Public Sans Bold"/>
              </a:rPr>
              <a:t>"t-Test: Two-Sample Assuming Unequal Variances"</a:t>
            </a:r>
          </a:p>
          <a:p>
            <a:pPr algn="l">
              <a:lnSpc>
                <a:spcPts val="4200"/>
              </a:lnSpc>
            </a:pPr>
          </a:p>
          <a:p>
            <a:pPr algn="l">
              <a:lnSpc>
                <a:spcPts val="4200"/>
              </a:lnSpc>
            </a:pPr>
            <a:r>
              <a:rPr lang="en-US" sz="3000" i="true" spc="-75">
                <a:solidFill>
                  <a:srgbClr val="303030"/>
                </a:solidFill>
                <a:latin typeface="Public Sans Italics"/>
                <a:ea typeface="Public Sans Italics"/>
                <a:cs typeface="Public Sans Italics"/>
                <a:sym typeface="Public Sans Italics"/>
              </a:rPr>
              <a:t>(The test results are in the analysis sheet)</a:t>
            </a:r>
          </a:p>
          <a:p>
            <a:pPr algn="l">
              <a:lnSpc>
                <a:spcPts val="4200"/>
              </a:lnSpc>
            </a:pPr>
          </a:p>
          <a:p>
            <a:pPr algn="l">
              <a:lnSpc>
                <a:spcPts val="4200"/>
              </a:lnSpc>
            </a:pPr>
          </a:p>
        </p:txBody>
      </p:sp>
      <p:sp>
        <p:nvSpPr>
          <p:cNvPr name="TextBox 3" id="3"/>
          <p:cNvSpPr txBox="true"/>
          <p:nvPr/>
        </p:nvSpPr>
        <p:spPr>
          <a:xfrm rot="0">
            <a:off x="5743248" y="1476375"/>
            <a:ext cx="6801503" cy="695959"/>
          </a:xfrm>
          <a:prstGeom prst="rect">
            <a:avLst/>
          </a:prstGeom>
        </p:spPr>
        <p:txBody>
          <a:bodyPr anchor="t" rtlCol="false" tIns="0" lIns="0" bIns="0" rIns="0">
            <a:spAutoFit/>
          </a:bodyPr>
          <a:lstStyle/>
          <a:p>
            <a:pPr algn="ctr">
              <a:lnSpc>
                <a:spcPts val="5169"/>
              </a:lnSpc>
            </a:pPr>
            <a:r>
              <a:rPr lang="en-US" sz="5499" i="true" spc="-340">
                <a:solidFill>
                  <a:srgbClr val="303030"/>
                </a:solidFill>
                <a:latin typeface="Playfair Display Italics"/>
                <a:ea typeface="Playfair Display Italics"/>
                <a:cs typeface="Playfair Display Italics"/>
                <a:sym typeface="Playfair Display Italics"/>
              </a:rPr>
              <a:t>HYPOTHESIS TESTING </a:t>
            </a:r>
          </a:p>
        </p:txBody>
      </p:sp>
      <p:sp>
        <p:nvSpPr>
          <p:cNvPr name="TextBox 4" id="4"/>
          <p:cNvSpPr txBox="true"/>
          <p:nvPr/>
        </p:nvSpPr>
        <p:spPr>
          <a:xfrm rot="0">
            <a:off x="1000125" y="2591118"/>
            <a:ext cx="8870728" cy="533399"/>
          </a:xfrm>
          <a:prstGeom prst="rect">
            <a:avLst/>
          </a:prstGeom>
        </p:spPr>
        <p:txBody>
          <a:bodyPr anchor="t" rtlCol="false" tIns="0" lIns="0" bIns="0" rIns="0">
            <a:spAutoFit/>
          </a:bodyPr>
          <a:lstStyle/>
          <a:p>
            <a:pPr algn="just">
              <a:lnSpc>
                <a:spcPts val="4200"/>
              </a:lnSpc>
            </a:pPr>
            <a:r>
              <a:rPr lang="en-US" b="true" sz="3000" spc="-75">
                <a:solidFill>
                  <a:srgbClr val="303030"/>
                </a:solidFill>
                <a:latin typeface="Public Sans Bold"/>
                <a:ea typeface="Public Sans Bold"/>
                <a:cs typeface="Public Sans Bold"/>
                <a:sym typeface="Public Sans Bold"/>
              </a:rPr>
              <a:t>Task 3</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C2D4BB"/>
        </a:solidFill>
      </p:bgPr>
    </p:bg>
    <p:spTree>
      <p:nvGrpSpPr>
        <p:cNvPr id="1" name=""/>
        <p:cNvGrpSpPr/>
        <p:nvPr/>
      </p:nvGrpSpPr>
      <p:grpSpPr>
        <a:xfrm>
          <a:off x="0" y="0"/>
          <a:ext cx="0" cy="0"/>
          <a:chOff x="0" y="0"/>
          <a:chExt cx="0" cy="0"/>
        </a:xfrm>
      </p:grpSpPr>
      <p:sp>
        <p:nvSpPr>
          <p:cNvPr name="TextBox 2" id="2"/>
          <p:cNvSpPr txBox="true"/>
          <p:nvPr/>
        </p:nvSpPr>
        <p:spPr>
          <a:xfrm rot="0">
            <a:off x="4217160" y="889953"/>
            <a:ext cx="9853679" cy="695959"/>
          </a:xfrm>
          <a:prstGeom prst="rect">
            <a:avLst/>
          </a:prstGeom>
        </p:spPr>
        <p:txBody>
          <a:bodyPr anchor="t" rtlCol="false" tIns="0" lIns="0" bIns="0" rIns="0">
            <a:spAutoFit/>
          </a:bodyPr>
          <a:lstStyle/>
          <a:p>
            <a:pPr algn="ctr">
              <a:lnSpc>
                <a:spcPts val="5169"/>
              </a:lnSpc>
            </a:pPr>
            <a:r>
              <a:rPr lang="en-US" sz="5499" spc="-340">
                <a:solidFill>
                  <a:srgbClr val="303030"/>
                </a:solidFill>
                <a:latin typeface="Playfair Display"/>
                <a:ea typeface="Playfair Display"/>
                <a:cs typeface="Playfair Display"/>
                <a:sym typeface="Playfair Display"/>
              </a:rPr>
              <a:t>SUMMARY</a:t>
            </a:r>
          </a:p>
        </p:txBody>
      </p:sp>
      <p:sp>
        <p:nvSpPr>
          <p:cNvPr name="TextBox 3" id="3"/>
          <p:cNvSpPr txBox="true"/>
          <p:nvPr/>
        </p:nvSpPr>
        <p:spPr>
          <a:xfrm rot="0">
            <a:off x="623353" y="2372751"/>
            <a:ext cx="12753941" cy="490854"/>
          </a:xfrm>
          <a:prstGeom prst="rect">
            <a:avLst/>
          </a:prstGeom>
        </p:spPr>
        <p:txBody>
          <a:bodyPr anchor="t" rtlCol="false" tIns="0" lIns="0" bIns="0" rIns="0">
            <a:spAutoFit/>
          </a:bodyPr>
          <a:lstStyle/>
          <a:p>
            <a:pPr algn="l" marL="604528" indent="-302264" lvl="1">
              <a:lnSpc>
                <a:spcPts val="3920"/>
              </a:lnSpc>
              <a:buFont typeface="Arial"/>
              <a:buChar char="•"/>
            </a:pPr>
            <a:r>
              <a:rPr lang="en-US" b="true" sz="2800" spc="-70">
                <a:solidFill>
                  <a:srgbClr val="303030"/>
                </a:solidFill>
                <a:latin typeface="Public Sans Bold"/>
                <a:ea typeface="Public Sans Bold"/>
                <a:cs typeface="Public Sans Bold"/>
                <a:sym typeface="Public Sans Bold"/>
              </a:rPr>
              <a:t>Paid-Plan Students</a:t>
            </a:r>
          </a:p>
        </p:txBody>
      </p:sp>
      <p:sp>
        <p:nvSpPr>
          <p:cNvPr name="TextBox 4" id="4"/>
          <p:cNvSpPr txBox="true"/>
          <p:nvPr/>
        </p:nvSpPr>
        <p:spPr>
          <a:xfrm rot="0">
            <a:off x="1460168" y="3091499"/>
            <a:ext cx="16252238" cy="3255009"/>
          </a:xfrm>
          <a:prstGeom prst="rect">
            <a:avLst/>
          </a:prstGeom>
        </p:spPr>
        <p:txBody>
          <a:bodyPr anchor="t" rtlCol="false" tIns="0" lIns="0" bIns="0" rIns="0">
            <a:spAutoFit/>
          </a:bodyPr>
          <a:lstStyle/>
          <a:p>
            <a:pPr algn="l" marL="0" indent="0" lvl="0">
              <a:lnSpc>
                <a:spcPts val="4340"/>
              </a:lnSpc>
              <a:spcBef>
                <a:spcPct val="0"/>
              </a:spcBef>
            </a:pPr>
            <a:r>
              <a:rPr lang="en-US" sz="3100" i="true">
                <a:solidFill>
                  <a:srgbClr val="303030"/>
                </a:solidFill>
                <a:latin typeface="Public Sans Italics"/>
                <a:ea typeface="Public Sans Italics"/>
                <a:cs typeface="Public Sans Italics"/>
                <a:sym typeface="Public Sans Italics"/>
              </a:rPr>
              <a:t>With a t-statistic of -3.05 (less than the critical value of -1.645), you would reject the null hypothesis because the negative t-statistic indicates that (the mean minutes watched by students in Q4 2021) is significantly smaller than (the mean minutes watched by students in Q4 2022). This is contrary to the null, so we reject it. Of course, rejecting the null hypothesis does not confirm the alternative hypothesis; it suggests that the data provide enough evidence against the null hypothesis.</a:t>
            </a:r>
          </a:p>
        </p:txBody>
      </p:sp>
      <p:sp>
        <p:nvSpPr>
          <p:cNvPr name="TextBox 5" id="5"/>
          <p:cNvSpPr txBox="true"/>
          <p:nvPr/>
        </p:nvSpPr>
        <p:spPr>
          <a:xfrm rot="0">
            <a:off x="1460168" y="7304087"/>
            <a:ext cx="16252238" cy="2169159"/>
          </a:xfrm>
          <a:prstGeom prst="rect">
            <a:avLst/>
          </a:prstGeom>
        </p:spPr>
        <p:txBody>
          <a:bodyPr anchor="t" rtlCol="false" tIns="0" lIns="0" bIns="0" rIns="0">
            <a:spAutoFit/>
          </a:bodyPr>
          <a:lstStyle/>
          <a:p>
            <a:pPr algn="l" marL="0" indent="0" lvl="0">
              <a:lnSpc>
                <a:spcPts val="4340"/>
              </a:lnSpc>
              <a:spcBef>
                <a:spcPct val="0"/>
              </a:spcBef>
            </a:pPr>
            <a:r>
              <a:rPr lang="en-US" sz="3100" i="true">
                <a:solidFill>
                  <a:srgbClr val="303030"/>
                </a:solidFill>
                <a:latin typeface="Public Sans Italics"/>
                <a:ea typeface="Public Sans Italics"/>
                <a:cs typeface="Public Sans Italics"/>
                <a:sym typeface="Public Sans Italics"/>
              </a:rPr>
              <a:t>For free-plan students: With a t-statistic of 29.78 (greater than the critical value of -1.645), you would fail to reject the null hypothesis. This means there’s not enough evidence to conclude that μ1μ1 is smaller than μ2μ2. So, the data supports the null hypothesis that μ1μ1 is larger than or equal to μ2μ2.</a:t>
            </a:r>
          </a:p>
        </p:txBody>
      </p:sp>
      <p:sp>
        <p:nvSpPr>
          <p:cNvPr name="TextBox 6" id="6"/>
          <p:cNvSpPr txBox="true"/>
          <p:nvPr/>
        </p:nvSpPr>
        <p:spPr>
          <a:xfrm rot="0">
            <a:off x="623353" y="6584633"/>
            <a:ext cx="10642018" cy="490854"/>
          </a:xfrm>
          <a:prstGeom prst="rect">
            <a:avLst/>
          </a:prstGeom>
        </p:spPr>
        <p:txBody>
          <a:bodyPr anchor="t" rtlCol="false" tIns="0" lIns="0" bIns="0" rIns="0">
            <a:spAutoFit/>
          </a:bodyPr>
          <a:lstStyle/>
          <a:p>
            <a:pPr algn="l" marL="604528" indent="-302264" lvl="1">
              <a:lnSpc>
                <a:spcPts val="3920"/>
              </a:lnSpc>
              <a:spcBef>
                <a:spcPct val="0"/>
              </a:spcBef>
              <a:buFont typeface="Arial"/>
              <a:buChar char="•"/>
            </a:pPr>
            <a:r>
              <a:rPr lang="en-US" b="true" sz="2800" spc="-70" strike="noStrike" u="none">
                <a:solidFill>
                  <a:srgbClr val="303030"/>
                </a:solidFill>
                <a:latin typeface="Public Sans Bold"/>
                <a:ea typeface="Public Sans Bold"/>
                <a:cs typeface="Public Sans Bold"/>
                <a:sym typeface="Public Sans Bold"/>
              </a:rPr>
              <a:t>Free-Plan Students</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4F3EE"/>
        </a:solidFill>
      </p:bgPr>
    </p:bg>
    <p:spTree>
      <p:nvGrpSpPr>
        <p:cNvPr id="1" name=""/>
        <p:cNvGrpSpPr/>
        <p:nvPr/>
      </p:nvGrpSpPr>
      <p:grpSpPr>
        <a:xfrm>
          <a:off x="0" y="0"/>
          <a:ext cx="0" cy="0"/>
          <a:chOff x="0" y="0"/>
          <a:chExt cx="0" cy="0"/>
        </a:xfrm>
      </p:grpSpPr>
      <p:sp>
        <p:nvSpPr>
          <p:cNvPr name="TextBox 2" id="2"/>
          <p:cNvSpPr txBox="true"/>
          <p:nvPr/>
        </p:nvSpPr>
        <p:spPr>
          <a:xfrm rot="0">
            <a:off x="5743248" y="2316602"/>
            <a:ext cx="6801503" cy="695959"/>
          </a:xfrm>
          <a:prstGeom prst="rect">
            <a:avLst/>
          </a:prstGeom>
        </p:spPr>
        <p:txBody>
          <a:bodyPr anchor="t" rtlCol="false" tIns="0" lIns="0" bIns="0" rIns="0">
            <a:spAutoFit/>
          </a:bodyPr>
          <a:lstStyle/>
          <a:p>
            <a:pPr algn="ctr">
              <a:lnSpc>
                <a:spcPts val="5169"/>
              </a:lnSpc>
            </a:pPr>
            <a:r>
              <a:rPr lang="en-US" sz="5499" i="true" spc="-340">
                <a:solidFill>
                  <a:srgbClr val="303030"/>
                </a:solidFill>
                <a:latin typeface="Playfair Display Italics"/>
                <a:ea typeface="Playfair Display Italics"/>
                <a:cs typeface="Playfair Display Italics"/>
                <a:sym typeface="Playfair Display Italics"/>
              </a:rPr>
              <a:t>CONCLUSION </a:t>
            </a:r>
          </a:p>
        </p:txBody>
      </p:sp>
      <p:sp>
        <p:nvSpPr>
          <p:cNvPr name="TextBox 3" id="3"/>
          <p:cNvSpPr txBox="true"/>
          <p:nvPr/>
        </p:nvSpPr>
        <p:spPr>
          <a:xfrm rot="0">
            <a:off x="2157968" y="3662243"/>
            <a:ext cx="13972065" cy="4451985"/>
          </a:xfrm>
          <a:prstGeom prst="rect">
            <a:avLst/>
          </a:prstGeom>
        </p:spPr>
        <p:txBody>
          <a:bodyPr anchor="t" rtlCol="false" tIns="0" lIns="0" bIns="0" rIns="0">
            <a:spAutoFit/>
          </a:bodyPr>
          <a:lstStyle/>
          <a:p>
            <a:pPr algn="ctr">
              <a:lnSpc>
                <a:spcPts val="5040"/>
              </a:lnSpc>
            </a:pPr>
            <a:r>
              <a:rPr lang="en-US" sz="3600" spc="-90">
                <a:solidFill>
                  <a:srgbClr val="303030"/>
                </a:solidFill>
                <a:latin typeface="Public Sans"/>
                <a:ea typeface="Public Sans"/>
                <a:cs typeface="Public Sans"/>
                <a:sym typeface="Public Sans"/>
              </a:rPr>
              <a:t>The cost to the company of each type of error would depend on the implications of incorrectly concluding that engagement has increased—potentially leading to over-investment in certain features or complacency about needing to improve features—versus incorrectly concluding that engagement has not increased—potentially missing out on recognizing successful features or identifying areas that need improvement.</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4F3EE"/>
        </a:solidFill>
      </p:bgPr>
    </p:bg>
    <p:spTree>
      <p:nvGrpSpPr>
        <p:cNvPr id="1" name=""/>
        <p:cNvGrpSpPr/>
        <p:nvPr/>
      </p:nvGrpSpPr>
      <p:grpSpPr>
        <a:xfrm>
          <a:off x="0" y="0"/>
          <a:ext cx="0" cy="0"/>
          <a:chOff x="0" y="0"/>
          <a:chExt cx="0" cy="0"/>
        </a:xfrm>
      </p:grpSpPr>
      <p:sp>
        <p:nvSpPr>
          <p:cNvPr name="TextBox 2" id="2"/>
          <p:cNvSpPr txBox="true"/>
          <p:nvPr/>
        </p:nvSpPr>
        <p:spPr>
          <a:xfrm rot="0">
            <a:off x="4205806" y="1152525"/>
            <a:ext cx="9853679" cy="1343659"/>
          </a:xfrm>
          <a:prstGeom prst="rect">
            <a:avLst/>
          </a:prstGeom>
        </p:spPr>
        <p:txBody>
          <a:bodyPr anchor="t" rtlCol="false" tIns="0" lIns="0" bIns="0" rIns="0">
            <a:spAutoFit/>
          </a:bodyPr>
          <a:lstStyle/>
          <a:p>
            <a:pPr algn="ctr">
              <a:lnSpc>
                <a:spcPts val="5169"/>
              </a:lnSpc>
            </a:pPr>
            <a:r>
              <a:rPr lang="en-US" sz="5499" i="true" spc="-340">
                <a:solidFill>
                  <a:srgbClr val="303030"/>
                </a:solidFill>
                <a:latin typeface="Playfair Display Italics"/>
                <a:ea typeface="Playfair Display Italics"/>
                <a:cs typeface="Playfair Display Italics"/>
                <a:sym typeface="Playfair Display Italics"/>
              </a:rPr>
              <a:t>CASE DESCRIPTION</a:t>
            </a:r>
          </a:p>
          <a:p>
            <a:pPr algn="ctr">
              <a:lnSpc>
                <a:spcPts val="5169"/>
              </a:lnSpc>
            </a:pPr>
          </a:p>
        </p:txBody>
      </p:sp>
      <p:sp>
        <p:nvSpPr>
          <p:cNvPr name="TextBox 3" id="3"/>
          <p:cNvSpPr txBox="true"/>
          <p:nvPr/>
        </p:nvSpPr>
        <p:spPr>
          <a:xfrm rot="0">
            <a:off x="1502754" y="3419475"/>
            <a:ext cx="7243391" cy="4800599"/>
          </a:xfrm>
          <a:prstGeom prst="rect">
            <a:avLst/>
          </a:prstGeom>
        </p:spPr>
        <p:txBody>
          <a:bodyPr anchor="t" rtlCol="false" tIns="0" lIns="0" bIns="0" rIns="0">
            <a:spAutoFit/>
          </a:bodyPr>
          <a:lstStyle/>
          <a:p>
            <a:pPr algn="just">
              <a:lnSpc>
                <a:spcPts val="4200"/>
              </a:lnSpc>
            </a:pPr>
            <a:r>
              <a:rPr lang="en-US" sz="3000" spc="-75">
                <a:solidFill>
                  <a:srgbClr val="303030"/>
                </a:solidFill>
                <a:latin typeface="Public Sans"/>
                <a:ea typeface="Public Sans"/>
                <a:cs typeface="Public Sans"/>
                <a:sym typeface="Public Sans"/>
              </a:rPr>
              <a:t>In 2022, there were high expectations for the growth of the 365 company and increased student engagement based on the introduction of new website platform features. Some of these features included an XP system that enabled students to track their progress, level up, and earn rewards by completing various learning objectives. </a:t>
            </a:r>
          </a:p>
        </p:txBody>
      </p:sp>
      <p:sp>
        <p:nvSpPr>
          <p:cNvPr name="TextBox 4" id="4"/>
          <p:cNvSpPr txBox="true"/>
          <p:nvPr/>
        </p:nvSpPr>
        <p:spPr>
          <a:xfrm rot="0">
            <a:off x="9560904" y="3390900"/>
            <a:ext cx="7243391" cy="4800599"/>
          </a:xfrm>
          <a:prstGeom prst="rect">
            <a:avLst/>
          </a:prstGeom>
        </p:spPr>
        <p:txBody>
          <a:bodyPr anchor="t" rtlCol="false" tIns="0" lIns="0" bIns="0" rIns="0">
            <a:spAutoFit/>
          </a:bodyPr>
          <a:lstStyle/>
          <a:p>
            <a:pPr algn="just">
              <a:lnSpc>
                <a:spcPts val="4200"/>
              </a:lnSpc>
            </a:pPr>
            <a:r>
              <a:rPr lang="en-US" sz="3000" spc="-75">
                <a:solidFill>
                  <a:srgbClr val="303030"/>
                </a:solidFill>
                <a:latin typeface="Public Sans"/>
                <a:ea typeface="Public Sans"/>
                <a:cs typeface="Public Sans"/>
                <a:sym typeface="Public Sans"/>
              </a:rPr>
              <a:t>Additionally, the company expanded its course library, covering a broader range of topics to provide its students with a richer set of skills and attract a larger audience. These enhancements were anticipated to positively impact the student experience, create an effective strategy for customer engagement, and contribute to the company's success in the coming year. </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C2D4BB"/>
        </a:solidFill>
      </p:bgPr>
    </p:bg>
    <p:spTree>
      <p:nvGrpSpPr>
        <p:cNvPr id="1" name=""/>
        <p:cNvGrpSpPr/>
        <p:nvPr/>
      </p:nvGrpSpPr>
      <p:grpSpPr>
        <a:xfrm>
          <a:off x="0" y="0"/>
          <a:ext cx="0" cy="0"/>
          <a:chOff x="0" y="0"/>
          <a:chExt cx="0" cy="0"/>
        </a:xfrm>
      </p:grpSpPr>
      <p:sp>
        <p:nvSpPr>
          <p:cNvPr name="TextBox 2" id="2"/>
          <p:cNvSpPr txBox="true"/>
          <p:nvPr/>
        </p:nvSpPr>
        <p:spPr>
          <a:xfrm rot="0">
            <a:off x="3636354" y="4058048"/>
            <a:ext cx="11015291" cy="3034030"/>
          </a:xfrm>
          <a:prstGeom prst="rect">
            <a:avLst/>
          </a:prstGeom>
        </p:spPr>
        <p:txBody>
          <a:bodyPr anchor="t" rtlCol="false" tIns="0" lIns="0" bIns="0" rIns="0">
            <a:spAutoFit/>
          </a:bodyPr>
          <a:lstStyle/>
          <a:p>
            <a:pPr algn="ctr">
              <a:lnSpc>
                <a:spcPts val="6019"/>
              </a:lnSpc>
              <a:spcBef>
                <a:spcPct val="0"/>
              </a:spcBef>
            </a:pPr>
            <a:r>
              <a:rPr lang="en-US" sz="4299" i="true">
                <a:solidFill>
                  <a:srgbClr val="303030"/>
                </a:solidFill>
                <a:latin typeface="Public Sans Italics"/>
                <a:ea typeface="Public Sans Italics"/>
                <a:cs typeface="Public Sans Italics"/>
                <a:sym typeface="Public Sans Italics"/>
              </a:rPr>
              <a:t>With this Customer Engagement Analysis in Excel, I must analyze whether the new additions to the platform have increased student engagement.</a:t>
            </a:r>
          </a:p>
        </p:txBody>
      </p:sp>
      <p:sp>
        <p:nvSpPr>
          <p:cNvPr name="TextBox 3" id="3"/>
          <p:cNvSpPr txBox="true"/>
          <p:nvPr/>
        </p:nvSpPr>
        <p:spPr>
          <a:xfrm rot="0">
            <a:off x="3774338" y="2515056"/>
            <a:ext cx="9853679" cy="1343659"/>
          </a:xfrm>
          <a:prstGeom prst="rect">
            <a:avLst/>
          </a:prstGeom>
        </p:spPr>
        <p:txBody>
          <a:bodyPr anchor="t" rtlCol="false" tIns="0" lIns="0" bIns="0" rIns="0">
            <a:spAutoFit/>
          </a:bodyPr>
          <a:lstStyle/>
          <a:p>
            <a:pPr algn="ctr">
              <a:lnSpc>
                <a:spcPts val="5169"/>
              </a:lnSpc>
            </a:pPr>
            <a:r>
              <a:rPr lang="en-US" sz="5499" spc="-340">
                <a:solidFill>
                  <a:srgbClr val="303030"/>
                </a:solidFill>
                <a:latin typeface="Playfair Display"/>
                <a:ea typeface="Playfair Display"/>
                <a:cs typeface="Playfair Display"/>
                <a:sym typeface="Playfair Display"/>
              </a:rPr>
              <a:t>PROJECT’S GOAL</a:t>
            </a:r>
          </a:p>
          <a:p>
            <a:pPr algn="ctr">
              <a:lnSpc>
                <a:spcPts val="516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3EE"/>
        </a:solidFill>
      </p:bgPr>
    </p:bg>
    <p:spTree>
      <p:nvGrpSpPr>
        <p:cNvPr id="1" name=""/>
        <p:cNvGrpSpPr/>
        <p:nvPr/>
      </p:nvGrpSpPr>
      <p:grpSpPr>
        <a:xfrm>
          <a:off x="0" y="0"/>
          <a:ext cx="0" cy="0"/>
          <a:chOff x="0" y="0"/>
          <a:chExt cx="0" cy="0"/>
        </a:xfrm>
      </p:grpSpPr>
      <p:grpSp>
        <p:nvGrpSpPr>
          <p:cNvPr name="Group 2" id="2"/>
          <p:cNvGrpSpPr/>
          <p:nvPr/>
        </p:nvGrpSpPr>
        <p:grpSpPr>
          <a:xfrm rot="0">
            <a:off x="9372600" y="0"/>
            <a:ext cx="8915400" cy="10287000"/>
            <a:chOff x="0" y="0"/>
            <a:chExt cx="2348089" cy="2709333"/>
          </a:xfrm>
        </p:grpSpPr>
        <p:sp>
          <p:nvSpPr>
            <p:cNvPr name="Freeform 3" id="3"/>
            <p:cNvSpPr/>
            <p:nvPr/>
          </p:nvSpPr>
          <p:spPr>
            <a:xfrm flipH="false" flipV="false" rot="0">
              <a:off x="0" y="0"/>
              <a:ext cx="2348089" cy="2709333"/>
            </a:xfrm>
            <a:custGeom>
              <a:avLst/>
              <a:gdLst/>
              <a:ahLst/>
              <a:cxnLst/>
              <a:rect r="r" b="b" t="t" l="l"/>
              <a:pathLst>
                <a:path h="2709333" w="2348089">
                  <a:moveTo>
                    <a:pt x="0" y="0"/>
                  </a:moveTo>
                  <a:lnTo>
                    <a:pt x="2348089" y="0"/>
                  </a:lnTo>
                  <a:lnTo>
                    <a:pt x="2348089" y="2709333"/>
                  </a:lnTo>
                  <a:lnTo>
                    <a:pt x="0" y="2709333"/>
                  </a:lnTo>
                  <a:close/>
                </a:path>
              </a:pathLst>
            </a:custGeom>
            <a:solidFill>
              <a:srgbClr val="C2D4BB"/>
            </a:solidFill>
          </p:spPr>
        </p:sp>
        <p:sp>
          <p:nvSpPr>
            <p:cNvPr name="TextBox 4" id="4"/>
            <p:cNvSpPr txBox="true"/>
            <p:nvPr/>
          </p:nvSpPr>
          <p:spPr>
            <a:xfrm>
              <a:off x="0" y="-57150"/>
              <a:ext cx="2348089" cy="2766483"/>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0402257" y="0"/>
            <a:ext cx="6857043" cy="10287000"/>
          </a:xfrm>
          <a:custGeom>
            <a:avLst/>
            <a:gdLst/>
            <a:ahLst/>
            <a:cxnLst/>
            <a:rect r="r" b="b" t="t" l="l"/>
            <a:pathLst>
              <a:path h="10287000" w="6857043">
                <a:moveTo>
                  <a:pt x="0" y="0"/>
                </a:moveTo>
                <a:lnTo>
                  <a:pt x="6857043" y="0"/>
                </a:lnTo>
                <a:lnTo>
                  <a:pt x="6857043" y="10287000"/>
                </a:lnTo>
                <a:lnTo>
                  <a:pt x="0" y="10287000"/>
                </a:lnTo>
                <a:lnTo>
                  <a:pt x="0" y="0"/>
                </a:lnTo>
                <a:close/>
              </a:path>
            </a:pathLst>
          </a:custGeom>
          <a:blipFill>
            <a:blip r:embed="rId2"/>
            <a:stretch>
              <a:fillRect l="-13527" t="-22691" r="-17488" b="-8388"/>
            </a:stretch>
          </a:blipFill>
        </p:spPr>
      </p:sp>
      <p:sp>
        <p:nvSpPr>
          <p:cNvPr name="TextBox 6" id="6"/>
          <p:cNvSpPr txBox="true"/>
          <p:nvPr/>
        </p:nvSpPr>
        <p:spPr>
          <a:xfrm rot="0">
            <a:off x="1028700" y="1066800"/>
            <a:ext cx="5334619" cy="1343659"/>
          </a:xfrm>
          <a:prstGeom prst="rect">
            <a:avLst/>
          </a:prstGeom>
        </p:spPr>
        <p:txBody>
          <a:bodyPr anchor="t" rtlCol="false" tIns="0" lIns="0" bIns="0" rIns="0">
            <a:spAutoFit/>
          </a:bodyPr>
          <a:lstStyle/>
          <a:p>
            <a:pPr algn="ctr" marL="0" indent="0" lvl="0">
              <a:lnSpc>
                <a:spcPts val="5169"/>
              </a:lnSpc>
              <a:spcBef>
                <a:spcPct val="0"/>
              </a:spcBef>
            </a:pPr>
            <a:r>
              <a:rPr lang="en-US" sz="5499" i="true" spc="-340" strike="noStrike" u="none">
                <a:solidFill>
                  <a:srgbClr val="303030"/>
                </a:solidFill>
                <a:latin typeface="Playfair Display Italics"/>
                <a:ea typeface="Playfair Display Italics"/>
                <a:cs typeface="Playfair Display Italics"/>
                <a:sym typeface="Playfair Display Italics"/>
              </a:rPr>
              <a:t>PROJECT FILES</a:t>
            </a:r>
          </a:p>
          <a:p>
            <a:pPr algn="ctr" marL="0" indent="0" lvl="0">
              <a:lnSpc>
                <a:spcPts val="5169"/>
              </a:lnSpc>
              <a:spcBef>
                <a:spcPct val="0"/>
              </a:spcBef>
            </a:pPr>
          </a:p>
        </p:txBody>
      </p:sp>
      <p:sp>
        <p:nvSpPr>
          <p:cNvPr name="TextBox 7" id="7"/>
          <p:cNvSpPr txBox="true"/>
          <p:nvPr/>
        </p:nvSpPr>
        <p:spPr>
          <a:xfrm rot="0">
            <a:off x="694885" y="2172089"/>
            <a:ext cx="8115545" cy="7467599"/>
          </a:xfrm>
          <a:prstGeom prst="rect">
            <a:avLst/>
          </a:prstGeom>
        </p:spPr>
        <p:txBody>
          <a:bodyPr anchor="t" rtlCol="false" tIns="0" lIns="0" bIns="0" rIns="0">
            <a:spAutoFit/>
          </a:bodyPr>
          <a:lstStyle/>
          <a:p>
            <a:pPr algn="just">
              <a:lnSpc>
                <a:spcPts val="4200"/>
              </a:lnSpc>
            </a:pPr>
            <a:r>
              <a:rPr lang="en-US" sz="3000" spc="-75">
                <a:solidFill>
                  <a:srgbClr val="303030"/>
                </a:solidFill>
                <a:latin typeface="Public Sans"/>
                <a:ea typeface="Public Sans"/>
                <a:cs typeface="Public Sans"/>
                <a:sym typeface="Public Sans"/>
              </a:rPr>
              <a:t>The following information about the column values :</a:t>
            </a:r>
          </a:p>
          <a:p>
            <a:pPr algn="just" marL="647706" indent="-323853" lvl="1">
              <a:lnSpc>
                <a:spcPts val="4200"/>
              </a:lnSpc>
              <a:buAutoNum type="arabicPeriod" startAt="1"/>
            </a:pPr>
            <a:r>
              <a:rPr lang="en-US" b="true" sz="3000" spc="-75">
                <a:solidFill>
                  <a:srgbClr val="303030"/>
                </a:solidFill>
                <a:latin typeface="Public Sans Bold"/>
                <a:ea typeface="Public Sans Bold"/>
                <a:cs typeface="Public Sans Bold"/>
                <a:sym typeface="Public Sans Bold"/>
              </a:rPr>
              <a:t>student_id –</a:t>
            </a:r>
            <a:r>
              <a:rPr lang="en-US" sz="3000" spc="-75">
                <a:solidFill>
                  <a:srgbClr val="303030"/>
                </a:solidFill>
                <a:latin typeface="Public Sans"/>
                <a:ea typeface="Public Sans"/>
                <a:cs typeface="Public Sans"/>
                <a:sym typeface="Public Sans"/>
              </a:rPr>
              <a:t> the unique identifier for each student in the dataset.</a:t>
            </a:r>
          </a:p>
          <a:p>
            <a:pPr algn="just" marL="647706" indent="-323853" lvl="1">
              <a:lnSpc>
                <a:spcPts val="4200"/>
              </a:lnSpc>
              <a:buAutoNum type="arabicPeriod" startAt="1"/>
            </a:pPr>
            <a:r>
              <a:rPr lang="en-US" b="true" sz="3000" spc="-75">
                <a:solidFill>
                  <a:srgbClr val="303030"/>
                </a:solidFill>
                <a:latin typeface="Public Sans Bold"/>
                <a:ea typeface="Public Sans Bold"/>
                <a:cs typeface="Public Sans Bold"/>
                <a:sym typeface="Public Sans Bold"/>
              </a:rPr>
              <a:t>student_country –</a:t>
            </a:r>
            <a:r>
              <a:rPr lang="en-US" sz="3000" spc="-75">
                <a:solidFill>
                  <a:srgbClr val="303030"/>
                </a:solidFill>
                <a:latin typeface="Public Sans"/>
                <a:ea typeface="Public Sans"/>
                <a:cs typeface="Public Sans"/>
                <a:sym typeface="Public Sans"/>
              </a:rPr>
              <a:t> identifies the country of each student. </a:t>
            </a:r>
          </a:p>
          <a:p>
            <a:pPr algn="just" marL="647706" indent="-323853" lvl="1">
              <a:lnSpc>
                <a:spcPts val="4200"/>
              </a:lnSpc>
              <a:buAutoNum type="arabicPeriod" startAt="1"/>
            </a:pPr>
            <a:r>
              <a:rPr lang="en-US" b="true" sz="3000" spc="-75">
                <a:solidFill>
                  <a:srgbClr val="303030"/>
                </a:solidFill>
                <a:latin typeface="Public Sans Bold"/>
                <a:ea typeface="Public Sans Bold"/>
                <a:cs typeface="Public Sans Bold"/>
                <a:sym typeface="Public Sans Bold"/>
              </a:rPr>
              <a:t>Paid –</a:t>
            </a:r>
            <a:r>
              <a:rPr lang="en-US" sz="3000" spc="-75">
                <a:solidFill>
                  <a:srgbClr val="303030"/>
                </a:solidFill>
                <a:latin typeface="Public Sans"/>
                <a:ea typeface="Public Sans"/>
                <a:cs typeface="Public Sans"/>
                <a:sym typeface="Public Sans"/>
              </a:rPr>
              <a:t> indicates whether a student had a paid account during the specified period. It is a binary variable.</a:t>
            </a:r>
          </a:p>
          <a:p>
            <a:pPr algn="just" marL="647706" indent="-323853" lvl="1">
              <a:lnSpc>
                <a:spcPts val="4200"/>
              </a:lnSpc>
              <a:buAutoNum type="arabicPeriod" startAt="1"/>
            </a:pPr>
            <a:r>
              <a:rPr lang="en-US" b="true" sz="3000" spc="-75">
                <a:solidFill>
                  <a:srgbClr val="303030"/>
                </a:solidFill>
                <a:latin typeface="Public Sans Bold"/>
                <a:ea typeface="Public Sans Bold"/>
                <a:cs typeface="Public Sans Bold"/>
                <a:sym typeface="Public Sans Bold"/>
              </a:rPr>
              <a:t>minutes_watched_21 –</a:t>
            </a:r>
            <a:r>
              <a:rPr lang="en-US" sz="3000" spc="-75">
                <a:solidFill>
                  <a:srgbClr val="303030"/>
                </a:solidFill>
                <a:latin typeface="Public Sans"/>
                <a:ea typeface="Public Sans"/>
                <a:cs typeface="Public Sans"/>
                <a:sym typeface="Public Sans"/>
              </a:rPr>
              <a:t> represents the student’s engagement level in Q4 2021.</a:t>
            </a:r>
          </a:p>
          <a:p>
            <a:pPr algn="just" marL="647706" indent="-323853" lvl="1">
              <a:lnSpc>
                <a:spcPts val="4200"/>
              </a:lnSpc>
              <a:buAutoNum type="arabicPeriod" startAt="1"/>
            </a:pPr>
            <a:r>
              <a:rPr lang="en-US" b="true" sz="3000" spc="-75">
                <a:solidFill>
                  <a:srgbClr val="303030"/>
                </a:solidFill>
                <a:latin typeface="Public Sans Bold"/>
                <a:ea typeface="Public Sans Bold"/>
                <a:cs typeface="Public Sans Bold"/>
                <a:sym typeface="Public Sans Bold"/>
              </a:rPr>
              <a:t>minutes_watched_22 – </a:t>
            </a:r>
            <a:r>
              <a:rPr lang="en-US" sz="3000" spc="-75">
                <a:solidFill>
                  <a:srgbClr val="303030"/>
                </a:solidFill>
                <a:latin typeface="Public Sans"/>
                <a:ea typeface="Public Sans"/>
                <a:cs typeface="Public Sans"/>
                <a:sym typeface="Public Sans"/>
              </a:rPr>
              <a:t>denotes the student’s engagement level in Q4 2022.</a:t>
            </a:r>
          </a:p>
          <a:p>
            <a:pPr algn="just">
              <a:lnSpc>
                <a:spcPts val="42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2D4BB"/>
        </a:solidFill>
      </p:bgPr>
    </p:bg>
    <p:spTree>
      <p:nvGrpSpPr>
        <p:cNvPr id="1" name=""/>
        <p:cNvGrpSpPr/>
        <p:nvPr/>
      </p:nvGrpSpPr>
      <p:grpSpPr>
        <a:xfrm>
          <a:off x="0" y="0"/>
          <a:ext cx="0" cy="0"/>
          <a:chOff x="0" y="0"/>
          <a:chExt cx="0" cy="0"/>
        </a:xfrm>
      </p:grpSpPr>
      <p:sp>
        <p:nvSpPr>
          <p:cNvPr name="Freeform 2" id="2"/>
          <p:cNvSpPr/>
          <p:nvPr/>
        </p:nvSpPr>
        <p:spPr>
          <a:xfrm flipH="false" flipV="false" rot="0">
            <a:off x="5482395" y="3989832"/>
            <a:ext cx="812339" cy="515835"/>
          </a:xfrm>
          <a:custGeom>
            <a:avLst/>
            <a:gdLst/>
            <a:ahLst/>
            <a:cxnLst/>
            <a:rect r="r" b="b" t="t" l="l"/>
            <a:pathLst>
              <a:path h="515835" w="812339">
                <a:moveTo>
                  <a:pt x="0" y="0"/>
                </a:moveTo>
                <a:lnTo>
                  <a:pt x="812339" y="0"/>
                </a:lnTo>
                <a:lnTo>
                  <a:pt x="812339" y="515835"/>
                </a:lnTo>
                <a:lnTo>
                  <a:pt x="0" y="51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768248" y="3855909"/>
            <a:ext cx="661332" cy="649759"/>
          </a:xfrm>
          <a:custGeom>
            <a:avLst/>
            <a:gdLst/>
            <a:ahLst/>
            <a:cxnLst/>
            <a:rect r="r" b="b" t="t" l="l"/>
            <a:pathLst>
              <a:path h="649759" w="661332">
                <a:moveTo>
                  <a:pt x="0" y="0"/>
                </a:moveTo>
                <a:lnTo>
                  <a:pt x="661332" y="0"/>
                </a:lnTo>
                <a:lnTo>
                  <a:pt x="661332" y="649758"/>
                </a:lnTo>
                <a:lnTo>
                  <a:pt x="0" y="6497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461814" y="6830381"/>
            <a:ext cx="832920" cy="440406"/>
          </a:xfrm>
          <a:custGeom>
            <a:avLst/>
            <a:gdLst/>
            <a:ahLst/>
            <a:cxnLst/>
            <a:rect r="r" b="b" t="t" l="l"/>
            <a:pathLst>
              <a:path h="440406" w="832920">
                <a:moveTo>
                  <a:pt x="0" y="0"/>
                </a:moveTo>
                <a:lnTo>
                  <a:pt x="832920" y="0"/>
                </a:lnTo>
                <a:lnTo>
                  <a:pt x="832920" y="440406"/>
                </a:lnTo>
                <a:lnTo>
                  <a:pt x="0" y="4404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1768248" y="6737691"/>
            <a:ext cx="661332" cy="625785"/>
          </a:xfrm>
          <a:custGeom>
            <a:avLst/>
            <a:gdLst/>
            <a:ahLst/>
            <a:cxnLst/>
            <a:rect r="r" b="b" t="t" l="l"/>
            <a:pathLst>
              <a:path h="625785" w="661332">
                <a:moveTo>
                  <a:pt x="0" y="0"/>
                </a:moveTo>
                <a:lnTo>
                  <a:pt x="661332" y="0"/>
                </a:lnTo>
                <a:lnTo>
                  <a:pt x="661332" y="625786"/>
                </a:lnTo>
                <a:lnTo>
                  <a:pt x="0" y="6257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5461814" y="1476375"/>
            <a:ext cx="7684756" cy="695959"/>
          </a:xfrm>
          <a:prstGeom prst="rect">
            <a:avLst/>
          </a:prstGeom>
        </p:spPr>
        <p:txBody>
          <a:bodyPr anchor="t" rtlCol="false" tIns="0" lIns="0" bIns="0" rIns="0">
            <a:spAutoFit/>
          </a:bodyPr>
          <a:lstStyle/>
          <a:p>
            <a:pPr algn="ctr">
              <a:lnSpc>
                <a:spcPts val="5169"/>
              </a:lnSpc>
            </a:pPr>
            <a:r>
              <a:rPr lang="en-US" sz="5499" i="true" spc="-340">
                <a:solidFill>
                  <a:srgbClr val="303030"/>
                </a:solidFill>
                <a:latin typeface="Playfair Display Italics"/>
                <a:ea typeface="Playfair Display Italics"/>
                <a:cs typeface="Playfair Display Italics"/>
                <a:sym typeface="Playfair Display Italics"/>
              </a:rPr>
              <a:t>PROCESS OVERVIEW</a:t>
            </a:r>
          </a:p>
        </p:txBody>
      </p:sp>
      <p:sp>
        <p:nvSpPr>
          <p:cNvPr name="TextBox 7" id="7"/>
          <p:cNvSpPr txBox="true"/>
          <p:nvPr/>
        </p:nvSpPr>
        <p:spPr>
          <a:xfrm rot="0">
            <a:off x="2152601" y="2280228"/>
            <a:ext cx="13982798" cy="1066799"/>
          </a:xfrm>
          <a:prstGeom prst="rect">
            <a:avLst/>
          </a:prstGeom>
        </p:spPr>
        <p:txBody>
          <a:bodyPr anchor="t" rtlCol="false" tIns="0" lIns="0" bIns="0" rIns="0">
            <a:spAutoFit/>
          </a:bodyPr>
          <a:lstStyle/>
          <a:p>
            <a:pPr algn="ctr">
              <a:lnSpc>
                <a:spcPts val="4200"/>
              </a:lnSpc>
            </a:pPr>
            <a:r>
              <a:rPr lang="en-US" sz="3000" spc="-75">
                <a:solidFill>
                  <a:srgbClr val="303030"/>
                </a:solidFill>
                <a:latin typeface="Public Sans"/>
                <a:ea typeface="Public Sans"/>
                <a:cs typeface="Public Sans"/>
                <a:sym typeface="Public Sans"/>
              </a:rPr>
              <a:t>To successfully complete this project, I followed a structured approach, which included the following key steps:</a:t>
            </a:r>
          </a:p>
        </p:txBody>
      </p:sp>
      <p:sp>
        <p:nvSpPr>
          <p:cNvPr name="TextBox 8" id="8"/>
          <p:cNvSpPr txBox="true"/>
          <p:nvPr/>
        </p:nvSpPr>
        <p:spPr>
          <a:xfrm rot="0">
            <a:off x="3253402" y="4858092"/>
            <a:ext cx="5249743" cy="879474"/>
          </a:xfrm>
          <a:prstGeom prst="rect">
            <a:avLst/>
          </a:prstGeom>
        </p:spPr>
        <p:txBody>
          <a:bodyPr anchor="t" rtlCol="false" tIns="0" lIns="0" bIns="0" rIns="0">
            <a:spAutoFit/>
          </a:bodyPr>
          <a:lstStyle/>
          <a:p>
            <a:pPr algn="ctr">
              <a:lnSpc>
                <a:spcPts val="3500"/>
              </a:lnSpc>
            </a:pPr>
            <a:r>
              <a:rPr lang="en-US" b="true" sz="2500" spc="-62">
                <a:solidFill>
                  <a:srgbClr val="303030"/>
                </a:solidFill>
                <a:latin typeface="Public Sans Bold"/>
                <a:ea typeface="Public Sans Bold"/>
                <a:cs typeface="Public Sans Bold"/>
                <a:sym typeface="Public Sans Bold"/>
              </a:rPr>
              <a:t>Descriptive Statistics</a:t>
            </a:r>
          </a:p>
          <a:p>
            <a:pPr algn="ctr">
              <a:lnSpc>
                <a:spcPts val="3500"/>
              </a:lnSpc>
            </a:pPr>
          </a:p>
        </p:txBody>
      </p:sp>
      <p:sp>
        <p:nvSpPr>
          <p:cNvPr name="TextBox 9" id="9"/>
          <p:cNvSpPr txBox="true"/>
          <p:nvPr/>
        </p:nvSpPr>
        <p:spPr>
          <a:xfrm rot="0">
            <a:off x="9352393" y="4858092"/>
            <a:ext cx="5493043" cy="879474"/>
          </a:xfrm>
          <a:prstGeom prst="rect">
            <a:avLst/>
          </a:prstGeom>
        </p:spPr>
        <p:txBody>
          <a:bodyPr anchor="t" rtlCol="false" tIns="0" lIns="0" bIns="0" rIns="0">
            <a:spAutoFit/>
          </a:bodyPr>
          <a:lstStyle/>
          <a:p>
            <a:pPr algn="ctr">
              <a:lnSpc>
                <a:spcPts val="3500"/>
              </a:lnSpc>
            </a:pPr>
            <a:r>
              <a:rPr lang="en-US" b="true" sz="2500" spc="-62">
                <a:solidFill>
                  <a:srgbClr val="303030"/>
                </a:solidFill>
                <a:latin typeface="Public Sans Bold"/>
                <a:ea typeface="Public Sans Bold"/>
                <a:cs typeface="Public Sans Bold"/>
                <a:sym typeface="Public Sans Bold"/>
              </a:rPr>
              <a:t>Confidence Intervals</a:t>
            </a:r>
          </a:p>
          <a:p>
            <a:pPr algn="ctr">
              <a:lnSpc>
                <a:spcPts val="3500"/>
              </a:lnSpc>
            </a:pPr>
          </a:p>
        </p:txBody>
      </p:sp>
      <p:sp>
        <p:nvSpPr>
          <p:cNvPr name="TextBox 10" id="10"/>
          <p:cNvSpPr txBox="true"/>
          <p:nvPr/>
        </p:nvSpPr>
        <p:spPr>
          <a:xfrm rot="0">
            <a:off x="2966314" y="7655267"/>
            <a:ext cx="5823919" cy="879474"/>
          </a:xfrm>
          <a:prstGeom prst="rect">
            <a:avLst/>
          </a:prstGeom>
        </p:spPr>
        <p:txBody>
          <a:bodyPr anchor="t" rtlCol="false" tIns="0" lIns="0" bIns="0" rIns="0">
            <a:spAutoFit/>
          </a:bodyPr>
          <a:lstStyle/>
          <a:p>
            <a:pPr algn="ctr">
              <a:lnSpc>
                <a:spcPts val="3500"/>
              </a:lnSpc>
            </a:pPr>
            <a:r>
              <a:rPr lang="en-US" b="true" sz="2500" spc="-62">
                <a:solidFill>
                  <a:srgbClr val="303030"/>
                </a:solidFill>
                <a:latin typeface="Public Sans Bold"/>
                <a:ea typeface="Public Sans Bold"/>
                <a:cs typeface="Public Sans Bold"/>
                <a:sym typeface="Public Sans Bold"/>
              </a:rPr>
              <a:t>Hypothesis Testing</a:t>
            </a:r>
          </a:p>
          <a:p>
            <a:pPr algn="ctr">
              <a:lnSpc>
                <a:spcPts val="3500"/>
              </a:lnSpc>
            </a:pPr>
          </a:p>
        </p:txBody>
      </p:sp>
      <p:sp>
        <p:nvSpPr>
          <p:cNvPr name="TextBox 11" id="11"/>
          <p:cNvSpPr txBox="true"/>
          <p:nvPr/>
        </p:nvSpPr>
        <p:spPr>
          <a:xfrm rot="0">
            <a:off x="9352393" y="7715902"/>
            <a:ext cx="5493043" cy="441324"/>
          </a:xfrm>
          <a:prstGeom prst="rect">
            <a:avLst/>
          </a:prstGeom>
        </p:spPr>
        <p:txBody>
          <a:bodyPr anchor="t" rtlCol="false" tIns="0" lIns="0" bIns="0" rIns="0">
            <a:spAutoFit/>
          </a:bodyPr>
          <a:lstStyle/>
          <a:p>
            <a:pPr algn="ctr">
              <a:lnSpc>
                <a:spcPts val="3500"/>
              </a:lnSpc>
            </a:pPr>
            <a:r>
              <a:rPr lang="en-US" b="true" sz="2500" spc="-62">
                <a:solidFill>
                  <a:srgbClr val="303030"/>
                </a:solidFill>
                <a:latin typeface="Public Sans Bold"/>
                <a:ea typeface="Public Sans Bold"/>
                <a:cs typeface="Public Sans Bold"/>
                <a:sym typeface="Public Sans Bold"/>
              </a:rPr>
              <a:t>Conclusion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3EE"/>
        </a:solidFill>
      </p:bgPr>
    </p:bg>
    <p:spTree>
      <p:nvGrpSpPr>
        <p:cNvPr id="1" name=""/>
        <p:cNvGrpSpPr/>
        <p:nvPr/>
      </p:nvGrpSpPr>
      <p:grpSpPr>
        <a:xfrm>
          <a:off x="0" y="0"/>
          <a:ext cx="0" cy="0"/>
          <a:chOff x="0" y="0"/>
          <a:chExt cx="0" cy="0"/>
        </a:xfrm>
      </p:grpSpPr>
      <p:sp>
        <p:nvSpPr>
          <p:cNvPr name="Freeform 2" id="2"/>
          <p:cNvSpPr/>
          <p:nvPr/>
        </p:nvSpPr>
        <p:spPr>
          <a:xfrm flipH="false" flipV="false" rot="0">
            <a:off x="7587988" y="5937966"/>
            <a:ext cx="10169829" cy="3320334"/>
          </a:xfrm>
          <a:custGeom>
            <a:avLst/>
            <a:gdLst/>
            <a:ahLst/>
            <a:cxnLst/>
            <a:rect r="r" b="b" t="t" l="l"/>
            <a:pathLst>
              <a:path h="3320334" w="10169829">
                <a:moveTo>
                  <a:pt x="0" y="0"/>
                </a:moveTo>
                <a:lnTo>
                  <a:pt x="10169829" y="0"/>
                </a:lnTo>
                <a:lnTo>
                  <a:pt x="10169829" y="3320334"/>
                </a:lnTo>
                <a:lnTo>
                  <a:pt x="0" y="3320334"/>
                </a:lnTo>
                <a:lnTo>
                  <a:pt x="0" y="0"/>
                </a:lnTo>
                <a:close/>
              </a:path>
            </a:pathLst>
          </a:custGeom>
          <a:blipFill>
            <a:blip r:embed="rId2"/>
            <a:stretch>
              <a:fillRect l="0" t="0" r="0" b="0"/>
            </a:stretch>
          </a:blipFill>
        </p:spPr>
      </p:sp>
      <p:sp>
        <p:nvSpPr>
          <p:cNvPr name="TextBox 3" id="3"/>
          <p:cNvSpPr txBox="true"/>
          <p:nvPr/>
        </p:nvSpPr>
        <p:spPr>
          <a:xfrm rot="0">
            <a:off x="5743248" y="1152525"/>
            <a:ext cx="6801503" cy="1343659"/>
          </a:xfrm>
          <a:prstGeom prst="rect">
            <a:avLst/>
          </a:prstGeom>
        </p:spPr>
        <p:txBody>
          <a:bodyPr anchor="t" rtlCol="false" tIns="0" lIns="0" bIns="0" rIns="0">
            <a:spAutoFit/>
          </a:bodyPr>
          <a:lstStyle/>
          <a:p>
            <a:pPr algn="ctr">
              <a:lnSpc>
                <a:spcPts val="5169"/>
              </a:lnSpc>
            </a:pPr>
            <a:r>
              <a:rPr lang="en-US" sz="5499" i="true" spc="-340">
                <a:solidFill>
                  <a:srgbClr val="303030"/>
                </a:solidFill>
                <a:latin typeface="Playfair Display Italics"/>
                <a:ea typeface="Playfair Display Italics"/>
                <a:cs typeface="Playfair Display Italics"/>
                <a:sym typeface="Playfair Display Italics"/>
              </a:rPr>
              <a:t>DESCRIPTIVE STATISTICS</a:t>
            </a:r>
          </a:p>
        </p:txBody>
      </p:sp>
      <p:sp>
        <p:nvSpPr>
          <p:cNvPr name="TextBox 4" id="4"/>
          <p:cNvSpPr txBox="true"/>
          <p:nvPr/>
        </p:nvSpPr>
        <p:spPr>
          <a:xfrm rot="0">
            <a:off x="1307884" y="2591118"/>
            <a:ext cx="8870728" cy="533399"/>
          </a:xfrm>
          <a:prstGeom prst="rect">
            <a:avLst/>
          </a:prstGeom>
        </p:spPr>
        <p:txBody>
          <a:bodyPr anchor="t" rtlCol="false" tIns="0" lIns="0" bIns="0" rIns="0">
            <a:spAutoFit/>
          </a:bodyPr>
          <a:lstStyle/>
          <a:p>
            <a:pPr algn="just">
              <a:lnSpc>
                <a:spcPts val="4200"/>
              </a:lnSpc>
            </a:pPr>
            <a:r>
              <a:rPr lang="en-US" b="true" sz="3000" spc="-75">
                <a:solidFill>
                  <a:srgbClr val="303030"/>
                </a:solidFill>
                <a:latin typeface="Public Sans Bold"/>
                <a:ea typeface="Public Sans Bold"/>
                <a:cs typeface="Public Sans Bold"/>
                <a:sym typeface="Public Sans Bold"/>
              </a:rPr>
              <a:t>Task 1 </a:t>
            </a:r>
          </a:p>
        </p:txBody>
      </p:sp>
      <p:sp>
        <p:nvSpPr>
          <p:cNvPr name="TextBox 5" id="5"/>
          <p:cNvSpPr txBox="true"/>
          <p:nvPr/>
        </p:nvSpPr>
        <p:spPr>
          <a:xfrm rot="0">
            <a:off x="1505579" y="3371081"/>
            <a:ext cx="16252238" cy="4800599"/>
          </a:xfrm>
          <a:prstGeom prst="rect">
            <a:avLst/>
          </a:prstGeom>
        </p:spPr>
        <p:txBody>
          <a:bodyPr anchor="t" rtlCol="false" tIns="0" lIns="0" bIns="0" rIns="0">
            <a:spAutoFit/>
          </a:bodyPr>
          <a:lstStyle/>
          <a:p>
            <a:pPr algn="l">
              <a:lnSpc>
                <a:spcPts val="4200"/>
              </a:lnSpc>
            </a:pPr>
            <a:r>
              <a:rPr lang="en-US" sz="3000" spc="-75">
                <a:solidFill>
                  <a:srgbClr val="303030"/>
                </a:solidFill>
                <a:latin typeface="Public Sans"/>
                <a:ea typeface="Public Sans"/>
                <a:cs typeface="Public Sans"/>
                <a:sym typeface="Public Sans"/>
              </a:rPr>
              <a:t> My first task was to provide insights into the relative engagement levels in </a:t>
            </a:r>
            <a:r>
              <a:rPr lang="en-US" sz="3000" spc="-75" b="true">
                <a:solidFill>
                  <a:srgbClr val="303030"/>
                </a:solidFill>
                <a:latin typeface="Public Sans Bold"/>
                <a:ea typeface="Public Sans Bold"/>
                <a:cs typeface="Public Sans Bold"/>
                <a:sym typeface="Public Sans Bold"/>
              </a:rPr>
              <a:t>Q4 2021 </a:t>
            </a:r>
            <a:r>
              <a:rPr lang="en-US" sz="3000" spc="-75">
                <a:solidFill>
                  <a:srgbClr val="303030"/>
                </a:solidFill>
                <a:latin typeface="Public Sans"/>
                <a:ea typeface="Public Sans"/>
                <a:cs typeface="Public Sans"/>
                <a:sym typeface="Public Sans"/>
              </a:rPr>
              <a:t>and </a:t>
            </a:r>
            <a:r>
              <a:rPr lang="en-US" sz="3000" spc="-75" b="true">
                <a:solidFill>
                  <a:srgbClr val="303030"/>
                </a:solidFill>
                <a:latin typeface="Public Sans Bold"/>
                <a:ea typeface="Public Sans Bold"/>
                <a:cs typeface="Public Sans Bold"/>
                <a:sym typeface="Public Sans Bold"/>
              </a:rPr>
              <a:t>Q4 2022</a:t>
            </a:r>
            <a:r>
              <a:rPr lang="en-US" sz="3000" spc="-75">
                <a:solidFill>
                  <a:srgbClr val="303030"/>
                </a:solidFill>
                <a:latin typeface="Public Sans"/>
                <a:ea typeface="Public Sans"/>
                <a:cs typeface="Public Sans"/>
                <a:sym typeface="Public Sans"/>
              </a:rPr>
              <a:t>. I did focus on low-engagement users (those who watched between </a:t>
            </a:r>
            <a:r>
              <a:rPr lang="en-US" sz="3000" spc="-75" b="true">
                <a:solidFill>
                  <a:srgbClr val="303030"/>
                </a:solidFill>
                <a:latin typeface="Public Sans Bold"/>
                <a:ea typeface="Public Sans Bold"/>
                <a:cs typeface="Public Sans Bold"/>
                <a:sym typeface="Public Sans Bold"/>
              </a:rPr>
              <a:t>1</a:t>
            </a:r>
            <a:r>
              <a:rPr lang="en-US" sz="3000" spc="-75">
                <a:solidFill>
                  <a:srgbClr val="303030"/>
                </a:solidFill>
                <a:latin typeface="Public Sans"/>
                <a:ea typeface="Public Sans"/>
                <a:cs typeface="Public Sans"/>
                <a:sym typeface="Public Sans"/>
              </a:rPr>
              <a:t> and </a:t>
            </a:r>
            <a:r>
              <a:rPr lang="en-US" sz="3000" spc="-75" b="true">
                <a:solidFill>
                  <a:srgbClr val="303030"/>
                </a:solidFill>
                <a:latin typeface="Public Sans Bold"/>
                <a:ea typeface="Public Sans Bold"/>
                <a:cs typeface="Public Sans Bold"/>
                <a:sym typeface="Public Sans Bold"/>
              </a:rPr>
              <a:t>100</a:t>
            </a:r>
            <a:r>
              <a:rPr lang="en-US" sz="3000" spc="-75">
                <a:solidFill>
                  <a:srgbClr val="303030"/>
                </a:solidFill>
                <a:latin typeface="Public Sans"/>
                <a:ea typeface="Public Sans"/>
                <a:cs typeface="Public Sans"/>
                <a:sym typeface="Public Sans"/>
              </a:rPr>
              <a:t> minutes in </a:t>
            </a:r>
            <a:r>
              <a:rPr lang="en-US" sz="3000" spc="-75" b="true">
                <a:solidFill>
                  <a:srgbClr val="303030"/>
                </a:solidFill>
                <a:latin typeface="Public Sans Bold"/>
                <a:ea typeface="Public Sans Bold"/>
                <a:cs typeface="Public Sans Bold"/>
                <a:sym typeface="Public Sans Bold"/>
              </a:rPr>
              <a:t>2021</a:t>
            </a:r>
            <a:r>
              <a:rPr lang="en-US" sz="3000" spc="-75">
                <a:solidFill>
                  <a:srgbClr val="303030"/>
                </a:solidFill>
                <a:latin typeface="Public Sans"/>
                <a:ea typeface="Public Sans"/>
                <a:cs typeface="Public Sans"/>
                <a:sym typeface="Public Sans"/>
              </a:rPr>
              <a:t>). </a:t>
            </a:r>
          </a:p>
          <a:p>
            <a:pPr algn="l">
              <a:lnSpc>
                <a:spcPts val="4200"/>
              </a:lnSpc>
            </a:pPr>
            <a:r>
              <a:rPr lang="en-US" sz="3000" spc="-75">
                <a:solidFill>
                  <a:srgbClr val="303030"/>
                </a:solidFill>
                <a:latin typeface="Public Sans"/>
                <a:ea typeface="Public Sans"/>
                <a:cs typeface="Public Sans"/>
                <a:sym typeface="Public Sans"/>
              </a:rPr>
              <a:t>During this task, I used the following functions to provide the desired insights:</a:t>
            </a:r>
          </a:p>
          <a:p>
            <a:pPr algn="l">
              <a:lnSpc>
                <a:spcPts val="4200"/>
              </a:lnSpc>
            </a:pPr>
            <a:r>
              <a:rPr lang="en-US" sz="3000" spc="-75">
                <a:solidFill>
                  <a:srgbClr val="303030"/>
                </a:solidFill>
                <a:latin typeface="Public Sans"/>
                <a:ea typeface="Public Sans"/>
                <a:cs typeface="Public Sans"/>
                <a:sym typeface="Public Sans"/>
              </a:rPr>
              <a:t>     =AVERAGE() : Mean</a:t>
            </a:r>
          </a:p>
          <a:p>
            <a:pPr algn="l">
              <a:lnSpc>
                <a:spcPts val="4200"/>
              </a:lnSpc>
            </a:pPr>
            <a:r>
              <a:rPr lang="en-US" sz="3000" spc="-75">
                <a:solidFill>
                  <a:srgbClr val="303030"/>
                </a:solidFill>
                <a:latin typeface="Public Sans"/>
                <a:ea typeface="Public Sans"/>
                <a:cs typeface="Public Sans"/>
                <a:sym typeface="Public Sans"/>
              </a:rPr>
              <a:t>     =MEDIAN() </a:t>
            </a:r>
          </a:p>
          <a:p>
            <a:pPr algn="l">
              <a:lnSpc>
                <a:spcPts val="4200"/>
              </a:lnSpc>
            </a:pPr>
            <a:r>
              <a:rPr lang="en-US" sz="3000" spc="-75">
                <a:solidFill>
                  <a:srgbClr val="303030"/>
                </a:solidFill>
                <a:latin typeface="Public Sans"/>
                <a:ea typeface="Public Sans"/>
                <a:cs typeface="Public Sans"/>
                <a:sym typeface="Public Sans"/>
              </a:rPr>
              <a:t>     =STDEV.S() : Standard deviation</a:t>
            </a:r>
          </a:p>
          <a:p>
            <a:pPr algn="l">
              <a:lnSpc>
                <a:spcPts val="4200"/>
              </a:lnSpc>
            </a:pPr>
            <a:r>
              <a:rPr lang="en-US" sz="3000" spc="-75">
                <a:solidFill>
                  <a:srgbClr val="303030"/>
                </a:solidFill>
                <a:latin typeface="Public Sans"/>
                <a:ea typeface="Public Sans"/>
                <a:cs typeface="Public Sans"/>
                <a:sym typeface="Public Sans"/>
              </a:rPr>
              <a:t>     =SKEW() : Skewness</a:t>
            </a:r>
          </a:p>
          <a:p>
            <a:pPr algn="l">
              <a:lnSpc>
                <a:spcPts val="4200"/>
              </a:lnSpc>
            </a:pPr>
            <a:r>
              <a:rPr lang="en-US" sz="3000" spc="-75">
                <a:solidFill>
                  <a:srgbClr val="303030"/>
                </a:solidFill>
                <a:latin typeface="Public Sans"/>
                <a:ea typeface="Public Sans"/>
                <a:cs typeface="Public Sans"/>
                <a:sym typeface="Public Sans"/>
              </a:rPr>
              <a:t>     =KURT() : Kurtosis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3EE"/>
        </a:solidFill>
      </p:bgPr>
    </p:bg>
    <p:spTree>
      <p:nvGrpSpPr>
        <p:cNvPr id="1" name=""/>
        <p:cNvGrpSpPr/>
        <p:nvPr/>
      </p:nvGrpSpPr>
      <p:grpSpPr>
        <a:xfrm>
          <a:off x="0" y="0"/>
          <a:ext cx="0" cy="0"/>
          <a:chOff x="0" y="0"/>
          <a:chExt cx="0" cy="0"/>
        </a:xfrm>
      </p:grpSpPr>
      <p:sp>
        <p:nvSpPr>
          <p:cNvPr name="Freeform 2" id="2"/>
          <p:cNvSpPr/>
          <p:nvPr/>
        </p:nvSpPr>
        <p:spPr>
          <a:xfrm flipH="false" flipV="false" rot="0">
            <a:off x="285738" y="2183298"/>
            <a:ext cx="6947317" cy="3352458"/>
          </a:xfrm>
          <a:custGeom>
            <a:avLst/>
            <a:gdLst/>
            <a:ahLst/>
            <a:cxnLst/>
            <a:rect r="r" b="b" t="t" l="l"/>
            <a:pathLst>
              <a:path h="3352458" w="6947317">
                <a:moveTo>
                  <a:pt x="0" y="0"/>
                </a:moveTo>
                <a:lnTo>
                  <a:pt x="6947317" y="0"/>
                </a:lnTo>
                <a:lnTo>
                  <a:pt x="6947317" y="3352458"/>
                </a:lnTo>
                <a:lnTo>
                  <a:pt x="0" y="3352458"/>
                </a:lnTo>
                <a:lnTo>
                  <a:pt x="0" y="0"/>
                </a:lnTo>
                <a:close/>
              </a:path>
            </a:pathLst>
          </a:custGeom>
          <a:blipFill>
            <a:blip r:embed="rId2"/>
            <a:stretch>
              <a:fillRect l="0" t="-244" r="0" b="-244"/>
            </a:stretch>
          </a:blipFill>
        </p:spPr>
      </p:sp>
      <p:sp>
        <p:nvSpPr>
          <p:cNvPr name="Freeform 3" id="3"/>
          <p:cNvSpPr/>
          <p:nvPr/>
        </p:nvSpPr>
        <p:spPr>
          <a:xfrm flipH="false" flipV="false" rot="0">
            <a:off x="285738" y="5863829"/>
            <a:ext cx="6947317" cy="3333025"/>
          </a:xfrm>
          <a:custGeom>
            <a:avLst/>
            <a:gdLst/>
            <a:ahLst/>
            <a:cxnLst/>
            <a:rect r="r" b="b" t="t" l="l"/>
            <a:pathLst>
              <a:path h="3333025" w="6947317">
                <a:moveTo>
                  <a:pt x="0" y="0"/>
                </a:moveTo>
                <a:lnTo>
                  <a:pt x="6947317" y="0"/>
                </a:lnTo>
                <a:lnTo>
                  <a:pt x="6947317" y="3333025"/>
                </a:lnTo>
                <a:lnTo>
                  <a:pt x="0" y="3333025"/>
                </a:lnTo>
                <a:lnTo>
                  <a:pt x="0" y="0"/>
                </a:lnTo>
                <a:close/>
              </a:path>
            </a:pathLst>
          </a:custGeom>
          <a:blipFill>
            <a:blip r:embed="rId3"/>
            <a:stretch>
              <a:fillRect l="0" t="0" r="0" b="0"/>
            </a:stretch>
          </a:blipFill>
          <a:ln cap="sq">
            <a:noFill/>
            <a:prstDash val="solid"/>
            <a:miter/>
          </a:ln>
        </p:spPr>
      </p:sp>
      <p:sp>
        <p:nvSpPr>
          <p:cNvPr name="TextBox 4" id="4"/>
          <p:cNvSpPr txBox="true"/>
          <p:nvPr/>
        </p:nvSpPr>
        <p:spPr>
          <a:xfrm rot="0">
            <a:off x="5600185" y="999496"/>
            <a:ext cx="6801503" cy="695959"/>
          </a:xfrm>
          <a:prstGeom prst="rect">
            <a:avLst/>
          </a:prstGeom>
        </p:spPr>
        <p:txBody>
          <a:bodyPr anchor="t" rtlCol="false" tIns="0" lIns="0" bIns="0" rIns="0">
            <a:spAutoFit/>
          </a:bodyPr>
          <a:lstStyle/>
          <a:p>
            <a:pPr algn="ctr">
              <a:lnSpc>
                <a:spcPts val="5169"/>
              </a:lnSpc>
            </a:pPr>
            <a:r>
              <a:rPr lang="en-US" sz="5499" i="true" spc="-340">
                <a:solidFill>
                  <a:srgbClr val="303030"/>
                </a:solidFill>
                <a:latin typeface="Playfair Display Italics"/>
                <a:ea typeface="Playfair Display Italics"/>
                <a:cs typeface="Playfair Display Italics"/>
                <a:sym typeface="Playfair Display Italics"/>
              </a:rPr>
              <a:t>RESULTS  1</a:t>
            </a:r>
          </a:p>
        </p:txBody>
      </p:sp>
      <p:sp>
        <p:nvSpPr>
          <p:cNvPr name="TextBox 5" id="5"/>
          <p:cNvSpPr txBox="true"/>
          <p:nvPr/>
        </p:nvSpPr>
        <p:spPr>
          <a:xfrm rot="0">
            <a:off x="7501791" y="2385211"/>
            <a:ext cx="10393356" cy="4115434"/>
          </a:xfrm>
          <a:prstGeom prst="rect">
            <a:avLst/>
          </a:prstGeom>
        </p:spPr>
        <p:txBody>
          <a:bodyPr anchor="t" rtlCol="false" tIns="0" lIns="0" bIns="0" rIns="0">
            <a:spAutoFit/>
          </a:bodyPr>
          <a:lstStyle/>
          <a:p>
            <a:pPr algn="l" marL="0" indent="0" lvl="0">
              <a:lnSpc>
                <a:spcPts val="3640"/>
              </a:lnSpc>
              <a:spcBef>
                <a:spcPct val="0"/>
              </a:spcBef>
            </a:pPr>
            <a:r>
              <a:rPr lang="en-US" b="true" sz="2600" u="sng">
                <a:solidFill>
                  <a:srgbClr val="303030"/>
                </a:solidFill>
                <a:latin typeface="Public Sans Bold"/>
                <a:ea typeface="Public Sans Bold"/>
                <a:cs typeface="Public Sans Bold"/>
                <a:sym typeface="Public Sans Bold"/>
              </a:rPr>
              <a:t>P</a:t>
            </a:r>
            <a:r>
              <a:rPr lang="en-US" b="true" sz="2600" strike="noStrike" u="sng">
                <a:solidFill>
                  <a:srgbClr val="303030"/>
                </a:solidFill>
                <a:latin typeface="Public Sans Bold"/>
                <a:ea typeface="Public Sans Bold"/>
                <a:cs typeface="Public Sans Bold"/>
                <a:sym typeface="Public Sans Bold"/>
              </a:rPr>
              <a:t>aid-Plan Students (Low Engagement Group)</a:t>
            </a:r>
          </a:p>
          <a:p>
            <a:pPr algn="l" marL="561349" indent="-280674" lvl="1">
              <a:lnSpc>
                <a:spcPts val="3640"/>
              </a:lnSpc>
              <a:spcBef>
                <a:spcPct val="0"/>
              </a:spcBef>
              <a:buFont typeface="Arial"/>
              <a:buChar char="•"/>
            </a:pPr>
            <a:r>
              <a:rPr lang="en-US" sz="2600" i="true" strike="noStrike" u="none">
                <a:solidFill>
                  <a:srgbClr val="303030"/>
                </a:solidFill>
                <a:latin typeface="Public Sans Italics"/>
                <a:ea typeface="Public Sans Italics"/>
                <a:cs typeface="Public Sans Italics"/>
                <a:sym typeface="Public Sans Italics"/>
              </a:rPr>
              <a:t>Mean: Increased from 33.80 to 273.02 minutes</a:t>
            </a:r>
          </a:p>
          <a:p>
            <a:pPr algn="l" marL="561349" indent="-280674" lvl="1">
              <a:lnSpc>
                <a:spcPts val="3640"/>
              </a:lnSpc>
              <a:spcBef>
                <a:spcPct val="0"/>
              </a:spcBef>
              <a:buFont typeface="Arial"/>
              <a:buChar char="•"/>
            </a:pPr>
            <a:r>
              <a:rPr lang="en-US" sz="2600" i="true" strike="noStrike" u="none">
                <a:solidFill>
                  <a:srgbClr val="303030"/>
                </a:solidFill>
                <a:latin typeface="Public Sans Italics"/>
                <a:ea typeface="Public Sans Italics"/>
                <a:cs typeface="Public Sans Italics"/>
                <a:sym typeface="Public Sans Italics"/>
              </a:rPr>
              <a:t>Median: Increased from 26.33 to 40.28 minutes</a:t>
            </a:r>
          </a:p>
          <a:p>
            <a:pPr algn="l" marL="561349" indent="-280674" lvl="1">
              <a:lnSpc>
                <a:spcPts val="3640"/>
              </a:lnSpc>
              <a:spcBef>
                <a:spcPct val="0"/>
              </a:spcBef>
              <a:buFont typeface="Arial"/>
              <a:buChar char="•"/>
            </a:pPr>
            <a:r>
              <a:rPr lang="en-US" sz="2600" i="true" strike="noStrike" u="none">
                <a:solidFill>
                  <a:srgbClr val="303030"/>
                </a:solidFill>
                <a:latin typeface="Public Sans Italics"/>
                <a:ea typeface="Public Sans Italics"/>
                <a:cs typeface="Public Sans Italics"/>
                <a:sym typeface="Public Sans Italics"/>
              </a:rPr>
              <a:t>Standard Deviation: Increased from 28.21 to 854.58 minutes</a:t>
            </a:r>
          </a:p>
          <a:p>
            <a:pPr algn="l" marL="0" indent="0" lvl="0">
              <a:lnSpc>
                <a:spcPts val="3640"/>
              </a:lnSpc>
              <a:spcBef>
                <a:spcPct val="0"/>
              </a:spcBef>
            </a:pPr>
            <a:r>
              <a:rPr lang="en-US" b="true" sz="2600" strike="noStrike" u="sng">
                <a:solidFill>
                  <a:srgbClr val="303030"/>
                </a:solidFill>
                <a:latin typeface="Public Sans Bold"/>
                <a:ea typeface="Public Sans Bold"/>
                <a:cs typeface="Public Sans Bold"/>
                <a:sym typeface="Public Sans Bold"/>
              </a:rPr>
              <a:t>Free-Plan Students (Low Engagement Group)</a:t>
            </a:r>
          </a:p>
          <a:p>
            <a:pPr algn="l" marL="561349" indent="-280674" lvl="1">
              <a:lnSpc>
                <a:spcPts val="3640"/>
              </a:lnSpc>
              <a:spcBef>
                <a:spcPct val="0"/>
              </a:spcBef>
              <a:buFont typeface="Arial"/>
              <a:buChar char="•"/>
            </a:pPr>
            <a:r>
              <a:rPr lang="en-US" sz="2600" i="true" strike="noStrike" u="none">
                <a:solidFill>
                  <a:srgbClr val="303030"/>
                </a:solidFill>
                <a:latin typeface="Public Sans Italics"/>
                <a:ea typeface="Public Sans Italics"/>
                <a:cs typeface="Public Sans Italics"/>
                <a:sym typeface="Public Sans Italics"/>
              </a:rPr>
              <a:t>Mean: Increased from 25.39 to 117.64 minutes</a:t>
            </a:r>
          </a:p>
          <a:p>
            <a:pPr algn="l" marL="561349" indent="-280674" lvl="1">
              <a:lnSpc>
                <a:spcPts val="3640"/>
              </a:lnSpc>
              <a:spcBef>
                <a:spcPct val="0"/>
              </a:spcBef>
              <a:buFont typeface="Arial"/>
              <a:buChar char="•"/>
            </a:pPr>
            <a:r>
              <a:rPr lang="en-US" sz="2600" i="true" strike="noStrike" u="none">
                <a:solidFill>
                  <a:srgbClr val="303030"/>
                </a:solidFill>
                <a:latin typeface="Public Sans Italics"/>
                <a:ea typeface="Public Sans Italics"/>
                <a:cs typeface="Public Sans Italics"/>
                <a:sym typeface="Public Sans Italics"/>
              </a:rPr>
              <a:t>Median: Decreased from 14.17 to 11.83 minutes</a:t>
            </a:r>
          </a:p>
          <a:p>
            <a:pPr algn="l" marL="561349" indent="-280674" lvl="1">
              <a:lnSpc>
                <a:spcPts val="3640"/>
              </a:lnSpc>
              <a:spcBef>
                <a:spcPct val="0"/>
              </a:spcBef>
              <a:buFont typeface="Arial"/>
              <a:buChar char="•"/>
            </a:pPr>
            <a:r>
              <a:rPr lang="en-US" sz="2600" i="true" strike="noStrike" u="none">
                <a:solidFill>
                  <a:srgbClr val="303030"/>
                </a:solidFill>
                <a:latin typeface="Public Sans Italics"/>
                <a:ea typeface="Public Sans Italics"/>
                <a:cs typeface="Public Sans Italics"/>
                <a:sym typeface="Public Sans Italics"/>
              </a:rPr>
              <a:t>Standard Deviation: Increased from 26.23 to 468.93 minutes</a:t>
            </a:r>
          </a:p>
          <a:p>
            <a:pPr algn="l" marL="0" indent="0" lvl="0">
              <a:lnSpc>
                <a:spcPts val="3640"/>
              </a:lnSpc>
              <a:spcBef>
                <a:spcPct val="0"/>
              </a:spcBef>
            </a:pPr>
          </a:p>
        </p:txBody>
      </p:sp>
      <p:sp>
        <p:nvSpPr>
          <p:cNvPr name="TextBox 6" id="6"/>
          <p:cNvSpPr txBox="true"/>
          <p:nvPr/>
        </p:nvSpPr>
        <p:spPr>
          <a:xfrm rot="0">
            <a:off x="7501791" y="6433970"/>
            <a:ext cx="10892951" cy="2743834"/>
          </a:xfrm>
          <a:prstGeom prst="rect">
            <a:avLst/>
          </a:prstGeom>
        </p:spPr>
        <p:txBody>
          <a:bodyPr anchor="t" rtlCol="false" tIns="0" lIns="0" bIns="0" rIns="0">
            <a:spAutoFit/>
          </a:bodyPr>
          <a:lstStyle/>
          <a:p>
            <a:pPr algn="l" marL="0" indent="0" lvl="0">
              <a:lnSpc>
                <a:spcPts val="3640"/>
              </a:lnSpc>
              <a:spcBef>
                <a:spcPct val="0"/>
              </a:spcBef>
            </a:pPr>
            <a:r>
              <a:rPr lang="en-US" b="true" sz="2600" strike="noStrike" u="sng">
                <a:solidFill>
                  <a:srgbClr val="303030"/>
                </a:solidFill>
                <a:latin typeface="Public Sans Bold"/>
                <a:ea typeface="Public Sans Bold"/>
                <a:cs typeface="Public Sans Bold"/>
                <a:sym typeface="Public Sans Bold"/>
              </a:rPr>
              <a:t>Distribution Shape</a:t>
            </a:r>
          </a:p>
          <a:p>
            <a:pPr algn="l" marL="0" indent="0" lvl="0">
              <a:lnSpc>
                <a:spcPts val="3640"/>
              </a:lnSpc>
              <a:spcBef>
                <a:spcPct val="0"/>
              </a:spcBef>
            </a:pPr>
            <a:r>
              <a:rPr lang="en-US" sz="2600" i="true" strike="noStrike" u="none">
                <a:solidFill>
                  <a:srgbClr val="303030"/>
                </a:solidFill>
                <a:latin typeface="Public Sans Italics"/>
                <a:ea typeface="Public Sans Italics"/>
                <a:cs typeface="Public Sans Italics"/>
                <a:sym typeface="Public Sans Italics"/>
              </a:rPr>
              <a:t>   Skewness (Paid): Increased from 0.63 to 7.07 (right-skewed).</a:t>
            </a:r>
          </a:p>
          <a:p>
            <a:pPr algn="l" marL="0" indent="0" lvl="0">
              <a:lnSpc>
                <a:spcPts val="3640"/>
              </a:lnSpc>
              <a:spcBef>
                <a:spcPct val="0"/>
              </a:spcBef>
            </a:pPr>
            <a:r>
              <a:rPr lang="en-US" sz="2600" i="true" strike="noStrike" u="none">
                <a:solidFill>
                  <a:srgbClr val="303030"/>
                </a:solidFill>
                <a:latin typeface="Public Sans Italics"/>
                <a:ea typeface="Public Sans Italics"/>
                <a:cs typeface="Public Sans Italics"/>
                <a:sym typeface="Public Sans Italics"/>
              </a:rPr>
              <a:t>   Skewness (Free): Increased from 1.17 to 15.06 (right-skewed).</a:t>
            </a:r>
          </a:p>
          <a:p>
            <a:pPr algn="l" marL="0" indent="0" lvl="0">
              <a:lnSpc>
                <a:spcPts val="3640"/>
              </a:lnSpc>
              <a:spcBef>
                <a:spcPct val="0"/>
              </a:spcBef>
            </a:pPr>
            <a:r>
              <a:rPr lang="en-US" sz="2600" i="true" strike="noStrike" u="none">
                <a:solidFill>
                  <a:srgbClr val="303030"/>
                </a:solidFill>
                <a:latin typeface="Public Sans Italics"/>
                <a:ea typeface="Public Sans Italics"/>
                <a:cs typeface="Public Sans Italics"/>
                <a:sym typeface="Public Sans Italics"/>
              </a:rPr>
              <a:t>   Kurtosis (Paid): Increased from -0.85 to 58.48 (more outliers).</a:t>
            </a:r>
          </a:p>
          <a:p>
            <a:pPr algn="l" marL="0" indent="0" lvl="0">
              <a:lnSpc>
                <a:spcPts val="3640"/>
              </a:lnSpc>
              <a:spcBef>
                <a:spcPct val="0"/>
              </a:spcBef>
            </a:pPr>
            <a:r>
              <a:rPr lang="en-US" sz="2600" i="true" strike="noStrike" u="none">
                <a:solidFill>
                  <a:srgbClr val="303030"/>
                </a:solidFill>
                <a:latin typeface="Public Sans Italics"/>
                <a:ea typeface="Public Sans Italics"/>
                <a:cs typeface="Public Sans Italics"/>
                <a:sym typeface="Public Sans Italics"/>
              </a:rPr>
              <a:t>   Kurtosis (Free): Increased from 0.36 to 315.76 (more extreme values).</a:t>
            </a:r>
          </a:p>
          <a:p>
            <a:pPr algn="l" marL="0" indent="0" lvl="0">
              <a:lnSpc>
                <a:spcPts val="364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C2D4BB"/>
        </a:solidFill>
      </p:bgPr>
    </p:bg>
    <p:spTree>
      <p:nvGrpSpPr>
        <p:cNvPr id="1" name=""/>
        <p:cNvGrpSpPr/>
        <p:nvPr/>
      </p:nvGrpSpPr>
      <p:grpSpPr>
        <a:xfrm>
          <a:off x="0" y="0"/>
          <a:ext cx="0" cy="0"/>
          <a:chOff x="0" y="0"/>
          <a:chExt cx="0" cy="0"/>
        </a:xfrm>
      </p:grpSpPr>
      <p:sp>
        <p:nvSpPr>
          <p:cNvPr name="TextBox 2" id="2"/>
          <p:cNvSpPr txBox="true"/>
          <p:nvPr/>
        </p:nvSpPr>
        <p:spPr>
          <a:xfrm rot="0">
            <a:off x="4217160" y="1276350"/>
            <a:ext cx="9853679" cy="695959"/>
          </a:xfrm>
          <a:prstGeom prst="rect">
            <a:avLst/>
          </a:prstGeom>
        </p:spPr>
        <p:txBody>
          <a:bodyPr anchor="t" rtlCol="false" tIns="0" lIns="0" bIns="0" rIns="0">
            <a:spAutoFit/>
          </a:bodyPr>
          <a:lstStyle/>
          <a:p>
            <a:pPr algn="ctr">
              <a:lnSpc>
                <a:spcPts val="5169"/>
              </a:lnSpc>
            </a:pPr>
            <a:r>
              <a:rPr lang="en-US" sz="5499" spc="-340">
                <a:solidFill>
                  <a:srgbClr val="303030"/>
                </a:solidFill>
                <a:latin typeface="Playfair Display"/>
                <a:ea typeface="Playfair Display"/>
                <a:cs typeface="Playfair Display"/>
                <a:sym typeface="Playfair Display"/>
              </a:rPr>
              <a:t>INSIGHTS</a:t>
            </a:r>
          </a:p>
        </p:txBody>
      </p:sp>
      <p:sp>
        <p:nvSpPr>
          <p:cNvPr name="TextBox 3" id="3"/>
          <p:cNvSpPr txBox="true"/>
          <p:nvPr/>
        </p:nvSpPr>
        <p:spPr>
          <a:xfrm rot="0">
            <a:off x="623353" y="2759148"/>
            <a:ext cx="12753941" cy="490854"/>
          </a:xfrm>
          <a:prstGeom prst="rect">
            <a:avLst/>
          </a:prstGeom>
        </p:spPr>
        <p:txBody>
          <a:bodyPr anchor="t" rtlCol="false" tIns="0" lIns="0" bIns="0" rIns="0">
            <a:spAutoFit/>
          </a:bodyPr>
          <a:lstStyle/>
          <a:p>
            <a:pPr algn="l" marL="604528" indent="-302264" lvl="1">
              <a:lnSpc>
                <a:spcPts val="3920"/>
              </a:lnSpc>
              <a:buFont typeface="Arial"/>
              <a:buChar char="•"/>
            </a:pPr>
            <a:r>
              <a:rPr lang="en-US" b="true" sz="2800" spc="-70">
                <a:solidFill>
                  <a:srgbClr val="303030"/>
                </a:solidFill>
                <a:latin typeface="Public Sans Bold"/>
                <a:ea typeface="Public Sans Bold"/>
                <a:cs typeface="Public Sans Bold"/>
                <a:sym typeface="Public Sans Bold"/>
              </a:rPr>
              <a:t>Paid-Plan Students (Low Engagement Group)</a:t>
            </a:r>
          </a:p>
        </p:txBody>
      </p:sp>
      <p:sp>
        <p:nvSpPr>
          <p:cNvPr name="TextBox 4" id="4"/>
          <p:cNvSpPr txBox="true"/>
          <p:nvPr/>
        </p:nvSpPr>
        <p:spPr>
          <a:xfrm rot="0">
            <a:off x="1482877" y="3436120"/>
            <a:ext cx="16252238" cy="1083309"/>
          </a:xfrm>
          <a:prstGeom prst="rect">
            <a:avLst/>
          </a:prstGeom>
        </p:spPr>
        <p:txBody>
          <a:bodyPr anchor="t" rtlCol="false" tIns="0" lIns="0" bIns="0" rIns="0">
            <a:spAutoFit/>
          </a:bodyPr>
          <a:lstStyle/>
          <a:p>
            <a:pPr algn="l" marL="0" indent="0" lvl="0">
              <a:lnSpc>
                <a:spcPts val="4340"/>
              </a:lnSpc>
              <a:spcBef>
                <a:spcPct val="0"/>
              </a:spcBef>
            </a:pPr>
            <a:r>
              <a:rPr lang="en-US" sz="3100" i="true" strike="noStrike" u="none">
                <a:solidFill>
                  <a:srgbClr val="303030"/>
                </a:solidFill>
                <a:latin typeface="Public Sans Italics"/>
                <a:ea typeface="Public Sans Italics"/>
                <a:cs typeface="Public Sans Italics"/>
                <a:sym typeface="Public Sans Italics"/>
              </a:rPr>
              <a:t>Significant engagement increase, but high variability in 2022 suggests diverse engagement levels.</a:t>
            </a:r>
          </a:p>
        </p:txBody>
      </p:sp>
      <p:sp>
        <p:nvSpPr>
          <p:cNvPr name="TextBox 5" id="5"/>
          <p:cNvSpPr txBox="true"/>
          <p:nvPr/>
        </p:nvSpPr>
        <p:spPr>
          <a:xfrm rot="0">
            <a:off x="1520977" y="7590604"/>
            <a:ext cx="16252238" cy="1626234"/>
          </a:xfrm>
          <a:prstGeom prst="rect">
            <a:avLst/>
          </a:prstGeom>
        </p:spPr>
        <p:txBody>
          <a:bodyPr anchor="t" rtlCol="false" tIns="0" lIns="0" bIns="0" rIns="0">
            <a:spAutoFit/>
          </a:bodyPr>
          <a:lstStyle/>
          <a:p>
            <a:pPr algn="l" marL="0" indent="0" lvl="0">
              <a:lnSpc>
                <a:spcPts val="4340"/>
              </a:lnSpc>
              <a:spcBef>
                <a:spcPct val="0"/>
              </a:spcBef>
            </a:pPr>
            <a:r>
              <a:rPr lang="en-US" sz="3100" i="true" strike="noStrike" u="none">
                <a:solidFill>
                  <a:srgbClr val="303030"/>
                </a:solidFill>
                <a:latin typeface="Public Sans Italics"/>
                <a:ea typeface="Public Sans Italics"/>
                <a:cs typeface="Public Sans Italics"/>
                <a:sym typeface="Public Sans Italics"/>
              </a:rPr>
              <a:t>Engagement Growth: Higher for paid-plan students.</a:t>
            </a:r>
          </a:p>
          <a:p>
            <a:pPr algn="l" marL="0" indent="0" lvl="0">
              <a:lnSpc>
                <a:spcPts val="4340"/>
              </a:lnSpc>
              <a:spcBef>
                <a:spcPct val="0"/>
              </a:spcBef>
            </a:pPr>
            <a:r>
              <a:rPr lang="en-US" sz="3100" i="true" strike="noStrike" u="none">
                <a:solidFill>
                  <a:srgbClr val="303030"/>
                </a:solidFill>
                <a:latin typeface="Public Sans Italics"/>
                <a:ea typeface="Public Sans Italics"/>
                <a:cs typeface="Public Sans Italics"/>
                <a:sym typeface="Public Sans Italics"/>
              </a:rPr>
              <a:t>Variability: Increased more for free-plan students, suggesting more outliers.</a:t>
            </a:r>
          </a:p>
          <a:p>
            <a:pPr algn="l" marL="0" indent="0" lvl="0">
              <a:lnSpc>
                <a:spcPts val="4340"/>
              </a:lnSpc>
              <a:spcBef>
                <a:spcPct val="0"/>
              </a:spcBef>
            </a:pPr>
          </a:p>
        </p:txBody>
      </p:sp>
      <p:sp>
        <p:nvSpPr>
          <p:cNvPr name="TextBox 6" id="6"/>
          <p:cNvSpPr txBox="true"/>
          <p:nvPr/>
        </p:nvSpPr>
        <p:spPr>
          <a:xfrm rot="0">
            <a:off x="1482877" y="5511616"/>
            <a:ext cx="16252238" cy="1083309"/>
          </a:xfrm>
          <a:prstGeom prst="rect">
            <a:avLst/>
          </a:prstGeom>
        </p:spPr>
        <p:txBody>
          <a:bodyPr anchor="t" rtlCol="false" tIns="0" lIns="0" bIns="0" rIns="0">
            <a:spAutoFit/>
          </a:bodyPr>
          <a:lstStyle/>
          <a:p>
            <a:pPr algn="l" marL="0" indent="0" lvl="0">
              <a:lnSpc>
                <a:spcPts val="4340"/>
              </a:lnSpc>
              <a:spcBef>
                <a:spcPct val="0"/>
              </a:spcBef>
            </a:pPr>
            <a:r>
              <a:rPr lang="en-US" sz="3100" i="true" strike="noStrike" u="none">
                <a:solidFill>
                  <a:srgbClr val="303030"/>
                </a:solidFill>
                <a:latin typeface="Public Sans Italics"/>
                <a:ea typeface="Public Sans Italics"/>
                <a:cs typeface="Public Sans Italics"/>
                <a:sym typeface="Public Sans Italics"/>
              </a:rPr>
              <a:t>Moderate engagement increase, driven by a few students; typical student engagement declined.</a:t>
            </a:r>
          </a:p>
        </p:txBody>
      </p:sp>
      <p:sp>
        <p:nvSpPr>
          <p:cNvPr name="TextBox 7" id="7"/>
          <p:cNvSpPr txBox="true"/>
          <p:nvPr/>
        </p:nvSpPr>
        <p:spPr>
          <a:xfrm rot="0">
            <a:off x="747793" y="6909250"/>
            <a:ext cx="8870728" cy="490854"/>
          </a:xfrm>
          <a:prstGeom prst="rect">
            <a:avLst/>
          </a:prstGeom>
        </p:spPr>
        <p:txBody>
          <a:bodyPr anchor="t" rtlCol="false" tIns="0" lIns="0" bIns="0" rIns="0">
            <a:spAutoFit/>
          </a:bodyPr>
          <a:lstStyle/>
          <a:p>
            <a:pPr algn="l" marL="604528" indent="-302264" lvl="1">
              <a:lnSpc>
                <a:spcPts val="3920"/>
              </a:lnSpc>
              <a:spcBef>
                <a:spcPct val="0"/>
              </a:spcBef>
              <a:buFont typeface="Arial"/>
              <a:buChar char="•"/>
            </a:pPr>
            <a:r>
              <a:rPr lang="en-US" b="true" sz="2800" spc="-70" strike="noStrike" u="none">
                <a:solidFill>
                  <a:srgbClr val="303030"/>
                </a:solidFill>
                <a:latin typeface="Public Sans Bold"/>
                <a:ea typeface="Public Sans Bold"/>
                <a:cs typeface="Public Sans Bold"/>
                <a:sym typeface="Public Sans Bold"/>
              </a:rPr>
              <a:t>Paid vs. Free-Plan Comparison</a:t>
            </a:r>
          </a:p>
        </p:txBody>
      </p:sp>
      <p:sp>
        <p:nvSpPr>
          <p:cNvPr name="TextBox 8" id="8"/>
          <p:cNvSpPr txBox="true"/>
          <p:nvPr/>
        </p:nvSpPr>
        <p:spPr>
          <a:xfrm rot="0">
            <a:off x="704850" y="4830262"/>
            <a:ext cx="10642018" cy="490854"/>
          </a:xfrm>
          <a:prstGeom prst="rect">
            <a:avLst/>
          </a:prstGeom>
        </p:spPr>
        <p:txBody>
          <a:bodyPr anchor="t" rtlCol="false" tIns="0" lIns="0" bIns="0" rIns="0">
            <a:spAutoFit/>
          </a:bodyPr>
          <a:lstStyle/>
          <a:p>
            <a:pPr algn="l" marL="604528" indent="-302264" lvl="1">
              <a:lnSpc>
                <a:spcPts val="3920"/>
              </a:lnSpc>
              <a:spcBef>
                <a:spcPct val="0"/>
              </a:spcBef>
              <a:buFont typeface="Arial"/>
              <a:buChar char="•"/>
            </a:pPr>
            <a:r>
              <a:rPr lang="en-US" b="true" sz="2800" spc="-70" strike="noStrike" u="none">
                <a:solidFill>
                  <a:srgbClr val="303030"/>
                </a:solidFill>
                <a:latin typeface="Public Sans Bold"/>
                <a:ea typeface="Public Sans Bold"/>
                <a:cs typeface="Public Sans Bold"/>
                <a:sym typeface="Public Sans Bold"/>
              </a:rPr>
              <a:t>Free-Plan Students (Low Engagement Group)</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3EE"/>
        </a:solidFill>
      </p:bgPr>
    </p:bg>
    <p:spTree>
      <p:nvGrpSpPr>
        <p:cNvPr id="1" name=""/>
        <p:cNvGrpSpPr/>
        <p:nvPr/>
      </p:nvGrpSpPr>
      <p:grpSpPr>
        <a:xfrm>
          <a:off x="0" y="0"/>
          <a:ext cx="0" cy="0"/>
          <a:chOff x="0" y="0"/>
          <a:chExt cx="0" cy="0"/>
        </a:xfrm>
      </p:grpSpPr>
      <p:sp>
        <p:nvSpPr>
          <p:cNvPr name="TextBox 2" id="2"/>
          <p:cNvSpPr txBox="true"/>
          <p:nvPr/>
        </p:nvSpPr>
        <p:spPr>
          <a:xfrm rot="0">
            <a:off x="1117863" y="3315017"/>
            <a:ext cx="15957023" cy="4800599"/>
          </a:xfrm>
          <a:prstGeom prst="rect">
            <a:avLst/>
          </a:prstGeom>
        </p:spPr>
        <p:txBody>
          <a:bodyPr anchor="t" rtlCol="false" tIns="0" lIns="0" bIns="0" rIns="0">
            <a:spAutoFit/>
          </a:bodyPr>
          <a:lstStyle/>
          <a:p>
            <a:pPr algn="l">
              <a:lnSpc>
                <a:spcPts val="4200"/>
              </a:lnSpc>
            </a:pPr>
            <a:r>
              <a:rPr lang="en-US" sz="3000" spc="-75">
                <a:solidFill>
                  <a:srgbClr val="303030"/>
                </a:solidFill>
                <a:latin typeface="Public Sans"/>
                <a:ea typeface="Public Sans"/>
                <a:cs typeface="Public Sans"/>
                <a:sym typeface="Public Sans"/>
              </a:rPr>
              <a:t> The following task was about determining the minute interval for each of the four groups, within which I can be </a:t>
            </a:r>
            <a:r>
              <a:rPr lang="en-US" sz="3000" spc="-75" b="true">
                <a:solidFill>
                  <a:srgbClr val="303030"/>
                </a:solidFill>
                <a:latin typeface="Public Sans Bold"/>
                <a:ea typeface="Public Sans Bold"/>
                <a:cs typeface="Public Sans Bold"/>
                <a:sym typeface="Public Sans Bold"/>
              </a:rPr>
              <a:t>95%</a:t>
            </a:r>
            <a:r>
              <a:rPr lang="en-US" sz="3000" spc="-75">
                <a:solidFill>
                  <a:srgbClr val="303030"/>
                </a:solidFill>
                <a:latin typeface="Public Sans"/>
                <a:ea typeface="Public Sans"/>
                <a:cs typeface="Public Sans"/>
                <a:sym typeface="Public Sans"/>
              </a:rPr>
              <a:t> confident that a randomly selected individual will be situated.</a:t>
            </a:r>
          </a:p>
          <a:p>
            <a:pPr algn="l">
              <a:lnSpc>
                <a:spcPts val="4200"/>
              </a:lnSpc>
            </a:pPr>
            <a:r>
              <a:rPr lang="en-US" sz="3000" spc="-75">
                <a:solidFill>
                  <a:srgbClr val="303030"/>
                </a:solidFill>
                <a:latin typeface="Public Sans"/>
                <a:ea typeface="Public Sans"/>
                <a:cs typeface="Public Sans"/>
                <a:sym typeface="Public Sans"/>
              </a:rPr>
              <a:t>During this task, I used the following functions and equations: </a:t>
            </a:r>
          </a:p>
          <a:p>
            <a:pPr algn="l">
              <a:lnSpc>
                <a:spcPts val="4200"/>
              </a:lnSpc>
            </a:pPr>
            <a:r>
              <a:rPr lang="en-US" sz="3000" spc="-75">
                <a:solidFill>
                  <a:srgbClr val="303030"/>
                </a:solidFill>
                <a:latin typeface="Public Sans"/>
                <a:ea typeface="Public Sans"/>
                <a:cs typeface="Public Sans"/>
                <a:sym typeface="Public Sans"/>
              </a:rPr>
              <a:t>     =AVERAGE() : Mean </a:t>
            </a:r>
          </a:p>
          <a:p>
            <a:pPr algn="l">
              <a:lnSpc>
                <a:spcPts val="4200"/>
              </a:lnSpc>
            </a:pPr>
            <a:r>
              <a:rPr lang="en-US" sz="3000" spc="-75">
                <a:solidFill>
                  <a:srgbClr val="303030"/>
                </a:solidFill>
                <a:latin typeface="Public Sans"/>
                <a:ea typeface="Public Sans"/>
                <a:cs typeface="Public Sans"/>
                <a:sym typeface="Public Sans"/>
              </a:rPr>
              <a:t>     =STDEV.S() : Standard deviation</a:t>
            </a:r>
          </a:p>
          <a:p>
            <a:pPr algn="l" marL="647706" indent="-323853" lvl="1">
              <a:lnSpc>
                <a:spcPts val="4200"/>
              </a:lnSpc>
              <a:buFont typeface="Arial"/>
              <a:buChar char="•"/>
            </a:pPr>
            <a:r>
              <a:rPr lang="en-US" sz="3000" spc="-75">
                <a:solidFill>
                  <a:srgbClr val="303030"/>
                </a:solidFill>
                <a:latin typeface="Public Sans"/>
                <a:ea typeface="Public Sans"/>
                <a:cs typeface="Public Sans"/>
                <a:sym typeface="Public Sans"/>
              </a:rPr>
              <a:t>Standard Error = STDEV.S()/SQRT(COUNT())</a:t>
            </a:r>
          </a:p>
          <a:p>
            <a:pPr algn="l" marL="647706" indent="-323853" lvl="1">
              <a:lnSpc>
                <a:spcPts val="4200"/>
              </a:lnSpc>
              <a:buFont typeface="Arial"/>
              <a:buChar char="•"/>
            </a:pPr>
            <a:r>
              <a:rPr lang="en-US" sz="3000" spc="-75">
                <a:solidFill>
                  <a:srgbClr val="303030"/>
                </a:solidFill>
                <a:latin typeface="Public Sans"/>
                <a:ea typeface="Public Sans"/>
                <a:cs typeface="Public Sans"/>
                <a:sym typeface="Public Sans"/>
              </a:rPr>
              <a:t>95% CI, z0.025 = 1.96</a:t>
            </a:r>
          </a:p>
          <a:p>
            <a:pPr algn="l" marL="647706" indent="-323853" lvl="1">
              <a:lnSpc>
                <a:spcPts val="4200"/>
              </a:lnSpc>
              <a:buFont typeface="Arial"/>
              <a:buChar char="•"/>
            </a:pPr>
            <a:r>
              <a:rPr lang="en-US" sz="3000" spc="-75">
                <a:solidFill>
                  <a:srgbClr val="303030"/>
                </a:solidFill>
                <a:latin typeface="Public Sans"/>
                <a:ea typeface="Public Sans"/>
                <a:cs typeface="Public Sans"/>
                <a:sym typeface="Public Sans"/>
              </a:rPr>
              <a:t>CI low = MEAN()-(95% CI, z0.025) / Standard Error</a:t>
            </a:r>
          </a:p>
          <a:p>
            <a:pPr algn="l" marL="647706" indent="-323853" lvl="1">
              <a:lnSpc>
                <a:spcPts val="4200"/>
              </a:lnSpc>
              <a:buFont typeface="Arial"/>
              <a:buChar char="•"/>
            </a:pPr>
            <a:r>
              <a:rPr lang="en-US" sz="3000" spc="-75">
                <a:solidFill>
                  <a:srgbClr val="303030"/>
                </a:solidFill>
                <a:latin typeface="Public Sans"/>
                <a:ea typeface="Public Sans"/>
                <a:cs typeface="Public Sans"/>
                <a:sym typeface="Public Sans"/>
              </a:rPr>
              <a:t>CI high = MEAN()-(95% CI, z0.025) / Standard Error</a:t>
            </a:r>
          </a:p>
        </p:txBody>
      </p:sp>
      <p:sp>
        <p:nvSpPr>
          <p:cNvPr name="Freeform 3" id="3"/>
          <p:cNvSpPr/>
          <p:nvPr/>
        </p:nvSpPr>
        <p:spPr>
          <a:xfrm flipH="false" flipV="false" rot="0">
            <a:off x="10426958" y="5321558"/>
            <a:ext cx="7579204" cy="2872374"/>
          </a:xfrm>
          <a:custGeom>
            <a:avLst/>
            <a:gdLst/>
            <a:ahLst/>
            <a:cxnLst/>
            <a:rect r="r" b="b" t="t" l="l"/>
            <a:pathLst>
              <a:path h="2872374" w="7579204">
                <a:moveTo>
                  <a:pt x="0" y="0"/>
                </a:moveTo>
                <a:lnTo>
                  <a:pt x="7579205" y="0"/>
                </a:lnTo>
                <a:lnTo>
                  <a:pt x="7579205" y="2872374"/>
                </a:lnTo>
                <a:lnTo>
                  <a:pt x="0" y="2872374"/>
                </a:lnTo>
                <a:lnTo>
                  <a:pt x="0" y="0"/>
                </a:lnTo>
                <a:close/>
              </a:path>
            </a:pathLst>
          </a:custGeom>
          <a:blipFill>
            <a:blip r:embed="rId2"/>
            <a:stretch>
              <a:fillRect l="0" t="0" r="0" b="0"/>
            </a:stretch>
          </a:blipFill>
        </p:spPr>
      </p:sp>
      <p:sp>
        <p:nvSpPr>
          <p:cNvPr name="Freeform 4" id="4"/>
          <p:cNvSpPr/>
          <p:nvPr/>
        </p:nvSpPr>
        <p:spPr>
          <a:xfrm flipH="false" flipV="false" rot="0">
            <a:off x="10426958" y="8454707"/>
            <a:ext cx="7579204" cy="978536"/>
          </a:xfrm>
          <a:custGeom>
            <a:avLst/>
            <a:gdLst/>
            <a:ahLst/>
            <a:cxnLst/>
            <a:rect r="r" b="b" t="t" l="l"/>
            <a:pathLst>
              <a:path h="978536" w="7579204">
                <a:moveTo>
                  <a:pt x="0" y="0"/>
                </a:moveTo>
                <a:lnTo>
                  <a:pt x="7579205" y="0"/>
                </a:lnTo>
                <a:lnTo>
                  <a:pt x="7579205" y="978536"/>
                </a:lnTo>
                <a:lnTo>
                  <a:pt x="0" y="978536"/>
                </a:lnTo>
                <a:lnTo>
                  <a:pt x="0" y="0"/>
                </a:lnTo>
                <a:close/>
              </a:path>
            </a:pathLst>
          </a:custGeom>
          <a:blipFill>
            <a:blip r:embed="rId3"/>
            <a:stretch>
              <a:fillRect l="0" t="0" r="0" b="0"/>
            </a:stretch>
          </a:blipFill>
        </p:spPr>
      </p:sp>
      <p:sp>
        <p:nvSpPr>
          <p:cNvPr name="TextBox 5" id="5"/>
          <p:cNvSpPr txBox="true"/>
          <p:nvPr/>
        </p:nvSpPr>
        <p:spPr>
          <a:xfrm rot="0">
            <a:off x="5743248" y="1152525"/>
            <a:ext cx="6801503" cy="1343659"/>
          </a:xfrm>
          <a:prstGeom prst="rect">
            <a:avLst/>
          </a:prstGeom>
        </p:spPr>
        <p:txBody>
          <a:bodyPr anchor="t" rtlCol="false" tIns="0" lIns="0" bIns="0" rIns="0">
            <a:spAutoFit/>
          </a:bodyPr>
          <a:lstStyle/>
          <a:p>
            <a:pPr algn="ctr">
              <a:lnSpc>
                <a:spcPts val="5169"/>
              </a:lnSpc>
            </a:pPr>
            <a:r>
              <a:rPr lang="en-US" sz="5499" i="true" spc="-340">
                <a:solidFill>
                  <a:srgbClr val="303030"/>
                </a:solidFill>
                <a:latin typeface="Playfair Display Italics"/>
                <a:ea typeface="Playfair Display Italics"/>
                <a:cs typeface="Playfair Display Italics"/>
                <a:sym typeface="Playfair Display Italics"/>
              </a:rPr>
              <a:t>CONFIDENCE INTERVALS </a:t>
            </a:r>
          </a:p>
        </p:txBody>
      </p:sp>
      <p:sp>
        <p:nvSpPr>
          <p:cNvPr name="TextBox 6" id="6"/>
          <p:cNvSpPr txBox="true"/>
          <p:nvPr/>
        </p:nvSpPr>
        <p:spPr>
          <a:xfrm rot="0">
            <a:off x="1000125" y="2591118"/>
            <a:ext cx="8870728" cy="533399"/>
          </a:xfrm>
          <a:prstGeom prst="rect">
            <a:avLst/>
          </a:prstGeom>
        </p:spPr>
        <p:txBody>
          <a:bodyPr anchor="t" rtlCol="false" tIns="0" lIns="0" bIns="0" rIns="0">
            <a:spAutoFit/>
          </a:bodyPr>
          <a:lstStyle/>
          <a:p>
            <a:pPr algn="just">
              <a:lnSpc>
                <a:spcPts val="4200"/>
              </a:lnSpc>
            </a:pPr>
            <a:r>
              <a:rPr lang="en-US" b="true" sz="3000" spc="-75">
                <a:solidFill>
                  <a:srgbClr val="303030"/>
                </a:solidFill>
                <a:latin typeface="Public Sans Bold"/>
                <a:ea typeface="Public Sans Bold"/>
                <a:cs typeface="Public Sans Bold"/>
                <a:sym typeface="Public Sans Bold"/>
              </a:rPr>
              <a:t>Task 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DAGXl8NmcG4</dc:identifier>
  <dcterms:modified xsi:type="dcterms:W3CDTF">2011-08-01T06:04:30Z</dcterms:modified>
  <cp:revision>1</cp:revision>
  <dc:title>Customer Engagement Analysis</dc:title>
</cp:coreProperties>
</file>