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19"/>
  </p:notesMasterIdLst>
  <p:sldIdLst>
    <p:sldId id="256" r:id="rId2"/>
    <p:sldId id="259" r:id="rId3"/>
    <p:sldId id="266" r:id="rId4"/>
    <p:sldId id="289" r:id="rId5"/>
    <p:sldId id="288" r:id="rId6"/>
    <p:sldId id="287" r:id="rId7"/>
    <p:sldId id="306" r:id="rId8"/>
    <p:sldId id="296" r:id="rId9"/>
    <p:sldId id="301" r:id="rId10"/>
    <p:sldId id="300" r:id="rId11"/>
    <p:sldId id="302" r:id="rId12"/>
    <p:sldId id="299" r:id="rId13"/>
    <p:sldId id="303" r:id="rId14"/>
    <p:sldId id="304" r:id="rId15"/>
    <p:sldId id="305" r:id="rId16"/>
    <p:sldId id="297" r:id="rId17"/>
    <p:sldId id="298" r:id="rId18"/>
  </p:sldIdLst>
  <p:sldSz cx="9144000" cy="5143500" type="screen16x9"/>
  <p:notesSz cx="6858000" cy="9144000"/>
  <p:embeddedFontLst>
    <p:embeddedFont>
      <p:font typeface="Cinzel" panose="020B0604020202020204" charset="0"/>
      <p:regular r:id="rId20"/>
      <p:bold r:id="rId21"/>
    </p:embeddedFont>
    <p:embeddedFont>
      <p:font typeface="Merriweather Light" panose="00000400000000000000" pitchFamily="2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Tw Cen MT" panose="020B0602020104020603" pitchFamily="34" charset="0"/>
      <p:regular r:id="rId30"/>
      <p:bold r:id="rId31"/>
      <p:italic r:id="rId32"/>
      <p:boldItalic r:id="rId33"/>
    </p:embeddedFont>
    <p:embeddedFont>
      <p:font typeface="Vidalok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72E23-B7B3-41E2-B43D-DAB6E015AE9A}">
  <a:tblStyle styleId="{D2572E23-B7B3-41E2-B43D-DAB6E015A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07aaa41fe9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07aaa41fe9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0" r:id="rId5"/>
    <p:sldLayoutId id="2147483668" r:id="rId6"/>
    <p:sldLayoutId id="2147483677" r:id="rId7"/>
    <p:sldLayoutId id="2147483680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14300" y="1082216"/>
            <a:ext cx="89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SEIM ( ELK STACK )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3408981" y="2913866"/>
            <a:ext cx="4497903" cy="590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Lalle mohamed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" sz="1200" dirty="0">
                <a:solidFill>
                  <a:schemeClr val="tx1"/>
                </a:solidFill>
              </a:rPr>
              <a:t>rom 01/02/2023 to 01/06/2023 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F09DAF-E782-498A-7C2D-93A04706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85" y="712498"/>
            <a:ext cx="1537820" cy="68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 3" descr="rimatel-logo-.jpg">
            <a:extLst>
              <a:ext uri="{FF2B5EF4-FFF2-40B4-BE49-F238E27FC236}">
                <a16:creationId xmlns:a16="http://schemas.microsoft.com/office/drawing/2014/main" id="{F91B8FB8-9A1A-A67F-7AF5-F3C11EFC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96" y="712498"/>
            <a:ext cx="1899487" cy="68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95C971-7E7F-E25A-1AE4-90BE41550230}"/>
              </a:ext>
            </a:extLst>
          </p:cNvPr>
          <p:cNvSpPr txBox="1"/>
          <p:nvPr/>
        </p:nvSpPr>
        <p:spPr>
          <a:xfrm>
            <a:off x="3408981" y="3887451"/>
            <a:ext cx="4890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Aft>
                <a:spcPts val="0"/>
              </a:spcAft>
            </a:pPr>
            <a:r>
              <a:rPr lang="fr-FR" sz="1400" dirty="0">
                <a:effectLst/>
                <a:latin typeface="Vidaloka" panose="020B0604020202020204" charset="0"/>
              </a:rPr>
              <a:t>Professional </a:t>
            </a:r>
            <a:r>
              <a:rPr lang="fr-FR" sz="1400" dirty="0" err="1">
                <a:effectLst/>
                <a:latin typeface="Vidaloka" panose="020B0604020202020204" charset="0"/>
              </a:rPr>
              <a:t>supervisor</a:t>
            </a:r>
            <a:r>
              <a:rPr lang="fr-FR" sz="1400" dirty="0">
                <a:effectLst/>
                <a:latin typeface="Vidaloka" panose="020B0604020202020204" charset="0"/>
              </a:rPr>
              <a:t> :</a:t>
            </a:r>
          </a:p>
          <a:p>
            <a:pPr marL="0" marR="0" algn="ctr">
              <a:spcAft>
                <a:spcPts val="0"/>
              </a:spcAft>
            </a:pPr>
            <a:r>
              <a:rPr lang="fr-FR" sz="1400" dirty="0">
                <a:effectLst/>
                <a:latin typeface="Vidaloka" panose="020B0604020202020204" charset="0"/>
              </a:rPr>
              <a:t>Med Abdrahmane </a:t>
            </a:r>
            <a:r>
              <a:rPr lang="fr-FR" dirty="0">
                <a:latin typeface="Vidaloka" panose="020B0604020202020204" charset="0"/>
              </a:rPr>
              <a:t>Tabou</a:t>
            </a:r>
            <a:endParaRPr lang="en-US" sz="1400" dirty="0">
              <a:effectLst/>
              <a:latin typeface="Vidaloka" panose="020B060402020202020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224374-4822-948B-A28A-7799A9E524C0}"/>
              </a:ext>
            </a:extLst>
          </p:cNvPr>
          <p:cNvSpPr txBox="1"/>
          <p:nvPr/>
        </p:nvSpPr>
        <p:spPr>
          <a:xfrm>
            <a:off x="1598785" y="3907782"/>
            <a:ext cx="6196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Vidaloka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University supervisor</a:t>
            </a:r>
          </a:p>
          <a:p>
            <a:r>
              <a:rPr lang="en-US" sz="1400" dirty="0">
                <a:effectLst/>
                <a:latin typeface="Vidaloka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          Ahmed Sejad </a:t>
            </a:r>
            <a:endParaRPr lang="en-US" dirty="0">
              <a:latin typeface="Vidalok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D31DCA4-FCA2-B018-7AA5-805D73165DD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86539" y="1169580"/>
            <a:ext cx="6251944" cy="326871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4628BC1-A004-E2D5-0D1D-7EEA86319EA7}"/>
              </a:ext>
            </a:extLst>
          </p:cNvPr>
          <p:cNvSpPr txBox="1"/>
          <p:nvPr/>
        </p:nvSpPr>
        <p:spPr>
          <a:xfrm>
            <a:off x="0" y="56352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idaloka" panose="020B0604020202020204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066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0825A53-600A-DDF4-95DB-7A2EA2EC3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9312" y="1016635"/>
            <a:ext cx="5986130" cy="311023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892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8A389D-281F-9F50-3FB4-588A971DFAD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86270" y="1148316"/>
            <a:ext cx="5667153" cy="3001073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815DE5D-EAE8-EAD5-70A7-68E116BD5B09}"/>
              </a:ext>
            </a:extLst>
          </p:cNvPr>
          <p:cNvSpPr txBox="1"/>
          <p:nvPr/>
        </p:nvSpPr>
        <p:spPr>
          <a:xfrm>
            <a:off x="0" y="5209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idaloka" panose="020B0604020202020204" charset="0"/>
              </a:rPr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30098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7FA8C71-FC33-7BC1-26AE-789E92447EE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63995" y="1095153"/>
            <a:ext cx="5816009" cy="318943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69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5823686-3CA3-0CCB-0CE2-A52ACB6EC7A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4470" y="1314450"/>
            <a:ext cx="6320790" cy="293751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80904E1-C595-C335-C882-19C9294D1E47}"/>
              </a:ext>
            </a:extLst>
          </p:cNvPr>
          <p:cNvSpPr txBox="1"/>
          <p:nvPr/>
        </p:nvSpPr>
        <p:spPr>
          <a:xfrm>
            <a:off x="0" y="54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idaloka" panose="020B060402020202020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361412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C5A4DCB-96B0-27BF-3A84-EF0EA7C808F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60170" y="1358900"/>
            <a:ext cx="6092190" cy="285877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40216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00"/>
          <p:cNvSpPr txBox="1">
            <a:spLocks noGrp="1"/>
          </p:cNvSpPr>
          <p:nvPr>
            <p:ph type="title"/>
          </p:nvPr>
        </p:nvSpPr>
        <p:spPr>
          <a:xfrm>
            <a:off x="963593" y="1675809"/>
            <a:ext cx="7216813" cy="2141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Conclusion and Perspectives 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1B5A9-4DE2-A79B-BC9B-56223A0B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540"/>
            <a:ext cx="9144000" cy="1177290"/>
          </a:xfrm>
        </p:spPr>
        <p:txBody>
          <a:bodyPr/>
          <a:lstStyle/>
          <a:p>
            <a:pPr algn="ctr"/>
            <a:r>
              <a:rPr lang="en-US" sz="6000" dirty="0"/>
              <a:t>Thanks for listening ...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296F97D-B456-F37B-65B6-3EBF2F2D88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1927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Rimatel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Siem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</a:t>
            </a:r>
            <a:r>
              <a:rPr lang="en" dirty="0"/>
              <a:t>iem tools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ELK Stack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/>
      <p:bldP spid="514" grpId="0"/>
      <p:bldP spid="515" grpId="0"/>
      <p:bldP spid="516" grpId="0"/>
      <p:bldP spid="517" grpId="0"/>
      <p:bldP spid="519" grpId="0"/>
      <p:bldP spid="520" grpId="0"/>
      <p:bldP spid="521" grpId="0"/>
      <p:bldP spid="523" grpId="0"/>
      <p:bldP spid="524" grpId="0"/>
      <p:bldP spid="526" grpId="0"/>
      <p:bldP spid="527" grpId="0"/>
      <p:bldP spid="5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046541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B537F4-6A75-C65D-629E-25A140693F4D}"/>
              </a:ext>
            </a:extLst>
          </p:cNvPr>
          <p:cNvSpPr txBox="1"/>
          <p:nvPr/>
        </p:nvSpPr>
        <p:spPr>
          <a:xfrm>
            <a:off x="8780095" y="4364716"/>
            <a:ext cx="27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>
                <a:latin typeface="Vidaloka" panose="020B0604020202020204" charset="0"/>
              </a:rPr>
              <a:t>RIMATEL</a:t>
            </a:r>
            <a:br>
              <a:rPr lang="en-US" sz="4000" b="1" dirty="0">
                <a:latin typeface="Tw Cen MT" panose="020B0602020104020603" pitchFamily="34" charset="0"/>
              </a:rPr>
            </a:br>
            <a:endParaRPr sz="3600" dirty="0"/>
          </a:p>
        </p:txBody>
      </p:sp>
      <p:cxnSp>
        <p:nvCxnSpPr>
          <p:cNvPr id="970" name="Google Shape;970;p92"/>
          <p:cNvCxnSpPr>
            <a:stCxn id="971" idx="3"/>
            <a:endCxn id="972" idx="1"/>
          </p:cNvCxnSpPr>
          <p:nvPr/>
        </p:nvCxnSpPr>
        <p:spPr>
          <a:xfrm>
            <a:off x="3346950" y="2937480"/>
            <a:ext cx="909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92"/>
          <p:cNvSpPr txBox="1"/>
          <p:nvPr/>
        </p:nvSpPr>
        <p:spPr>
          <a:xfrm>
            <a:off x="3657410" y="2206020"/>
            <a:ext cx="1828177" cy="36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b="1" dirty="0">
                <a:latin typeface="Cinzel" panose="020B0604020202020204" charset="0"/>
              </a:rPr>
              <a:t>Provides</a:t>
            </a:r>
          </a:p>
          <a:p>
            <a:pPr algn="ctr"/>
            <a:r>
              <a:rPr lang="en-US" dirty="0">
                <a:latin typeface="Cinzel" panose="020B0604020202020204" charset="0"/>
              </a:rPr>
              <a:t>high quality services.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979" name="Google Shape;979;p92"/>
          <p:cNvCxnSpPr>
            <a:cxnSpLocks/>
          </p:cNvCxnSpPr>
          <p:nvPr/>
        </p:nvCxnSpPr>
        <p:spPr>
          <a:xfrm rot="10800000">
            <a:off x="4571499" y="2660759"/>
            <a:ext cx="0" cy="293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92"/>
          <p:cNvSpPr txBox="1"/>
          <p:nvPr/>
        </p:nvSpPr>
        <p:spPr>
          <a:xfrm>
            <a:off x="2267373" y="3285784"/>
            <a:ext cx="16209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inzel"/>
                <a:ea typeface="Cinzel"/>
                <a:cs typeface="Cinzel"/>
                <a:sym typeface="Cinzel"/>
              </a:rPr>
              <a:t>Marche 22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inzel" panose="020B0604020202020204" charset="0"/>
              </a:rPr>
              <a:t>Launch of services.</a:t>
            </a:r>
          </a:p>
          <a:p>
            <a:pPr algn="ctr"/>
            <a:endParaRPr lang="en-US" dirty="0">
              <a:solidFill>
                <a:schemeClr val="tx1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983" name="Google Shape;983;p92"/>
          <p:cNvCxnSpPr>
            <a:cxnSpLocks/>
          </p:cNvCxnSpPr>
          <p:nvPr/>
        </p:nvCxnSpPr>
        <p:spPr>
          <a:xfrm>
            <a:off x="3061292" y="2937480"/>
            <a:ext cx="0" cy="258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92"/>
          <p:cNvCxnSpPr>
            <a:endCxn id="971" idx="1"/>
          </p:cNvCxnSpPr>
          <p:nvPr/>
        </p:nvCxnSpPr>
        <p:spPr>
          <a:xfrm>
            <a:off x="1848150" y="2927880"/>
            <a:ext cx="906000" cy="9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92"/>
          <p:cNvCxnSpPr>
            <a:cxnSpLocks/>
          </p:cNvCxnSpPr>
          <p:nvPr/>
        </p:nvCxnSpPr>
        <p:spPr>
          <a:xfrm>
            <a:off x="6060178" y="2927880"/>
            <a:ext cx="0" cy="258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92"/>
          <p:cNvCxnSpPr>
            <a:cxnSpLocks/>
            <a:stCxn id="972" idx="3"/>
            <a:endCxn id="986" idx="1"/>
          </p:cNvCxnSpPr>
          <p:nvPr/>
        </p:nvCxnSpPr>
        <p:spPr>
          <a:xfrm>
            <a:off x="4849162" y="2937480"/>
            <a:ext cx="921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92"/>
          <p:cNvSpPr txBox="1"/>
          <p:nvPr/>
        </p:nvSpPr>
        <p:spPr>
          <a:xfrm>
            <a:off x="5243470" y="3285784"/>
            <a:ext cx="16089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b="1" dirty="0">
                <a:latin typeface="Cinzel" panose="020B0604020202020204" charset="0"/>
              </a:rPr>
              <a:t>Offers</a:t>
            </a:r>
          </a:p>
          <a:p>
            <a:pPr algn="ctr"/>
            <a:r>
              <a:rPr lang="en-US" dirty="0">
                <a:latin typeface="Cinzel" panose="020B0604020202020204" charset="0"/>
              </a:rPr>
              <a:t>24-hour service</a:t>
            </a:r>
          </a:p>
          <a:p>
            <a:pPr algn="ctr"/>
            <a:endParaRPr lang="en-US" sz="2400" dirty="0">
              <a:latin typeface="Cinzel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991" name="Google Shape;991;p92"/>
          <p:cNvCxnSpPr>
            <a:stCxn id="986" idx="3"/>
            <a:endCxn id="992" idx="1"/>
          </p:cNvCxnSpPr>
          <p:nvPr/>
        </p:nvCxnSpPr>
        <p:spPr>
          <a:xfrm>
            <a:off x="6363803" y="2937480"/>
            <a:ext cx="933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92"/>
          <p:cNvCxnSpPr>
            <a:cxnSpLocks/>
          </p:cNvCxnSpPr>
          <p:nvPr/>
        </p:nvCxnSpPr>
        <p:spPr>
          <a:xfrm rot="10800000">
            <a:off x="7594026" y="2683560"/>
            <a:ext cx="0" cy="270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7" name="Google Shape;997;p92"/>
          <p:cNvSpPr txBox="1"/>
          <p:nvPr/>
        </p:nvSpPr>
        <p:spPr>
          <a:xfrm>
            <a:off x="731649" y="1878711"/>
            <a:ext cx="16146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92"/>
          <p:cNvCxnSpPr>
            <a:cxnSpLocks/>
          </p:cNvCxnSpPr>
          <p:nvPr/>
        </p:nvCxnSpPr>
        <p:spPr>
          <a:xfrm rot="10800000">
            <a:off x="1538949" y="2660759"/>
            <a:ext cx="0" cy="271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D33783C-08BF-A39E-B2B9-3113867E69E2}"/>
              </a:ext>
            </a:extLst>
          </p:cNvPr>
          <p:cNvSpPr txBox="1"/>
          <p:nvPr/>
        </p:nvSpPr>
        <p:spPr>
          <a:xfrm>
            <a:off x="-867530" y="2231298"/>
            <a:ext cx="4812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inzel" panose="020B0604020202020204" charset="0"/>
              </a:rPr>
              <a:t>Founded in 2021</a:t>
            </a:r>
            <a:endParaRPr lang="en-US" sz="1800" b="1" dirty="0">
              <a:solidFill>
                <a:schemeClr val="tx1"/>
              </a:solidFill>
              <a:latin typeface="Cinzel" panose="020B0604020202020204" charset="0"/>
            </a:endParaRPr>
          </a:p>
        </p:txBody>
      </p:sp>
      <p:sp>
        <p:nvSpPr>
          <p:cNvPr id="5" name="Google Shape;994;p92">
            <a:extLst>
              <a:ext uri="{FF2B5EF4-FFF2-40B4-BE49-F238E27FC236}">
                <a16:creationId xmlns:a16="http://schemas.microsoft.com/office/drawing/2014/main" id="{2721D58F-378D-026E-A001-63F567989D60}"/>
              </a:ext>
            </a:extLst>
          </p:cNvPr>
          <p:cNvSpPr txBox="1"/>
          <p:nvPr/>
        </p:nvSpPr>
        <p:spPr>
          <a:xfrm>
            <a:off x="6524829" y="1949340"/>
            <a:ext cx="2138394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>
                <a:latin typeface="Cinzel" panose="020B0604020202020204" charset="0"/>
              </a:rPr>
              <a:t>Made of team</a:t>
            </a:r>
          </a:p>
          <a:p>
            <a:pPr algn="ctr">
              <a:buClr>
                <a:schemeClr val="dk2"/>
              </a:buClr>
              <a:buSzPts val="1100"/>
            </a:pPr>
            <a:r>
              <a:rPr lang="en-US" dirty="0">
                <a:latin typeface="Cinzel" panose="020B0604020202020204" charset="0"/>
              </a:rPr>
              <a:t>Able to detect any problem and resolve it.</a:t>
            </a:r>
          </a:p>
          <a:p>
            <a:pPr algn="ctr">
              <a:buClr>
                <a:schemeClr val="dk2"/>
              </a:buClr>
              <a:buSzPts val="1100"/>
            </a:pPr>
            <a:endParaRPr lang="en-US" dirty="0">
              <a:latin typeface="Cinzel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" grpId="0"/>
      <p:bldP spid="973" grpId="0"/>
      <p:bldP spid="981" grpId="0"/>
      <p:bldP spid="98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2928550" y="490519"/>
            <a:ext cx="348986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SIEM</a:t>
            </a:r>
            <a:endParaRPr sz="4000" b="1" dirty="0"/>
          </a:p>
        </p:txBody>
      </p:sp>
      <p:sp>
        <p:nvSpPr>
          <p:cNvPr id="949" name="Google Shape;949;p91"/>
          <p:cNvSpPr txBox="1"/>
          <p:nvPr/>
        </p:nvSpPr>
        <p:spPr>
          <a:xfrm>
            <a:off x="6700650" y="1607527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data breaches and send alerts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91"/>
          <p:cNvSpPr txBox="1"/>
          <p:nvPr/>
        </p:nvSpPr>
        <p:spPr>
          <a:xfrm>
            <a:off x="2701551" y="1670389"/>
            <a:ext cx="1722900" cy="81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Identifies categories &amp; analyses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91"/>
          <p:cNvSpPr txBox="1"/>
          <p:nvPr/>
        </p:nvSpPr>
        <p:spPr>
          <a:xfrm>
            <a:off x="4673480" y="2884511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Normalize and aggregate the collected data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1"/>
          <p:cNvSpPr txBox="1"/>
          <p:nvPr/>
        </p:nvSpPr>
        <p:spPr>
          <a:xfrm>
            <a:off x="836973" y="2919205"/>
            <a:ext cx="14603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 data from sources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5" name="Google Shape;955;p91"/>
          <p:cNvGrpSpPr/>
          <p:nvPr/>
        </p:nvGrpSpPr>
        <p:grpSpPr>
          <a:xfrm>
            <a:off x="1061626" y="2330576"/>
            <a:ext cx="6998624" cy="711222"/>
            <a:chOff x="1061626" y="2330576"/>
            <a:chExt cx="6998624" cy="711222"/>
          </a:xfrm>
        </p:grpSpPr>
        <p:cxnSp>
          <p:nvCxnSpPr>
            <p:cNvPr id="956" name="Google Shape;956;p91"/>
            <p:cNvCxnSpPr>
              <a:cxnSpLocks/>
              <a:stCxn id="957" idx="3"/>
              <a:endCxn id="958" idx="1"/>
            </p:cNvCxnSpPr>
            <p:nvPr/>
          </p:nvCxnSpPr>
          <p:spPr>
            <a:xfrm>
              <a:off x="2072626" y="2701443"/>
              <a:ext cx="999575" cy="6605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91"/>
            <p:cNvCxnSpPr>
              <a:stCxn id="958" idx="3"/>
              <a:endCxn id="960" idx="1"/>
            </p:cNvCxnSpPr>
            <p:nvPr/>
          </p:nvCxnSpPr>
          <p:spPr>
            <a:xfrm flipV="1">
              <a:off x="4053801" y="2694838"/>
              <a:ext cx="1014323" cy="1321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91"/>
            <p:cNvCxnSpPr>
              <a:cxnSpLocks/>
            </p:cNvCxnSpPr>
            <p:nvPr/>
          </p:nvCxnSpPr>
          <p:spPr>
            <a:xfrm>
              <a:off x="6064375" y="2694838"/>
              <a:ext cx="10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7" name="Google Shape;957;p91"/>
            <p:cNvSpPr txBox="1"/>
            <p:nvPr/>
          </p:nvSpPr>
          <p:spPr>
            <a:xfrm>
              <a:off x="1061626" y="2367693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958" name="Google Shape;958;p91"/>
            <p:cNvSpPr txBox="1"/>
            <p:nvPr/>
          </p:nvSpPr>
          <p:spPr>
            <a:xfrm>
              <a:off x="3072201" y="2374298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960" name="Google Shape;960;p91"/>
            <p:cNvSpPr txBox="1"/>
            <p:nvPr/>
          </p:nvSpPr>
          <p:spPr>
            <a:xfrm>
              <a:off x="5068124" y="2361088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962" name="Google Shape;962;p91"/>
            <p:cNvSpPr txBox="1"/>
            <p:nvPr/>
          </p:nvSpPr>
          <p:spPr>
            <a:xfrm>
              <a:off x="7063950" y="2330576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" grpId="0"/>
      <p:bldP spid="949" grpId="0"/>
      <p:bldP spid="950" grpId="0"/>
      <p:bldP spid="952" grpId="0"/>
      <p:bldP spid="9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0"/>
          <p:cNvSpPr txBox="1">
            <a:spLocks noGrp="1"/>
          </p:cNvSpPr>
          <p:nvPr>
            <p:ph type="subTitle" idx="1"/>
          </p:nvPr>
        </p:nvSpPr>
        <p:spPr>
          <a:xfrm>
            <a:off x="3508949" y="1471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Apache Metron</a:t>
            </a:r>
            <a:endParaRPr sz="2000" dirty="0"/>
          </a:p>
        </p:txBody>
      </p:sp>
      <p:sp>
        <p:nvSpPr>
          <p:cNvPr id="907" name="Google Shape;907;p90"/>
          <p:cNvSpPr txBox="1">
            <a:spLocks noGrp="1"/>
          </p:cNvSpPr>
          <p:nvPr>
            <p:ph type="subTitle" idx="3"/>
          </p:nvPr>
        </p:nvSpPr>
        <p:spPr>
          <a:xfrm>
            <a:off x="825728" y="1471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ELK stack</a:t>
            </a:r>
            <a:endParaRPr sz="2000" dirty="0"/>
          </a:p>
        </p:txBody>
      </p:sp>
      <p:sp>
        <p:nvSpPr>
          <p:cNvPr id="909" name="Google Shape;909;p90"/>
          <p:cNvSpPr txBox="1">
            <a:spLocks noGrp="1"/>
          </p:cNvSpPr>
          <p:nvPr>
            <p:ph type="subTitle" idx="5"/>
          </p:nvPr>
        </p:nvSpPr>
        <p:spPr>
          <a:xfrm>
            <a:off x="6064875" y="1471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Siemonster</a:t>
            </a:r>
            <a:endParaRPr sz="2000" dirty="0"/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1244250" y="469501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sz="4000" dirty="0"/>
              <a:t>SIEM tools</a:t>
            </a:r>
          </a:p>
        </p:txBody>
      </p:sp>
      <p:sp>
        <p:nvSpPr>
          <p:cNvPr id="912" name="Google Shape;912;p90"/>
          <p:cNvSpPr txBox="1">
            <a:spLocks noGrp="1"/>
          </p:cNvSpPr>
          <p:nvPr>
            <p:ph type="subTitle" idx="7"/>
          </p:nvPr>
        </p:nvSpPr>
        <p:spPr>
          <a:xfrm>
            <a:off x="4743389" y="3139938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OSSIM</a:t>
            </a:r>
            <a:endParaRPr sz="2000" dirty="0"/>
          </a:p>
        </p:txBody>
      </p:sp>
      <p:sp>
        <p:nvSpPr>
          <p:cNvPr id="914" name="Google Shape;914;p90"/>
          <p:cNvSpPr txBox="1">
            <a:spLocks noGrp="1"/>
          </p:cNvSpPr>
          <p:nvPr>
            <p:ph type="subTitle" idx="9"/>
          </p:nvPr>
        </p:nvSpPr>
        <p:spPr>
          <a:xfrm>
            <a:off x="2274511" y="3227650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Prelude</a:t>
            </a:r>
            <a:endParaRPr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3D4A54-88EC-B686-33AF-916A6F139DA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0803" y="1915851"/>
            <a:ext cx="1876672" cy="9810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D49E4A-B82F-38BA-A9C0-89060072B6D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564224" y="1981006"/>
            <a:ext cx="1905000" cy="72898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Image 13" descr="Kustodian Announces the Launch of SIEMonster V2 | Newswire">
            <a:extLst>
              <a:ext uri="{FF2B5EF4-FFF2-40B4-BE49-F238E27FC236}">
                <a16:creationId xmlns:a16="http://schemas.microsoft.com/office/drawing/2014/main" id="{AA3929F4-8DF2-9FC6-C9F7-C00FF2DDBEA6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175424" y="1928311"/>
            <a:ext cx="1905001" cy="72898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606A1EE-6147-ED3A-0CDA-0CBB0C6606FA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968729" y="3285294"/>
            <a:ext cx="2359847" cy="138870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7AA4E-8479-D73B-41EA-23F5B78B2CFA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5007042" y="3560967"/>
            <a:ext cx="1598793" cy="663297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" grpId="0" build="p"/>
      <p:bldP spid="907" grpId="0" build="p"/>
      <p:bldP spid="909" grpId="0" build="p"/>
      <p:bldP spid="911" grpId="0"/>
      <p:bldP spid="912" grpId="0" build="p"/>
      <p:bldP spid="9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3BF15812-2CE7-F517-39F1-D28CA25DF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21390"/>
              </p:ext>
            </p:extLst>
          </p:nvPr>
        </p:nvGraphicFramePr>
        <p:xfrm>
          <a:off x="834390" y="1154430"/>
          <a:ext cx="7475220" cy="2486661"/>
        </p:xfrm>
        <a:graphic>
          <a:graphicData uri="http://schemas.openxmlformats.org/drawingml/2006/table">
            <a:tbl>
              <a:tblPr firstRow="1" bandRow="1">
                <a:tableStyleId>{D2572E23-B7B3-41E2-B43D-DAB6E015AE9A}</a:tableStyleId>
              </a:tblPr>
              <a:tblGrid>
                <a:gridCol w="1690992">
                  <a:extLst>
                    <a:ext uri="{9D8B030D-6E8A-4147-A177-3AD203B41FA5}">
                      <a16:colId xmlns:a16="http://schemas.microsoft.com/office/drawing/2014/main" val="1031391055"/>
                    </a:ext>
                  </a:extLst>
                </a:gridCol>
                <a:gridCol w="1409705">
                  <a:extLst>
                    <a:ext uri="{9D8B030D-6E8A-4147-A177-3AD203B41FA5}">
                      <a16:colId xmlns:a16="http://schemas.microsoft.com/office/drawing/2014/main" val="1737876243"/>
                    </a:ext>
                  </a:extLst>
                </a:gridCol>
                <a:gridCol w="1198399">
                  <a:extLst>
                    <a:ext uri="{9D8B030D-6E8A-4147-A177-3AD203B41FA5}">
                      <a16:colId xmlns:a16="http://schemas.microsoft.com/office/drawing/2014/main" val="510099074"/>
                    </a:ext>
                  </a:extLst>
                </a:gridCol>
                <a:gridCol w="1588062">
                  <a:extLst>
                    <a:ext uri="{9D8B030D-6E8A-4147-A177-3AD203B41FA5}">
                      <a16:colId xmlns:a16="http://schemas.microsoft.com/office/drawing/2014/main" val="2460842760"/>
                    </a:ext>
                  </a:extLst>
                </a:gridCol>
                <a:gridCol w="1588062">
                  <a:extLst>
                    <a:ext uri="{9D8B030D-6E8A-4147-A177-3AD203B41FA5}">
                      <a16:colId xmlns:a16="http://schemas.microsoft.com/office/drawing/2014/main" val="558858976"/>
                    </a:ext>
                  </a:extLst>
                </a:gridCol>
              </a:tblGrid>
              <a:tr h="431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ELK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Metron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SIEMonster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51711"/>
                  </a:ext>
                </a:extLst>
              </a:tr>
              <a:tr h="850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 files , Metrics, network traffic , host based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and host based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traffic and system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Network and host based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Network and host based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15453"/>
                  </a:ext>
                </a:extLst>
              </a:tr>
              <a:tr h="602469">
                <a:tc>
                  <a:txBody>
                    <a:bodyPr/>
                    <a:lstStyle/>
                    <a:p>
                      <a:r>
                        <a:rPr lang="en-US" dirty="0"/>
                        <a:t>Highly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Scalable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Scalable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98810"/>
                  </a:ext>
                </a:extLst>
              </a:tr>
              <a:tr h="602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 and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Disactive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9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DDA76B8E-A5C9-AA27-6914-901081C2310B}"/>
              </a:ext>
            </a:extLst>
          </p:cNvPr>
          <p:cNvSpPr txBox="1"/>
          <p:nvPr/>
        </p:nvSpPr>
        <p:spPr>
          <a:xfrm>
            <a:off x="1686388" y="550419"/>
            <a:ext cx="637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latin typeface="Vidaloka" panose="020B0604020202020204" charset="0"/>
              </a:rPr>
              <a:t>ELK</a:t>
            </a:r>
            <a:r>
              <a:rPr lang="en-US" b="1" dirty="0">
                <a:latin typeface="Vidaloka" panose="020B0604020202020204" charset="0"/>
              </a:rPr>
              <a:t> </a:t>
            </a:r>
            <a:r>
              <a:rPr lang="en-US" sz="4000" b="1" dirty="0">
                <a:latin typeface="Vidaloka" panose="020B0604020202020204" charset="0"/>
              </a:rPr>
              <a:t>Stack</a:t>
            </a:r>
            <a:endParaRPr lang="en-US" b="1" dirty="0">
              <a:latin typeface="Vidaloka" panose="020B0604020202020204" charset="0"/>
            </a:endParaRPr>
          </a:p>
        </p:txBody>
      </p:sp>
      <p:pic>
        <p:nvPicPr>
          <p:cNvPr id="3" name="Picture 4" descr="Logstash - Coralogix">
            <a:extLst>
              <a:ext uri="{FF2B5EF4-FFF2-40B4-BE49-F238E27FC236}">
                <a16:creationId xmlns:a16="http://schemas.microsoft.com/office/drawing/2014/main" id="{8C0058E4-C8E9-4D11-7E25-65ABBD6E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98" y="1293987"/>
            <a:ext cx="26860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sticsearch - Avançando com os conceitos - The Data Engineer">
            <a:extLst>
              <a:ext uri="{FF2B5EF4-FFF2-40B4-BE49-F238E27FC236}">
                <a16:creationId xmlns:a16="http://schemas.microsoft.com/office/drawing/2014/main" id="{9CF5F0FB-22B0-9FF9-5A36-7FF61F7F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79585"/>
            <a:ext cx="2836544" cy="131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ibana &quot;Hello World&quot; Example - Part 3 of the ELK Stack Series">
            <a:extLst>
              <a:ext uri="{FF2B5EF4-FFF2-40B4-BE49-F238E27FC236}">
                <a16:creationId xmlns:a16="http://schemas.microsoft.com/office/drawing/2014/main" id="{B2CC9EEC-0E31-87ED-5C20-140DB3E92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98" y="2794971"/>
            <a:ext cx="2284095" cy="1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astic Stackサブスクリプション ＆ 導入支援 | NTTテクノクロス株式会社">
            <a:extLst>
              <a:ext uri="{FF2B5EF4-FFF2-40B4-BE49-F238E27FC236}">
                <a16:creationId xmlns:a16="http://schemas.microsoft.com/office/drawing/2014/main" id="{9E26F09D-9124-3393-FD58-2A33BA42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2" y="1750569"/>
            <a:ext cx="2606042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view of the Discover app">
            <a:extLst>
              <a:ext uri="{FF2B5EF4-FFF2-40B4-BE49-F238E27FC236}">
                <a16:creationId xmlns:a16="http://schemas.microsoft.com/office/drawing/2014/main" id="{078A377A-BAEB-23A9-4B58-2804C989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58" y="1135736"/>
            <a:ext cx="4954170" cy="300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How to set the data view in Discover">
            <a:extLst>
              <a:ext uri="{FF2B5EF4-FFF2-40B4-BE49-F238E27FC236}">
                <a16:creationId xmlns:a16="http://schemas.microsoft.com/office/drawing/2014/main" id="{FA64E964-7BDB-5CFB-9A2A-88B3BE5F397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6688" y="1697761"/>
            <a:ext cx="3007944" cy="2254221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2EF943-F569-EE36-8FDE-1E5DC057597A}"/>
              </a:ext>
            </a:extLst>
          </p:cNvPr>
          <p:cNvSpPr txBox="1"/>
          <p:nvPr/>
        </p:nvSpPr>
        <p:spPr>
          <a:xfrm>
            <a:off x="1401903" y="1135736"/>
            <a:ext cx="280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idaloka" panose="020B0604020202020204" charset="0"/>
              </a:rPr>
              <a:t>Discover</a:t>
            </a:r>
          </a:p>
        </p:txBody>
      </p:sp>
    </p:spTree>
    <p:extLst>
      <p:ext uri="{BB962C8B-B14F-4D97-AF65-F5344CB8AC3E}">
        <p14:creationId xmlns:p14="http://schemas.microsoft.com/office/powerpoint/2010/main" val="5695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174</Words>
  <Application>Microsoft Office PowerPoint</Application>
  <PresentationFormat>Affichage à l'écran (16:9)</PresentationFormat>
  <Paragraphs>75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Cinzel</vt:lpstr>
      <vt:lpstr>Vidaloka</vt:lpstr>
      <vt:lpstr>Montserrat</vt:lpstr>
      <vt:lpstr>Arial</vt:lpstr>
      <vt:lpstr>Tw Cen MT</vt:lpstr>
      <vt:lpstr>Merriweather Light</vt:lpstr>
      <vt:lpstr>Minimalist Business Slides XL by Slidesgo</vt:lpstr>
      <vt:lpstr>SEIM ( ELK STACK )</vt:lpstr>
      <vt:lpstr>Introduction</vt:lpstr>
      <vt:lpstr>Introduction</vt:lpstr>
      <vt:lpstr>RIMATEL </vt:lpstr>
      <vt:lpstr>SIEM</vt:lpstr>
      <vt:lpstr>SIEM tools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and Perspectives </vt:lpstr>
      <vt:lpstr>Thanks for listening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SEIM ( ELK STACK )</dc:title>
  <dc:creator>lalle mohamed</dc:creator>
  <cp:lastModifiedBy>lalle mhmd</cp:lastModifiedBy>
  <cp:revision>18</cp:revision>
  <dcterms:modified xsi:type="dcterms:W3CDTF">2023-06-09T03:42:03Z</dcterms:modified>
</cp:coreProperties>
</file>