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753" r:id="rId2"/>
  </p:sldMasterIdLst>
  <p:notesMasterIdLst>
    <p:notesMasterId r:id="rId31"/>
  </p:notesMasterIdLst>
  <p:handoutMasterIdLst>
    <p:handoutMasterId r:id="rId32"/>
  </p:handoutMasterIdLst>
  <p:sldIdLst>
    <p:sldId id="863" r:id="rId3"/>
    <p:sldId id="1226" r:id="rId4"/>
    <p:sldId id="1091" r:id="rId5"/>
    <p:sldId id="1218" r:id="rId6"/>
    <p:sldId id="1196" r:id="rId7"/>
    <p:sldId id="1220" r:id="rId8"/>
    <p:sldId id="1198" r:id="rId9"/>
    <p:sldId id="1199" r:id="rId10"/>
    <p:sldId id="1200" r:id="rId11"/>
    <p:sldId id="1201" r:id="rId12"/>
    <p:sldId id="1202" r:id="rId13"/>
    <p:sldId id="1203" r:id="rId14"/>
    <p:sldId id="1204" r:id="rId15"/>
    <p:sldId id="1205" r:id="rId16"/>
    <p:sldId id="1224" r:id="rId17"/>
    <p:sldId id="1207" r:id="rId18"/>
    <p:sldId id="1208" r:id="rId19"/>
    <p:sldId id="1209" r:id="rId20"/>
    <p:sldId id="1221" r:id="rId21"/>
    <p:sldId id="1223" r:id="rId22"/>
    <p:sldId id="1212" r:id="rId23"/>
    <p:sldId id="1213" r:id="rId24"/>
    <p:sldId id="1214" r:id="rId25"/>
    <p:sldId id="1215" r:id="rId26"/>
    <p:sldId id="1216" r:id="rId27"/>
    <p:sldId id="1217" r:id="rId28"/>
    <p:sldId id="787" r:id="rId29"/>
    <p:sldId id="758" r:id="rId30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63"/>
            <p14:sldId id="1226"/>
            <p14:sldId id="1091"/>
            <p14:sldId id="1218"/>
            <p14:sldId id="1196"/>
            <p14:sldId id="1220"/>
            <p14:sldId id="1198"/>
            <p14:sldId id="1199"/>
            <p14:sldId id="1200"/>
            <p14:sldId id="1201"/>
            <p14:sldId id="1202"/>
            <p14:sldId id="1203"/>
            <p14:sldId id="1204"/>
            <p14:sldId id="1205"/>
            <p14:sldId id="1224"/>
            <p14:sldId id="1207"/>
            <p14:sldId id="1208"/>
            <p14:sldId id="1209"/>
            <p14:sldId id="1221"/>
            <p14:sldId id="1223"/>
            <p14:sldId id="1212"/>
            <p14:sldId id="1213"/>
            <p14:sldId id="1214"/>
            <p14:sldId id="1215"/>
            <p14:sldId id="1216"/>
            <p14:sldId id="1217"/>
          </p14:sldIdLst>
        </p14:section>
        <p14:section name="CREDITS &amp; COPYRIGHTS" id="{96A22112-93F8-4FC4-92DC-51B794962ED1}">
          <p14:sldIdLst>
            <p14:sldId id="787"/>
            <p14:sldId id="7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2B56B"/>
    <a:srgbClr val="E54F40"/>
    <a:srgbClr val="0097C9"/>
    <a:srgbClr val="ED8C17"/>
    <a:srgbClr val="ED8E4A"/>
    <a:srgbClr val="499F5F"/>
    <a:srgbClr val="2F764E"/>
    <a:srgbClr val="245A3B"/>
    <a:srgbClr val="DD8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6" autoAdjust="0"/>
    <p:restoredTop sz="95458" autoAdjust="0"/>
  </p:normalViewPr>
  <p:slideViewPr>
    <p:cSldViewPr>
      <p:cViewPr>
        <p:scale>
          <a:sx n="75" d="100"/>
          <a:sy n="75" d="100"/>
        </p:scale>
        <p:origin x="3042" y="1770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39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33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19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46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40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10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74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17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19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2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50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9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981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34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90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869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02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612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96633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045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2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02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16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10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72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82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1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8488" y="22953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3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36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228855"/>
            <a:ext cx="11233248" cy="954108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94" y="1426467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89943" y="1700811"/>
            <a:ext cx="5616575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8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51" r:id="rId2"/>
    <p:sldLayoutId id="2147483774" r:id="rId3"/>
    <p:sldLayoutId id="2147483750" r:id="rId4"/>
  </p:sldLayoutIdLst>
  <p:hf hdr="0" ftr="0" dt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9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25.xml"/><Relationship Id="rId2" Type="http://schemas.openxmlformats.org/officeDocument/2006/relationships/notesSlide" Target="../notesSlides/notesSlide2.xml"/><Relationship Id="rId16" Type="http://schemas.openxmlformats.org/officeDocument/2006/relationships/slide" Target="slide2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5" Type="http://schemas.openxmlformats.org/officeDocument/2006/relationships/slide" Target="slide6.xml"/><Relationship Id="rId15" Type="http://schemas.openxmlformats.org/officeDocument/2006/relationships/slide" Target="slide21.xml"/><Relationship Id="rId10" Type="http://schemas.openxmlformats.org/officeDocument/2006/relationships/slide" Target="slide13.xml"/><Relationship Id="rId4" Type="http://schemas.openxmlformats.org/officeDocument/2006/relationships/slide" Target="slide5.xml"/><Relationship Id="rId9" Type="http://schemas.openxmlformats.org/officeDocument/2006/relationships/slide" Target="slide11.xml"/><Relationship Id="rId14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18" Type="http://schemas.openxmlformats.org/officeDocument/2006/relationships/image" Target="../media/image46.sv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4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svg"/><Relationship Id="rId19" Type="http://schemas.openxmlformats.org/officeDocument/2006/relationships/image" Target="../media/image47.pn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Relationship Id="rId22" Type="http://schemas.openxmlformats.org/officeDocument/2006/relationships/image" Target="../media/image50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sv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svg"/><Relationship Id="rId4" Type="http://schemas.openxmlformats.org/officeDocument/2006/relationships/image" Target="../media/image64.svg"/><Relationship Id="rId9" Type="http://schemas.openxmlformats.org/officeDocument/2006/relationships/image" Target="../media/image69.png"/><Relationship Id="rId14" Type="http://schemas.openxmlformats.org/officeDocument/2006/relationships/image" Target="../media/image74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sv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sv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sv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svg"/><Relationship Id="rId4" Type="http://schemas.openxmlformats.org/officeDocument/2006/relationships/image" Target="../media/image76.svg"/><Relationship Id="rId9" Type="http://schemas.openxmlformats.org/officeDocument/2006/relationships/image" Target="../media/image81.png"/><Relationship Id="rId14" Type="http://schemas.openxmlformats.org/officeDocument/2006/relationships/image" Target="../media/image86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weet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twitter.com/showeet" TargetMode="External"/><Relationship Id="rId5" Type="http://schemas.openxmlformats.org/officeDocument/2006/relationships/hyperlink" Target="http://pinterest.com/showeet/pins" TargetMode="External"/><Relationship Id="rId4" Type="http://schemas.openxmlformats.org/officeDocument/2006/relationships/hyperlink" Target="http://www.facebook.com/showeet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413522"/>
            <a:ext cx="12192000" cy="769441"/>
          </a:xfrm>
          <a:prstGeom prst="rect">
            <a:avLst/>
          </a:prstGeom>
        </p:spPr>
        <p:txBody>
          <a:bodyPr/>
          <a:lstStyle/>
          <a:p>
            <a:r>
              <a:rPr lang="en-CA" sz="4400" dirty="0"/>
              <a:t>Essential Marketing Models</a:t>
            </a:r>
          </a:p>
        </p:txBody>
      </p:sp>
      <p:sp>
        <p:nvSpPr>
          <p:cNvPr id="17" name="Freeform 13"/>
          <p:cNvSpPr/>
          <p:nvPr/>
        </p:nvSpPr>
        <p:spPr>
          <a:xfrm>
            <a:off x="5087888" y="1426467"/>
            <a:ext cx="2379576" cy="3789040"/>
          </a:xfrm>
          <a:custGeom>
            <a:avLst/>
            <a:gdLst>
              <a:gd name="connsiteX0" fmla="*/ 0 w 2379576"/>
              <a:gd name="connsiteY0" fmla="*/ 0 h 3789040"/>
              <a:gd name="connsiteX1" fmla="*/ 2214084 w 2379576"/>
              <a:gd name="connsiteY1" fmla="*/ 0 h 3789040"/>
              <a:gd name="connsiteX2" fmla="*/ 2379576 w 2379576"/>
              <a:gd name="connsiteY2" fmla="*/ 165492 h 3789040"/>
              <a:gd name="connsiteX3" fmla="*/ 2379576 w 2379576"/>
              <a:gd name="connsiteY3" fmla="*/ 3709249 h 3789040"/>
              <a:gd name="connsiteX4" fmla="*/ 2366571 w 2379576"/>
              <a:gd name="connsiteY4" fmla="*/ 3773666 h 3789040"/>
              <a:gd name="connsiteX5" fmla="*/ 2356205 w 2379576"/>
              <a:gd name="connsiteY5" fmla="*/ 3789040 h 3789040"/>
              <a:gd name="connsiteX6" fmla="*/ 1654973 w 2379576"/>
              <a:gd name="connsiteY6" fmla="*/ 3789040 h 378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9576" h="3789040">
                <a:moveTo>
                  <a:pt x="0" y="0"/>
                </a:moveTo>
                <a:lnTo>
                  <a:pt x="2214084" y="0"/>
                </a:lnTo>
                <a:cubicBezTo>
                  <a:pt x="2305483" y="0"/>
                  <a:pt x="2379576" y="74093"/>
                  <a:pt x="2379576" y="165492"/>
                </a:cubicBezTo>
                <a:lnTo>
                  <a:pt x="2379576" y="3709249"/>
                </a:lnTo>
                <a:cubicBezTo>
                  <a:pt x="2379576" y="3732099"/>
                  <a:pt x="2374945" y="3753867"/>
                  <a:pt x="2366571" y="3773666"/>
                </a:cubicBezTo>
                <a:lnTo>
                  <a:pt x="2356205" y="3789040"/>
                </a:lnTo>
                <a:lnTo>
                  <a:pt x="1654973" y="378904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4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61" name="TextBox 60"/>
          <p:cNvSpPr txBox="1"/>
          <p:nvPr/>
        </p:nvSpPr>
        <p:spPr>
          <a:xfrm>
            <a:off x="8010115" y="1909354"/>
            <a:ext cx="409599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>
                <a:solidFill>
                  <a:srgbClr val="63BB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24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Unique PPTX Slides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10115" y="2468782"/>
            <a:ext cx="395313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>
                <a:solidFill>
                  <a:srgbClr val="63BB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16:9 </a:t>
            </a:r>
            <a:r>
              <a:rPr lang="en-US"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Screen Template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010115" y="3028210"/>
            <a:ext cx="22509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>
                <a:solidFill>
                  <a:srgbClr val="63BB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Easy to edit</a:t>
            </a:r>
          </a:p>
        </p:txBody>
      </p:sp>
      <p:pic>
        <p:nvPicPr>
          <p:cNvPr id="7" name="Picture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DCFF56-7C83-43D0-A01F-17BF9AA449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" r="147"/>
          <a:stretch>
            <a:fillRect/>
          </a:stretch>
        </p:blipFill>
        <p:spPr/>
      </p:pic>
      <p:grpSp>
        <p:nvGrpSpPr>
          <p:cNvPr id="73" name="Group 72"/>
          <p:cNvGrpSpPr/>
          <p:nvPr/>
        </p:nvGrpSpPr>
        <p:grpSpPr>
          <a:xfrm>
            <a:off x="6603427" y="4100972"/>
            <a:ext cx="3265747" cy="2516758"/>
            <a:chOff x="4143800" y="4432170"/>
            <a:chExt cx="2549278" cy="1964609"/>
          </a:xfrm>
        </p:grpSpPr>
        <p:grpSp>
          <p:nvGrpSpPr>
            <p:cNvPr id="74" name="Group 73"/>
            <p:cNvGrpSpPr/>
            <p:nvPr/>
          </p:nvGrpSpPr>
          <p:grpSpPr>
            <a:xfrm>
              <a:off x="4211959" y="4509120"/>
              <a:ext cx="1772023" cy="1682218"/>
              <a:chOff x="3340621" y="2731741"/>
              <a:chExt cx="5513832" cy="2726371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3340621" y="2731741"/>
                <a:ext cx="5513832" cy="2726371"/>
              </a:xfrm>
              <a:prstGeom prst="rect">
                <a:avLst/>
              </a:prstGeom>
              <a:ln>
                <a:noFill/>
              </a:ln>
              <a:effectLst>
                <a:outerShdw blurRad="571500" dist="241300" dir="102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340621" y="2731741"/>
                <a:ext cx="5513832" cy="2726371"/>
              </a:xfrm>
              <a:prstGeom prst="rect">
                <a:avLst/>
              </a:prstGeom>
              <a:ln>
                <a:noFill/>
              </a:ln>
              <a:effectLst>
                <a:outerShdw blurRad="571500" dist="292100" dir="2154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Rounded Rectangle 74"/>
            <p:cNvSpPr/>
            <p:nvPr/>
          </p:nvSpPr>
          <p:spPr>
            <a:xfrm rot="16200000">
              <a:off x="4436134" y="4139836"/>
              <a:ext cx="1964609" cy="2549278"/>
            </a:xfrm>
            <a:prstGeom prst="roundRect">
              <a:avLst>
                <a:gd name="adj" fmla="val 5238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4627827" y="4346004"/>
              <a:ext cx="1576179" cy="2114488"/>
            </a:xfrm>
            <a:prstGeom prst="rect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400" b="1" dirty="0"/>
            </a:p>
          </p:txBody>
        </p:sp>
        <p:grpSp>
          <p:nvGrpSpPr>
            <p:cNvPr id="77" name="Group 76"/>
            <p:cNvGrpSpPr/>
            <p:nvPr/>
          </p:nvGrpSpPr>
          <p:grpSpPr>
            <a:xfrm rot="16200000">
              <a:off x="6513179" y="5349079"/>
              <a:ext cx="139880" cy="138308"/>
              <a:chOff x="4446940" y="5280381"/>
              <a:chExt cx="237363" cy="234696"/>
            </a:xfrm>
          </p:grpSpPr>
          <p:sp>
            <p:nvSpPr>
              <p:cNvPr id="79" name="Oval 78"/>
              <p:cNvSpPr>
                <a:spLocks noChangeArrowheads="1"/>
              </p:cNvSpPr>
              <p:nvPr/>
            </p:nvSpPr>
            <p:spPr bwMode="auto">
              <a:xfrm>
                <a:off x="4446940" y="5280381"/>
                <a:ext cx="237363" cy="234696"/>
              </a:xfrm>
              <a:prstGeom prst="ellipse">
                <a:avLst/>
              </a:prstGeom>
              <a:gradFill flip="none" rotWithShape="1">
                <a:gsLst>
                  <a:gs pos="29000">
                    <a:schemeClr val="tx1"/>
                  </a:gs>
                  <a:gs pos="73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lt1"/>
                  </a:solidFill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4515460" y="5356864"/>
                <a:ext cx="100323" cy="100323"/>
              </a:xfrm>
              <a:prstGeom prst="round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Freeform 77"/>
            <p:cNvSpPr/>
            <p:nvPr/>
          </p:nvSpPr>
          <p:spPr>
            <a:xfrm>
              <a:off x="5339707" y="4432170"/>
              <a:ext cx="1353371" cy="1712789"/>
            </a:xfrm>
            <a:custGeom>
              <a:avLst/>
              <a:gdLst>
                <a:gd name="connsiteX0" fmla="*/ 0 w 2296537"/>
                <a:gd name="connsiteY0" fmla="*/ 0 h 2906437"/>
                <a:gd name="connsiteX1" fmla="*/ 2121915 w 2296537"/>
                <a:gd name="connsiteY1" fmla="*/ 0 h 2906437"/>
                <a:gd name="connsiteX2" fmla="*/ 2296537 w 2296537"/>
                <a:gd name="connsiteY2" fmla="*/ 174622 h 2906437"/>
                <a:gd name="connsiteX3" fmla="*/ 2296537 w 2296537"/>
                <a:gd name="connsiteY3" fmla="*/ 2906437 h 29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6537" h="2906437">
                  <a:moveTo>
                    <a:pt x="0" y="0"/>
                  </a:moveTo>
                  <a:lnTo>
                    <a:pt x="2121915" y="0"/>
                  </a:lnTo>
                  <a:cubicBezTo>
                    <a:pt x="2218356" y="0"/>
                    <a:pt x="2296537" y="78181"/>
                    <a:pt x="2296537" y="174622"/>
                  </a:cubicBezTo>
                  <a:lnTo>
                    <a:pt x="2296537" y="290643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4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1"/>
            </a:p>
          </p:txBody>
        </p:sp>
      </p:grpSp>
    </p:spTree>
    <p:extLst>
      <p:ext uri="{BB962C8B-B14F-4D97-AF65-F5344CB8AC3E}">
        <p14:creationId xmlns:p14="http://schemas.microsoft.com/office/powerpoint/2010/main" val="6160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64CC-CE0C-8843-B759-4B60C810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37159"/>
            <a:ext cx="9797831" cy="707886"/>
          </a:xfrm>
        </p:spPr>
        <p:txBody>
          <a:bodyPr/>
          <a:lstStyle/>
          <a:p>
            <a:r>
              <a:rPr lang="en-CA" dirty="0"/>
              <a:t>Essential Marketing Models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8C4EF-4273-3A45-A168-3F1C06179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BCG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F45C4-C8DF-C845-95C0-1878A6B6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1A06B4-EE2B-4C2A-85D4-869F9FE1FC09}"/>
              </a:ext>
            </a:extLst>
          </p:cNvPr>
          <p:cNvGrpSpPr/>
          <p:nvPr/>
        </p:nvGrpSpPr>
        <p:grpSpPr>
          <a:xfrm>
            <a:off x="3791744" y="1739526"/>
            <a:ext cx="4416906" cy="4497786"/>
            <a:chOff x="3791744" y="1739526"/>
            <a:chExt cx="4416906" cy="449778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5A862FA-FE18-854E-99F4-FE89887D28B6}"/>
                </a:ext>
              </a:extLst>
            </p:cNvPr>
            <p:cNvGrpSpPr/>
            <p:nvPr/>
          </p:nvGrpSpPr>
          <p:grpSpPr>
            <a:xfrm>
              <a:off x="3791744" y="2027260"/>
              <a:ext cx="4416906" cy="4210052"/>
              <a:chOff x="74090693" y="5346699"/>
              <a:chExt cx="4416906" cy="4210052"/>
            </a:xfrm>
          </p:grpSpPr>
          <p:sp>
            <p:nvSpPr>
              <p:cNvPr id="31" name="Shape">
                <a:extLst>
                  <a:ext uri="{FF2B5EF4-FFF2-40B4-BE49-F238E27FC236}">
                    <a16:creationId xmlns:a16="http://schemas.microsoft.com/office/drawing/2014/main" id="{EE45C3DA-5127-FF40-B937-E7A7BE37E09B}"/>
                  </a:ext>
                </a:extLst>
              </p:cNvPr>
              <p:cNvSpPr/>
              <p:nvPr/>
            </p:nvSpPr>
            <p:spPr>
              <a:xfrm>
                <a:off x="75082400" y="9042399"/>
                <a:ext cx="3425199" cy="5143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734" y="21600"/>
                    </a:moveTo>
                    <a:lnTo>
                      <a:pt x="1866" y="21600"/>
                    </a:lnTo>
                    <a:cubicBezTo>
                      <a:pt x="833" y="21600"/>
                      <a:pt x="0" y="16000"/>
                      <a:pt x="0" y="9173"/>
                    </a:cubicBezTo>
                    <a:lnTo>
                      <a:pt x="0" y="640"/>
                    </a:lnTo>
                    <a:cubicBezTo>
                      <a:pt x="0" y="267"/>
                      <a:pt x="48" y="0"/>
                      <a:pt x="96" y="0"/>
                    </a:cubicBezTo>
                    <a:cubicBezTo>
                      <a:pt x="144" y="0"/>
                      <a:pt x="192" y="320"/>
                      <a:pt x="192" y="640"/>
                    </a:cubicBezTo>
                    <a:lnTo>
                      <a:pt x="192" y="9173"/>
                    </a:lnTo>
                    <a:cubicBezTo>
                      <a:pt x="192" y="15307"/>
                      <a:pt x="945" y="20320"/>
                      <a:pt x="1866" y="20320"/>
                    </a:cubicBezTo>
                    <a:lnTo>
                      <a:pt x="19734" y="20320"/>
                    </a:lnTo>
                    <a:cubicBezTo>
                      <a:pt x="20655" y="20320"/>
                      <a:pt x="21408" y="15307"/>
                      <a:pt x="21408" y="9173"/>
                    </a:cubicBezTo>
                    <a:lnTo>
                      <a:pt x="21408" y="640"/>
                    </a:lnTo>
                    <a:cubicBezTo>
                      <a:pt x="21408" y="267"/>
                      <a:pt x="21456" y="0"/>
                      <a:pt x="21504" y="0"/>
                    </a:cubicBezTo>
                    <a:cubicBezTo>
                      <a:pt x="21552" y="0"/>
                      <a:pt x="21600" y="320"/>
                      <a:pt x="21600" y="640"/>
                    </a:cubicBezTo>
                    <a:lnTo>
                      <a:pt x="21600" y="9173"/>
                    </a:lnTo>
                    <a:cubicBezTo>
                      <a:pt x="21600" y="16053"/>
                      <a:pt x="20767" y="21600"/>
                      <a:pt x="19734" y="2160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" name="Shape">
                <a:extLst>
                  <a:ext uri="{FF2B5EF4-FFF2-40B4-BE49-F238E27FC236}">
                    <a16:creationId xmlns:a16="http://schemas.microsoft.com/office/drawing/2014/main" id="{E5BE503A-6294-D649-816B-9FC1771401D1}"/>
                  </a:ext>
                </a:extLst>
              </p:cNvPr>
              <p:cNvSpPr/>
              <p:nvPr/>
            </p:nvSpPr>
            <p:spPr>
              <a:xfrm>
                <a:off x="74090693" y="5346700"/>
                <a:ext cx="514352" cy="34251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960" y="21600"/>
                    </a:moveTo>
                    <a:lnTo>
                      <a:pt x="12427" y="21600"/>
                    </a:lnTo>
                    <a:cubicBezTo>
                      <a:pt x="5547" y="21600"/>
                      <a:pt x="0" y="20759"/>
                      <a:pt x="0" y="19734"/>
                    </a:cubicBezTo>
                    <a:lnTo>
                      <a:pt x="0" y="1866"/>
                    </a:lnTo>
                    <a:cubicBezTo>
                      <a:pt x="0" y="833"/>
                      <a:pt x="5600" y="0"/>
                      <a:pt x="12427" y="0"/>
                    </a:cubicBezTo>
                    <a:lnTo>
                      <a:pt x="20960" y="0"/>
                    </a:lnTo>
                    <a:cubicBezTo>
                      <a:pt x="21333" y="0"/>
                      <a:pt x="21600" y="48"/>
                      <a:pt x="21600" y="96"/>
                    </a:cubicBezTo>
                    <a:cubicBezTo>
                      <a:pt x="21600" y="144"/>
                      <a:pt x="21280" y="192"/>
                      <a:pt x="20960" y="192"/>
                    </a:cubicBezTo>
                    <a:lnTo>
                      <a:pt x="12427" y="192"/>
                    </a:lnTo>
                    <a:cubicBezTo>
                      <a:pt x="6293" y="192"/>
                      <a:pt x="1280" y="945"/>
                      <a:pt x="1280" y="1866"/>
                    </a:cubicBezTo>
                    <a:lnTo>
                      <a:pt x="1280" y="19734"/>
                    </a:lnTo>
                    <a:cubicBezTo>
                      <a:pt x="1280" y="20655"/>
                      <a:pt x="6293" y="21408"/>
                      <a:pt x="12427" y="21408"/>
                    </a:cubicBezTo>
                    <a:lnTo>
                      <a:pt x="20960" y="21408"/>
                    </a:lnTo>
                    <a:cubicBezTo>
                      <a:pt x="21333" y="21408"/>
                      <a:pt x="21600" y="21456"/>
                      <a:pt x="21600" y="21504"/>
                    </a:cubicBezTo>
                    <a:cubicBezTo>
                      <a:pt x="21600" y="21552"/>
                      <a:pt x="21333" y="21600"/>
                      <a:pt x="20960" y="2160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33" name="Shape">
                <a:extLst>
                  <a:ext uri="{FF2B5EF4-FFF2-40B4-BE49-F238E27FC236}">
                    <a16:creationId xmlns:a16="http://schemas.microsoft.com/office/drawing/2014/main" id="{2241BF40-9D98-CA4B-A191-019D54349B98}"/>
                  </a:ext>
                </a:extLst>
              </p:cNvPr>
              <p:cNvSpPr/>
              <p:nvPr/>
            </p:nvSpPr>
            <p:spPr>
              <a:xfrm>
                <a:off x="75095100" y="5346699"/>
                <a:ext cx="1658615" cy="1658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7492" y="21600"/>
                    </a:lnTo>
                    <a:cubicBezTo>
                      <a:pt x="3357" y="21600"/>
                      <a:pt x="0" y="18243"/>
                      <a:pt x="0" y="14108"/>
                    </a:cubicBezTo>
                    <a:lnTo>
                      <a:pt x="0" y="7492"/>
                    </a:lnTo>
                    <a:cubicBezTo>
                      <a:pt x="0" y="3357"/>
                      <a:pt x="3357" y="0"/>
                      <a:pt x="7492" y="0"/>
                    </a:cubicBezTo>
                    <a:lnTo>
                      <a:pt x="14108" y="0"/>
                    </a:lnTo>
                    <a:cubicBezTo>
                      <a:pt x="18243" y="0"/>
                      <a:pt x="21600" y="3357"/>
                      <a:pt x="21600" y="7492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C000"/>
              </a:solidFill>
              <a:ln w="12700">
                <a:miter lim="400000"/>
              </a:ln>
            </p:spPr>
            <p:txBody>
              <a:bodyPr lIns="38100" tIns="38100" rIns="38100" bIns="180000" anchor="b"/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r>
                  <a:rPr lang="fr-CA" sz="1600" b="1" dirty="0">
                    <a:solidFill>
                      <a:schemeClr val="bg2">
                        <a:lumMod val="25000"/>
                      </a:schemeClr>
                    </a:solidFill>
                  </a:rPr>
                  <a:t>STARS</a:t>
                </a:r>
                <a:endParaRPr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4" name="Shape">
                <a:extLst>
                  <a:ext uri="{FF2B5EF4-FFF2-40B4-BE49-F238E27FC236}">
                    <a16:creationId xmlns:a16="http://schemas.microsoft.com/office/drawing/2014/main" id="{AC7A4B54-DF65-2949-8B7E-5785FD9DBA0E}"/>
                  </a:ext>
                </a:extLst>
              </p:cNvPr>
              <p:cNvSpPr/>
              <p:nvPr/>
            </p:nvSpPr>
            <p:spPr>
              <a:xfrm>
                <a:off x="76835000" y="5346699"/>
                <a:ext cx="1658615" cy="1658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108" y="21600"/>
                    </a:moveTo>
                    <a:lnTo>
                      <a:pt x="0" y="21600"/>
                    </a:lnTo>
                    <a:lnTo>
                      <a:pt x="0" y="7492"/>
                    </a:lnTo>
                    <a:cubicBezTo>
                      <a:pt x="0" y="3357"/>
                      <a:pt x="3357" y="0"/>
                      <a:pt x="7492" y="0"/>
                    </a:cubicBezTo>
                    <a:lnTo>
                      <a:pt x="14108" y="0"/>
                    </a:lnTo>
                    <a:cubicBezTo>
                      <a:pt x="18243" y="0"/>
                      <a:pt x="21600" y="3357"/>
                      <a:pt x="21600" y="7492"/>
                    </a:cubicBezTo>
                    <a:lnTo>
                      <a:pt x="21600" y="14108"/>
                    </a:lnTo>
                    <a:cubicBezTo>
                      <a:pt x="21600" y="18243"/>
                      <a:pt x="18243" y="21600"/>
                      <a:pt x="14108" y="2160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38100" rIns="38100" bIns="180000" anchor="b"/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r>
                  <a:rPr lang="fr-CA" sz="1600" b="1" dirty="0">
                    <a:solidFill>
                      <a:schemeClr val="bg1"/>
                    </a:solidFill>
                  </a:rPr>
                  <a:t>QUESTION</a:t>
                </a:r>
                <a:br>
                  <a:rPr lang="fr-CA" sz="1600" b="1" dirty="0">
                    <a:solidFill>
                      <a:schemeClr val="bg1"/>
                    </a:solidFill>
                  </a:rPr>
                </a:br>
                <a:r>
                  <a:rPr lang="fr-CA" sz="1600" b="1" dirty="0">
                    <a:solidFill>
                      <a:schemeClr val="bg1"/>
                    </a:solidFill>
                  </a:rPr>
                  <a:t>MARKS</a:t>
                </a:r>
                <a:endParaRPr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Shape">
                <a:extLst>
                  <a:ext uri="{FF2B5EF4-FFF2-40B4-BE49-F238E27FC236}">
                    <a16:creationId xmlns:a16="http://schemas.microsoft.com/office/drawing/2014/main" id="{9D08AD9D-06EA-904C-A446-87A9D9DE3A4D}"/>
                  </a:ext>
                </a:extLst>
              </p:cNvPr>
              <p:cNvSpPr/>
              <p:nvPr/>
            </p:nvSpPr>
            <p:spPr>
              <a:xfrm>
                <a:off x="75095099" y="7073899"/>
                <a:ext cx="1658621" cy="1658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4" h="21600" extrusionOk="0">
                    <a:moveTo>
                      <a:pt x="14097" y="21600"/>
                    </a:moveTo>
                    <a:lnTo>
                      <a:pt x="7486" y="21600"/>
                    </a:lnTo>
                    <a:cubicBezTo>
                      <a:pt x="3355" y="21600"/>
                      <a:pt x="0" y="18243"/>
                      <a:pt x="0" y="14108"/>
                    </a:cubicBezTo>
                    <a:lnTo>
                      <a:pt x="0" y="7492"/>
                    </a:lnTo>
                    <a:cubicBezTo>
                      <a:pt x="0" y="3357"/>
                      <a:pt x="3355" y="0"/>
                      <a:pt x="7486" y="0"/>
                    </a:cubicBezTo>
                    <a:lnTo>
                      <a:pt x="21583" y="0"/>
                    </a:lnTo>
                    <a:lnTo>
                      <a:pt x="21583" y="14108"/>
                    </a:lnTo>
                    <a:cubicBezTo>
                      <a:pt x="21600" y="18243"/>
                      <a:pt x="18245" y="21600"/>
                      <a:pt x="14097" y="21600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38100" tIns="38100" rIns="38100" bIns="180000" anchor="b"/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r>
                  <a:rPr lang="fr-CA" sz="1600" b="1" dirty="0">
                    <a:solidFill>
                      <a:schemeClr val="bg1"/>
                    </a:solidFill>
                  </a:rPr>
                  <a:t>CASH COWS</a:t>
                </a:r>
                <a:endParaRPr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Shape">
                <a:extLst>
                  <a:ext uri="{FF2B5EF4-FFF2-40B4-BE49-F238E27FC236}">
                    <a16:creationId xmlns:a16="http://schemas.microsoft.com/office/drawing/2014/main" id="{0B4CF0CB-A7AA-1345-9F47-B6B00BBE96CB}"/>
                  </a:ext>
                </a:extLst>
              </p:cNvPr>
              <p:cNvSpPr/>
              <p:nvPr/>
            </p:nvSpPr>
            <p:spPr>
              <a:xfrm>
                <a:off x="76835000" y="7073899"/>
                <a:ext cx="1658615" cy="1658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108" y="21600"/>
                    </a:moveTo>
                    <a:lnTo>
                      <a:pt x="7492" y="21600"/>
                    </a:lnTo>
                    <a:cubicBezTo>
                      <a:pt x="3357" y="21600"/>
                      <a:pt x="0" y="18243"/>
                      <a:pt x="0" y="14108"/>
                    </a:cubicBezTo>
                    <a:lnTo>
                      <a:pt x="0" y="0"/>
                    </a:lnTo>
                    <a:lnTo>
                      <a:pt x="14108" y="0"/>
                    </a:lnTo>
                    <a:cubicBezTo>
                      <a:pt x="18243" y="0"/>
                      <a:pt x="21600" y="3357"/>
                      <a:pt x="21600" y="7492"/>
                    </a:cubicBezTo>
                    <a:lnTo>
                      <a:pt x="21600" y="14108"/>
                    </a:lnTo>
                    <a:cubicBezTo>
                      <a:pt x="21600" y="18243"/>
                      <a:pt x="18243" y="21600"/>
                      <a:pt x="14108" y="216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180000" anchor="b"/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r>
                  <a:rPr lang="fr-CA" sz="1600" b="1" dirty="0">
                    <a:solidFill>
                      <a:schemeClr val="bg2">
                        <a:lumMod val="25000"/>
                      </a:schemeClr>
                    </a:solidFill>
                  </a:rPr>
                  <a:t>DOGS</a:t>
                </a:r>
                <a:endParaRPr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AC438C-BFD3-C34A-A3DC-B40EA484152F}"/>
                </a:ext>
              </a:extLst>
            </p:cNvPr>
            <p:cNvSpPr txBox="1"/>
            <p:nvPr/>
          </p:nvSpPr>
          <p:spPr>
            <a:xfrm rot="16200000">
              <a:off x="2803846" y="3569794"/>
              <a:ext cx="2489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MARKET GROWTH RATE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69D960-F364-B540-8DEB-AAF5E7133912}"/>
                </a:ext>
              </a:extLst>
            </p:cNvPr>
            <p:cNvSpPr txBox="1"/>
            <p:nvPr/>
          </p:nvSpPr>
          <p:spPr>
            <a:xfrm>
              <a:off x="5178413" y="5795470"/>
              <a:ext cx="263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RELATIVE MARKET SHARE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AB98D0-FC11-AF48-AA17-F01B39D27937}"/>
                </a:ext>
              </a:extLst>
            </p:cNvPr>
            <p:cNvSpPr txBox="1"/>
            <p:nvPr/>
          </p:nvSpPr>
          <p:spPr>
            <a:xfrm>
              <a:off x="5368817" y="1739526"/>
              <a:ext cx="513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HIGH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99BEADC-3096-E64B-A1AD-20EC238E6D67}"/>
                </a:ext>
              </a:extLst>
            </p:cNvPr>
            <p:cNvSpPr txBox="1"/>
            <p:nvPr/>
          </p:nvSpPr>
          <p:spPr>
            <a:xfrm>
              <a:off x="7124074" y="1743237"/>
              <a:ext cx="4825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LOW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4C2B675-358F-564F-A486-A3B32C572C9A}"/>
                </a:ext>
              </a:extLst>
            </p:cNvPr>
            <p:cNvSpPr txBox="1"/>
            <p:nvPr/>
          </p:nvSpPr>
          <p:spPr>
            <a:xfrm rot="16200000">
              <a:off x="4375723" y="4445271"/>
              <a:ext cx="4825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LOW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60380A-F93B-E54A-BF65-86BE7FAC2031}"/>
                </a:ext>
              </a:extLst>
            </p:cNvPr>
            <p:cNvSpPr txBox="1"/>
            <p:nvPr/>
          </p:nvSpPr>
          <p:spPr>
            <a:xfrm rot="16200000">
              <a:off x="4360366" y="2727031"/>
              <a:ext cx="513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HIGH</a:t>
              </a:r>
            </a:p>
          </p:txBody>
        </p:sp>
        <p:pic>
          <p:nvPicPr>
            <p:cNvPr id="6" name="Graphic 5" descr="Cow">
              <a:extLst>
                <a:ext uri="{FF2B5EF4-FFF2-40B4-BE49-F238E27FC236}">
                  <a16:creationId xmlns:a16="http://schemas.microsoft.com/office/drawing/2014/main" id="{373899CD-4F67-4C44-AA06-26E3FA964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40671" y="3955990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Dog">
              <a:extLst>
                <a:ext uri="{FF2B5EF4-FFF2-40B4-BE49-F238E27FC236}">
                  <a16:creationId xmlns:a16="http://schemas.microsoft.com/office/drawing/2014/main" id="{DAAA369B-376D-B748-A794-CC549A48E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99286" y="3982210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Star">
              <a:extLst>
                <a:ext uri="{FF2B5EF4-FFF2-40B4-BE49-F238E27FC236}">
                  <a16:creationId xmlns:a16="http://schemas.microsoft.com/office/drawing/2014/main" id="{75E2FC21-6D43-4547-A3BB-B40085BA2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93543" y="2205237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Question mark">
              <a:extLst>
                <a:ext uri="{FF2B5EF4-FFF2-40B4-BE49-F238E27FC236}">
                  <a16:creationId xmlns:a16="http://schemas.microsoft.com/office/drawing/2014/main" id="{903C1884-D992-D544-BA34-2A9789D73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99286" y="2130168"/>
              <a:ext cx="914400" cy="9144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7E982D9-EE50-C942-8BE8-1C72722A24C0}"/>
              </a:ext>
            </a:extLst>
          </p:cNvPr>
          <p:cNvGrpSpPr/>
          <p:nvPr/>
        </p:nvGrpSpPr>
        <p:grpSpPr>
          <a:xfrm>
            <a:off x="1703512" y="1905497"/>
            <a:ext cx="1587004" cy="1953252"/>
            <a:chOff x="319755" y="4381524"/>
            <a:chExt cx="2088994" cy="195325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4665162-95EB-C548-92B4-B373E3E6FE5D}"/>
                </a:ext>
              </a:extLst>
            </p:cNvPr>
            <p:cNvSpPr txBox="1"/>
            <p:nvPr/>
          </p:nvSpPr>
          <p:spPr>
            <a:xfrm>
              <a:off x="319755" y="4381524"/>
              <a:ext cx="2088993" cy="400110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2000" b="1" noProof="1">
                  <a:solidFill>
                    <a:schemeClr val="accent4"/>
                  </a:solidFill>
                </a:rPr>
                <a:t>STARS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1D76496-7C5C-FA47-83FF-3F461F12CF7C}"/>
                </a:ext>
              </a:extLst>
            </p:cNvPr>
            <p:cNvSpPr/>
            <p:nvPr/>
          </p:nvSpPr>
          <p:spPr>
            <a:xfrm>
              <a:off x="319756" y="4765116"/>
              <a:ext cx="2088993" cy="156966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n-US" sz="1200" noProof="1"/>
                <a:t>Lorem ipsum dolor sit amet, consectetur adipiscing elit. Integer nec odio. Praesent libero. Sed cursus ante dapibus diam. Sed nisi. Nulla qui sem ni elementum ipediet.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9E8E05C-E1C1-BA49-A7BC-88D283955C55}"/>
              </a:ext>
            </a:extLst>
          </p:cNvPr>
          <p:cNvGrpSpPr/>
          <p:nvPr/>
        </p:nvGrpSpPr>
        <p:grpSpPr>
          <a:xfrm>
            <a:off x="8936743" y="1905497"/>
            <a:ext cx="2148671" cy="1953252"/>
            <a:chOff x="319755" y="4381524"/>
            <a:chExt cx="2828324" cy="195325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B3F889C-20FF-8948-81F2-C0FE2AED27B6}"/>
                </a:ext>
              </a:extLst>
            </p:cNvPr>
            <p:cNvSpPr txBox="1"/>
            <p:nvPr/>
          </p:nvSpPr>
          <p:spPr>
            <a:xfrm>
              <a:off x="319755" y="4381524"/>
              <a:ext cx="2828324" cy="400110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2000" b="1" noProof="1">
                  <a:solidFill>
                    <a:schemeClr val="accent5"/>
                  </a:solidFill>
                </a:rPr>
                <a:t>QUESTION MARKS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CE304FF-A9CC-D34A-982A-75AA3A12C616}"/>
                </a:ext>
              </a:extLst>
            </p:cNvPr>
            <p:cNvSpPr/>
            <p:nvPr/>
          </p:nvSpPr>
          <p:spPr>
            <a:xfrm>
              <a:off x="319756" y="4765116"/>
              <a:ext cx="2088993" cy="156966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n-US" sz="1200" noProof="1"/>
                <a:t>Lorem ipsum dolor sit amet, consectetur adipiscing elit. Integer nec odio. Praesent libero. Sed cursus ante dapibus diam. Sed nisi. Nulla qui sem ni elementum ipediet.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793CFA2-B5C6-AF45-AABD-93591923AE8E}"/>
              </a:ext>
            </a:extLst>
          </p:cNvPr>
          <p:cNvGrpSpPr/>
          <p:nvPr/>
        </p:nvGrpSpPr>
        <p:grpSpPr>
          <a:xfrm>
            <a:off x="1703512" y="4119497"/>
            <a:ext cx="1587004" cy="1953252"/>
            <a:chOff x="319755" y="4381524"/>
            <a:chExt cx="2088994" cy="195325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92FE3E2-8751-4D46-8867-82F572BADB28}"/>
                </a:ext>
              </a:extLst>
            </p:cNvPr>
            <p:cNvSpPr txBox="1"/>
            <p:nvPr/>
          </p:nvSpPr>
          <p:spPr>
            <a:xfrm>
              <a:off x="319755" y="4381524"/>
              <a:ext cx="2088993" cy="400110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2000" b="1" noProof="1">
                  <a:solidFill>
                    <a:schemeClr val="tx2"/>
                  </a:solidFill>
                </a:rPr>
                <a:t>CASH COWS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C9D79A5-E2C2-E549-AF5D-D1CDA4E491E2}"/>
                </a:ext>
              </a:extLst>
            </p:cNvPr>
            <p:cNvSpPr/>
            <p:nvPr/>
          </p:nvSpPr>
          <p:spPr>
            <a:xfrm>
              <a:off x="319756" y="4765116"/>
              <a:ext cx="2088993" cy="156966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n-US" sz="1200" noProof="1"/>
                <a:t>Lorem ipsum dolor sit amet, consectetur adipiscing elit. Integer nec odio. Praesent libero. Sed cursus ante dapibus diam. Sed nisi. Nulla qui sem ni elementum ipediet.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12FF9B3-A04A-C447-8389-996C2DF4F8E4}"/>
              </a:ext>
            </a:extLst>
          </p:cNvPr>
          <p:cNvGrpSpPr/>
          <p:nvPr/>
        </p:nvGrpSpPr>
        <p:grpSpPr>
          <a:xfrm>
            <a:off x="8936743" y="4119497"/>
            <a:ext cx="1587004" cy="1953252"/>
            <a:chOff x="319755" y="4381524"/>
            <a:chExt cx="2088994" cy="1953252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0A30C3-259D-9A47-BDFE-690DDF3F5E19}"/>
                </a:ext>
              </a:extLst>
            </p:cNvPr>
            <p:cNvSpPr txBox="1"/>
            <p:nvPr/>
          </p:nvSpPr>
          <p:spPr>
            <a:xfrm>
              <a:off x="319755" y="4381524"/>
              <a:ext cx="2088993" cy="400110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2000" b="1" noProof="1">
                  <a:solidFill>
                    <a:schemeClr val="accent3">
                      <a:lumMod val="75000"/>
                    </a:schemeClr>
                  </a:solidFill>
                </a:rPr>
                <a:t>DOGS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989AEA6-5944-A044-8EC4-A884760E4749}"/>
                </a:ext>
              </a:extLst>
            </p:cNvPr>
            <p:cNvSpPr/>
            <p:nvPr/>
          </p:nvSpPr>
          <p:spPr>
            <a:xfrm>
              <a:off x="319756" y="4765116"/>
              <a:ext cx="2088993" cy="156966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n-US" sz="1200" noProof="1"/>
                <a:t>Lorem ipsum dolor sit amet, consectetur adipiscing elit. Integer nec odio. Praesent libero. Sed cursus ante dapibus diam. Sed nisi. Nulla qui sem ni elementum ipediet.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5445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64CC-CE0C-8843-B759-4B60C810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37159"/>
            <a:ext cx="9797831" cy="707886"/>
          </a:xfrm>
        </p:spPr>
        <p:txBody>
          <a:bodyPr/>
          <a:lstStyle/>
          <a:p>
            <a:r>
              <a:rPr lang="en-CA" dirty="0"/>
              <a:t>Essential Marketing Models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8C4EF-4273-3A45-A168-3F1C06179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Diffusion of Innovations (Option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F45C4-C8DF-C845-95C0-1878A6B6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D1DDCB2-67BF-B440-B3D8-2C876704EBC7}"/>
              </a:ext>
            </a:extLst>
          </p:cNvPr>
          <p:cNvGrpSpPr/>
          <p:nvPr/>
        </p:nvGrpSpPr>
        <p:grpSpPr>
          <a:xfrm>
            <a:off x="839425" y="1484784"/>
            <a:ext cx="10404270" cy="2989977"/>
            <a:chOff x="83921599" y="6419316"/>
            <a:chExt cx="8393996" cy="2412265"/>
          </a:xfrm>
        </p:grpSpPr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173545D6-20E3-D040-80B4-44CCE920219C}"/>
                </a:ext>
              </a:extLst>
            </p:cNvPr>
            <p:cNvSpPr/>
            <p:nvPr/>
          </p:nvSpPr>
          <p:spPr>
            <a:xfrm>
              <a:off x="87329049" y="6420854"/>
              <a:ext cx="2073914" cy="2313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9" y="59"/>
                  </a:moveTo>
                  <a:cubicBezTo>
                    <a:pt x="20899" y="59"/>
                    <a:pt x="20912" y="59"/>
                    <a:pt x="20912" y="59"/>
                  </a:cubicBezTo>
                  <a:lnTo>
                    <a:pt x="15344" y="664"/>
                  </a:lnTo>
                  <a:cubicBezTo>
                    <a:pt x="14471" y="759"/>
                    <a:pt x="13571" y="948"/>
                    <a:pt x="12685" y="1209"/>
                  </a:cubicBezTo>
                  <a:cubicBezTo>
                    <a:pt x="11785" y="1458"/>
                    <a:pt x="10899" y="1778"/>
                    <a:pt x="10026" y="2134"/>
                  </a:cubicBezTo>
                  <a:cubicBezTo>
                    <a:pt x="9153" y="2490"/>
                    <a:pt x="8307" y="2869"/>
                    <a:pt x="7500" y="3248"/>
                  </a:cubicBezTo>
                  <a:cubicBezTo>
                    <a:pt x="6693" y="3628"/>
                    <a:pt x="5939" y="4019"/>
                    <a:pt x="5238" y="4363"/>
                  </a:cubicBezTo>
                  <a:cubicBezTo>
                    <a:pt x="4801" y="4588"/>
                    <a:pt x="4365" y="4801"/>
                    <a:pt x="3928" y="5038"/>
                  </a:cubicBezTo>
                  <a:cubicBezTo>
                    <a:pt x="3492" y="5264"/>
                    <a:pt x="3055" y="5501"/>
                    <a:pt x="2619" y="5726"/>
                  </a:cubicBezTo>
                  <a:cubicBezTo>
                    <a:pt x="2182" y="5963"/>
                    <a:pt x="1746" y="6200"/>
                    <a:pt x="1309" y="6437"/>
                  </a:cubicBezTo>
                  <a:cubicBezTo>
                    <a:pt x="873" y="6674"/>
                    <a:pt x="436" y="6912"/>
                    <a:pt x="0" y="7160"/>
                  </a:cubicBezTo>
                  <a:lnTo>
                    <a:pt x="4775" y="6947"/>
                  </a:lnTo>
                  <a:lnTo>
                    <a:pt x="4775" y="21600"/>
                  </a:lnTo>
                  <a:lnTo>
                    <a:pt x="21600" y="21221"/>
                  </a:lnTo>
                  <a:lnTo>
                    <a:pt x="21600" y="0"/>
                  </a:lnTo>
                  <a:cubicBezTo>
                    <a:pt x="21375" y="12"/>
                    <a:pt x="21137" y="36"/>
                    <a:pt x="20899" y="5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64462347-2D73-4742-AB74-8187EF97921D}"/>
                </a:ext>
              </a:extLst>
            </p:cNvPr>
            <p:cNvSpPr/>
            <p:nvPr/>
          </p:nvSpPr>
          <p:spPr>
            <a:xfrm>
              <a:off x="85686900" y="7162799"/>
              <a:ext cx="2103122" cy="1615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91" y="306"/>
                  </a:moveTo>
                  <a:cubicBezTo>
                    <a:pt x="16083" y="951"/>
                    <a:pt x="15287" y="1596"/>
                    <a:pt x="14478" y="2258"/>
                  </a:cubicBezTo>
                  <a:cubicBezTo>
                    <a:pt x="13670" y="2904"/>
                    <a:pt x="12861" y="3566"/>
                    <a:pt x="12039" y="4211"/>
                  </a:cubicBezTo>
                  <a:cubicBezTo>
                    <a:pt x="11217" y="4857"/>
                    <a:pt x="10383" y="5502"/>
                    <a:pt x="9548" y="6130"/>
                  </a:cubicBezTo>
                  <a:cubicBezTo>
                    <a:pt x="8713" y="6758"/>
                    <a:pt x="7865" y="7387"/>
                    <a:pt x="7004" y="7998"/>
                  </a:cubicBezTo>
                  <a:cubicBezTo>
                    <a:pt x="6444" y="8389"/>
                    <a:pt x="5870" y="8779"/>
                    <a:pt x="5283" y="9153"/>
                  </a:cubicBezTo>
                  <a:cubicBezTo>
                    <a:pt x="4709" y="9526"/>
                    <a:pt x="4122" y="9883"/>
                    <a:pt x="3535" y="10240"/>
                  </a:cubicBezTo>
                  <a:cubicBezTo>
                    <a:pt x="2948" y="10596"/>
                    <a:pt x="2361" y="10936"/>
                    <a:pt x="1774" y="11258"/>
                  </a:cubicBezTo>
                  <a:cubicBezTo>
                    <a:pt x="1187" y="11581"/>
                    <a:pt x="587" y="11904"/>
                    <a:pt x="0" y="12209"/>
                  </a:cubicBezTo>
                  <a:lnTo>
                    <a:pt x="3770" y="12668"/>
                  </a:lnTo>
                  <a:lnTo>
                    <a:pt x="3770" y="21600"/>
                  </a:lnTo>
                  <a:lnTo>
                    <a:pt x="21600" y="21006"/>
                  </a:lnTo>
                  <a:lnTo>
                    <a:pt x="21600" y="0"/>
                  </a:lnTo>
                  <a:lnTo>
                    <a:pt x="16891" y="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BBDA73BF-1CE4-A740-9BB4-B16638B06CDA}"/>
                </a:ext>
              </a:extLst>
            </p:cNvPr>
            <p:cNvSpPr/>
            <p:nvPr/>
          </p:nvSpPr>
          <p:spPr>
            <a:xfrm>
              <a:off x="83921599" y="8077200"/>
              <a:ext cx="2132330" cy="750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82" y="0"/>
                  </a:moveTo>
                  <a:cubicBezTo>
                    <a:pt x="15631" y="2522"/>
                    <a:pt x="13418" y="4678"/>
                    <a:pt x="11372" y="6469"/>
                  </a:cubicBezTo>
                  <a:cubicBezTo>
                    <a:pt x="9301" y="8296"/>
                    <a:pt x="7397" y="9722"/>
                    <a:pt x="5751" y="10891"/>
                  </a:cubicBezTo>
                  <a:cubicBezTo>
                    <a:pt x="4104" y="12024"/>
                    <a:pt x="2714" y="12865"/>
                    <a:pt x="1724" y="13450"/>
                  </a:cubicBezTo>
                  <a:cubicBezTo>
                    <a:pt x="1042" y="13852"/>
                    <a:pt x="540" y="14108"/>
                    <a:pt x="244" y="14217"/>
                  </a:cubicBezTo>
                  <a:cubicBezTo>
                    <a:pt x="116" y="14290"/>
                    <a:pt x="39" y="14327"/>
                    <a:pt x="0" y="14327"/>
                  </a:cubicBezTo>
                  <a:lnTo>
                    <a:pt x="0" y="14327"/>
                  </a:lnTo>
                  <a:lnTo>
                    <a:pt x="0" y="19261"/>
                  </a:lnTo>
                  <a:lnTo>
                    <a:pt x="2637" y="21600"/>
                  </a:lnTo>
                  <a:lnTo>
                    <a:pt x="21600" y="20211"/>
                  </a:lnTo>
                  <a:lnTo>
                    <a:pt x="21600" y="987"/>
                  </a:lnTo>
                  <a:lnTo>
                    <a:pt x="17882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C437443C-4834-3C47-9006-1C323FEC09A1}"/>
                </a:ext>
              </a:extLst>
            </p:cNvPr>
            <p:cNvSpPr/>
            <p:nvPr/>
          </p:nvSpPr>
          <p:spPr>
            <a:xfrm>
              <a:off x="90905893" y="7962977"/>
              <a:ext cx="1409702" cy="689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3" y="477"/>
                    <a:pt x="525" y="994"/>
                    <a:pt x="798" y="1472"/>
                  </a:cubicBezTo>
                  <a:cubicBezTo>
                    <a:pt x="1070" y="1949"/>
                    <a:pt x="1343" y="2427"/>
                    <a:pt x="1615" y="2864"/>
                  </a:cubicBezTo>
                  <a:cubicBezTo>
                    <a:pt x="1888" y="3302"/>
                    <a:pt x="2160" y="3779"/>
                    <a:pt x="2452" y="4177"/>
                  </a:cubicBezTo>
                  <a:cubicBezTo>
                    <a:pt x="2724" y="4614"/>
                    <a:pt x="3016" y="5012"/>
                    <a:pt x="3308" y="5450"/>
                  </a:cubicBezTo>
                  <a:cubicBezTo>
                    <a:pt x="4709" y="7439"/>
                    <a:pt x="6169" y="9109"/>
                    <a:pt x="7686" y="10462"/>
                  </a:cubicBezTo>
                  <a:cubicBezTo>
                    <a:pt x="9185" y="11814"/>
                    <a:pt x="10703" y="12888"/>
                    <a:pt x="12259" y="13684"/>
                  </a:cubicBezTo>
                  <a:cubicBezTo>
                    <a:pt x="13797" y="14480"/>
                    <a:pt x="15373" y="15036"/>
                    <a:pt x="16930" y="15355"/>
                  </a:cubicBezTo>
                  <a:cubicBezTo>
                    <a:pt x="18486" y="15673"/>
                    <a:pt x="20043" y="15792"/>
                    <a:pt x="21600" y="15713"/>
                  </a:cubicBezTo>
                  <a:lnTo>
                    <a:pt x="21600" y="20486"/>
                  </a:lnTo>
                  <a:lnTo>
                    <a:pt x="39" y="2160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C000"/>
            </a:solidFill>
            <a:ln w="12700">
              <a:miter lim="400000"/>
            </a:ln>
          </p:spPr>
          <p:txBody>
            <a:bodyPr lIns="38100" tIns="38100" rIns="38100" bIns="38100" anchor="b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fr-CA" sz="1600" b="1" dirty="0">
                  <a:solidFill>
                    <a:schemeClr val="bg2">
                      <a:lumMod val="25000"/>
                    </a:schemeClr>
                  </a:solidFill>
                </a:rPr>
                <a:t>16%</a:t>
              </a:r>
              <a:endParaRPr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7060D9A4-C458-7745-AF7A-E37EAC9AF689}"/>
                </a:ext>
              </a:extLst>
            </p:cNvPr>
            <p:cNvSpPr/>
            <p:nvPr/>
          </p:nvSpPr>
          <p:spPr>
            <a:xfrm>
              <a:off x="89401673" y="6419316"/>
              <a:ext cx="1506222" cy="2272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3" y="0"/>
                  </a:moveTo>
                  <a:cubicBezTo>
                    <a:pt x="1402" y="0"/>
                    <a:pt x="1712" y="12"/>
                    <a:pt x="2003" y="36"/>
                  </a:cubicBezTo>
                  <a:cubicBezTo>
                    <a:pt x="2313" y="60"/>
                    <a:pt x="2604" y="85"/>
                    <a:pt x="2896" y="121"/>
                  </a:cubicBezTo>
                  <a:cubicBezTo>
                    <a:pt x="3187" y="157"/>
                    <a:pt x="3479" y="205"/>
                    <a:pt x="3770" y="266"/>
                  </a:cubicBezTo>
                  <a:cubicBezTo>
                    <a:pt x="4061" y="326"/>
                    <a:pt x="4335" y="386"/>
                    <a:pt x="4626" y="459"/>
                  </a:cubicBezTo>
                  <a:cubicBezTo>
                    <a:pt x="5810" y="785"/>
                    <a:pt x="6884" y="1304"/>
                    <a:pt x="7850" y="1956"/>
                  </a:cubicBezTo>
                  <a:cubicBezTo>
                    <a:pt x="8815" y="2608"/>
                    <a:pt x="9689" y="3381"/>
                    <a:pt x="10490" y="4202"/>
                  </a:cubicBezTo>
                  <a:cubicBezTo>
                    <a:pt x="11292" y="5023"/>
                    <a:pt x="12038" y="5892"/>
                    <a:pt x="12749" y="6737"/>
                  </a:cubicBezTo>
                  <a:cubicBezTo>
                    <a:pt x="13459" y="7582"/>
                    <a:pt x="14151" y="8391"/>
                    <a:pt x="14825" y="9104"/>
                  </a:cubicBezTo>
                  <a:cubicBezTo>
                    <a:pt x="15317" y="9623"/>
                    <a:pt x="15845" y="10130"/>
                    <a:pt x="16373" y="10625"/>
                  </a:cubicBezTo>
                  <a:cubicBezTo>
                    <a:pt x="16901" y="11120"/>
                    <a:pt x="17448" y="11603"/>
                    <a:pt x="18012" y="12074"/>
                  </a:cubicBezTo>
                  <a:cubicBezTo>
                    <a:pt x="18577" y="12545"/>
                    <a:pt x="19159" y="12991"/>
                    <a:pt x="19742" y="13426"/>
                  </a:cubicBezTo>
                  <a:cubicBezTo>
                    <a:pt x="20343" y="13861"/>
                    <a:pt x="20963" y="14271"/>
                    <a:pt x="21600" y="14670"/>
                  </a:cubicBezTo>
                  <a:lnTo>
                    <a:pt x="21600" y="21238"/>
                  </a:lnTo>
                  <a:lnTo>
                    <a:pt x="0" y="21600"/>
                  </a:lnTo>
                  <a:lnTo>
                    <a:pt x="0" y="12"/>
                  </a:lnTo>
                  <a:cubicBezTo>
                    <a:pt x="91" y="12"/>
                    <a:pt x="182" y="0"/>
                    <a:pt x="273" y="0"/>
                  </a:cubicBezTo>
                  <a:cubicBezTo>
                    <a:pt x="364" y="0"/>
                    <a:pt x="455" y="0"/>
                    <a:pt x="546" y="0"/>
                  </a:cubicBezTo>
                  <a:cubicBezTo>
                    <a:pt x="637" y="0"/>
                    <a:pt x="728" y="0"/>
                    <a:pt x="820" y="0"/>
                  </a:cubicBezTo>
                  <a:cubicBezTo>
                    <a:pt x="911" y="0"/>
                    <a:pt x="1002" y="0"/>
                    <a:pt x="1093" y="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b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fr-CA" sz="1600" b="1" dirty="0">
                  <a:solidFill>
                    <a:schemeClr val="bg2">
                      <a:lumMod val="25000"/>
                    </a:schemeClr>
                  </a:solidFill>
                </a:rPr>
                <a:t>34%</a:t>
              </a:r>
              <a:endParaRPr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FA3E99BE-BDFA-EC46-8C73-12DDA9E73C8C}"/>
                </a:ext>
              </a:extLst>
            </p:cNvPr>
            <p:cNvSpPr/>
            <p:nvPr/>
          </p:nvSpPr>
          <p:spPr>
            <a:xfrm>
              <a:off x="87791285" y="6424931"/>
              <a:ext cx="1615444" cy="231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220"/>
                  </a:lnTo>
                  <a:lnTo>
                    <a:pt x="0" y="21600"/>
                  </a:lnTo>
                  <a:lnTo>
                    <a:pt x="0" y="6943"/>
                  </a:lnTo>
                  <a:cubicBezTo>
                    <a:pt x="594" y="6682"/>
                    <a:pt x="1189" y="6433"/>
                    <a:pt x="1766" y="6171"/>
                  </a:cubicBezTo>
                  <a:cubicBezTo>
                    <a:pt x="2360" y="5922"/>
                    <a:pt x="2938" y="5673"/>
                    <a:pt x="3532" y="5424"/>
                  </a:cubicBezTo>
                  <a:cubicBezTo>
                    <a:pt x="4126" y="5175"/>
                    <a:pt x="4704" y="4925"/>
                    <a:pt x="5298" y="4688"/>
                  </a:cubicBezTo>
                  <a:cubicBezTo>
                    <a:pt x="5892" y="4451"/>
                    <a:pt x="6470" y="4213"/>
                    <a:pt x="7064" y="3976"/>
                  </a:cubicBezTo>
                  <a:cubicBezTo>
                    <a:pt x="8066" y="3584"/>
                    <a:pt x="9153" y="3145"/>
                    <a:pt x="10324" y="2718"/>
                  </a:cubicBezTo>
                  <a:cubicBezTo>
                    <a:pt x="11479" y="2291"/>
                    <a:pt x="12719" y="1863"/>
                    <a:pt x="13975" y="1472"/>
                  </a:cubicBezTo>
                  <a:cubicBezTo>
                    <a:pt x="15232" y="1092"/>
                    <a:pt x="16523" y="748"/>
                    <a:pt x="17796" y="487"/>
                  </a:cubicBezTo>
                  <a:cubicBezTo>
                    <a:pt x="19087" y="225"/>
                    <a:pt x="20360" y="59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b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fr-CA" sz="1600" b="1" dirty="0">
                  <a:solidFill>
                    <a:schemeClr val="bg1"/>
                  </a:solidFill>
                </a:rPr>
                <a:t>34%</a:t>
              </a:r>
              <a:endParaRPr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Shape">
              <a:extLst>
                <a:ext uri="{FF2B5EF4-FFF2-40B4-BE49-F238E27FC236}">
                  <a16:creationId xmlns:a16="http://schemas.microsoft.com/office/drawing/2014/main" id="{1C141590-B141-3143-9796-99592418E7F6}"/>
                </a:ext>
              </a:extLst>
            </p:cNvPr>
            <p:cNvSpPr/>
            <p:nvPr/>
          </p:nvSpPr>
          <p:spPr>
            <a:xfrm>
              <a:off x="86055200" y="7162800"/>
              <a:ext cx="1736093" cy="161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005"/>
                  </a:lnTo>
                  <a:lnTo>
                    <a:pt x="0" y="21600"/>
                  </a:lnTo>
                  <a:lnTo>
                    <a:pt x="0" y="12661"/>
                  </a:lnTo>
                  <a:cubicBezTo>
                    <a:pt x="758" y="12338"/>
                    <a:pt x="1517" y="11998"/>
                    <a:pt x="2275" y="11658"/>
                  </a:cubicBezTo>
                  <a:cubicBezTo>
                    <a:pt x="3034" y="11318"/>
                    <a:pt x="3792" y="10944"/>
                    <a:pt x="4535" y="10571"/>
                  </a:cubicBezTo>
                  <a:cubicBezTo>
                    <a:pt x="5278" y="10197"/>
                    <a:pt x="6036" y="9806"/>
                    <a:pt x="6763" y="9415"/>
                  </a:cubicBezTo>
                  <a:cubicBezTo>
                    <a:pt x="7505" y="9024"/>
                    <a:pt x="8232" y="8599"/>
                    <a:pt x="8959" y="8174"/>
                  </a:cubicBezTo>
                  <a:cubicBezTo>
                    <a:pt x="10065" y="7529"/>
                    <a:pt x="11140" y="6866"/>
                    <a:pt x="12214" y="6186"/>
                  </a:cubicBezTo>
                  <a:cubicBezTo>
                    <a:pt x="13289" y="5506"/>
                    <a:pt x="14347" y="4826"/>
                    <a:pt x="15390" y="4130"/>
                  </a:cubicBezTo>
                  <a:cubicBezTo>
                    <a:pt x="16433" y="3433"/>
                    <a:pt x="17476" y="2753"/>
                    <a:pt x="18503" y="2056"/>
                  </a:cubicBezTo>
                  <a:cubicBezTo>
                    <a:pt x="19546" y="1377"/>
                    <a:pt x="20573" y="680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b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fr-CA" sz="1600" b="1" dirty="0">
                  <a:solidFill>
                    <a:schemeClr val="bg1"/>
                  </a:solidFill>
                </a:rPr>
                <a:t>13.5%</a:t>
              </a:r>
              <a:endParaRPr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Shape">
              <a:extLst>
                <a:ext uri="{FF2B5EF4-FFF2-40B4-BE49-F238E27FC236}">
                  <a16:creationId xmlns:a16="http://schemas.microsoft.com/office/drawing/2014/main" id="{DFA33258-F731-BF4A-B7A9-4381A1317FA9}"/>
                </a:ext>
              </a:extLst>
            </p:cNvPr>
            <p:cNvSpPr/>
            <p:nvPr/>
          </p:nvSpPr>
          <p:spPr>
            <a:xfrm>
              <a:off x="84188300" y="8115300"/>
              <a:ext cx="1871979" cy="716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0145"/>
                  </a:lnTo>
                  <a:lnTo>
                    <a:pt x="0" y="21600"/>
                  </a:lnTo>
                  <a:lnTo>
                    <a:pt x="0" y="16085"/>
                  </a:lnTo>
                  <a:cubicBezTo>
                    <a:pt x="132" y="16009"/>
                    <a:pt x="879" y="15702"/>
                    <a:pt x="2081" y="15089"/>
                  </a:cubicBezTo>
                  <a:cubicBezTo>
                    <a:pt x="3283" y="14477"/>
                    <a:pt x="4953" y="13519"/>
                    <a:pt x="6946" y="12217"/>
                  </a:cubicBezTo>
                  <a:cubicBezTo>
                    <a:pt x="8924" y="10915"/>
                    <a:pt x="11240" y="9306"/>
                    <a:pt x="13731" y="7277"/>
                  </a:cubicBezTo>
                  <a:cubicBezTo>
                    <a:pt x="16222" y="5247"/>
                    <a:pt x="18889" y="2834"/>
                    <a:pt x="21600" y="0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miter lim="400000"/>
            </a:ln>
          </p:spPr>
          <p:txBody>
            <a:bodyPr lIns="38100" tIns="38100" rIns="38100" bIns="38100" anchor="b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fr-CA" sz="1600" b="1" dirty="0">
                  <a:solidFill>
                    <a:schemeClr val="bg2">
                      <a:lumMod val="25000"/>
                    </a:schemeClr>
                  </a:solidFill>
                </a:rPr>
                <a:t>2.5%</a:t>
              </a:r>
              <a:endParaRPr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2A46B3B-4FB9-5E4D-A467-2D6CBB1B7453}"/>
              </a:ext>
            </a:extLst>
          </p:cNvPr>
          <p:cNvSpPr txBox="1"/>
          <p:nvPr/>
        </p:nvSpPr>
        <p:spPr>
          <a:xfrm>
            <a:off x="1606766" y="4517262"/>
            <a:ext cx="14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INNOVATORS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49F314-087A-3C4A-8878-6137BCAD116F}"/>
              </a:ext>
            </a:extLst>
          </p:cNvPr>
          <p:cNvSpPr txBox="1"/>
          <p:nvPr/>
        </p:nvSpPr>
        <p:spPr>
          <a:xfrm>
            <a:off x="3601706" y="4517262"/>
            <a:ext cx="184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EARLY ADOPTERS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34CC28-1816-F946-AAEC-0BC4DBC88C6B}"/>
              </a:ext>
            </a:extLst>
          </p:cNvPr>
          <p:cNvSpPr txBox="1"/>
          <p:nvPr/>
        </p:nvSpPr>
        <p:spPr>
          <a:xfrm>
            <a:off x="5689432" y="4517262"/>
            <a:ext cx="181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EARLY MAJORITY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66050E-1DA1-E340-BF3E-36E91FBA27EF}"/>
              </a:ext>
            </a:extLst>
          </p:cNvPr>
          <p:cNvSpPr txBox="1"/>
          <p:nvPr/>
        </p:nvSpPr>
        <p:spPr>
          <a:xfrm>
            <a:off x="7743485" y="4517262"/>
            <a:ext cx="168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LATE MAJORITY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2F8C53-FDCE-3647-B159-BF211D339710}"/>
              </a:ext>
            </a:extLst>
          </p:cNvPr>
          <p:cNvSpPr txBox="1"/>
          <p:nvPr/>
        </p:nvSpPr>
        <p:spPr>
          <a:xfrm>
            <a:off x="9780970" y="4517262"/>
            <a:ext cx="123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LAGGARDS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679CD-3BBD-6F4E-896D-CEE268DF2A91}"/>
              </a:ext>
            </a:extLst>
          </p:cNvPr>
          <p:cNvSpPr/>
          <p:nvPr/>
        </p:nvSpPr>
        <p:spPr>
          <a:xfrm>
            <a:off x="1241997" y="4886594"/>
            <a:ext cx="2138040" cy="1265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607D17-7CE9-D340-8D2F-E06F5E1C84A6}"/>
              </a:ext>
            </a:extLst>
          </p:cNvPr>
          <p:cNvSpPr/>
          <p:nvPr/>
        </p:nvSpPr>
        <p:spPr>
          <a:xfrm>
            <a:off x="3477197" y="4886594"/>
            <a:ext cx="2138040" cy="1265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1E88508-7489-6343-AAF4-F303F1D5A20C}"/>
              </a:ext>
            </a:extLst>
          </p:cNvPr>
          <p:cNvSpPr/>
          <p:nvPr/>
        </p:nvSpPr>
        <p:spPr>
          <a:xfrm>
            <a:off x="5740683" y="4886594"/>
            <a:ext cx="1815818" cy="1265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3ECFAAB-7A08-3745-9D75-BA2078EEB689}"/>
              </a:ext>
            </a:extLst>
          </p:cNvPr>
          <p:cNvSpPr/>
          <p:nvPr/>
        </p:nvSpPr>
        <p:spPr>
          <a:xfrm>
            <a:off x="7665042" y="4886594"/>
            <a:ext cx="1815818" cy="1265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0819E6F-0404-6245-AA3E-9DA4E50DE42E}"/>
              </a:ext>
            </a:extLst>
          </p:cNvPr>
          <p:cNvSpPr/>
          <p:nvPr/>
        </p:nvSpPr>
        <p:spPr>
          <a:xfrm>
            <a:off x="9557107" y="4886594"/>
            <a:ext cx="1815818" cy="1265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1830A77-3C3A-CF4C-B741-F8EF844C1589}"/>
              </a:ext>
            </a:extLst>
          </p:cNvPr>
          <p:cNvSpPr/>
          <p:nvPr/>
        </p:nvSpPr>
        <p:spPr>
          <a:xfrm>
            <a:off x="1586309" y="5078894"/>
            <a:ext cx="1661158" cy="1277273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sz="1100" noProof="1"/>
              <a:t>Lorem ipsum dolor sit amet, consectetur adipiscing elit. Integer nec odio. Praesent libero. Sed cursus ante dapibus diam. Sed nisi. Nulla qui sem ni elementum ipediet.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815525-AC96-164C-B84B-0F7894B3342F}"/>
              </a:ext>
            </a:extLst>
          </p:cNvPr>
          <p:cNvSpPr/>
          <p:nvPr/>
        </p:nvSpPr>
        <p:spPr>
          <a:xfrm>
            <a:off x="3664491" y="5078894"/>
            <a:ext cx="1661158" cy="1277273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sz="1100" noProof="1"/>
              <a:t>Lorem ipsum dolor sit amet, consectetur adipiscing elit. Integer nec odio. Praesent libero. Sed cursus ante dapibus diam. Sed nisi. Nulla qui sem ni elementum ipediet.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C0F74F1-0660-2544-A513-F2A1F7F5213D}"/>
              </a:ext>
            </a:extLst>
          </p:cNvPr>
          <p:cNvSpPr/>
          <p:nvPr/>
        </p:nvSpPr>
        <p:spPr>
          <a:xfrm>
            <a:off x="5815409" y="5078894"/>
            <a:ext cx="1661158" cy="1277273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sz="1100" noProof="1"/>
              <a:t>Lorem ipsum dolor sit amet, consectetur adipiscing elit. Integer nec odio. Praesent libero. Sed cursus ante dapibus diam. Sed nisi. Nulla qui sem ni elementum ipediet.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43902CE-9DEA-DD49-8070-AEB1EAD0CE89}"/>
              </a:ext>
            </a:extLst>
          </p:cNvPr>
          <p:cNvSpPr/>
          <p:nvPr/>
        </p:nvSpPr>
        <p:spPr>
          <a:xfrm>
            <a:off x="7734804" y="5078894"/>
            <a:ext cx="1661158" cy="1277273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sz="1100" noProof="1"/>
              <a:t>Lorem ipsum dolor sit amet, consectetur adipiscing elit. Integer nec odio. Praesent libero. Sed cursus ante dapibus diam. Sed nisi. Nulla qui sem ni elementum ipediet.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874C7EC-F25E-784F-B32A-727445F4C92F}"/>
              </a:ext>
            </a:extLst>
          </p:cNvPr>
          <p:cNvSpPr/>
          <p:nvPr/>
        </p:nvSpPr>
        <p:spPr>
          <a:xfrm>
            <a:off x="9615559" y="5078894"/>
            <a:ext cx="1661158" cy="1277273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sz="1100" noProof="1"/>
              <a:t>Lorem ipsum dolor sit amet, consectetur adipiscing elit. Integer nec odio. Praesent libero. Sed cursus ante dapibus diam. Sed nisi. Nulla qui sem ni elementum ipediet.</a:t>
            </a:r>
          </a:p>
        </p:txBody>
      </p:sp>
    </p:spTree>
    <p:extLst>
      <p:ext uri="{BB962C8B-B14F-4D97-AF65-F5344CB8AC3E}">
        <p14:creationId xmlns:p14="http://schemas.microsoft.com/office/powerpoint/2010/main" val="1200417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64CC-CE0C-8843-B759-4B60C810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37159"/>
            <a:ext cx="9797831" cy="707886"/>
          </a:xfrm>
        </p:spPr>
        <p:txBody>
          <a:bodyPr/>
          <a:lstStyle/>
          <a:p>
            <a:r>
              <a:rPr lang="en-CA" dirty="0"/>
              <a:t>Essential Marketing Models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8C4EF-4273-3A45-A168-3F1C06179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Diffusion of Innovations (Option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F45C4-C8DF-C845-95C0-1878A6B6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1" name="Rectangle">
            <a:extLst>
              <a:ext uri="{FF2B5EF4-FFF2-40B4-BE49-F238E27FC236}">
                <a16:creationId xmlns:a16="http://schemas.microsoft.com/office/drawing/2014/main" id="{3E89CA33-E278-334F-AE1E-B7E968188347}"/>
              </a:ext>
            </a:extLst>
          </p:cNvPr>
          <p:cNvSpPr/>
          <p:nvPr/>
        </p:nvSpPr>
        <p:spPr>
          <a:xfrm>
            <a:off x="1236347" y="2057952"/>
            <a:ext cx="3495043" cy="30200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Rectangle">
            <a:extLst>
              <a:ext uri="{FF2B5EF4-FFF2-40B4-BE49-F238E27FC236}">
                <a16:creationId xmlns:a16="http://schemas.microsoft.com/office/drawing/2014/main" id="{5A6AD119-409C-974C-BC52-B0993FEE6FB9}"/>
              </a:ext>
            </a:extLst>
          </p:cNvPr>
          <p:cNvSpPr/>
          <p:nvPr/>
        </p:nvSpPr>
        <p:spPr>
          <a:xfrm>
            <a:off x="5122547" y="2057952"/>
            <a:ext cx="5820407" cy="30200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Shape">
            <a:extLst>
              <a:ext uri="{FF2B5EF4-FFF2-40B4-BE49-F238E27FC236}">
                <a16:creationId xmlns:a16="http://schemas.microsoft.com/office/drawing/2014/main" id="{3D620904-4F79-A64F-BD1B-B59BA80E28DB}"/>
              </a:ext>
            </a:extLst>
          </p:cNvPr>
          <p:cNvSpPr/>
          <p:nvPr/>
        </p:nvSpPr>
        <p:spPr>
          <a:xfrm>
            <a:off x="9224646" y="4140752"/>
            <a:ext cx="1728473" cy="925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4682" y="21600"/>
                  <a:pt x="8475" y="21600"/>
                  <a:pt x="10919" y="21600"/>
                </a:cubicBezTo>
                <a:cubicBezTo>
                  <a:pt x="12792" y="21600"/>
                  <a:pt x="13839" y="21600"/>
                  <a:pt x="13871" y="21600"/>
                </a:cubicBezTo>
                <a:cubicBezTo>
                  <a:pt x="13871" y="21600"/>
                  <a:pt x="18378" y="21600"/>
                  <a:pt x="21600" y="21600"/>
                </a:cubicBezTo>
                <a:cubicBezTo>
                  <a:pt x="13046" y="21600"/>
                  <a:pt x="5936" y="11022"/>
                  <a:pt x="16" y="0"/>
                </a:cubicBezTo>
                <a:lnTo>
                  <a:pt x="16" y="2160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Shape">
            <a:extLst>
              <a:ext uri="{FF2B5EF4-FFF2-40B4-BE49-F238E27FC236}">
                <a16:creationId xmlns:a16="http://schemas.microsoft.com/office/drawing/2014/main" id="{35FF5F46-0E5B-2B4E-85BD-CF4FE45FBECE}"/>
              </a:ext>
            </a:extLst>
          </p:cNvPr>
          <p:cNvSpPr/>
          <p:nvPr/>
        </p:nvSpPr>
        <p:spPr>
          <a:xfrm>
            <a:off x="1236346" y="4674152"/>
            <a:ext cx="1772923" cy="403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632" y="21600"/>
                  <a:pt x="18877" y="21600"/>
                  <a:pt x="21600" y="21600"/>
                </a:cubicBezTo>
                <a:lnTo>
                  <a:pt x="21600" y="0"/>
                </a:lnTo>
                <a:cubicBezTo>
                  <a:pt x="14730" y="12906"/>
                  <a:pt x="7458" y="21600"/>
                  <a:pt x="0" y="21600"/>
                </a:cubicBez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E996788A-6F26-DB40-BD0A-887FA1E01CA6}"/>
              </a:ext>
            </a:extLst>
          </p:cNvPr>
          <p:cNvSpPr/>
          <p:nvPr/>
        </p:nvSpPr>
        <p:spPr>
          <a:xfrm>
            <a:off x="5122547" y="2591351"/>
            <a:ext cx="1982472" cy="2482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6" y="66"/>
                </a:moveTo>
                <a:cubicBezTo>
                  <a:pt x="15221" y="1028"/>
                  <a:pt x="9921" y="3734"/>
                  <a:pt x="4732" y="6033"/>
                </a:cubicBezTo>
                <a:cubicBezTo>
                  <a:pt x="3155" y="6729"/>
                  <a:pt x="1578" y="7425"/>
                  <a:pt x="0" y="8132"/>
                </a:cubicBezTo>
                <a:lnTo>
                  <a:pt x="0" y="21600"/>
                </a:lnTo>
                <a:cubicBezTo>
                  <a:pt x="6545" y="21600"/>
                  <a:pt x="13934" y="21600"/>
                  <a:pt x="21130" y="21600"/>
                </a:cubicBezTo>
                <a:cubicBezTo>
                  <a:pt x="21282" y="21600"/>
                  <a:pt x="21448" y="21600"/>
                  <a:pt x="21600" y="21600"/>
                </a:cubicBezTo>
                <a:lnTo>
                  <a:pt x="21600" y="0"/>
                </a:lnTo>
                <a:cubicBezTo>
                  <a:pt x="21420" y="22"/>
                  <a:pt x="21268" y="44"/>
                  <a:pt x="21116" y="66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Shape">
            <a:extLst>
              <a:ext uri="{FF2B5EF4-FFF2-40B4-BE49-F238E27FC236}">
                <a16:creationId xmlns:a16="http://schemas.microsoft.com/office/drawing/2014/main" id="{183B6C19-3149-6A40-86E5-1BD8C929F0E3}"/>
              </a:ext>
            </a:extLst>
          </p:cNvPr>
          <p:cNvSpPr/>
          <p:nvPr/>
        </p:nvSpPr>
        <p:spPr>
          <a:xfrm>
            <a:off x="7167247" y="2578652"/>
            <a:ext cx="1982472" cy="25016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75" extrusionOk="0">
                <a:moveTo>
                  <a:pt x="19967" y="11262"/>
                </a:moveTo>
                <a:cubicBezTo>
                  <a:pt x="19815" y="11135"/>
                  <a:pt x="19663" y="11019"/>
                  <a:pt x="19511" y="10893"/>
                </a:cubicBezTo>
                <a:cubicBezTo>
                  <a:pt x="14529" y="6885"/>
                  <a:pt x="8455" y="-825"/>
                  <a:pt x="0" y="71"/>
                </a:cubicBezTo>
                <a:lnTo>
                  <a:pt x="0" y="20775"/>
                </a:lnTo>
                <a:cubicBezTo>
                  <a:pt x="7223" y="20775"/>
                  <a:pt x="14239" y="20775"/>
                  <a:pt x="19981" y="20775"/>
                </a:cubicBezTo>
                <a:cubicBezTo>
                  <a:pt x="20535" y="20775"/>
                  <a:pt x="21074" y="20775"/>
                  <a:pt x="21600" y="20775"/>
                </a:cubicBezTo>
                <a:lnTo>
                  <a:pt x="21600" y="12538"/>
                </a:lnTo>
                <a:cubicBezTo>
                  <a:pt x="21033" y="12105"/>
                  <a:pt x="20493" y="11684"/>
                  <a:pt x="19967" y="1126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">
            <a:extLst>
              <a:ext uri="{FF2B5EF4-FFF2-40B4-BE49-F238E27FC236}">
                <a16:creationId xmlns:a16="http://schemas.microsoft.com/office/drawing/2014/main" id="{B941F0E8-6F0B-004F-A760-D0634F034B1C}"/>
              </a:ext>
            </a:extLst>
          </p:cNvPr>
          <p:cNvSpPr/>
          <p:nvPr/>
        </p:nvSpPr>
        <p:spPr>
          <a:xfrm>
            <a:off x="3077847" y="3747051"/>
            <a:ext cx="1657357" cy="1329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190" y="2393"/>
                  <a:pt x="14814" y="4786"/>
                  <a:pt x="11437" y="7241"/>
                </a:cubicBezTo>
                <a:cubicBezTo>
                  <a:pt x="8193" y="9593"/>
                  <a:pt x="4833" y="11842"/>
                  <a:pt x="1357" y="13822"/>
                </a:cubicBezTo>
                <a:cubicBezTo>
                  <a:pt x="910" y="14070"/>
                  <a:pt x="463" y="14338"/>
                  <a:pt x="0" y="14586"/>
                </a:cubicBezTo>
                <a:lnTo>
                  <a:pt x="0" y="21600"/>
                </a:lnTo>
                <a:cubicBezTo>
                  <a:pt x="348" y="21600"/>
                  <a:pt x="530" y="21600"/>
                  <a:pt x="530" y="21600"/>
                </a:cubicBezTo>
                <a:cubicBezTo>
                  <a:pt x="530" y="21600"/>
                  <a:pt x="811" y="21600"/>
                  <a:pt x="1357" y="21600"/>
                </a:cubicBezTo>
                <a:cubicBezTo>
                  <a:pt x="1506" y="21600"/>
                  <a:pt x="1688" y="21600"/>
                  <a:pt x="1870" y="21600"/>
                </a:cubicBezTo>
                <a:cubicBezTo>
                  <a:pt x="4783" y="21600"/>
                  <a:pt x="12199" y="21600"/>
                  <a:pt x="21600" y="21600"/>
                </a:cubicBezTo>
                <a:lnTo>
                  <a:pt x="21600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Shape">
            <a:extLst>
              <a:ext uri="{FF2B5EF4-FFF2-40B4-BE49-F238E27FC236}">
                <a16:creationId xmlns:a16="http://schemas.microsoft.com/office/drawing/2014/main" id="{145C18AB-E278-DA41-9D9D-4F3F84020020}"/>
              </a:ext>
            </a:extLst>
          </p:cNvPr>
          <p:cNvSpPr/>
          <p:nvPr/>
        </p:nvSpPr>
        <p:spPr>
          <a:xfrm>
            <a:off x="1630047" y="5271052"/>
            <a:ext cx="996944" cy="476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02" y="21600"/>
                </a:moveTo>
                <a:lnTo>
                  <a:pt x="4898" y="21600"/>
                </a:lnTo>
                <a:cubicBezTo>
                  <a:pt x="2201" y="21600"/>
                  <a:pt x="0" y="16992"/>
                  <a:pt x="0" y="11347"/>
                </a:cubicBezTo>
                <a:lnTo>
                  <a:pt x="0" y="0"/>
                </a:lnTo>
                <a:lnTo>
                  <a:pt x="275" y="0"/>
                </a:lnTo>
                <a:lnTo>
                  <a:pt x="275" y="11347"/>
                </a:lnTo>
                <a:cubicBezTo>
                  <a:pt x="275" y="16704"/>
                  <a:pt x="2339" y="21024"/>
                  <a:pt x="4898" y="21024"/>
                </a:cubicBezTo>
                <a:lnTo>
                  <a:pt x="16702" y="21024"/>
                </a:lnTo>
                <a:cubicBezTo>
                  <a:pt x="19261" y="21024"/>
                  <a:pt x="21325" y="16704"/>
                  <a:pt x="21325" y="11347"/>
                </a:cubicBezTo>
                <a:lnTo>
                  <a:pt x="21325" y="0"/>
                </a:lnTo>
                <a:lnTo>
                  <a:pt x="21600" y="0"/>
                </a:lnTo>
                <a:lnTo>
                  <a:pt x="21600" y="11347"/>
                </a:lnTo>
                <a:cubicBezTo>
                  <a:pt x="21600" y="16992"/>
                  <a:pt x="19399" y="21600"/>
                  <a:pt x="16702" y="21600"/>
                </a:cubicBez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" name="Shape">
            <a:extLst>
              <a:ext uri="{FF2B5EF4-FFF2-40B4-BE49-F238E27FC236}">
                <a16:creationId xmlns:a16="http://schemas.microsoft.com/office/drawing/2014/main" id="{81248DD0-B1B0-9343-99DF-7E5D11CD0CB8}"/>
              </a:ext>
            </a:extLst>
          </p:cNvPr>
          <p:cNvSpPr/>
          <p:nvPr/>
        </p:nvSpPr>
        <p:spPr>
          <a:xfrm>
            <a:off x="3340429" y="5271052"/>
            <a:ext cx="1132180" cy="476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02" y="21600"/>
                </a:moveTo>
                <a:lnTo>
                  <a:pt x="4898" y="21600"/>
                </a:lnTo>
                <a:cubicBezTo>
                  <a:pt x="2201" y="21600"/>
                  <a:pt x="0" y="16992"/>
                  <a:pt x="0" y="11347"/>
                </a:cubicBezTo>
                <a:lnTo>
                  <a:pt x="0" y="0"/>
                </a:lnTo>
                <a:lnTo>
                  <a:pt x="275" y="0"/>
                </a:lnTo>
                <a:lnTo>
                  <a:pt x="275" y="11347"/>
                </a:lnTo>
                <a:cubicBezTo>
                  <a:pt x="275" y="16704"/>
                  <a:pt x="2339" y="21024"/>
                  <a:pt x="4898" y="21024"/>
                </a:cubicBezTo>
                <a:lnTo>
                  <a:pt x="16702" y="21024"/>
                </a:lnTo>
                <a:cubicBezTo>
                  <a:pt x="19261" y="21024"/>
                  <a:pt x="21325" y="16704"/>
                  <a:pt x="21325" y="11347"/>
                </a:cubicBezTo>
                <a:lnTo>
                  <a:pt x="21325" y="0"/>
                </a:lnTo>
                <a:lnTo>
                  <a:pt x="21600" y="0"/>
                </a:lnTo>
                <a:lnTo>
                  <a:pt x="21600" y="11347"/>
                </a:lnTo>
                <a:cubicBezTo>
                  <a:pt x="21573" y="16992"/>
                  <a:pt x="19399" y="21600"/>
                  <a:pt x="16702" y="2160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">
            <a:extLst>
              <a:ext uri="{FF2B5EF4-FFF2-40B4-BE49-F238E27FC236}">
                <a16:creationId xmlns:a16="http://schemas.microsoft.com/office/drawing/2014/main" id="{375954D0-2D5D-6D42-8C8B-10A48B77B124}"/>
              </a:ext>
            </a:extLst>
          </p:cNvPr>
          <p:cNvSpPr/>
          <p:nvPr/>
        </p:nvSpPr>
        <p:spPr>
          <a:xfrm>
            <a:off x="9580247" y="5271052"/>
            <a:ext cx="996944" cy="476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02" y="21600"/>
                </a:moveTo>
                <a:lnTo>
                  <a:pt x="4898" y="21600"/>
                </a:lnTo>
                <a:cubicBezTo>
                  <a:pt x="2201" y="21600"/>
                  <a:pt x="0" y="16992"/>
                  <a:pt x="0" y="11347"/>
                </a:cubicBezTo>
                <a:lnTo>
                  <a:pt x="0" y="0"/>
                </a:lnTo>
                <a:lnTo>
                  <a:pt x="275" y="0"/>
                </a:lnTo>
                <a:lnTo>
                  <a:pt x="275" y="11347"/>
                </a:lnTo>
                <a:cubicBezTo>
                  <a:pt x="275" y="16704"/>
                  <a:pt x="2339" y="21024"/>
                  <a:pt x="4898" y="21024"/>
                </a:cubicBezTo>
                <a:lnTo>
                  <a:pt x="16702" y="21024"/>
                </a:lnTo>
                <a:cubicBezTo>
                  <a:pt x="19261" y="21024"/>
                  <a:pt x="21325" y="16704"/>
                  <a:pt x="21325" y="11347"/>
                </a:cubicBezTo>
                <a:lnTo>
                  <a:pt x="21325" y="0"/>
                </a:lnTo>
                <a:lnTo>
                  <a:pt x="21600" y="0"/>
                </a:lnTo>
                <a:lnTo>
                  <a:pt x="21600" y="11347"/>
                </a:lnTo>
                <a:cubicBezTo>
                  <a:pt x="21600" y="16992"/>
                  <a:pt x="19399" y="21600"/>
                  <a:pt x="16702" y="21600"/>
                </a:cubicBez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Shape">
            <a:extLst>
              <a:ext uri="{FF2B5EF4-FFF2-40B4-BE49-F238E27FC236}">
                <a16:creationId xmlns:a16="http://schemas.microsoft.com/office/drawing/2014/main" id="{C0C27E44-539E-9849-842D-D4AD963ED165}"/>
              </a:ext>
            </a:extLst>
          </p:cNvPr>
          <p:cNvSpPr/>
          <p:nvPr/>
        </p:nvSpPr>
        <p:spPr>
          <a:xfrm>
            <a:off x="7662547" y="5271052"/>
            <a:ext cx="996944" cy="476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02" y="21600"/>
                </a:moveTo>
                <a:lnTo>
                  <a:pt x="4898" y="21600"/>
                </a:lnTo>
                <a:cubicBezTo>
                  <a:pt x="2201" y="21600"/>
                  <a:pt x="0" y="16992"/>
                  <a:pt x="0" y="11347"/>
                </a:cubicBezTo>
                <a:lnTo>
                  <a:pt x="0" y="0"/>
                </a:lnTo>
                <a:lnTo>
                  <a:pt x="275" y="0"/>
                </a:lnTo>
                <a:lnTo>
                  <a:pt x="275" y="11347"/>
                </a:lnTo>
                <a:cubicBezTo>
                  <a:pt x="275" y="16704"/>
                  <a:pt x="2339" y="21024"/>
                  <a:pt x="4898" y="21024"/>
                </a:cubicBezTo>
                <a:lnTo>
                  <a:pt x="16702" y="21024"/>
                </a:lnTo>
                <a:cubicBezTo>
                  <a:pt x="19261" y="21024"/>
                  <a:pt x="21325" y="16704"/>
                  <a:pt x="21325" y="11347"/>
                </a:cubicBezTo>
                <a:lnTo>
                  <a:pt x="21325" y="0"/>
                </a:lnTo>
                <a:lnTo>
                  <a:pt x="21600" y="0"/>
                </a:lnTo>
                <a:lnTo>
                  <a:pt x="21600" y="11347"/>
                </a:lnTo>
                <a:cubicBezTo>
                  <a:pt x="21600" y="16992"/>
                  <a:pt x="19399" y="21600"/>
                  <a:pt x="16702" y="2160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Shape">
            <a:extLst>
              <a:ext uri="{FF2B5EF4-FFF2-40B4-BE49-F238E27FC236}">
                <a16:creationId xmlns:a16="http://schemas.microsoft.com/office/drawing/2014/main" id="{E072EF76-1B19-EC4A-A9A5-1C7485A0115D}"/>
              </a:ext>
            </a:extLst>
          </p:cNvPr>
          <p:cNvSpPr/>
          <p:nvPr/>
        </p:nvSpPr>
        <p:spPr>
          <a:xfrm>
            <a:off x="5553542" y="5271052"/>
            <a:ext cx="1125554" cy="476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02" y="21600"/>
                </a:moveTo>
                <a:lnTo>
                  <a:pt x="4898" y="21600"/>
                </a:lnTo>
                <a:cubicBezTo>
                  <a:pt x="2201" y="21600"/>
                  <a:pt x="0" y="16992"/>
                  <a:pt x="0" y="11347"/>
                </a:cubicBezTo>
                <a:lnTo>
                  <a:pt x="0" y="0"/>
                </a:lnTo>
                <a:lnTo>
                  <a:pt x="275" y="0"/>
                </a:lnTo>
                <a:lnTo>
                  <a:pt x="275" y="11347"/>
                </a:lnTo>
                <a:cubicBezTo>
                  <a:pt x="275" y="16704"/>
                  <a:pt x="2339" y="21024"/>
                  <a:pt x="4898" y="21024"/>
                </a:cubicBezTo>
                <a:lnTo>
                  <a:pt x="16702" y="21024"/>
                </a:lnTo>
                <a:cubicBezTo>
                  <a:pt x="19261" y="21024"/>
                  <a:pt x="21325" y="16704"/>
                  <a:pt x="21325" y="11347"/>
                </a:cubicBezTo>
                <a:lnTo>
                  <a:pt x="21325" y="0"/>
                </a:lnTo>
                <a:lnTo>
                  <a:pt x="21600" y="0"/>
                </a:lnTo>
                <a:lnTo>
                  <a:pt x="21600" y="11347"/>
                </a:lnTo>
                <a:cubicBezTo>
                  <a:pt x="21600" y="16992"/>
                  <a:pt x="19399" y="21600"/>
                  <a:pt x="16702" y="216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47" name="Shape">
            <a:extLst>
              <a:ext uri="{FF2B5EF4-FFF2-40B4-BE49-F238E27FC236}">
                <a16:creationId xmlns:a16="http://schemas.microsoft.com/office/drawing/2014/main" id="{E1A96AFA-B09C-E747-9731-191CC815DBE1}"/>
              </a:ext>
            </a:extLst>
          </p:cNvPr>
          <p:cNvSpPr/>
          <p:nvPr/>
        </p:nvSpPr>
        <p:spPr>
          <a:xfrm>
            <a:off x="5109847" y="5994952"/>
            <a:ext cx="5845807" cy="213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2" extrusionOk="0">
                <a:moveTo>
                  <a:pt x="21595" y="11247"/>
                </a:moveTo>
                <a:cubicBezTo>
                  <a:pt x="21600" y="11119"/>
                  <a:pt x="21600" y="10864"/>
                  <a:pt x="21600" y="10736"/>
                </a:cubicBezTo>
                <a:cubicBezTo>
                  <a:pt x="21600" y="10608"/>
                  <a:pt x="21600" y="10352"/>
                  <a:pt x="21595" y="10225"/>
                </a:cubicBezTo>
                <a:cubicBezTo>
                  <a:pt x="21591" y="10097"/>
                  <a:pt x="21591" y="9969"/>
                  <a:pt x="21586" y="9841"/>
                </a:cubicBezTo>
                <a:lnTo>
                  <a:pt x="21239" y="383"/>
                </a:lnTo>
                <a:cubicBezTo>
                  <a:pt x="21220" y="-128"/>
                  <a:pt x="21192" y="-128"/>
                  <a:pt x="21173" y="383"/>
                </a:cubicBezTo>
                <a:cubicBezTo>
                  <a:pt x="21154" y="895"/>
                  <a:pt x="21154" y="1661"/>
                  <a:pt x="21173" y="2173"/>
                </a:cubicBezTo>
                <a:lnTo>
                  <a:pt x="21440" y="9458"/>
                </a:lnTo>
                <a:lnTo>
                  <a:pt x="160" y="9458"/>
                </a:lnTo>
                <a:lnTo>
                  <a:pt x="427" y="2173"/>
                </a:lnTo>
                <a:cubicBezTo>
                  <a:pt x="446" y="1661"/>
                  <a:pt x="446" y="895"/>
                  <a:pt x="427" y="383"/>
                </a:cubicBezTo>
                <a:cubicBezTo>
                  <a:pt x="408" y="-128"/>
                  <a:pt x="380" y="-128"/>
                  <a:pt x="361" y="383"/>
                </a:cubicBezTo>
                <a:lnTo>
                  <a:pt x="14" y="9841"/>
                </a:lnTo>
                <a:cubicBezTo>
                  <a:pt x="9" y="9969"/>
                  <a:pt x="5" y="10097"/>
                  <a:pt x="5" y="10225"/>
                </a:cubicBezTo>
                <a:cubicBezTo>
                  <a:pt x="0" y="10352"/>
                  <a:pt x="0" y="10608"/>
                  <a:pt x="0" y="10736"/>
                </a:cubicBezTo>
                <a:cubicBezTo>
                  <a:pt x="0" y="10864"/>
                  <a:pt x="0" y="11119"/>
                  <a:pt x="5" y="11247"/>
                </a:cubicBezTo>
                <a:cubicBezTo>
                  <a:pt x="9" y="11375"/>
                  <a:pt x="9" y="11503"/>
                  <a:pt x="14" y="11631"/>
                </a:cubicBezTo>
                <a:lnTo>
                  <a:pt x="361" y="21089"/>
                </a:lnTo>
                <a:cubicBezTo>
                  <a:pt x="371" y="21344"/>
                  <a:pt x="385" y="21472"/>
                  <a:pt x="394" y="21472"/>
                </a:cubicBezTo>
                <a:cubicBezTo>
                  <a:pt x="404" y="21472"/>
                  <a:pt x="418" y="21344"/>
                  <a:pt x="427" y="21089"/>
                </a:cubicBezTo>
                <a:cubicBezTo>
                  <a:pt x="446" y="20577"/>
                  <a:pt x="446" y="19810"/>
                  <a:pt x="427" y="19299"/>
                </a:cubicBezTo>
                <a:lnTo>
                  <a:pt x="160" y="12014"/>
                </a:lnTo>
                <a:lnTo>
                  <a:pt x="21440" y="12014"/>
                </a:lnTo>
                <a:lnTo>
                  <a:pt x="21173" y="19299"/>
                </a:lnTo>
                <a:cubicBezTo>
                  <a:pt x="21154" y="19810"/>
                  <a:pt x="21154" y="20577"/>
                  <a:pt x="21173" y="21089"/>
                </a:cubicBezTo>
                <a:cubicBezTo>
                  <a:pt x="21182" y="21344"/>
                  <a:pt x="21196" y="21472"/>
                  <a:pt x="21206" y="21472"/>
                </a:cubicBezTo>
                <a:cubicBezTo>
                  <a:pt x="21215" y="21472"/>
                  <a:pt x="21229" y="21344"/>
                  <a:pt x="21239" y="21089"/>
                </a:cubicBezTo>
                <a:lnTo>
                  <a:pt x="21586" y="11631"/>
                </a:lnTo>
                <a:cubicBezTo>
                  <a:pt x="21586" y="11631"/>
                  <a:pt x="21591" y="11503"/>
                  <a:pt x="21595" y="11247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" name="Shape">
            <a:extLst>
              <a:ext uri="{FF2B5EF4-FFF2-40B4-BE49-F238E27FC236}">
                <a16:creationId xmlns:a16="http://schemas.microsoft.com/office/drawing/2014/main" id="{E33BD75A-30FD-EA4B-B854-C63C3E3A4AB7}"/>
              </a:ext>
            </a:extLst>
          </p:cNvPr>
          <p:cNvSpPr/>
          <p:nvPr/>
        </p:nvSpPr>
        <p:spPr>
          <a:xfrm>
            <a:off x="1236347" y="5994952"/>
            <a:ext cx="3519166" cy="213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2" extrusionOk="0">
                <a:moveTo>
                  <a:pt x="21592" y="11247"/>
                </a:moveTo>
                <a:cubicBezTo>
                  <a:pt x="21600" y="11119"/>
                  <a:pt x="21600" y="10864"/>
                  <a:pt x="21600" y="10736"/>
                </a:cubicBezTo>
                <a:cubicBezTo>
                  <a:pt x="21600" y="10608"/>
                  <a:pt x="21600" y="10352"/>
                  <a:pt x="21592" y="10225"/>
                </a:cubicBezTo>
                <a:cubicBezTo>
                  <a:pt x="21584" y="10097"/>
                  <a:pt x="21584" y="9969"/>
                  <a:pt x="21577" y="9841"/>
                </a:cubicBezTo>
                <a:lnTo>
                  <a:pt x="21000" y="383"/>
                </a:lnTo>
                <a:cubicBezTo>
                  <a:pt x="20969" y="-128"/>
                  <a:pt x="20922" y="-128"/>
                  <a:pt x="20891" y="383"/>
                </a:cubicBezTo>
                <a:cubicBezTo>
                  <a:pt x="20859" y="895"/>
                  <a:pt x="20859" y="1661"/>
                  <a:pt x="20891" y="2173"/>
                </a:cubicBezTo>
                <a:lnTo>
                  <a:pt x="21335" y="9458"/>
                </a:lnTo>
                <a:lnTo>
                  <a:pt x="265" y="9458"/>
                </a:lnTo>
                <a:lnTo>
                  <a:pt x="709" y="2173"/>
                </a:lnTo>
                <a:cubicBezTo>
                  <a:pt x="741" y="1661"/>
                  <a:pt x="741" y="895"/>
                  <a:pt x="709" y="383"/>
                </a:cubicBezTo>
                <a:cubicBezTo>
                  <a:pt x="678" y="-128"/>
                  <a:pt x="631" y="-128"/>
                  <a:pt x="600" y="383"/>
                </a:cubicBezTo>
                <a:lnTo>
                  <a:pt x="23" y="9841"/>
                </a:lnTo>
                <a:cubicBezTo>
                  <a:pt x="16" y="9969"/>
                  <a:pt x="8" y="10097"/>
                  <a:pt x="8" y="10225"/>
                </a:cubicBezTo>
                <a:cubicBezTo>
                  <a:pt x="0" y="10352"/>
                  <a:pt x="0" y="10608"/>
                  <a:pt x="0" y="10736"/>
                </a:cubicBezTo>
                <a:cubicBezTo>
                  <a:pt x="0" y="10864"/>
                  <a:pt x="0" y="11119"/>
                  <a:pt x="8" y="11247"/>
                </a:cubicBezTo>
                <a:cubicBezTo>
                  <a:pt x="16" y="11375"/>
                  <a:pt x="16" y="11503"/>
                  <a:pt x="23" y="11631"/>
                </a:cubicBezTo>
                <a:lnTo>
                  <a:pt x="600" y="21089"/>
                </a:lnTo>
                <a:cubicBezTo>
                  <a:pt x="616" y="21344"/>
                  <a:pt x="639" y="21472"/>
                  <a:pt x="655" y="21472"/>
                </a:cubicBezTo>
                <a:cubicBezTo>
                  <a:pt x="670" y="21472"/>
                  <a:pt x="694" y="21344"/>
                  <a:pt x="709" y="21089"/>
                </a:cubicBezTo>
                <a:cubicBezTo>
                  <a:pt x="741" y="20577"/>
                  <a:pt x="741" y="19810"/>
                  <a:pt x="709" y="19299"/>
                </a:cubicBezTo>
                <a:lnTo>
                  <a:pt x="265" y="12014"/>
                </a:lnTo>
                <a:lnTo>
                  <a:pt x="21335" y="12014"/>
                </a:lnTo>
                <a:lnTo>
                  <a:pt x="20891" y="19299"/>
                </a:lnTo>
                <a:cubicBezTo>
                  <a:pt x="20860" y="19810"/>
                  <a:pt x="20860" y="20577"/>
                  <a:pt x="20891" y="21089"/>
                </a:cubicBezTo>
                <a:cubicBezTo>
                  <a:pt x="20906" y="21344"/>
                  <a:pt x="20930" y="21472"/>
                  <a:pt x="20945" y="21472"/>
                </a:cubicBezTo>
                <a:cubicBezTo>
                  <a:pt x="20961" y="21472"/>
                  <a:pt x="20984" y="21344"/>
                  <a:pt x="21000" y="21089"/>
                </a:cubicBezTo>
                <a:lnTo>
                  <a:pt x="21577" y="11631"/>
                </a:lnTo>
                <a:cubicBezTo>
                  <a:pt x="21577" y="11631"/>
                  <a:pt x="21584" y="11503"/>
                  <a:pt x="21592" y="11247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" name="Shape">
            <a:extLst>
              <a:ext uri="{FF2B5EF4-FFF2-40B4-BE49-F238E27FC236}">
                <a16:creationId xmlns:a16="http://schemas.microsoft.com/office/drawing/2014/main" id="{8F9AB200-DE69-DC4E-8BC2-EE0F984DC019}"/>
              </a:ext>
            </a:extLst>
          </p:cNvPr>
          <p:cNvSpPr/>
          <p:nvPr/>
        </p:nvSpPr>
        <p:spPr>
          <a:xfrm>
            <a:off x="4817747" y="1918251"/>
            <a:ext cx="213360" cy="16027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6" h="21600" extrusionOk="0">
                <a:moveTo>
                  <a:pt x="20965" y="20042"/>
                </a:moveTo>
                <a:cubicBezTo>
                  <a:pt x="20457" y="19974"/>
                  <a:pt x="19694" y="19974"/>
                  <a:pt x="19186" y="20042"/>
                </a:cubicBezTo>
                <a:lnTo>
                  <a:pt x="11944" y="21018"/>
                </a:lnTo>
                <a:lnTo>
                  <a:pt x="11944" y="171"/>
                </a:lnTo>
                <a:cubicBezTo>
                  <a:pt x="11944" y="68"/>
                  <a:pt x="11435" y="0"/>
                  <a:pt x="10673" y="0"/>
                </a:cubicBezTo>
                <a:cubicBezTo>
                  <a:pt x="9911" y="0"/>
                  <a:pt x="9402" y="68"/>
                  <a:pt x="9402" y="171"/>
                </a:cubicBezTo>
                <a:lnTo>
                  <a:pt x="9402" y="21018"/>
                </a:lnTo>
                <a:lnTo>
                  <a:pt x="2160" y="20042"/>
                </a:lnTo>
                <a:cubicBezTo>
                  <a:pt x="1652" y="19974"/>
                  <a:pt x="889" y="19974"/>
                  <a:pt x="381" y="20042"/>
                </a:cubicBezTo>
                <a:cubicBezTo>
                  <a:pt x="-127" y="20111"/>
                  <a:pt x="-127" y="20214"/>
                  <a:pt x="381" y="20282"/>
                </a:cubicBezTo>
                <a:lnTo>
                  <a:pt x="9783" y="21549"/>
                </a:lnTo>
                <a:cubicBezTo>
                  <a:pt x="9911" y="21566"/>
                  <a:pt x="10038" y="21583"/>
                  <a:pt x="10164" y="21583"/>
                </a:cubicBezTo>
                <a:cubicBezTo>
                  <a:pt x="10291" y="21600"/>
                  <a:pt x="10545" y="21600"/>
                  <a:pt x="10672" y="21600"/>
                </a:cubicBezTo>
                <a:cubicBezTo>
                  <a:pt x="10800" y="21600"/>
                  <a:pt x="11053" y="21600"/>
                  <a:pt x="11180" y="21583"/>
                </a:cubicBezTo>
                <a:cubicBezTo>
                  <a:pt x="11308" y="21566"/>
                  <a:pt x="11435" y="21566"/>
                  <a:pt x="11561" y="21549"/>
                </a:cubicBezTo>
                <a:lnTo>
                  <a:pt x="20964" y="20282"/>
                </a:lnTo>
                <a:cubicBezTo>
                  <a:pt x="21473" y="20231"/>
                  <a:pt x="21473" y="20111"/>
                  <a:pt x="20965" y="20042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AA1D7F8-3EC5-9C49-BF9A-69358F733C91}"/>
              </a:ext>
            </a:extLst>
          </p:cNvPr>
          <p:cNvSpPr txBox="1"/>
          <p:nvPr/>
        </p:nvSpPr>
        <p:spPr>
          <a:xfrm>
            <a:off x="1670779" y="5210093"/>
            <a:ext cx="9108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2"/>
                </a:solidFill>
              </a:rPr>
              <a:t>INNOVATORS</a:t>
            </a:r>
          </a:p>
          <a:p>
            <a:pPr algn="ctr"/>
            <a:r>
              <a:rPr lang="en-US" sz="1600" b="1" dirty="0">
                <a:solidFill>
                  <a:schemeClr val="tx2"/>
                </a:solidFill>
              </a:rPr>
              <a:t>2.5%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16DCCAE-E821-1247-A16E-D3C87A802B7B}"/>
              </a:ext>
            </a:extLst>
          </p:cNvPr>
          <p:cNvSpPr txBox="1"/>
          <p:nvPr/>
        </p:nvSpPr>
        <p:spPr>
          <a:xfrm>
            <a:off x="3344131" y="5194732"/>
            <a:ext cx="11192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2"/>
                </a:solidFill>
              </a:rPr>
              <a:t>EARLY ADOPTERS</a:t>
            </a:r>
          </a:p>
          <a:p>
            <a:pPr algn="ctr"/>
            <a:r>
              <a:rPr lang="en-US" sz="1600" b="1" dirty="0">
                <a:solidFill>
                  <a:schemeClr val="tx2"/>
                </a:solidFill>
              </a:rPr>
              <a:t>13.5%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02E3462-BAFE-0745-8547-CE987ABC9F59}"/>
              </a:ext>
            </a:extLst>
          </p:cNvPr>
          <p:cNvSpPr txBox="1"/>
          <p:nvPr/>
        </p:nvSpPr>
        <p:spPr>
          <a:xfrm>
            <a:off x="5574782" y="5210093"/>
            <a:ext cx="11015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2"/>
                </a:solidFill>
              </a:rPr>
              <a:t>EARLY MAJORITY</a:t>
            </a:r>
          </a:p>
          <a:p>
            <a:pPr algn="ctr"/>
            <a:r>
              <a:rPr lang="en-US" sz="1600" b="1" dirty="0">
                <a:solidFill>
                  <a:schemeClr val="tx2"/>
                </a:solidFill>
              </a:rPr>
              <a:t>34%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16C0193-17B1-074D-8BCE-0DD54622E7F9}"/>
              </a:ext>
            </a:extLst>
          </p:cNvPr>
          <p:cNvSpPr txBox="1"/>
          <p:nvPr/>
        </p:nvSpPr>
        <p:spPr>
          <a:xfrm>
            <a:off x="7635108" y="5210093"/>
            <a:ext cx="10262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2"/>
                </a:solidFill>
              </a:rPr>
              <a:t>LATE MAJORITY</a:t>
            </a:r>
            <a:br>
              <a:rPr lang="en-US" sz="10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34%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9FFF979-372C-604F-BB52-BB93C7615D24}"/>
              </a:ext>
            </a:extLst>
          </p:cNvPr>
          <p:cNvSpPr txBox="1"/>
          <p:nvPr/>
        </p:nvSpPr>
        <p:spPr>
          <a:xfrm>
            <a:off x="9638628" y="5210093"/>
            <a:ext cx="7697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2"/>
                </a:solidFill>
              </a:rPr>
              <a:t>LAGGARDS</a:t>
            </a:r>
            <a:br>
              <a:rPr lang="en-US" sz="10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16%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805CF5C-1D9B-EE44-9311-64B21064E49E}"/>
              </a:ext>
            </a:extLst>
          </p:cNvPr>
          <p:cNvSpPr txBox="1"/>
          <p:nvPr/>
        </p:nvSpPr>
        <p:spPr>
          <a:xfrm>
            <a:off x="1640867" y="6178706"/>
            <a:ext cx="2657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People Who Want Newest Things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BB19B1-A738-A14A-A510-ACC103BB06A6}"/>
              </a:ext>
            </a:extLst>
          </p:cNvPr>
          <p:cNvSpPr txBox="1"/>
          <p:nvPr/>
        </p:nvSpPr>
        <p:spPr>
          <a:xfrm>
            <a:off x="5841706" y="6178706"/>
            <a:ext cx="4333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People Who Want Complete Solutions and Convenience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C722A0-4A27-2E4D-A164-03B0D59332AC}"/>
              </a:ext>
            </a:extLst>
          </p:cNvPr>
          <p:cNvSpPr txBox="1"/>
          <p:nvPr/>
        </p:nvSpPr>
        <p:spPr>
          <a:xfrm>
            <a:off x="2312236" y="1721509"/>
            <a:ext cx="131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EARLY MARKET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8C00A25-413E-754A-A5D6-91F6128487D8}"/>
              </a:ext>
            </a:extLst>
          </p:cNvPr>
          <p:cNvSpPr txBox="1"/>
          <p:nvPr/>
        </p:nvSpPr>
        <p:spPr>
          <a:xfrm>
            <a:off x="7116572" y="1721509"/>
            <a:ext cx="1923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MAINSTREAM MARKET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21F48EF-730E-A747-9E22-976A8B8C8E9C}"/>
              </a:ext>
            </a:extLst>
          </p:cNvPr>
          <p:cNvSpPr txBox="1"/>
          <p:nvPr/>
        </p:nvSpPr>
        <p:spPr>
          <a:xfrm>
            <a:off x="4342931" y="1552543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THE CHASM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7B9E221-2B6B-FC42-8E54-F7312FCC6348}"/>
              </a:ext>
            </a:extLst>
          </p:cNvPr>
          <p:cNvSpPr txBox="1"/>
          <p:nvPr/>
        </p:nvSpPr>
        <p:spPr>
          <a:xfrm>
            <a:off x="3533348" y="4397371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Minimum</a:t>
            </a:r>
            <a:br>
              <a:rPr lang="en-US" sz="1000" b="1" dirty="0">
                <a:solidFill>
                  <a:schemeClr val="bg1"/>
                </a:solidFill>
              </a:rPr>
            </a:br>
            <a:r>
              <a:rPr lang="en-US" sz="1000" b="1" dirty="0">
                <a:solidFill>
                  <a:schemeClr val="bg1"/>
                </a:solidFill>
              </a:rPr>
              <a:t>Feature Set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D6705D1-93B6-C242-98F1-14A8C1517231}"/>
              </a:ext>
            </a:extLst>
          </p:cNvPr>
          <p:cNvSpPr txBox="1"/>
          <p:nvPr/>
        </p:nvSpPr>
        <p:spPr>
          <a:xfrm>
            <a:off x="5664337" y="3681754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Whole Product</a:t>
            </a:r>
            <a:br>
              <a:rPr lang="en-US" sz="1000" b="1" dirty="0">
                <a:solidFill>
                  <a:schemeClr val="bg1"/>
                </a:solidFill>
              </a:rPr>
            </a:br>
            <a:r>
              <a:rPr lang="en-US" sz="1000" b="1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84" name="Shape">
            <a:extLst>
              <a:ext uri="{FF2B5EF4-FFF2-40B4-BE49-F238E27FC236}">
                <a16:creationId xmlns:a16="http://schemas.microsoft.com/office/drawing/2014/main" id="{69D797F0-CAA2-0147-8C53-F90C239B3923}"/>
              </a:ext>
            </a:extLst>
          </p:cNvPr>
          <p:cNvSpPr/>
          <p:nvPr/>
        </p:nvSpPr>
        <p:spPr>
          <a:xfrm rot="16200000">
            <a:off x="6042754" y="3504999"/>
            <a:ext cx="172308" cy="1294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6" h="21600" extrusionOk="0">
                <a:moveTo>
                  <a:pt x="20965" y="20042"/>
                </a:moveTo>
                <a:cubicBezTo>
                  <a:pt x="20457" y="19974"/>
                  <a:pt x="19694" y="19974"/>
                  <a:pt x="19186" y="20042"/>
                </a:cubicBezTo>
                <a:lnTo>
                  <a:pt x="11944" y="21018"/>
                </a:lnTo>
                <a:lnTo>
                  <a:pt x="11944" y="171"/>
                </a:lnTo>
                <a:cubicBezTo>
                  <a:pt x="11944" y="68"/>
                  <a:pt x="11435" y="0"/>
                  <a:pt x="10673" y="0"/>
                </a:cubicBezTo>
                <a:cubicBezTo>
                  <a:pt x="9911" y="0"/>
                  <a:pt x="9402" y="68"/>
                  <a:pt x="9402" y="171"/>
                </a:cubicBezTo>
                <a:lnTo>
                  <a:pt x="9402" y="21018"/>
                </a:lnTo>
                <a:lnTo>
                  <a:pt x="2160" y="20042"/>
                </a:lnTo>
                <a:cubicBezTo>
                  <a:pt x="1652" y="19974"/>
                  <a:pt x="889" y="19974"/>
                  <a:pt x="381" y="20042"/>
                </a:cubicBezTo>
                <a:cubicBezTo>
                  <a:pt x="-127" y="20111"/>
                  <a:pt x="-127" y="20214"/>
                  <a:pt x="381" y="20282"/>
                </a:cubicBezTo>
                <a:lnTo>
                  <a:pt x="9783" y="21549"/>
                </a:lnTo>
                <a:cubicBezTo>
                  <a:pt x="9911" y="21566"/>
                  <a:pt x="10038" y="21583"/>
                  <a:pt x="10164" y="21583"/>
                </a:cubicBezTo>
                <a:cubicBezTo>
                  <a:pt x="10291" y="21600"/>
                  <a:pt x="10545" y="21600"/>
                  <a:pt x="10672" y="21600"/>
                </a:cubicBezTo>
                <a:cubicBezTo>
                  <a:pt x="10800" y="21600"/>
                  <a:pt x="11053" y="21600"/>
                  <a:pt x="11180" y="21583"/>
                </a:cubicBezTo>
                <a:cubicBezTo>
                  <a:pt x="11308" y="21566"/>
                  <a:pt x="11435" y="21566"/>
                  <a:pt x="11561" y="21549"/>
                </a:cubicBezTo>
                <a:lnTo>
                  <a:pt x="20964" y="20282"/>
                </a:lnTo>
                <a:cubicBezTo>
                  <a:pt x="21473" y="20231"/>
                  <a:pt x="21473" y="20111"/>
                  <a:pt x="20965" y="2004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Shape">
            <a:extLst>
              <a:ext uri="{FF2B5EF4-FFF2-40B4-BE49-F238E27FC236}">
                <a16:creationId xmlns:a16="http://schemas.microsoft.com/office/drawing/2014/main" id="{FE7BA632-D53B-864E-B04C-8547301A2E23}"/>
              </a:ext>
            </a:extLst>
          </p:cNvPr>
          <p:cNvSpPr/>
          <p:nvPr/>
        </p:nvSpPr>
        <p:spPr>
          <a:xfrm rot="5400000">
            <a:off x="3817584" y="4208659"/>
            <a:ext cx="172308" cy="1294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6" h="21600" extrusionOk="0">
                <a:moveTo>
                  <a:pt x="20965" y="20042"/>
                </a:moveTo>
                <a:cubicBezTo>
                  <a:pt x="20457" y="19974"/>
                  <a:pt x="19694" y="19974"/>
                  <a:pt x="19186" y="20042"/>
                </a:cubicBezTo>
                <a:lnTo>
                  <a:pt x="11944" y="21018"/>
                </a:lnTo>
                <a:lnTo>
                  <a:pt x="11944" y="171"/>
                </a:lnTo>
                <a:cubicBezTo>
                  <a:pt x="11944" y="68"/>
                  <a:pt x="11435" y="0"/>
                  <a:pt x="10673" y="0"/>
                </a:cubicBezTo>
                <a:cubicBezTo>
                  <a:pt x="9911" y="0"/>
                  <a:pt x="9402" y="68"/>
                  <a:pt x="9402" y="171"/>
                </a:cubicBezTo>
                <a:lnTo>
                  <a:pt x="9402" y="21018"/>
                </a:lnTo>
                <a:lnTo>
                  <a:pt x="2160" y="20042"/>
                </a:lnTo>
                <a:cubicBezTo>
                  <a:pt x="1652" y="19974"/>
                  <a:pt x="889" y="19974"/>
                  <a:pt x="381" y="20042"/>
                </a:cubicBezTo>
                <a:cubicBezTo>
                  <a:pt x="-127" y="20111"/>
                  <a:pt x="-127" y="20214"/>
                  <a:pt x="381" y="20282"/>
                </a:cubicBezTo>
                <a:lnTo>
                  <a:pt x="9783" y="21549"/>
                </a:lnTo>
                <a:cubicBezTo>
                  <a:pt x="9911" y="21566"/>
                  <a:pt x="10038" y="21583"/>
                  <a:pt x="10164" y="21583"/>
                </a:cubicBezTo>
                <a:cubicBezTo>
                  <a:pt x="10291" y="21600"/>
                  <a:pt x="10545" y="21600"/>
                  <a:pt x="10672" y="21600"/>
                </a:cubicBezTo>
                <a:cubicBezTo>
                  <a:pt x="10800" y="21600"/>
                  <a:pt x="11053" y="21600"/>
                  <a:pt x="11180" y="21583"/>
                </a:cubicBezTo>
                <a:cubicBezTo>
                  <a:pt x="11308" y="21566"/>
                  <a:pt x="11435" y="21566"/>
                  <a:pt x="11561" y="21549"/>
                </a:cubicBezTo>
                <a:lnTo>
                  <a:pt x="20964" y="20282"/>
                </a:lnTo>
                <a:cubicBezTo>
                  <a:pt x="21473" y="20231"/>
                  <a:pt x="21473" y="20111"/>
                  <a:pt x="20965" y="2004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23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64CC-CE0C-8843-B759-4B60C810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37159"/>
            <a:ext cx="9797831" cy="707886"/>
          </a:xfrm>
        </p:spPr>
        <p:txBody>
          <a:bodyPr/>
          <a:lstStyle/>
          <a:p>
            <a:r>
              <a:rPr lang="en-CA" dirty="0"/>
              <a:t>Essential Marketing Models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8C4EF-4273-3A45-A168-3F1C06179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DRIP (Option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F45C4-C8DF-C845-95C0-1878A6B6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28052F6-734A-418A-8C46-F3675E8CA073}"/>
              </a:ext>
            </a:extLst>
          </p:cNvPr>
          <p:cNvGrpSpPr/>
          <p:nvPr/>
        </p:nvGrpSpPr>
        <p:grpSpPr>
          <a:xfrm>
            <a:off x="3585882" y="1495132"/>
            <a:ext cx="5020236" cy="5007064"/>
            <a:chOff x="3585882" y="1495132"/>
            <a:chExt cx="5020236" cy="5007064"/>
          </a:xfrm>
        </p:grpSpPr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EC1543A1-04A0-DE49-AF4D-725DD6A14D86}"/>
                </a:ext>
              </a:extLst>
            </p:cNvPr>
            <p:cNvSpPr/>
            <p:nvPr/>
          </p:nvSpPr>
          <p:spPr>
            <a:xfrm>
              <a:off x="3585882" y="1495132"/>
              <a:ext cx="2452174" cy="2452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800" y="0"/>
                  </a:lnTo>
                  <a:cubicBezTo>
                    <a:pt x="4837" y="0"/>
                    <a:pt x="0" y="4837"/>
                    <a:pt x="0" y="10800"/>
                  </a:cubicBezTo>
                  <a:lnTo>
                    <a:pt x="0" y="10800"/>
                  </a:lnTo>
                  <a:cubicBezTo>
                    <a:pt x="0" y="16763"/>
                    <a:pt x="4837" y="21600"/>
                    <a:pt x="10800" y="21600"/>
                  </a:cubicBezTo>
                  <a:lnTo>
                    <a:pt x="21600" y="21600"/>
                  </a:lnTo>
                  <a:lnTo>
                    <a:pt x="21600" y="10800"/>
                  </a:lnTo>
                  <a:cubicBezTo>
                    <a:pt x="21600" y="4837"/>
                    <a:pt x="16774" y="0"/>
                    <a:pt x="10800" y="0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miter lim="400000"/>
            </a:ln>
          </p:spPr>
          <p:txBody>
            <a:bodyPr lIns="38100" tIns="822960" rIns="38100" bIns="38100" anchor="t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 dirty="0">
                  <a:solidFill>
                    <a:schemeClr val="bg2">
                      <a:lumMod val="25000"/>
                    </a:schemeClr>
                  </a:solidFill>
                </a:rPr>
                <a:t>Differentiate</a:t>
              </a:r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</a:rPr>
                <a:t> a product or</a:t>
              </a:r>
              <a:br>
                <a:rPr lang="en-US" sz="2000" dirty="0">
                  <a:solidFill>
                    <a:schemeClr val="bg2">
                      <a:lumMod val="25000"/>
                    </a:schemeClr>
                  </a:solidFill>
                </a:rPr>
              </a:br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</a:rPr>
                <a:t>service</a:t>
              </a:r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AB01A662-5684-A941-8A69-A5E5A87CFF61}"/>
                </a:ext>
              </a:extLst>
            </p:cNvPr>
            <p:cNvSpPr/>
            <p:nvPr/>
          </p:nvSpPr>
          <p:spPr>
            <a:xfrm>
              <a:off x="6153944" y="1495132"/>
              <a:ext cx="2452174" cy="2452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800" y="0"/>
                  </a:lnTo>
                  <a:cubicBezTo>
                    <a:pt x="4837" y="0"/>
                    <a:pt x="0" y="4837"/>
                    <a:pt x="0" y="10800"/>
                  </a:cubicBezTo>
                  <a:lnTo>
                    <a:pt x="0" y="21600"/>
                  </a:lnTo>
                  <a:lnTo>
                    <a:pt x="10800" y="21600"/>
                  </a:lnTo>
                  <a:cubicBezTo>
                    <a:pt x="16763" y="21600"/>
                    <a:pt x="21600" y="16763"/>
                    <a:pt x="21600" y="10800"/>
                  </a:cubicBezTo>
                  <a:lnTo>
                    <a:pt x="21600" y="10800"/>
                  </a:lnTo>
                  <a:cubicBezTo>
                    <a:pt x="21600" y="4837"/>
                    <a:pt x="16763" y="0"/>
                    <a:pt x="10800" y="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822960" rIns="38100" bIns="38100" anchor="t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 dirty="0"/>
                <a:t>Reinforce </a:t>
              </a:r>
              <a:r>
                <a:rPr lang="en-US" sz="2000" dirty="0"/>
                <a:t>a brand’s</a:t>
              </a:r>
              <a:br>
                <a:rPr lang="en-US" sz="2000" dirty="0"/>
              </a:br>
              <a:r>
                <a:rPr lang="en-US" sz="2000" dirty="0"/>
                <a:t>message</a:t>
              </a:r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52AEAADF-44FC-A942-AE3C-5008B34BFCA6}"/>
                </a:ext>
              </a:extLst>
            </p:cNvPr>
            <p:cNvSpPr/>
            <p:nvPr/>
          </p:nvSpPr>
          <p:spPr>
            <a:xfrm>
              <a:off x="3585882" y="4050025"/>
              <a:ext cx="2452174" cy="2452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lnTo>
                    <a:pt x="0" y="10800"/>
                  </a:lnTo>
                  <a:cubicBezTo>
                    <a:pt x="0" y="16763"/>
                    <a:pt x="4837" y="21600"/>
                    <a:pt x="10800" y="21600"/>
                  </a:cubicBezTo>
                  <a:lnTo>
                    <a:pt x="10800" y="21600"/>
                  </a:lnTo>
                  <a:cubicBezTo>
                    <a:pt x="16763" y="21600"/>
                    <a:pt x="21600" y="16763"/>
                    <a:pt x="21600" y="10800"/>
                  </a:cubicBezTo>
                  <a:lnTo>
                    <a:pt x="21600" y="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 dirty="0">
                  <a:solidFill>
                    <a:schemeClr val="bg1"/>
                  </a:solidFill>
                </a:rPr>
                <a:t>Persuade</a:t>
              </a:r>
            </a:p>
            <a:p>
              <a:pPr lvl="0" algn="ctr">
                <a:defRPr sz="3000">
                  <a:solidFill>
                    <a:srgbClr val="FFFFFF"/>
                  </a:solidFill>
                </a:defRPr>
              </a:pPr>
              <a:r>
                <a:rPr lang="en-US" sz="2000" dirty="0">
                  <a:solidFill>
                    <a:schemeClr val="bg1"/>
                  </a:solidFill>
                </a:rPr>
                <a:t>audiences to behave</a:t>
              </a:r>
            </a:p>
            <a:p>
              <a:pPr lvl="0" algn="ctr">
                <a:defRPr sz="3000">
                  <a:solidFill>
                    <a:srgbClr val="FFFFFF"/>
                  </a:solidFill>
                </a:defRPr>
              </a:pPr>
              <a:r>
                <a:rPr lang="en-US" sz="2000" dirty="0">
                  <a:solidFill>
                    <a:schemeClr val="bg1"/>
                  </a:solidFill>
                </a:rPr>
                <a:t>in particular ways</a:t>
              </a:r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FF07D38D-42B2-DC44-BE7A-580E5A1F224D}"/>
                </a:ext>
              </a:extLst>
            </p:cNvPr>
            <p:cNvSpPr/>
            <p:nvPr/>
          </p:nvSpPr>
          <p:spPr>
            <a:xfrm>
              <a:off x="6153944" y="4050025"/>
              <a:ext cx="2452174" cy="2452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10800"/>
                  </a:lnTo>
                  <a:cubicBezTo>
                    <a:pt x="0" y="16763"/>
                    <a:pt x="4837" y="21600"/>
                    <a:pt x="10800" y="21600"/>
                  </a:cubicBezTo>
                  <a:lnTo>
                    <a:pt x="10800" y="21600"/>
                  </a:lnTo>
                  <a:cubicBezTo>
                    <a:pt x="16763" y="21600"/>
                    <a:pt x="21600" y="16763"/>
                    <a:pt x="21600" y="10800"/>
                  </a:cubicBezTo>
                  <a:lnTo>
                    <a:pt x="21600" y="10800"/>
                  </a:lnTo>
                  <a:cubicBezTo>
                    <a:pt x="21600" y="4837"/>
                    <a:pt x="16763" y="0"/>
                    <a:pt x="10800" y="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 dirty="0">
                  <a:solidFill>
                    <a:schemeClr val="bg2">
                      <a:lumMod val="25000"/>
                    </a:schemeClr>
                  </a:solidFill>
                </a:rPr>
                <a:t>Inform </a:t>
              </a:r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</a:rPr>
                <a:t>or make people aware</a:t>
              </a:r>
              <a:br>
                <a:rPr lang="en-US" sz="2000" dirty="0">
                  <a:solidFill>
                    <a:schemeClr val="bg2">
                      <a:lumMod val="25000"/>
                    </a:schemeClr>
                  </a:solidFill>
                </a:rPr>
              </a:br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</a:rPr>
                <a:t>of a brand</a:t>
              </a:r>
            </a:p>
          </p:txBody>
        </p:sp>
        <p:sp>
          <p:nvSpPr>
            <p:cNvPr id="35" name="Circle">
              <a:extLst>
                <a:ext uri="{FF2B5EF4-FFF2-40B4-BE49-F238E27FC236}">
                  <a16:creationId xmlns:a16="http://schemas.microsoft.com/office/drawing/2014/main" id="{124EB11F-4B83-7C4B-A4C2-9763BEA64944}"/>
                </a:ext>
              </a:extLst>
            </p:cNvPr>
            <p:cNvSpPr/>
            <p:nvPr/>
          </p:nvSpPr>
          <p:spPr>
            <a:xfrm>
              <a:off x="5192567" y="3035970"/>
              <a:ext cx="1817398" cy="18173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3600" b="1" dirty="0">
                  <a:solidFill>
                    <a:schemeClr val="tx2"/>
                  </a:solidFill>
                </a:rPr>
                <a:t>DRIP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168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64CC-CE0C-8843-B759-4B60C810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37159"/>
            <a:ext cx="9797831" cy="707886"/>
          </a:xfrm>
        </p:spPr>
        <p:txBody>
          <a:bodyPr/>
          <a:lstStyle/>
          <a:p>
            <a:r>
              <a:rPr lang="en-CA" dirty="0"/>
              <a:t>Essential Marketing Models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8C4EF-4273-3A45-A168-3F1C06179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DRIP (Option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F45C4-C8DF-C845-95C0-1878A6B6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45D540-5BD2-4CC7-8625-1B31E35C4AA8}"/>
              </a:ext>
            </a:extLst>
          </p:cNvPr>
          <p:cNvGrpSpPr/>
          <p:nvPr/>
        </p:nvGrpSpPr>
        <p:grpSpPr>
          <a:xfrm>
            <a:off x="2906392" y="1657330"/>
            <a:ext cx="6379216" cy="4775200"/>
            <a:chOff x="2906392" y="1657330"/>
            <a:chExt cx="6379216" cy="4775200"/>
          </a:xfrm>
        </p:grpSpPr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7F085102-4980-294B-BEDD-CCD37F2AF2AB}"/>
                </a:ext>
              </a:extLst>
            </p:cNvPr>
            <p:cNvSpPr/>
            <p:nvPr/>
          </p:nvSpPr>
          <p:spPr>
            <a:xfrm>
              <a:off x="2906393" y="5365730"/>
              <a:ext cx="6379215" cy="1066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90" y="0"/>
                  </a:moveTo>
                  <a:lnTo>
                    <a:pt x="1806" y="0"/>
                  </a:lnTo>
                  <a:cubicBezTo>
                    <a:pt x="808" y="0"/>
                    <a:pt x="0" y="4834"/>
                    <a:pt x="0" y="10800"/>
                  </a:cubicBezTo>
                  <a:lnTo>
                    <a:pt x="0" y="10800"/>
                  </a:lnTo>
                  <a:cubicBezTo>
                    <a:pt x="0" y="16766"/>
                    <a:pt x="808" y="21600"/>
                    <a:pt x="1806" y="21600"/>
                  </a:cubicBezTo>
                  <a:lnTo>
                    <a:pt x="3943" y="21600"/>
                  </a:lnTo>
                  <a:lnTo>
                    <a:pt x="17657" y="21600"/>
                  </a:lnTo>
                  <a:lnTo>
                    <a:pt x="19794" y="21600"/>
                  </a:lnTo>
                  <a:cubicBezTo>
                    <a:pt x="20792" y="21600"/>
                    <a:pt x="21600" y="16766"/>
                    <a:pt x="21600" y="10800"/>
                  </a:cubicBezTo>
                  <a:lnTo>
                    <a:pt x="21600" y="10800"/>
                  </a:lnTo>
                  <a:cubicBezTo>
                    <a:pt x="21596" y="4834"/>
                    <a:pt x="20787" y="0"/>
                    <a:pt x="19790" y="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1188720" tIns="182880" rIns="1188720" bIns="38100" anchor="t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Persuade audiences to behave in particular ways</a:t>
              </a:r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C661592C-EC92-E341-BDFD-F81C3686F534}"/>
                </a:ext>
              </a:extLst>
            </p:cNvPr>
            <p:cNvSpPr/>
            <p:nvPr/>
          </p:nvSpPr>
          <p:spPr>
            <a:xfrm>
              <a:off x="2906392" y="4121130"/>
              <a:ext cx="6377945" cy="161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0" extrusionOk="0">
                  <a:moveTo>
                    <a:pt x="19794" y="0"/>
                  </a:moveTo>
                  <a:lnTo>
                    <a:pt x="1806" y="0"/>
                  </a:lnTo>
                  <a:cubicBezTo>
                    <a:pt x="809" y="0"/>
                    <a:pt x="0" y="3160"/>
                    <a:pt x="0" y="7060"/>
                  </a:cubicBezTo>
                  <a:lnTo>
                    <a:pt x="0" y="7060"/>
                  </a:lnTo>
                  <a:cubicBezTo>
                    <a:pt x="0" y="10960"/>
                    <a:pt x="809" y="14120"/>
                    <a:pt x="1806" y="14120"/>
                  </a:cubicBezTo>
                  <a:lnTo>
                    <a:pt x="17660" y="14120"/>
                  </a:lnTo>
                  <a:cubicBezTo>
                    <a:pt x="18254" y="14120"/>
                    <a:pt x="18813" y="15263"/>
                    <a:pt x="19148" y="17179"/>
                  </a:cubicBezTo>
                  <a:lnTo>
                    <a:pt x="19759" y="20642"/>
                  </a:lnTo>
                  <a:cubicBezTo>
                    <a:pt x="19927" y="21600"/>
                    <a:pt x="20284" y="21600"/>
                    <a:pt x="20452" y="20642"/>
                  </a:cubicBezTo>
                  <a:lnTo>
                    <a:pt x="21282" y="15935"/>
                  </a:lnTo>
                  <a:cubicBezTo>
                    <a:pt x="21488" y="14759"/>
                    <a:pt x="21600" y="13363"/>
                    <a:pt x="21600" y="11935"/>
                  </a:cubicBezTo>
                  <a:lnTo>
                    <a:pt x="21600" y="7077"/>
                  </a:lnTo>
                  <a:cubicBezTo>
                    <a:pt x="21600" y="3160"/>
                    <a:pt x="20791" y="0"/>
                    <a:pt x="19794" y="0"/>
                  </a:cubicBezTo>
                  <a:close/>
                  <a:moveTo>
                    <a:pt x="20774" y="16137"/>
                  </a:moveTo>
                  <a:lnTo>
                    <a:pt x="20258" y="19297"/>
                  </a:lnTo>
                  <a:cubicBezTo>
                    <a:pt x="20181" y="19768"/>
                    <a:pt x="20009" y="19768"/>
                    <a:pt x="19931" y="19297"/>
                  </a:cubicBezTo>
                  <a:lnTo>
                    <a:pt x="19415" y="16137"/>
                  </a:lnTo>
                  <a:cubicBezTo>
                    <a:pt x="19329" y="15599"/>
                    <a:pt x="19428" y="14893"/>
                    <a:pt x="19591" y="14893"/>
                  </a:cubicBezTo>
                  <a:lnTo>
                    <a:pt x="20602" y="14893"/>
                  </a:lnTo>
                  <a:cubicBezTo>
                    <a:pt x="20761" y="14893"/>
                    <a:pt x="20860" y="15599"/>
                    <a:pt x="20774" y="16137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1188720" tIns="182880" rIns="1188720" bIns="38100" anchor="t"/>
            <a:lstStyle/>
            <a:p>
              <a:pPr algn="ctr"/>
              <a:r>
                <a:rPr lang="en-US" sz="2400" b="1">
                  <a:solidFill>
                    <a:schemeClr val="bg2">
                      <a:lumMod val="25000"/>
                    </a:schemeClr>
                  </a:solidFill>
                </a:rPr>
                <a:t>Inform or make people aware of a brand</a:t>
              </a:r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23661F26-7027-7F4E-85CD-C1AD0EDAD031}"/>
                </a:ext>
              </a:extLst>
            </p:cNvPr>
            <p:cNvSpPr/>
            <p:nvPr/>
          </p:nvSpPr>
          <p:spPr>
            <a:xfrm>
              <a:off x="2906392" y="2889230"/>
              <a:ext cx="6377945" cy="1612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0" extrusionOk="0">
                  <a:moveTo>
                    <a:pt x="19794" y="0"/>
                  </a:moveTo>
                  <a:lnTo>
                    <a:pt x="1806" y="0"/>
                  </a:lnTo>
                  <a:cubicBezTo>
                    <a:pt x="809" y="0"/>
                    <a:pt x="0" y="3163"/>
                    <a:pt x="0" y="7065"/>
                  </a:cubicBezTo>
                  <a:lnTo>
                    <a:pt x="0" y="11927"/>
                  </a:lnTo>
                  <a:cubicBezTo>
                    <a:pt x="0" y="13357"/>
                    <a:pt x="112" y="14753"/>
                    <a:pt x="318" y="15931"/>
                  </a:cubicBezTo>
                  <a:lnTo>
                    <a:pt x="1148" y="20641"/>
                  </a:lnTo>
                  <a:cubicBezTo>
                    <a:pt x="1316" y="21600"/>
                    <a:pt x="1673" y="21600"/>
                    <a:pt x="1841" y="20641"/>
                  </a:cubicBezTo>
                  <a:lnTo>
                    <a:pt x="2452" y="17176"/>
                  </a:lnTo>
                  <a:cubicBezTo>
                    <a:pt x="2787" y="15258"/>
                    <a:pt x="3346" y="14114"/>
                    <a:pt x="3940" y="14114"/>
                  </a:cubicBezTo>
                  <a:lnTo>
                    <a:pt x="19794" y="14114"/>
                  </a:lnTo>
                  <a:cubicBezTo>
                    <a:pt x="20791" y="14114"/>
                    <a:pt x="21600" y="10951"/>
                    <a:pt x="21600" y="7049"/>
                  </a:cubicBezTo>
                  <a:lnTo>
                    <a:pt x="21600" y="7049"/>
                  </a:lnTo>
                  <a:cubicBezTo>
                    <a:pt x="21600" y="3163"/>
                    <a:pt x="20791" y="0"/>
                    <a:pt x="19794" y="0"/>
                  </a:cubicBezTo>
                  <a:close/>
                  <a:moveTo>
                    <a:pt x="2194" y="16082"/>
                  </a:moveTo>
                  <a:lnTo>
                    <a:pt x="1677" y="19245"/>
                  </a:lnTo>
                  <a:cubicBezTo>
                    <a:pt x="1600" y="19716"/>
                    <a:pt x="1428" y="19716"/>
                    <a:pt x="1351" y="19245"/>
                  </a:cubicBezTo>
                  <a:lnTo>
                    <a:pt x="834" y="16082"/>
                  </a:lnTo>
                  <a:cubicBezTo>
                    <a:pt x="748" y="15544"/>
                    <a:pt x="847" y="14837"/>
                    <a:pt x="1011" y="14837"/>
                  </a:cubicBezTo>
                  <a:lnTo>
                    <a:pt x="2022" y="14837"/>
                  </a:lnTo>
                  <a:cubicBezTo>
                    <a:pt x="2181" y="14837"/>
                    <a:pt x="2280" y="15544"/>
                    <a:pt x="2194" y="16082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miter lim="400000"/>
            </a:ln>
          </p:spPr>
          <p:txBody>
            <a:bodyPr lIns="1188720" tIns="365760" rIns="1188720" bIns="38100" anchor="t"/>
            <a:lstStyle/>
            <a:p>
              <a:pPr algn="ctr"/>
              <a:r>
                <a:rPr lang="en-US" sz="2400" b="1" dirty="0">
                  <a:solidFill>
                    <a:schemeClr val="bg2">
                      <a:lumMod val="25000"/>
                    </a:schemeClr>
                  </a:solidFill>
                </a:rPr>
                <a:t>Reinforce a brand’s message</a:t>
              </a:r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42E31D3A-B209-BE43-B69D-ABE0920FDDE9}"/>
                </a:ext>
              </a:extLst>
            </p:cNvPr>
            <p:cNvSpPr/>
            <p:nvPr/>
          </p:nvSpPr>
          <p:spPr>
            <a:xfrm>
              <a:off x="2906392" y="1657330"/>
              <a:ext cx="6377945" cy="161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0" extrusionOk="0">
                  <a:moveTo>
                    <a:pt x="19794" y="0"/>
                  </a:moveTo>
                  <a:lnTo>
                    <a:pt x="1806" y="0"/>
                  </a:lnTo>
                  <a:cubicBezTo>
                    <a:pt x="809" y="0"/>
                    <a:pt x="0" y="3160"/>
                    <a:pt x="0" y="7060"/>
                  </a:cubicBezTo>
                  <a:lnTo>
                    <a:pt x="0" y="7060"/>
                  </a:lnTo>
                  <a:cubicBezTo>
                    <a:pt x="0" y="10960"/>
                    <a:pt x="809" y="14120"/>
                    <a:pt x="1806" y="14120"/>
                  </a:cubicBezTo>
                  <a:lnTo>
                    <a:pt x="17660" y="14120"/>
                  </a:lnTo>
                  <a:cubicBezTo>
                    <a:pt x="18254" y="14120"/>
                    <a:pt x="18813" y="15263"/>
                    <a:pt x="19148" y="17179"/>
                  </a:cubicBezTo>
                  <a:lnTo>
                    <a:pt x="19759" y="20642"/>
                  </a:lnTo>
                  <a:cubicBezTo>
                    <a:pt x="19927" y="21600"/>
                    <a:pt x="20284" y="21600"/>
                    <a:pt x="20452" y="20642"/>
                  </a:cubicBezTo>
                  <a:lnTo>
                    <a:pt x="21282" y="15935"/>
                  </a:lnTo>
                  <a:cubicBezTo>
                    <a:pt x="21488" y="14759"/>
                    <a:pt x="21600" y="13363"/>
                    <a:pt x="21600" y="11935"/>
                  </a:cubicBezTo>
                  <a:lnTo>
                    <a:pt x="21600" y="7077"/>
                  </a:lnTo>
                  <a:cubicBezTo>
                    <a:pt x="21600" y="3160"/>
                    <a:pt x="20791" y="0"/>
                    <a:pt x="19794" y="0"/>
                  </a:cubicBezTo>
                  <a:close/>
                  <a:moveTo>
                    <a:pt x="20774" y="15952"/>
                  </a:moveTo>
                  <a:lnTo>
                    <a:pt x="20258" y="19112"/>
                  </a:lnTo>
                  <a:cubicBezTo>
                    <a:pt x="20181" y="19583"/>
                    <a:pt x="20009" y="19583"/>
                    <a:pt x="19931" y="19112"/>
                  </a:cubicBezTo>
                  <a:lnTo>
                    <a:pt x="19415" y="15952"/>
                  </a:lnTo>
                  <a:cubicBezTo>
                    <a:pt x="19329" y="15414"/>
                    <a:pt x="19428" y="14708"/>
                    <a:pt x="19591" y="14708"/>
                  </a:cubicBezTo>
                  <a:lnTo>
                    <a:pt x="20602" y="14708"/>
                  </a:lnTo>
                  <a:cubicBezTo>
                    <a:pt x="20761" y="14708"/>
                    <a:pt x="20860" y="15414"/>
                    <a:pt x="20774" y="15952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188720" tIns="182880" rIns="1188720" bIns="38100" anchor="t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Differentiate a product or service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7F445A-B0F1-3247-A071-D81487E19D5D}"/>
                </a:ext>
              </a:extLst>
            </p:cNvPr>
            <p:cNvSpPr txBox="1"/>
            <p:nvPr/>
          </p:nvSpPr>
          <p:spPr>
            <a:xfrm>
              <a:off x="8450622" y="1722464"/>
              <a:ext cx="8137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A52A682-80AF-3643-9905-0035A76384DE}"/>
                </a:ext>
              </a:extLst>
            </p:cNvPr>
            <p:cNvSpPr txBox="1"/>
            <p:nvPr/>
          </p:nvSpPr>
          <p:spPr>
            <a:xfrm>
              <a:off x="3091230" y="3001150"/>
              <a:ext cx="8137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2">
                      <a:lumMod val="25000"/>
                    </a:schemeClr>
                  </a:solidFill>
                </a:rPr>
                <a:t>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1B69F4-8638-EF44-85C1-9C6BC6B676D3}"/>
                </a:ext>
              </a:extLst>
            </p:cNvPr>
            <p:cNvSpPr txBox="1"/>
            <p:nvPr/>
          </p:nvSpPr>
          <p:spPr>
            <a:xfrm>
              <a:off x="3091230" y="5437465"/>
              <a:ext cx="8137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36B527E-9DCC-5045-BB5D-21C555539569}"/>
                </a:ext>
              </a:extLst>
            </p:cNvPr>
            <p:cNvSpPr txBox="1"/>
            <p:nvPr/>
          </p:nvSpPr>
          <p:spPr>
            <a:xfrm>
              <a:off x="8450622" y="4204425"/>
              <a:ext cx="8137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2">
                      <a:lumMod val="25000"/>
                    </a:schemeClr>
                  </a:solidFill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0224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64CC-CE0C-8843-B759-4B60C810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37159"/>
            <a:ext cx="9797831" cy="707886"/>
          </a:xfrm>
        </p:spPr>
        <p:txBody>
          <a:bodyPr/>
          <a:lstStyle/>
          <a:p>
            <a:r>
              <a:rPr lang="en-CA" dirty="0"/>
              <a:t>Essential Marketing Models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8C4EF-4273-3A45-A168-3F1C06179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Product Life Cycle (Option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F45C4-C8DF-C845-95C0-1878A6B6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491DC0-7FF0-4C74-99A3-D98BF9B1D887}"/>
              </a:ext>
            </a:extLst>
          </p:cNvPr>
          <p:cNvGrpSpPr/>
          <p:nvPr/>
        </p:nvGrpSpPr>
        <p:grpSpPr>
          <a:xfrm>
            <a:off x="1988444" y="1611718"/>
            <a:ext cx="8215111" cy="5016031"/>
            <a:chOff x="1988444" y="1611718"/>
            <a:chExt cx="8215111" cy="501603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808168A-D872-4230-A3CA-72223F633598}"/>
                </a:ext>
              </a:extLst>
            </p:cNvPr>
            <p:cNvSpPr/>
            <p:nvPr/>
          </p:nvSpPr>
          <p:spPr>
            <a:xfrm>
              <a:off x="3799250" y="1623801"/>
              <a:ext cx="5536477" cy="4321573"/>
            </a:xfrm>
            <a:custGeom>
              <a:avLst/>
              <a:gdLst>
                <a:gd name="connsiteX0" fmla="*/ 735400 w 5536477"/>
                <a:gd name="connsiteY0" fmla="*/ 0 h 4321573"/>
                <a:gd name="connsiteX1" fmla="*/ 741307 w 5536477"/>
                <a:gd name="connsiteY1" fmla="*/ 0 h 4321573"/>
                <a:gd name="connsiteX2" fmla="*/ 741307 w 5536477"/>
                <a:gd name="connsiteY2" fmla="*/ 4297615 h 4321573"/>
                <a:gd name="connsiteX3" fmla="*/ 2471339 w 5536477"/>
                <a:gd name="connsiteY3" fmla="*/ 4297615 h 4321573"/>
                <a:gd name="connsiteX4" fmla="*/ 2471339 w 5536477"/>
                <a:gd name="connsiteY4" fmla="*/ 0 h 4321573"/>
                <a:gd name="connsiteX5" fmla="*/ 2477246 w 5536477"/>
                <a:gd name="connsiteY5" fmla="*/ 0 h 4321573"/>
                <a:gd name="connsiteX6" fmla="*/ 2477246 w 5536477"/>
                <a:gd name="connsiteY6" fmla="*/ 4297615 h 4321573"/>
                <a:gd name="connsiteX7" fmla="*/ 4206932 w 5536477"/>
                <a:gd name="connsiteY7" fmla="*/ 4297615 h 4321573"/>
                <a:gd name="connsiteX8" fmla="*/ 4206932 w 5536477"/>
                <a:gd name="connsiteY8" fmla="*/ 0 h 4321573"/>
                <a:gd name="connsiteX9" fmla="*/ 4213186 w 5536477"/>
                <a:gd name="connsiteY9" fmla="*/ 0 h 4321573"/>
                <a:gd name="connsiteX10" fmla="*/ 4213186 w 5536477"/>
                <a:gd name="connsiteY10" fmla="*/ 4297615 h 4321573"/>
                <a:gd name="connsiteX11" fmla="*/ 5536477 w 5536477"/>
                <a:gd name="connsiteY11" fmla="*/ 4297615 h 4321573"/>
                <a:gd name="connsiteX12" fmla="*/ 5536477 w 5536477"/>
                <a:gd name="connsiteY12" fmla="*/ 4321573 h 4321573"/>
                <a:gd name="connsiteX13" fmla="*/ 0 w 5536477"/>
                <a:gd name="connsiteY13" fmla="*/ 4321573 h 4321573"/>
                <a:gd name="connsiteX14" fmla="*/ 0 w 5536477"/>
                <a:gd name="connsiteY14" fmla="*/ 4297615 h 4321573"/>
                <a:gd name="connsiteX15" fmla="*/ 735400 w 5536477"/>
                <a:gd name="connsiteY15" fmla="*/ 4297615 h 432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36477" h="4321573">
                  <a:moveTo>
                    <a:pt x="735400" y="0"/>
                  </a:moveTo>
                  <a:lnTo>
                    <a:pt x="741307" y="0"/>
                  </a:lnTo>
                  <a:lnTo>
                    <a:pt x="741307" y="4297615"/>
                  </a:lnTo>
                  <a:lnTo>
                    <a:pt x="2471339" y="4297615"/>
                  </a:lnTo>
                  <a:lnTo>
                    <a:pt x="2471339" y="0"/>
                  </a:lnTo>
                  <a:lnTo>
                    <a:pt x="2477246" y="0"/>
                  </a:lnTo>
                  <a:lnTo>
                    <a:pt x="2477246" y="4297615"/>
                  </a:lnTo>
                  <a:lnTo>
                    <a:pt x="4206932" y="4297615"/>
                  </a:lnTo>
                  <a:lnTo>
                    <a:pt x="4206932" y="0"/>
                  </a:lnTo>
                  <a:lnTo>
                    <a:pt x="4213186" y="0"/>
                  </a:lnTo>
                  <a:lnTo>
                    <a:pt x="4213186" y="4297615"/>
                  </a:lnTo>
                  <a:lnTo>
                    <a:pt x="5536477" y="4297615"/>
                  </a:lnTo>
                  <a:lnTo>
                    <a:pt x="5536477" y="4321573"/>
                  </a:lnTo>
                  <a:lnTo>
                    <a:pt x="0" y="4321573"/>
                  </a:lnTo>
                  <a:lnTo>
                    <a:pt x="0" y="4297615"/>
                  </a:lnTo>
                  <a:lnTo>
                    <a:pt x="735400" y="4297615"/>
                  </a:ln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" name="Rectangle">
              <a:extLst>
                <a:ext uri="{FF2B5EF4-FFF2-40B4-BE49-F238E27FC236}">
                  <a16:creationId xmlns:a16="http://schemas.microsoft.com/office/drawing/2014/main" id="{40343A73-EFEF-3F4D-8A37-48BBA97616BC}"/>
                </a:ext>
              </a:extLst>
            </p:cNvPr>
            <p:cNvSpPr/>
            <p:nvPr/>
          </p:nvSpPr>
          <p:spPr>
            <a:xfrm>
              <a:off x="2808176" y="2142132"/>
              <a:ext cx="1735901" cy="3797284"/>
            </a:xfrm>
            <a:prstGeom prst="rect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" name="Rectangle">
              <a:extLst>
                <a:ext uri="{FF2B5EF4-FFF2-40B4-BE49-F238E27FC236}">
                  <a16:creationId xmlns:a16="http://schemas.microsoft.com/office/drawing/2014/main" id="{15FFE971-8B79-8B49-A20F-A6162CFCA65E}"/>
                </a:ext>
              </a:extLst>
            </p:cNvPr>
            <p:cNvSpPr/>
            <p:nvPr/>
          </p:nvSpPr>
          <p:spPr>
            <a:xfrm>
              <a:off x="4544077" y="2142132"/>
              <a:ext cx="1735901" cy="3797284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Rectangle">
              <a:extLst>
                <a:ext uri="{FF2B5EF4-FFF2-40B4-BE49-F238E27FC236}">
                  <a16:creationId xmlns:a16="http://schemas.microsoft.com/office/drawing/2014/main" id="{3A45222C-58FE-1F4E-8209-5C64D1ED6D38}"/>
                </a:ext>
              </a:extLst>
            </p:cNvPr>
            <p:cNvSpPr/>
            <p:nvPr/>
          </p:nvSpPr>
          <p:spPr>
            <a:xfrm>
              <a:off x="6279978" y="2142132"/>
              <a:ext cx="1735901" cy="3797284"/>
            </a:xfrm>
            <a:prstGeom prst="rect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57FC3F71-8CEB-CF4E-AE53-27AA2EE6ADB7}"/>
                </a:ext>
              </a:extLst>
            </p:cNvPr>
            <p:cNvSpPr/>
            <p:nvPr/>
          </p:nvSpPr>
          <p:spPr>
            <a:xfrm>
              <a:off x="8015879" y="2142132"/>
              <a:ext cx="1735901" cy="3797284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8DCFC6A2-FE98-F44E-92EF-1888A7FE6659}"/>
                </a:ext>
              </a:extLst>
            </p:cNvPr>
            <p:cNvSpPr/>
            <p:nvPr/>
          </p:nvSpPr>
          <p:spPr>
            <a:xfrm>
              <a:off x="2808175" y="2503777"/>
              <a:ext cx="6460186" cy="3433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965" y="14425"/>
                  </a:moveTo>
                  <a:cubicBezTo>
                    <a:pt x="7839" y="11604"/>
                    <a:pt x="9581" y="8547"/>
                    <a:pt x="11334" y="5544"/>
                  </a:cubicBezTo>
                  <a:lnTo>
                    <a:pt x="11991" y="4422"/>
                  </a:lnTo>
                  <a:lnTo>
                    <a:pt x="12321" y="3860"/>
                  </a:lnTo>
                  <a:cubicBezTo>
                    <a:pt x="12430" y="3678"/>
                    <a:pt x="12535" y="3504"/>
                    <a:pt x="12648" y="3329"/>
                  </a:cubicBezTo>
                  <a:cubicBezTo>
                    <a:pt x="13091" y="2647"/>
                    <a:pt x="13575" y="2048"/>
                    <a:pt x="14091" y="1593"/>
                  </a:cubicBezTo>
                  <a:cubicBezTo>
                    <a:pt x="14607" y="1138"/>
                    <a:pt x="15155" y="827"/>
                    <a:pt x="15719" y="766"/>
                  </a:cubicBezTo>
                  <a:cubicBezTo>
                    <a:pt x="15860" y="751"/>
                    <a:pt x="16001" y="751"/>
                    <a:pt x="16138" y="766"/>
                  </a:cubicBezTo>
                  <a:cubicBezTo>
                    <a:pt x="16207" y="774"/>
                    <a:pt x="16280" y="789"/>
                    <a:pt x="16348" y="804"/>
                  </a:cubicBezTo>
                  <a:cubicBezTo>
                    <a:pt x="16417" y="827"/>
                    <a:pt x="16489" y="842"/>
                    <a:pt x="16558" y="865"/>
                  </a:cubicBezTo>
                  <a:cubicBezTo>
                    <a:pt x="16695" y="910"/>
                    <a:pt x="16832" y="986"/>
                    <a:pt x="16969" y="1062"/>
                  </a:cubicBezTo>
                  <a:cubicBezTo>
                    <a:pt x="17037" y="1100"/>
                    <a:pt x="17102" y="1145"/>
                    <a:pt x="17170" y="1198"/>
                  </a:cubicBezTo>
                  <a:lnTo>
                    <a:pt x="17271" y="1274"/>
                  </a:lnTo>
                  <a:lnTo>
                    <a:pt x="17368" y="1358"/>
                  </a:lnTo>
                  <a:cubicBezTo>
                    <a:pt x="17626" y="1578"/>
                    <a:pt x="17868" y="1866"/>
                    <a:pt x="18093" y="2199"/>
                  </a:cubicBezTo>
                  <a:cubicBezTo>
                    <a:pt x="18319" y="2533"/>
                    <a:pt x="18525" y="2912"/>
                    <a:pt x="18714" y="3329"/>
                  </a:cubicBezTo>
                  <a:cubicBezTo>
                    <a:pt x="19093" y="4164"/>
                    <a:pt x="19407" y="5104"/>
                    <a:pt x="19698" y="6067"/>
                  </a:cubicBezTo>
                  <a:cubicBezTo>
                    <a:pt x="19992" y="7031"/>
                    <a:pt x="20262" y="8032"/>
                    <a:pt x="20564" y="8995"/>
                  </a:cubicBezTo>
                  <a:cubicBezTo>
                    <a:pt x="20866" y="9958"/>
                    <a:pt x="21193" y="10906"/>
                    <a:pt x="21600" y="11718"/>
                  </a:cubicBezTo>
                  <a:cubicBezTo>
                    <a:pt x="21213" y="10868"/>
                    <a:pt x="20911" y="9905"/>
                    <a:pt x="20633" y="8919"/>
                  </a:cubicBezTo>
                  <a:cubicBezTo>
                    <a:pt x="20359" y="7933"/>
                    <a:pt x="20109" y="6917"/>
                    <a:pt x="19839" y="5923"/>
                  </a:cubicBezTo>
                  <a:cubicBezTo>
                    <a:pt x="19569" y="4930"/>
                    <a:pt x="19274" y="3936"/>
                    <a:pt x="18899" y="3041"/>
                  </a:cubicBezTo>
                  <a:cubicBezTo>
                    <a:pt x="18714" y="2594"/>
                    <a:pt x="18504" y="2169"/>
                    <a:pt x="18271" y="1790"/>
                  </a:cubicBezTo>
                  <a:cubicBezTo>
                    <a:pt x="18037" y="1411"/>
                    <a:pt x="17783" y="1077"/>
                    <a:pt x="17509" y="812"/>
                  </a:cubicBezTo>
                  <a:lnTo>
                    <a:pt x="17404" y="713"/>
                  </a:lnTo>
                  <a:lnTo>
                    <a:pt x="17299" y="622"/>
                  </a:lnTo>
                  <a:cubicBezTo>
                    <a:pt x="17227" y="561"/>
                    <a:pt x="17158" y="501"/>
                    <a:pt x="17086" y="455"/>
                  </a:cubicBezTo>
                  <a:cubicBezTo>
                    <a:pt x="16941" y="356"/>
                    <a:pt x="16792" y="258"/>
                    <a:pt x="16638" y="197"/>
                  </a:cubicBezTo>
                  <a:cubicBezTo>
                    <a:pt x="16562" y="159"/>
                    <a:pt x="16485" y="137"/>
                    <a:pt x="16409" y="106"/>
                  </a:cubicBezTo>
                  <a:cubicBezTo>
                    <a:pt x="16332" y="83"/>
                    <a:pt x="16255" y="61"/>
                    <a:pt x="16175" y="46"/>
                  </a:cubicBezTo>
                  <a:cubicBezTo>
                    <a:pt x="16018" y="8"/>
                    <a:pt x="15864" y="0"/>
                    <a:pt x="15707" y="0"/>
                  </a:cubicBezTo>
                  <a:cubicBezTo>
                    <a:pt x="15083" y="15"/>
                    <a:pt x="14466" y="303"/>
                    <a:pt x="13898" y="751"/>
                  </a:cubicBezTo>
                  <a:cubicBezTo>
                    <a:pt x="13325" y="1198"/>
                    <a:pt x="12797" y="1797"/>
                    <a:pt x="12305" y="2488"/>
                  </a:cubicBezTo>
                  <a:cubicBezTo>
                    <a:pt x="12181" y="2654"/>
                    <a:pt x="12064" y="2837"/>
                    <a:pt x="11943" y="3019"/>
                  </a:cubicBezTo>
                  <a:lnTo>
                    <a:pt x="11600" y="3549"/>
                  </a:lnTo>
                  <a:lnTo>
                    <a:pt x="10915" y="4619"/>
                  </a:lnTo>
                  <a:cubicBezTo>
                    <a:pt x="9085" y="7478"/>
                    <a:pt x="7283" y="10375"/>
                    <a:pt x="5381" y="12969"/>
                  </a:cubicBezTo>
                  <a:cubicBezTo>
                    <a:pt x="4430" y="14266"/>
                    <a:pt x="3458" y="15495"/>
                    <a:pt x="2455" y="16602"/>
                  </a:cubicBezTo>
                  <a:cubicBezTo>
                    <a:pt x="1657" y="17482"/>
                    <a:pt x="838" y="18278"/>
                    <a:pt x="0" y="18976"/>
                  </a:cubicBezTo>
                  <a:lnTo>
                    <a:pt x="0" y="21600"/>
                  </a:lnTo>
                  <a:cubicBezTo>
                    <a:pt x="1060" y="20675"/>
                    <a:pt x="2076" y="19598"/>
                    <a:pt x="3047" y="18415"/>
                  </a:cubicBezTo>
                  <a:cubicBezTo>
                    <a:pt x="4059" y="17178"/>
                    <a:pt x="5030" y="15836"/>
                    <a:pt x="5965" y="1442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  <a:effectLst>
              <a:innerShdw dist="50800" dir="5400000">
                <a:schemeClr val="bg2">
                  <a:lumMod val="50000"/>
                </a:schemeClr>
              </a:innerShdw>
            </a:effectLst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" name="Shape">
              <a:extLst>
                <a:ext uri="{FF2B5EF4-FFF2-40B4-BE49-F238E27FC236}">
                  <a16:creationId xmlns:a16="http://schemas.microsoft.com/office/drawing/2014/main" id="{B12E78E1-443F-6846-B8A7-D28650B44CB1}"/>
                </a:ext>
              </a:extLst>
            </p:cNvPr>
            <p:cNvSpPr/>
            <p:nvPr/>
          </p:nvSpPr>
          <p:spPr>
            <a:xfrm>
              <a:off x="3652017" y="6144348"/>
              <a:ext cx="5233014" cy="48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51" y="21600"/>
                  </a:moveTo>
                  <a:lnTo>
                    <a:pt x="1149" y="21600"/>
                  </a:lnTo>
                  <a:cubicBezTo>
                    <a:pt x="517" y="21600"/>
                    <a:pt x="0" y="15998"/>
                    <a:pt x="0" y="9157"/>
                  </a:cubicBezTo>
                  <a:lnTo>
                    <a:pt x="0" y="539"/>
                  </a:lnTo>
                  <a:cubicBezTo>
                    <a:pt x="0" y="215"/>
                    <a:pt x="20" y="0"/>
                    <a:pt x="50" y="0"/>
                  </a:cubicBezTo>
                  <a:cubicBezTo>
                    <a:pt x="80" y="0"/>
                    <a:pt x="100" y="215"/>
                    <a:pt x="100" y="539"/>
                  </a:cubicBezTo>
                  <a:lnTo>
                    <a:pt x="100" y="9157"/>
                  </a:lnTo>
                  <a:cubicBezTo>
                    <a:pt x="100" y="15405"/>
                    <a:pt x="572" y="20523"/>
                    <a:pt x="1149" y="20523"/>
                  </a:cubicBezTo>
                  <a:lnTo>
                    <a:pt x="20451" y="20523"/>
                  </a:lnTo>
                  <a:cubicBezTo>
                    <a:pt x="21028" y="20523"/>
                    <a:pt x="21500" y="15405"/>
                    <a:pt x="21500" y="9157"/>
                  </a:cubicBezTo>
                  <a:lnTo>
                    <a:pt x="21500" y="539"/>
                  </a:lnTo>
                  <a:cubicBezTo>
                    <a:pt x="21500" y="215"/>
                    <a:pt x="21520" y="0"/>
                    <a:pt x="21550" y="0"/>
                  </a:cubicBezTo>
                  <a:cubicBezTo>
                    <a:pt x="21580" y="0"/>
                    <a:pt x="21600" y="215"/>
                    <a:pt x="21600" y="539"/>
                  </a:cubicBezTo>
                  <a:lnTo>
                    <a:pt x="21600" y="9157"/>
                  </a:lnTo>
                  <a:cubicBezTo>
                    <a:pt x="21600" y="15998"/>
                    <a:pt x="21088" y="21600"/>
                    <a:pt x="20451" y="2160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Shape">
              <a:extLst>
                <a:ext uri="{FF2B5EF4-FFF2-40B4-BE49-F238E27FC236}">
                  <a16:creationId xmlns:a16="http://schemas.microsoft.com/office/drawing/2014/main" id="{8334DA0F-5804-9847-A265-DD83DCA5F297}"/>
                </a:ext>
              </a:extLst>
            </p:cNvPr>
            <p:cNvSpPr/>
            <p:nvPr/>
          </p:nvSpPr>
          <p:spPr>
            <a:xfrm>
              <a:off x="1988444" y="2407339"/>
              <a:ext cx="483396" cy="324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61" y="21600"/>
                  </a:moveTo>
                  <a:lnTo>
                    <a:pt x="12443" y="21600"/>
                  </a:lnTo>
                  <a:cubicBezTo>
                    <a:pt x="5602" y="21600"/>
                    <a:pt x="0" y="20766"/>
                    <a:pt x="0" y="19747"/>
                  </a:cubicBezTo>
                  <a:lnTo>
                    <a:pt x="0" y="1853"/>
                  </a:lnTo>
                  <a:cubicBezTo>
                    <a:pt x="0" y="834"/>
                    <a:pt x="5602" y="0"/>
                    <a:pt x="12443" y="0"/>
                  </a:cubicBezTo>
                  <a:lnTo>
                    <a:pt x="21061" y="0"/>
                  </a:lnTo>
                  <a:cubicBezTo>
                    <a:pt x="21384" y="0"/>
                    <a:pt x="21600" y="32"/>
                    <a:pt x="21600" y="80"/>
                  </a:cubicBezTo>
                  <a:cubicBezTo>
                    <a:pt x="21600" y="128"/>
                    <a:pt x="21384" y="160"/>
                    <a:pt x="21061" y="160"/>
                  </a:cubicBezTo>
                  <a:lnTo>
                    <a:pt x="12443" y="160"/>
                  </a:lnTo>
                  <a:cubicBezTo>
                    <a:pt x="6195" y="160"/>
                    <a:pt x="1077" y="922"/>
                    <a:pt x="1077" y="1853"/>
                  </a:cubicBezTo>
                  <a:lnTo>
                    <a:pt x="1077" y="19747"/>
                  </a:lnTo>
                  <a:cubicBezTo>
                    <a:pt x="1077" y="20678"/>
                    <a:pt x="6195" y="21440"/>
                    <a:pt x="12443" y="21440"/>
                  </a:cubicBezTo>
                  <a:lnTo>
                    <a:pt x="21061" y="21440"/>
                  </a:lnTo>
                  <a:cubicBezTo>
                    <a:pt x="21384" y="21440"/>
                    <a:pt x="21600" y="21472"/>
                    <a:pt x="21600" y="21520"/>
                  </a:cubicBezTo>
                  <a:cubicBezTo>
                    <a:pt x="21600" y="21568"/>
                    <a:pt x="21384" y="21600"/>
                    <a:pt x="21061" y="2160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2049032-4D50-A64E-8902-B3FAB409E08E}"/>
                </a:ext>
              </a:extLst>
            </p:cNvPr>
            <p:cNvSpPr txBox="1"/>
            <p:nvPr/>
          </p:nvSpPr>
          <p:spPr>
            <a:xfrm>
              <a:off x="2910211" y="1721509"/>
              <a:ext cx="15318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5"/>
                  </a:solidFill>
                </a:rPr>
                <a:t>INTRODUCTION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85B4AC-DCFF-A446-9C3B-5798D302A9E6}"/>
                </a:ext>
              </a:extLst>
            </p:cNvPr>
            <p:cNvSpPr txBox="1"/>
            <p:nvPr/>
          </p:nvSpPr>
          <p:spPr>
            <a:xfrm>
              <a:off x="4920386" y="1721509"/>
              <a:ext cx="9832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</a:rPr>
                <a:t>GROWTH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1D0A336-0247-424E-A041-F2B20835F92C}"/>
                </a:ext>
              </a:extLst>
            </p:cNvPr>
            <p:cNvSpPr txBox="1"/>
            <p:nvPr/>
          </p:nvSpPr>
          <p:spPr>
            <a:xfrm>
              <a:off x="6604350" y="1721509"/>
              <a:ext cx="10871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>
                      <a:lumMod val="75000"/>
                    </a:schemeClr>
                  </a:solidFill>
                </a:rPr>
                <a:t>MATURITY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67F9D35-5CC1-664F-AE0F-9F56086CE6DB}"/>
                </a:ext>
              </a:extLst>
            </p:cNvPr>
            <p:cNvSpPr txBox="1"/>
            <p:nvPr/>
          </p:nvSpPr>
          <p:spPr>
            <a:xfrm>
              <a:off x="8436335" y="1721509"/>
              <a:ext cx="8949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DECLINE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4C3ECEC-F0D7-A842-A2D1-2CC940B6B184}"/>
                </a:ext>
              </a:extLst>
            </p:cNvPr>
            <p:cNvSpPr txBox="1"/>
            <p:nvPr/>
          </p:nvSpPr>
          <p:spPr>
            <a:xfrm rot="16200000">
              <a:off x="1754136" y="3698210"/>
              <a:ext cx="10616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SALES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0AD12E4-3CCA-0249-B608-F28EBD204AAF}"/>
                </a:ext>
              </a:extLst>
            </p:cNvPr>
            <p:cNvSpPr txBox="1"/>
            <p:nvPr/>
          </p:nvSpPr>
          <p:spPr>
            <a:xfrm>
              <a:off x="5794677" y="6065946"/>
              <a:ext cx="947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TIME</a:t>
              </a:r>
            </a:p>
          </p:txBody>
        </p:sp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B3FF49D3-F537-8440-B5A4-FD8C0DEA22EE}"/>
                </a:ext>
              </a:extLst>
            </p:cNvPr>
            <p:cNvSpPr/>
            <p:nvPr/>
          </p:nvSpPr>
          <p:spPr>
            <a:xfrm>
              <a:off x="2699681" y="1611718"/>
              <a:ext cx="7503874" cy="4422931"/>
            </a:xfrm>
            <a:custGeom>
              <a:avLst/>
              <a:gdLst>
                <a:gd name="connsiteX0" fmla="*/ 21594 w 21596"/>
                <a:gd name="connsiteY0" fmla="*/ 21129 h 21600"/>
                <a:gd name="connsiteX1" fmla="*/ 21594 w 21596"/>
                <a:gd name="connsiteY1" fmla="*/ 21082 h 21600"/>
                <a:gd name="connsiteX2" fmla="*/ 21587 w 21596"/>
                <a:gd name="connsiteY2" fmla="*/ 21064 h 21600"/>
                <a:gd name="connsiteX3" fmla="*/ 21330 w 21596"/>
                <a:gd name="connsiteY3" fmla="*/ 20629 h 21600"/>
                <a:gd name="connsiteX4" fmla="*/ 21281 w 21596"/>
                <a:gd name="connsiteY4" fmla="*/ 20629 h 21600"/>
                <a:gd name="connsiteX5" fmla="*/ 21281 w 21596"/>
                <a:gd name="connsiteY5" fmla="*/ 20711 h 21600"/>
                <a:gd name="connsiteX6" fmla="*/ 21479 w 21596"/>
                <a:gd name="connsiteY6" fmla="*/ 21047 h 21600"/>
                <a:gd name="connsiteX7" fmla="*/ 15290 w 21596"/>
                <a:gd name="connsiteY7" fmla="*/ 21047 h 21600"/>
                <a:gd name="connsiteX8" fmla="*/ 15290 w 21596"/>
                <a:gd name="connsiteY8" fmla="*/ 59 h 21600"/>
                <a:gd name="connsiteX9" fmla="*/ 15272 w 21596"/>
                <a:gd name="connsiteY9" fmla="*/ 59 h 21600"/>
                <a:gd name="connsiteX10" fmla="*/ 15272 w 21596"/>
                <a:gd name="connsiteY10" fmla="*/ 21047 h 21600"/>
                <a:gd name="connsiteX11" fmla="*/ 10294 w 21596"/>
                <a:gd name="connsiteY11" fmla="*/ 21047 h 21600"/>
                <a:gd name="connsiteX12" fmla="*/ 10294 w 21596"/>
                <a:gd name="connsiteY12" fmla="*/ 59 h 21600"/>
                <a:gd name="connsiteX13" fmla="*/ 10277 w 21596"/>
                <a:gd name="connsiteY13" fmla="*/ 59 h 21600"/>
                <a:gd name="connsiteX14" fmla="*/ 10277 w 21596"/>
                <a:gd name="connsiteY14" fmla="*/ 21047 h 21600"/>
                <a:gd name="connsiteX15" fmla="*/ 5298 w 21596"/>
                <a:gd name="connsiteY15" fmla="*/ 21047 h 21600"/>
                <a:gd name="connsiteX16" fmla="*/ 5298 w 21596"/>
                <a:gd name="connsiteY16" fmla="*/ 59 h 21600"/>
                <a:gd name="connsiteX17" fmla="*/ 5281 w 21596"/>
                <a:gd name="connsiteY17" fmla="*/ 21047 h 21600"/>
                <a:gd name="connsiteX18" fmla="*/ 327 w 21596"/>
                <a:gd name="connsiteY18" fmla="*/ 21047 h 21600"/>
                <a:gd name="connsiteX19" fmla="*/ 327 w 21596"/>
                <a:gd name="connsiteY19" fmla="*/ 200 h 21600"/>
                <a:gd name="connsiteX20" fmla="*/ 524 w 21596"/>
                <a:gd name="connsiteY20" fmla="*/ 536 h 21600"/>
                <a:gd name="connsiteX21" fmla="*/ 549 w 21596"/>
                <a:gd name="connsiteY21" fmla="*/ 553 h 21600"/>
                <a:gd name="connsiteX22" fmla="*/ 573 w 21596"/>
                <a:gd name="connsiteY22" fmla="*/ 536 h 21600"/>
                <a:gd name="connsiteX23" fmla="*/ 573 w 21596"/>
                <a:gd name="connsiteY23" fmla="*/ 453 h 21600"/>
                <a:gd name="connsiteX24" fmla="*/ 316 w 21596"/>
                <a:gd name="connsiteY24" fmla="*/ 18 h 21600"/>
                <a:gd name="connsiteX25" fmla="*/ 292 w 21596"/>
                <a:gd name="connsiteY25" fmla="*/ 0 h 21600"/>
                <a:gd name="connsiteX26" fmla="*/ 268 w 21596"/>
                <a:gd name="connsiteY26" fmla="*/ 18 h 21600"/>
                <a:gd name="connsiteX27" fmla="*/ 11 w 21596"/>
                <a:gd name="connsiteY27" fmla="*/ 453 h 21600"/>
                <a:gd name="connsiteX28" fmla="*/ 11 w 21596"/>
                <a:gd name="connsiteY28" fmla="*/ 536 h 21600"/>
                <a:gd name="connsiteX29" fmla="*/ 59 w 21596"/>
                <a:gd name="connsiteY29" fmla="*/ 536 h 21600"/>
                <a:gd name="connsiteX30" fmla="*/ 257 w 21596"/>
                <a:gd name="connsiteY30" fmla="*/ 200 h 21600"/>
                <a:gd name="connsiteX31" fmla="*/ 257 w 21596"/>
                <a:gd name="connsiteY31" fmla="*/ 21105 h 21600"/>
                <a:gd name="connsiteX32" fmla="*/ 292 w 21596"/>
                <a:gd name="connsiteY32" fmla="*/ 21164 h 21600"/>
                <a:gd name="connsiteX33" fmla="*/ 21476 w 21596"/>
                <a:gd name="connsiteY33" fmla="*/ 21164 h 21600"/>
                <a:gd name="connsiteX34" fmla="*/ 21278 w 21596"/>
                <a:gd name="connsiteY34" fmla="*/ 21500 h 21600"/>
                <a:gd name="connsiteX35" fmla="*/ 21278 w 21596"/>
                <a:gd name="connsiteY35" fmla="*/ 21582 h 21600"/>
                <a:gd name="connsiteX36" fmla="*/ 21302 w 21596"/>
                <a:gd name="connsiteY36" fmla="*/ 21600 h 21600"/>
                <a:gd name="connsiteX37" fmla="*/ 21326 w 21596"/>
                <a:gd name="connsiteY37" fmla="*/ 21582 h 21600"/>
                <a:gd name="connsiteX38" fmla="*/ 21583 w 21596"/>
                <a:gd name="connsiteY38" fmla="*/ 21147 h 21600"/>
                <a:gd name="connsiteX39" fmla="*/ 21594 w 21596"/>
                <a:gd name="connsiteY39" fmla="*/ 21129 h 21600"/>
                <a:gd name="connsiteX0" fmla="*/ 21594 w 21596"/>
                <a:gd name="connsiteY0" fmla="*/ 21129 h 21600"/>
                <a:gd name="connsiteX1" fmla="*/ 21594 w 21596"/>
                <a:gd name="connsiteY1" fmla="*/ 21082 h 21600"/>
                <a:gd name="connsiteX2" fmla="*/ 21587 w 21596"/>
                <a:gd name="connsiteY2" fmla="*/ 21064 h 21600"/>
                <a:gd name="connsiteX3" fmla="*/ 21330 w 21596"/>
                <a:gd name="connsiteY3" fmla="*/ 20629 h 21600"/>
                <a:gd name="connsiteX4" fmla="*/ 21281 w 21596"/>
                <a:gd name="connsiteY4" fmla="*/ 20629 h 21600"/>
                <a:gd name="connsiteX5" fmla="*/ 21281 w 21596"/>
                <a:gd name="connsiteY5" fmla="*/ 20711 h 21600"/>
                <a:gd name="connsiteX6" fmla="*/ 21479 w 21596"/>
                <a:gd name="connsiteY6" fmla="*/ 21047 h 21600"/>
                <a:gd name="connsiteX7" fmla="*/ 15290 w 21596"/>
                <a:gd name="connsiteY7" fmla="*/ 21047 h 21600"/>
                <a:gd name="connsiteX8" fmla="*/ 15290 w 21596"/>
                <a:gd name="connsiteY8" fmla="*/ 59 h 21600"/>
                <a:gd name="connsiteX9" fmla="*/ 15272 w 21596"/>
                <a:gd name="connsiteY9" fmla="*/ 59 h 21600"/>
                <a:gd name="connsiteX10" fmla="*/ 15272 w 21596"/>
                <a:gd name="connsiteY10" fmla="*/ 21047 h 21600"/>
                <a:gd name="connsiteX11" fmla="*/ 10294 w 21596"/>
                <a:gd name="connsiteY11" fmla="*/ 21047 h 21600"/>
                <a:gd name="connsiteX12" fmla="*/ 10294 w 21596"/>
                <a:gd name="connsiteY12" fmla="*/ 59 h 21600"/>
                <a:gd name="connsiteX13" fmla="*/ 10277 w 21596"/>
                <a:gd name="connsiteY13" fmla="*/ 59 h 21600"/>
                <a:gd name="connsiteX14" fmla="*/ 10277 w 21596"/>
                <a:gd name="connsiteY14" fmla="*/ 21047 h 21600"/>
                <a:gd name="connsiteX15" fmla="*/ 5298 w 21596"/>
                <a:gd name="connsiteY15" fmla="*/ 21047 h 21600"/>
                <a:gd name="connsiteX16" fmla="*/ 5281 w 21596"/>
                <a:gd name="connsiteY16" fmla="*/ 21047 h 21600"/>
                <a:gd name="connsiteX17" fmla="*/ 327 w 21596"/>
                <a:gd name="connsiteY17" fmla="*/ 21047 h 21600"/>
                <a:gd name="connsiteX18" fmla="*/ 327 w 21596"/>
                <a:gd name="connsiteY18" fmla="*/ 200 h 21600"/>
                <a:gd name="connsiteX19" fmla="*/ 524 w 21596"/>
                <a:gd name="connsiteY19" fmla="*/ 536 h 21600"/>
                <a:gd name="connsiteX20" fmla="*/ 549 w 21596"/>
                <a:gd name="connsiteY20" fmla="*/ 553 h 21600"/>
                <a:gd name="connsiteX21" fmla="*/ 573 w 21596"/>
                <a:gd name="connsiteY21" fmla="*/ 536 h 21600"/>
                <a:gd name="connsiteX22" fmla="*/ 573 w 21596"/>
                <a:gd name="connsiteY22" fmla="*/ 453 h 21600"/>
                <a:gd name="connsiteX23" fmla="*/ 316 w 21596"/>
                <a:gd name="connsiteY23" fmla="*/ 18 h 21600"/>
                <a:gd name="connsiteX24" fmla="*/ 292 w 21596"/>
                <a:gd name="connsiteY24" fmla="*/ 0 h 21600"/>
                <a:gd name="connsiteX25" fmla="*/ 268 w 21596"/>
                <a:gd name="connsiteY25" fmla="*/ 18 h 21600"/>
                <a:gd name="connsiteX26" fmla="*/ 11 w 21596"/>
                <a:gd name="connsiteY26" fmla="*/ 453 h 21600"/>
                <a:gd name="connsiteX27" fmla="*/ 11 w 21596"/>
                <a:gd name="connsiteY27" fmla="*/ 536 h 21600"/>
                <a:gd name="connsiteX28" fmla="*/ 59 w 21596"/>
                <a:gd name="connsiteY28" fmla="*/ 536 h 21600"/>
                <a:gd name="connsiteX29" fmla="*/ 257 w 21596"/>
                <a:gd name="connsiteY29" fmla="*/ 200 h 21600"/>
                <a:gd name="connsiteX30" fmla="*/ 257 w 21596"/>
                <a:gd name="connsiteY30" fmla="*/ 21105 h 21600"/>
                <a:gd name="connsiteX31" fmla="*/ 292 w 21596"/>
                <a:gd name="connsiteY31" fmla="*/ 21164 h 21600"/>
                <a:gd name="connsiteX32" fmla="*/ 21476 w 21596"/>
                <a:gd name="connsiteY32" fmla="*/ 21164 h 21600"/>
                <a:gd name="connsiteX33" fmla="*/ 21278 w 21596"/>
                <a:gd name="connsiteY33" fmla="*/ 21500 h 21600"/>
                <a:gd name="connsiteX34" fmla="*/ 21278 w 21596"/>
                <a:gd name="connsiteY34" fmla="*/ 21582 h 21600"/>
                <a:gd name="connsiteX35" fmla="*/ 21302 w 21596"/>
                <a:gd name="connsiteY35" fmla="*/ 21600 h 21600"/>
                <a:gd name="connsiteX36" fmla="*/ 21326 w 21596"/>
                <a:gd name="connsiteY36" fmla="*/ 21582 h 21600"/>
                <a:gd name="connsiteX37" fmla="*/ 21583 w 21596"/>
                <a:gd name="connsiteY37" fmla="*/ 21147 h 21600"/>
                <a:gd name="connsiteX38" fmla="*/ 21594 w 21596"/>
                <a:gd name="connsiteY38" fmla="*/ 21129 h 21600"/>
                <a:gd name="connsiteX0" fmla="*/ 21594 w 21596"/>
                <a:gd name="connsiteY0" fmla="*/ 21129 h 21600"/>
                <a:gd name="connsiteX1" fmla="*/ 21594 w 21596"/>
                <a:gd name="connsiteY1" fmla="*/ 21082 h 21600"/>
                <a:gd name="connsiteX2" fmla="*/ 21587 w 21596"/>
                <a:gd name="connsiteY2" fmla="*/ 21064 h 21600"/>
                <a:gd name="connsiteX3" fmla="*/ 21330 w 21596"/>
                <a:gd name="connsiteY3" fmla="*/ 20629 h 21600"/>
                <a:gd name="connsiteX4" fmla="*/ 21281 w 21596"/>
                <a:gd name="connsiteY4" fmla="*/ 20629 h 21600"/>
                <a:gd name="connsiteX5" fmla="*/ 21281 w 21596"/>
                <a:gd name="connsiteY5" fmla="*/ 20711 h 21600"/>
                <a:gd name="connsiteX6" fmla="*/ 21479 w 21596"/>
                <a:gd name="connsiteY6" fmla="*/ 21047 h 21600"/>
                <a:gd name="connsiteX7" fmla="*/ 15290 w 21596"/>
                <a:gd name="connsiteY7" fmla="*/ 21047 h 21600"/>
                <a:gd name="connsiteX8" fmla="*/ 15290 w 21596"/>
                <a:gd name="connsiteY8" fmla="*/ 59 h 21600"/>
                <a:gd name="connsiteX9" fmla="*/ 15272 w 21596"/>
                <a:gd name="connsiteY9" fmla="*/ 59 h 21600"/>
                <a:gd name="connsiteX10" fmla="*/ 15272 w 21596"/>
                <a:gd name="connsiteY10" fmla="*/ 21047 h 21600"/>
                <a:gd name="connsiteX11" fmla="*/ 10294 w 21596"/>
                <a:gd name="connsiteY11" fmla="*/ 21047 h 21600"/>
                <a:gd name="connsiteX12" fmla="*/ 10294 w 21596"/>
                <a:gd name="connsiteY12" fmla="*/ 59 h 21600"/>
                <a:gd name="connsiteX13" fmla="*/ 10277 w 21596"/>
                <a:gd name="connsiteY13" fmla="*/ 21047 h 21600"/>
                <a:gd name="connsiteX14" fmla="*/ 5298 w 21596"/>
                <a:gd name="connsiteY14" fmla="*/ 21047 h 21600"/>
                <a:gd name="connsiteX15" fmla="*/ 5281 w 21596"/>
                <a:gd name="connsiteY15" fmla="*/ 21047 h 21600"/>
                <a:gd name="connsiteX16" fmla="*/ 327 w 21596"/>
                <a:gd name="connsiteY16" fmla="*/ 21047 h 21600"/>
                <a:gd name="connsiteX17" fmla="*/ 327 w 21596"/>
                <a:gd name="connsiteY17" fmla="*/ 200 h 21600"/>
                <a:gd name="connsiteX18" fmla="*/ 524 w 21596"/>
                <a:gd name="connsiteY18" fmla="*/ 536 h 21600"/>
                <a:gd name="connsiteX19" fmla="*/ 549 w 21596"/>
                <a:gd name="connsiteY19" fmla="*/ 553 h 21600"/>
                <a:gd name="connsiteX20" fmla="*/ 573 w 21596"/>
                <a:gd name="connsiteY20" fmla="*/ 536 h 21600"/>
                <a:gd name="connsiteX21" fmla="*/ 573 w 21596"/>
                <a:gd name="connsiteY21" fmla="*/ 453 h 21600"/>
                <a:gd name="connsiteX22" fmla="*/ 316 w 21596"/>
                <a:gd name="connsiteY22" fmla="*/ 18 h 21600"/>
                <a:gd name="connsiteX23" fmla="*/ 292 w 21596"/>
                <a:gd name="connsiteY23" fmla="*/ 0 h 21600"/>
                <a:gd name="connsiteX24" fmla="*/ 268 w 21596"/>
                <a:gd name="connsiteY24" fmla="*/ 18 h 21600"/>
                <a:gd name="connsiteX25" fmla="*/ 11 w 21596"/>
                <a:gd name="connsiteY25" fmla="*/ 453 h 21600"/>
                <a:gd name="connsiteX26" fmla="*/ 11 w 21596"/>
                <a:gd name="connsiteY26" fmla="*/ 536 h 21600"/>
                <a:gd name="connsiteX27" fmla="*/ 59 w 21596"/>
                <a:gd name="connsiteY27" fmla="*/ 536 h 21600"/>
                <a:gd name="connsiteX28" fmla="*/ 257 w 21596"/>
                <a:gd name="connsiteY28" fmla="*/ 200 h 21600"/>
                <a:gd name="connsiteX29" fmla="*/ 257 w 21596"/>
                <a:gd name="connsiteY29" fmla="*/ 21105 h 21600"/>
                <a:gd name="connsiteX30" fmla="*/ 292 w 21596"/>
                <a:gd name="connsiteY30" fmla="*/ 21164 h 21600"/>
                <a:gd name="connsiteX31" fmla="*/ 21476 w 21596"/>
                <a:gd name="connsiteY31" fmla="*/ 21164 h 21600"/>
                <a:gd name="connsiteX32" fmla="*/ 21278 w 21596"/>
                <a:gd name="connsiteY32" fmla="*/ 21500 h 21600"/>
                <a:gd name="connsiteX33" fmla="*/ 21278 w 21596"/>
                <a:gd name="connsiteY33" fmla="*/ 21582 h 21600"/>
                <a:gd name="connsiteX34" fmla="*/ 21302 w 21596"/>
                <a:gd name="connsiteY34" fmla="*/ 21600 h 21600"/>
                <a:gd name="connsiteX35" fmla="*/ 21326 w 21596"/>
                <a:gd name="connsiteY35" fmla="*/ 21582 h 21600"/>
                <a:gd name="connsiteX36" fmla="*/ 21583 w 21596"/>
                <a:gd name="connsiteY36" fmla="*/ 21147 h 21600"/>
                <a:gd name="connsiteX37" fmla="*/ 21594 w 21596"/>
                <a:gd name="connsiteY37" fmla="*/ 21129 h 21600"/>
                <a:gd name="connsiteX0" fmla="*/ 21594 w 21596"/>
                <a:gd name="connsiteY0" fmla="*/ 21129 h 21600"/>
                <a:gd name="connsiteX1" fmla="*/ 21594 w 21596"/>
                <a:gd name="connsiteY1" fmla="*/ 21082 h 21600"/>
                <a:gd name="connsiteX2" fmla="*/ 21587 w 21596"/>
                <a:gd name="connsiteY2" fmla="*/ 21064 h 21600"/>
                <a:gd name="connsiteX3" fmla="*/ 21330 w 21596"/>
                <a:gd name="connsiteY3" fmla="*/ 20629 h 21600"/>
                <a:gd name="connsiteX4" fmla="*/ 21281 w 21596"/>
                <a:gd name="connsiteY4" fmla="*/ 20629 h 21600"/>
                <a:gd name="connsiteX5" fmla="*/ 21281 w 21596"/>
                <a:gd name="connsiteY5" fmla="*/ 20711 h 21600"/>
                <a:gd name="connsiteX6" fmla="*/ 21479 w 21596"/>
                <a:gd name="connsiteY6" fmla="*/ 21047 h 21600"/>
                <a:gd name="connsiteX7" fmla="*/ 15290 w 21596"/>
                <a:gd name="connsiteY7" fmla="*/ 21047 h 21600"/>
                <a:gd name="connsiteX8" fmla="*/ 15290 w 21596"/>
                <a:gd name="connsiteY8" fmla="*/ 59 h 21600"/>
                <a:gd name="connsiteX9" fmla="*/ 15272 w 21596"/>
                <a:gd name="connsiteY9" fmla="*/ 59 h 21600"/>
                <a:gd name="connsiteX10" fmla="*/ 15272 w 21596"/>
                <a:gd name="connsiteY10" fmla="*/ 21047 h 21600"/>
                <a:gd name="connsiteX11" fmla="*/ 10294 w 21596"/>
                <a:gd name="connsiteY11" fmla="*/ 21047 h 21600"/>
                <a:gd name="connsiteX12" fmla="*/ 10277 w 21596"/>
                <a:gd name="connsiteY12" fmla="*/ 21047 h 21600"/>
                <a:gd name="connsiteX13" fmla="*/ 5298 w 21596"/>
                <a:gd name="connsiteY13" fmla="*/ 21047 h 21600"/>
                <a:gd name="connsiteX14" fmla="*/ 5281 w 21596"/>
                <a:gd name="connsiteY14" fmla="*/ 21047 h 21600"/>
                <a:gd name="connsiteX15" fmla="*/ 327 w 21596"/>
                <a:gd name="connsiteY15" fmla="*/ 21047 h 21600"/>
                <a:gd name="connsiteX16" fmla="*/ 327 w 21596"/>
                <a:gd name="connsiteY16" fmla="*/ 200 h 21600"/>
                <a:gd name="connsiteX17" fmla="*/ 524 w 21596"/>
                <a:gd name="connsiteY17" fmla="*/ 536 h 21600"/>
                <a:gd name="connsiteX18" fmla="*/ 549 w 21596"/>
                <a:gd name="connsiteY18" fmla="*/ 553 h 21600"/>
                <a:gd name="connsiteX19" fmla="*/ 573 w 21596"/>
                <a:gd name="connsiteY19" fmla="*/ 536 h 21600"/>
                <a:gd name="connsiteX20" fmla="*/ 573 w 21596"/>
                <a:gd name="connsiteY20" fmla="*/ 453 h 21600"/>
                <a:gd name="connsiteX21" fmla="*/ 316 w 21596"/>
                <a:gd name="connsiteY21" fmla="*/ 18 h 21600"/>
                <a:gd name="connsiteX22" fmla="*/ 292 w 21596"/>
                <a:gd name="connsiteY22" fmla="*/ 0 h 21600"/>
                <a:gd name="connsiteX23" fmla="*/ 268 w 21596"/>
                <a:gd name="connsiteY23" fmla="*/ 18 h 21600"/>
                <a:gd name="connsiteX24" fmla="*/ 11 w 21596"/>
                <a:gd name="connsiteY24" fmla="*/ 453 h 21600"/>
                <a:gd name="connsiteX25" fmla="*/ 11 w 21596"/>
                <a:gd name="connsiteY25" fmla="*/ 536 h 21600"/>
                <a:gd name="connsiteX26" fmla="*/ 59 w 21596"/>
                <a:gd name="connsiteY26" fmla="*/ 536 h 21600"/>
                <a:gd name="connsiteX27" fmla="*/ 257 w 21596"/>
                <a:gd name="connsiteY27" fmla="*/ 200 h 21600"/>
                <a:gd name="connsiteX28" fmla="*/ 257 w 21596"/>
                <a:gd name="connsiteY28" fmla="*/ 21105 h 21600"/>
                <a:gd name="connsiteX29" fmla="*/ 292 w 21596"/>
                <a:gd name="connsiteY29" fmla="*/ 21164 h 21600"/>
                <a:gd name="connsiteX30" fmla="*/ 21476 w 21596"/>
                <a:gd name="connsiteY30" fmla="*/ 21164 h 21600"/>
                <a:gd name="connsiteX31" fmla="*/ 21278 w 21596"/>
                <a:gd name="connsiteY31" fmla="*/ 21500 h 21600"/>
                <a:gd name="connsiteX32" fmla="*/ 21278 w 21596"/>
                <a:gd name="connsiteY32" fmla="*/ 21582 h 21600"/>
                <a:gd name="connsiteX33" fmla="*/ 21302 w 21596"/>
                <a:gd name="connsiteY33" fmla="*/ 21600 h 21600"/>
                <a:gd name="connsiteX34" fmla="*/ 21326 w 21596"/>
                <a:gd name="connsiteY34" fmla="*/ 21582 h 21600"/>
                <a:gd name="connsiteX35" fmla="*/ 21583 w 21596"/>
                <a:gd name="connsiteY35" fmla="*/ 21147 h 21600"/>
                <a:gd name="connsiteX36" fmla="*/ 21594 w 21596"/>
                <a:gd name="connsiteY36" fmla="*/ 21129 h 21600"/>
                <a:gd name="connsiteX0" fmla="*/ 21594 w 21596"/>
                <a:gd name="connsiteY0" fmla="*/ 21129 h 21600"/>
                <a:gd name="connsiteX1" fmla="*/ 21594 w 21596"/>
                <a:gd name="connsiteY1" fmla="*/ 21082 h 21600"/>
                <a:gd name="connsiteX2" fmla="*/ 21587 w 21596"/>
                <a:gd name="connsiteY2" fmla="*/ 21064 h 21600"/>
                <a:gd name="connsiteX3" fmla="*/ 21330 w 21596"/>
                <a:gd name="connsiteY3" fmla="*/ 20629 h 21600"/>
                <a:gd name="connsiteX4" fmla="*/ 21281 w 21596"/>
                <a:gd name="connsiteY4" fmla="*/ 20629 h 21600"/>
                <a:gd name="connsiteX5" fmla="*/ 21281 w 21596"/>
                <a:gd name="connsiteY5" fmla="*/ 20711 h 21600"/>
                <a:gd name="connsiteX6" fmla="*/ 21479 w 21596"/>
                <a:gd name="connsiteY6" fmla="*/ 21047 h 21600"/>
                <a:gd name="connsiteX7" fmla="*/ 15290 w 21596"/>
                <a:gd name="connsiteY7" fmla="*/ 21047 h 21600"/>
                <a:gd name="connsiteX8" fmla="*/ 15290 w 21596"/>
                <a:gd name="connsiteY8" fmla="*/ 59 h 21600"/>
                <a:gd name="connsiteX9" fmla="*/ 15272 w 21596"/>
                <a:gd name="connsiteY9" fmla="*/ 21047 h 21600"/>
                <a:gd name="connsiteX10" fmla="*/ 10294 w 21596"/>
                <a:gd name="connsiteY10" fmla="*/ 21047 h 21600"/>
                <a:gd name="connsiteX11" fmla="*/ 10277 w 21596"/>
                <a:gd name="connsiteY11" fmla="*/ 21047 h 21600"/>
                <a:gd name="connsiteX12" fmla="*/ 5298 w 21596"/>
                <a:gd name="connsiteY12" fmla="*/ 21047 h 21600"/>
                <a:gd name="connsiteX13" fmla="*/ 5281 w 21596"/>
                <a:gd name="connsiteY13" fmla="*/ 21047 h 21600"/>
                <a:gd name="connsiteX14" fmla="*/ 327 w 21596"/>
                <a:gd name="connsiteY14" fmla="*/ 21047 h 21600"/>
                <a:gd name="connsiteX15" fmla="*/ 327 w 21596"/>
                <a:gd name="connsiteY15" fmla="*/ 200 h 21600"/>
                <a:gd name="connsiteX16" fmla="*/ 524 w 21596"/>
                <a:gd name="connsiteY16" fmla="*/ 536 h 21600"/>
                <a:gd name="connsiteX17" fmla="*/ 549 w 21596"/>
                <a:gd name="connsiteY17" fmla="*/ 553 h 21600"/>
                <a:gd name="connsiteX18" fmla="*/ 573 w 21596"/>
                <a:gd name="connsiteY18" fmla="*/ 536 h 21600"/>
                <a:gd name="connsiteX19" fmla="*/ 573 w 21596"/>
                <a:gd name="connsiteY19" fmla="*/ 453 h 21600"/>
                <a:gd name="connsiteX20" fmla="*/ 316 w 21596"/>
                <a:gd name="connsiteY20" fmla="*/ 18 h 21600"/>
                <a:gd name="connsiteX21" fmla="*/ 292 w 21596"/>
                <a:gd name="connsiteY21" fmla="*/ 0 h 21600"/>
                <a:gd name="connsiteX22" fmla="*/ 268 w 21596"/>
                <a:gd name="connsiteY22" fmla="*/ 18 h 21600"/>
                <a:gd name="connsiteX23" fmla="*/ 11 w 21596"/>
                <a:gd name="connsiteY23" fmla="*/ 453 h 21600"/>
                <a:gd name="connsiteX24" fmla="*/ 11 w 21596"/>
                <a:gd name="connsiteY24" fmla="*/ 536 h 21600"/>
                <a:gd name="connsiteX25" fmla="*/ 59 w 21596"/>
                <a:gd name="connsiteY25" fmla="*/ 536 h 21600"/>
                <a:gd name="connsiteX26" fmla="*/ 257 w 21596"/>
                <a:gd name="connsiteY26" fmla="*/ 200 h 21600"/>
                <a:gd name="connsiteX27" fmla="*/ 257 w 21596"/>
                <a:gd name="connsiteY27" fmla="*/ 21105 h 21600"/>
                <a:gd name="connsiteX28" fmla="*/ 292 w 21596"/>
                <a:gd name="connsiteY28" fmla="*/ 21164 h 21600"/>
                <a:gd name="connsiteX29" fmla="*/ 21476 w 21596"/>
                <a:gd name="connsiteY29" fmla="*/ 21164 h 21600"/>
                <a:gd name="connsiteX30" fmla="*/ 21278 w 21596"/>
                <a:gd name="connsiteY30" fmla="*/ 21500 h 21600"/>
                <a:gd name="connsiteX31" fmla="*/ 21278 w 21596"/>
                <a:gd name="connsiteY31" fmla="*/ 21582 h 21600"/>
                <a:gd name="connsiteX32" fmla="*/ 21302 w 21596"/>
                <a:gd name="connsiteY32" fmla="*/ 21600 h 21600"/>
                <a:gd name="connsiteX33" fmla="*/ 21326 w 21596"/>
                <a:gd name="connsiteY33" fmla="*/ 21582 h 21600"/>
                <a:gd name="connsiteX34" fmla="*/ 21583 w 21596"/>
                <a:gd name="connsiteY34" fmla="*/ 21147 h 21600"/>
                <a:gd name="connsiteX35" fmla="*/ 21594 w 21596"/>
                <a:gd name="connsiteY35" fmla="*/ 21129 h 21600"/>
                <a:gd name="connsiteX0" fmla="*/ 21594 w 21596"/>
                <a:gd name="connsiteY0" fmla="*/ 21129 h 21600"/>
                <a:gd name="connsiteX1" fmla="*/ 21594 w 21596"/>
                <a:gd name="connsiteY1" fmla="*/ 21082 h 21600"/>
                <a:gd name="connsiteX2" fmla="*/ 21587 w 21596"/>
                <a:gd name="connsiteY2" fmla="*/ 21064 h 21600"/>
                <a:gd name="connsiteX3" fmla="*/ 21330 w 21596"/>
                <a:gd name="connsiteY3" fmla="*/ 20629 h 21600"/>
                <a:gd name="connsiteX4" fmla="*/ 21281 w 21596"/>
                <a:gd name="connsiteY4" fmla="*/ 20629 h 21600"/>
                <a:gd name="connsiteX5" fmla="*/ 21281 w 21596"/>
                <a:gd name="connsiteY5" fmla="*/ 20711 h 21600"/>
                <a:gd name="connsiteX6" fmla="*/ 21479 w 21596"/>
                <a:gd name="connsiteY6" fmla="*/ 21047 h 21600"/>
                <a:gd name="connsiteX7" fmla="*/ 15290 w 21596"/>
                <a:gd name="connsiteY7" fmla="*/ 21047 h 21600"/>
                <a:gd name="connsiteX8" fmla="*/ 15272 w 21596"/>
                <a:gd name="connsiteY8" fmla="*/ 21047 h 21600"/>
                <a:gd name="connsiteX9" fmla="*/ 10294 w 21596"/>
                <a:gd name="connsiteY9" fmla="*/ 21047 h 21600"/>
                <a:gd name="connsiteX10" fmla="*/ 10277 w 21596"/>
                <a:gd name="connsiteY10" fmla="*/ 21047 h 21600"/>
                <a:gd name="connsiteX11" fmla="*/ 5298 w 21596"/>
                <a:gd name="connsiteY11" fmla="*/ 21047 h 21600"/>
                <a:gd name="connsiteX12" fmla="*/ 5281 w 21596"/>
                <a:gd name="connsiteY12" fmla="*/ 21047 h 21600"/>
                <a:gd name="connsiteX13" fmla="*/ 327 w 21596"/>
                <a:gd name="connsiteY13" fmla="*/ 21047 h 21600"/>
                <a:gd name="connsiteX14" fmla="*/ 327 w 21596"/>
                <a:gd name="connsiteY14" fmla="*/ 200 h 21600"/>
                <a:gd name="connsiteX15" fmla="*/ 524 w 21596"/>
                <a:gd name="connsiteY15" fmla="*/ 536 h 21600"/>
                <a:gd name="connsiteX16" fmla="*/ 549 w 21596"/>
                <a:gd name="connsiteY16" fmla="*/ 553 h 21600"/>
                <a:gd name="connsiteX17" fmla="*/ 573 w 21596"/>
                <a:gd name="connsiteY17" fmla="*/ 536 h 21600"/>
                <a:gd name="connsiteX18" fmla="*/ 573 w 21596"/>
                <a:gd name="connsiteY18" fmla="*/ 453 h 21600"/>
                <a:gd name="connsiteX19" fmla="*/ 316 w 21596"/>
                <a:gd name="connsiteY19" fmla="*/ 18 h 21600"/>
                <a:gd name="connsiteX20" fmla="*/ 292 w 21596"/>
                <a:gd name="connsiteY20" fmla="*/ 0 h 21600"/>
                <a:gd name="connsiteX21" fmla="*/ 268 w 21596"/>
                <a:gd name="connsiteY21" fmla="*/ 18 h 21600"/>
                <a:gd name="connsiteX22" fmla="*/ 11 w 21596"/>
                <a:gd name="connsiteY22" fmla="*/ 453 h 21600"/>
                <a:gd name="connsiteX23" fmla="*/ 11 w 21596"/>
                <a:gd name="connsiteY23" fmla="*/ 536 h 21600"/>
                <a:gd name="connsiteX24" fmla="*/ 59 w 21596"/>
                <a:gd name="connsiteY24" fmla="*/ 536 h 21600"/>
                <a:gd name="connsiteX25" fmla="*/ 257 w 21596"/>
                <a:gd name="connsiteY25" fmla="*/ 200 h 21600"/>
                <a:gd name="connsiteX26" fmla="*/ 257 w 21596"/>
                <a:gd name="connsiteY26" fmla="*/ 21105 h 21600"/>
                <a:gd name="connsiteX27" fmla="*/ 292 w 21596"/>
                <a:gd name="connsiteY27" fmla="*/ 21164 h 21600"/>
                <a:gd name="connsiteX28" fmla="*/ 21476 w 21596"/>
                <a:gd name="connsiteY28" fmla="*/ 21164 h 21600"/>
                <a:gd name="connsiteX29" fmla="*/ 21278 w 21596"/>
                <a:gd name="connsiteY29" fmla="*/ 21500 h 21600"/>
                <a:gd name="connsiteX30" fmla="*/ 21278 w 21596"/>
                <a:gd name="connsiteY30" fmla="*/ 21582 h 21600"/>
                <a:gd name="connsiteX31" fmla="*/ 21302 w 21596"/>
                <a:gd name="connsiteY31" fmla="*/ 21600 h 21600"/>
                <a:gd name="connsiteX32" fmla="*/ 21326 w 21596"/>
                <a:gd name="connsiteY32" fmla="*/ 21582 h 21600"/>
                <a:gd name="connsiteX33" fmla="*/ 21583 w 21596"/>
                <a:gd name="connsiteY33" fmla="*/ 21147 h 21600"/>
                <a:gd name="connsiteX34" fmla="*/ 21594 w 21596"/>
                <a:gd name="connsiteY34" fmla="*/ 21129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1596" h="21600" extrusionOk="0">
                  <a:moveTo>
                    <a:pt x="21594" y="21129"/>
                  </a:moveTo>
                  <a:cubicBezTo>
                    <a:pt x="21597" y="21117"/>
                    <a:pt x="21597" y="21100"/>
                    <a:pt x="21594" y="21082"/>
                  </a:cubicBezTo>
                  <a:cubicBezTo>
                    <a:pt x="21590" y="21076"/>
                    <a:pt x="21590" y="21070"/>
                    <a:pt x="21587" y="21064"/>
                  </a:cubicBezTo>
                  <a:lnTo>
                    <a:pt x="21330" y="20629"/>
                  </a:lnTo>
                  <a:cubicBezTo>
                    <a:pt x="21316" y="20605"/>
                    <a:pt x="21295" y="20605"/>
                    <a:pt x="21281" y="20629"/>
                  </a:cubicBezTo>
                  <a:cubicBezTo>
                    <a:pt x="21267" y="20652"/>
                    <a:pt x="21267" y="20687"/>
                    <a:pt x="21281" y="20711"/>
                  </a:cubicBezTo>
                  <a:lnTo>
                    <a:pt x="21479" y="21047"/>
                  </a:lnTo>
                  <a:lnTo>
                    <a:pt x="15290" y="21047"/>
                  </a:lnTo>
                  <a:lnTo>
                    <a:pt x="15272" y="21047"/>
                  </a:lnTo>
                  <a:lnTo>
                    <a:pt x="10294" y="21047"/>
                  </a:lnTo>
                  <a:lnTo>
                    <a:pt x="10277" y="21047"/>
                  </a:lnTo>
                  <a:lnTo>
                    <a:pt x="5298" y="21047"/>
                  </a:lnTo>
                  <a:lnTo>
                    <a:pt x="5281" y="21047"/>
                  </a:lnTo>
                  <a:lnTo>
                    <a:pt x="327" y="21047"/>
                  </a:lnTo>
                  <a:lnTo>
                    <a:pt x="327" y="200"/>
                  </a:lnTo>
                  <a:lnTo>
                    <a:pt x="524" y="536"/>
                  </a:lnTo>
                  <a:cubicBezTo>
                    <a:pt x="531" y="548"/>
                    <a:pt x="542" y="553"/>
                    <a:pt x="549" y="553"/>
                  </a:cubicBezTo>
                  <a:cubicBezTo>
                    <a:pt x="556" y="553"/>
                    <a:pt x="566" y="548"/>
                    <a:pt x="573" y="536"/>
                  </a:cubicBezTo>
                  <a:cubicBezTo>
                    <a:pt x="587" y="512"/>
                    <a:pt x="587" y="477"/>
                    <a:pt x="573" y="453"/>
                  </a:cubicBezTo>
                  <a:lnTo>
                    <a:pt x="316" y="18"/>
                  </a:lnTo>
                  <a:cubicBezTo>
                    <a:pt x="309" y="6"/>
                    <a:pt x="302" y="0"/>
                    <a:pt x="292" y="0"/>
                  </a:cubicBezTo>
                  <a:cubicBezTo>
                    <a:pt x="282" y="0"/>
                    <a:pt x="275" y="6"/>
                    <a:pt x="268" y="18"/>
                  </a:cubicBezTo>
                  <a:lnTo>
                    <a:pt x="11" y="453"/>
                  </a:lnTo>
                  <a:cubicBezTo>
                    <a:pt x="-3" y="477"/>
                    <a:pt x="-3" y="512"/>
                    <a:pt x="11" y="536"/>
                  </a:cubicBezTo>
                  <a:cubicBezTo>
                    <a:pt x="25" y="559"/>
                    <a:pt x="46" y="559"/>
                    <a:pt x="59" y="536"/>
                  </a:cubicBezTo>
                  <a:lnTo>
                    <a:pt x="257" y="200"/>
                  </a:lnTo>
                  <a:lnTo>
                    <a:pt x="257" y="21105"/>
                  </a:lnTo>
                  <a:cubicBezTo>
                    <a:pt x="257" y="21141"/>
                    <a:pt x="271" y="21164"/>
                    <a:pt x="292" y="21164"/>
                  </a:cubicBezTo>
                  <a:lnTo>
                    <a:pt x="21476" y="21164"/>
                  </a:lnTo>
                  <a:lnTo>
                    <a:pt x="21278" y="21500"/>
                  </a:lnTo>
                  <a:cubicBezTo>
                    <a:pt x="21264" y="21523"/>
                    <a:pt x="21264" y="21559"/>
                    <a:pt x="21278" y="21582"/>
                  </a:cubicBezTo>
                  <a:cubicBezTo>
                    <a:pt x="21285" y="21594"/>
                    <a:pt x="21295" y="21600"/>
                    <a:pt x="21302" y="21600"/>
                  </a:cubicBezTo>
                  <a:cubicBezTo>
                    <a:pt x="21309" y="21600"/>
                    <a:pt x="21319" y="21594"/>
                    <a:pt x="21326" y="21582"/>
                  </a:cubicBezTo>
                  <a:lnTo>
                    <a:pt x="21583" y="21147"/>
                  </a:lnTo>
                  <a:cubicBezTo>
                    <a:pt x="21587" y="21141"/>
                    <a:pt x="21590" y="21135"/>
                    <a:pt x="21594" y="21129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4836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64CC-CE0C-8843-B759-4B60C810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37159"/>
            <a:ext cx="9797831" cy="707886"/>
          </a:xfrm>
        </p:spPr>
        <p:txBody>
          <a:bodyPr/>
          <a:lstStyle/>
          <a:p>
            <a:r>
              <a:rPr lang="en-CA" dirty="0"/>
              <a:t>Essential Marketing Models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8C4EF-4273-3A45-A168-3F1C06179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Product Life Cycle (Option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F45C4-C8DF-C845-95C0-1878A6B6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D3A77A-E799-462E-8242-9C8A3E53DA0B}"/>
              </a:ext>
            </a:extLst>
          </p:cNvPr>
          <p:cNvGrpSpPr/>
          <p:nvPr/>
        </p:nvGrpSpPr>
        <p:grpSpPr>
          <a:xfrm>
            <a:off x="1724478" y="1556792"/>
            <a:ext cx="9182449" cy="4875738"/>
            <a:chOff x="1724478" y="1556792"/>
            <a:chExt cx="9182449" cy="4875738"/>
          </a:xfrm>
        </p:grpSpPr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35D36F04-DAA0-A84B-B178-59E486933144}"/>
                </a:ext>
              </a:extLst>
            </p:cNvPr>
            <p:cNvSpPr/>
            <p:nvPr/>
          </p:nvSpPr>
          <p:spPr>
            <a:xfrm>
              <a:off x="8107051" y="2045129"/>
              <a:ext cx="1812949" cy="180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476"/>
                  </a:moveTo>
                  <a:cubicBezTo>
                    <a:pt x="6073" y="15752"/>
                    <a:pt x="13145" y="21600"/>
                    <a:pt x="21600" y="21600"/>
                  </a:cubicBezTo>
                  <a:lnTo>
                    <a:pt x="21600" y="13285"/>
                  </a:lnTo>
                  <a:lnTo>
                    <a:pt x="21600" y="0"/>
                  </a:lnTo>
                  <a:cubicBezTo>
                    <a:pt x="16527" y="6414"/>
                    <a:pt x="8673" y="10690"/>
                    <a:pt x="0" y="11476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C2096DCD-DAD2-B640-BC86-FB234626CC4C}"/>
                </a:ext>
              </a:extLst>
            </p:cNvPr>
            <p:cNvSpPr/>
            <p:nvPr/>
          </p:nvSpPr>
          <p:spPr>
            <a:xfrm>
              <a:off x="8412261" y="5860260"/>
              <a:ext cx="1197954" cy="572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702" y="21600"/>
                  </a:moveTo>
                  <a:lnTo>
                    <a:pt x="4898" y="21600"/>
                  </a:lnTo>
                  <a:cubicBezTo>
                    <a:pt x="2201" y="21600"/>
                    <a:pt x="0" y="16992"/>
                    <a:pt x="0" y="11347"/>
                  </a:cubicBezTo>
                  <a:lnTo>
                    <a:pt x="0" y="0"/>
                  </a:lnTo>
                  <a:lnTo>
                    <a:pt x="275" y="0"/>
                  </a:lnTo>
                  <a:lnTo>
                    <a:pt x="275" y="11347"/>
                  </a:lnTo>
                  <a:cubicBezTo>
                    <a:pt x="275" y="16704"/>
                    <a:pt x="2339" y="21024"/>
                    <a:pt x="4898" y="21024"/>
                  </a:cubicBezTo>
                  <a:lnTo>
                    <a:pt x="16702" y="21024"/>
                  </a:lnTo>
                  <a:cubicBezTo>
                    <a:pt x="19261" y="21024"/>
                    <a:pt x="21325" y="16704"/>
                    <a:pt x="21325" y="11347"/>
                  </a:cubicBezTo>
                  <a:lnTo>
                    <a:pt x="21325" y="0"/>
                  </a:lnTo>
                  <a:lnTo>
                    <a:pt x="21600" y="0"/>
                  </a:lnTo>
                  <a:lnTo>
                    <a:pt x="21600" y="11347"/>
                  </a:lnTo>
                  <a:cubicBezTo>
                    <a:pt x="21600" y="16992"/>
                    <a:pt x="19426" y="21600"/>
                    <a:pt x="16702" y="2160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37F52910-166E-C441-95FD-0F2B4BB6C3EC}"/>
                </a:ext>
              </a:extLst>
            </p:cNvPr>
            <p:cNvSpPr/>
            <p:nvPr/>
          </p:nvSpPr>
          <p:spPr>
            <a:xfrm>
              <a:off x="2707753" y="5860260"/>
              <a:ext cx="1344702" cy="572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702" y="21600"/>
                  </a:moveTo>
                  <a:lnTo>
                    <a:pt x="4898" y="21600"/>
                  </a:lnTo>
                  <a:cubicBezTo>
                    <a:pt x="2201" y="21600"/>
                    <a:pt x="0" y="16992"/>
                    <a:pt x="0" y="11347"/>
                  </a:cubicBezTo>
                  <a:lnTo>
                    <a:pt x="0" y="0"/>
                  </a:lnTo>
                  <a:lnTo>
                    <a:pt x="275" y="0"/>
                  </a:lnTo>
                  <a:lnTo>
                    <a:pt x="275" y="11347"/>
                  </a:lnTo>
                  <a:cubicBezTo>
                    <a:pt x="275" y="16704"/>
                    <a:pt x="2339" y="21024"/>
                    <a:pt x="4898" y="21024"/>
                  </a:cubicBezTo>
                  <a:lnTo>
                    <a:pt x="16702" y="21024"/>
                  </a:lnTo>
                  <a:cubicBezTo>
                    <a:pt x="19261" y="21024"/>
                    <a:pt x="21325" y="16704"/>
                    <a:pt x="21325" y="11347"/>
                  </a:cubicBezTo>
                  <a:lnTo>
                    <a:pt x="21325" y="0"/>
                  </a:lnTo>
                  <a:lnTo>
                    <a:pt x="21600" y="0"/>
                  </a:lnTo>
                  <a:lnTo>
                    <a:pt x="21600" y="11347"/>
                  </a:lnTo>
                  <a:cubicBezTo>
                    <a:pt x="21600" y="16992"/>
                    <a:pt x="19399" y="21600"/>
                    <a:pt x="16702" y="21600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0C55EA22-5143-284D-A39C-16957DA96981}"/>
                </a:ext>
              </a:extLst>
            </p:cNvPr>
            <p:cNvSpPr/>
            <p:nvPr/>
          </p:nvSpPr>
          <p:spPr>
            <a:xfrm>
              <a:off x="4658172" y="5860260"/>
              <a:ext cx="1197954" cy="572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702" y="21600"/>
                  </a:moveTo>
                  <a:lnTo>
                    <a:pt x="4898" y="21600"/>
                  </a:lnTo>
                  <a:cubicBezTo>
                    <a:pt x="2201" y="21600"/>
                    <a:pt x="0" y="16992"/>
                    <a:pt x="0" y="11347"/>
                  </a:cubicBezTo>
                  <a:lnTo>
                    <a:pt x="0" y="0"/>
                  </a:lnTo>
                  <a:lnTo>
                    <a:pt x="275" y="0"/>
                  </a:lnTo>
                  <a:lnTo>
                    <a:pt x="275" y="11347"/>
                  </a:lnTo>
                  <a:cubicBezTo>
                    <a:pt x="275" y="16704"/>
                    <a:pt x="2339" y="21024"/>
                    <a:pt x="4898" y="21024"/>
                  </a:cubicBezTo>
                  <a:lnTo>
                    <a:pt x="16702" y="21024"/>
                  </a:lnTo>
                  <a:cubicBezTo>
                    <a:pt x="19261" y="21024"/>
                    <a:pt x="21325" y="16704"/>
                    <a:pt x="21325" y="11347"/>
                  </a:cubicBezTo>
                  <a:lnTo>
                    <a:pt x="21325" y="0"/>
                  </a:lnTo>
                  <a:lnTo>
                    <a:pt x="21600" y="0"/>
                  </a:lnTo>
                  <a:lnTo>
                    <a:pt x="21600" y="11347"/>
                  </a:lnTo>
                  <a:cubicBezTo>
                    <a:pt x="21600" y="16992"/>
                    <a:pt x="19399" y="21600"/>
                    <a:pt x="16702" y="2160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906DCBC5-CA41-3A47-8175-952FE59E4D27}"/>
                </a:ext>
              </a:extLst>
            </p:cNvPr>
            <p:cNvSpPr/>
            <p:nvPr/>
          </p:nvSpPr>
          <p:spPr>
            <a:xfrm>
              <a:off x="6519956" y="5860260"/>
              <a:ext cx="1197954" cy="572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702" y="21600"/>
                  </a:moveTo>
                  <a:lnTo>
                    <a:pt x="4898" y="21600"/>
                  </a:lnTo>
                  <a:cubicBezTo>
                    <a:pt x="2201" y="21600"/>
                    <a:pt x="0" y="16992"/>
                    <a:pt x="0" y="11347"/>
                  </a:cubicBezTo>
                  <a:lnTo>
                    <a:pt x="0" y="0"/>
                  </a:lnTo>
                  <a:lnTo>
                    <a:pt x="275" y="0"/>
                  </a:lnTo>
                  <a:lnTo>
                    <a:pt x="275" y="11347"/>
                  </a:lnTo>
                  <a:cubicBezTo>
                    <a:pt x="275" y="16704"/>
                    <a:pt x="2339" y="21024"/>
                    <a:pt x="4898" y="21024"/>
                  </a:cubicBezTo>
                  <a:lnTo>
                    <a:pt x="16702" y="21024"/>
                  </a:lnTo>
                  <a:cubicBezTo>
                    <a:pt x="19261" y="21024"/>
                    <a:pt x="21325" y="16704"/>
                    <a:pt x="21325" y="11347"/>
                  </a:cubicBezTo>
                  <a:lnTo>
                    <a:pt x="21325" y="0"/>
                  </a:lnTo>
                  <a:lnTo>
                    <a:pt x="21600" y="0"/>
                  </a:lnTo>
                  <a:lnTo>
                    <a:pt x="21600" y="11347"/>
                  </a:lnTo>
                  <a:cubicBezTo>
                    <a:pt x="21573" y="16992"/>
                    <a:pt x="19399" y="21600"/>
                    <a:pt x="16702" y="216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C05CE5C8-7ACC-EE45-A0A6-91ACF7B6BFCB}"/>
                </a:ext>
              </a:extLst>
            </p:cNvPr>
            <p:cNvSpPr/>
            <p:nvPr/>
          </p:nvSpPr>
          <p:spPr>
            <a:xfrm>
              <a:off x="6230006" y="2762374"/>
              <a:ext cx="1771742" cy="2804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30" extrusionOk="0">
                  <a:moveTo>
                    <a:pt x="16540" y="456"/>
                  </a:moveTo>
                  <a:cubicBezTo>
                    <a:pt x="9972" y="-970"/>
                    <a:pt x="4726" y="1186"/>
                    <a:pt x="0" y="3667"/>
                  </a:cubicBezTo>
                  <a:lnTo>
                    <a:pt x="0" y="20630"/>
                  </a:lnTo>
                  <a:lnTo>
                    <a:pt x="21600" y="20630"/>
                  </a:lnTo>
                  <a:lnTo>
                    <a:pt x="21600" y="2106"/>
                  </a:lnTo>
                  <a:cubicBezTo>
                    <a:pt x="19833" y="1388"/>
                    <a:pt x="18158" y="804"/>
                    <a:pt x="16540" y="456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" name="Shape">
              <a:extLst>
                <a:ext uri="{FF2B5EF4-FFF2-40B4-BE49-F238E27FC236}">
                  <a16:creationId xmlns:a16="http://schemas.microsoft.com/office/drawing/2014/main" id="{4B1061AA-399C-E945-95B0-3853396A5FB2}"/>
                </a:ext>
              </a:extLst>
            </p:cNvPr>
            <p:cNvSpPr/>
            <p:nvPr/>
          </p:nvSpPr>
          <p:spPr>
            <a:xfrm>
              <a:off x="8107051" y="3113364"/>
              <a:ext cx="1817524" cy="2456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325"/>
                  </a:moveTo>
                  <a:cubicBezTo>
                    <a:pt x="13022" y="7325"/>
                    <a:pt x="5985" y="3019"/>
                    <a:pt x="0" y="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7325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Shape">
              <a:extLst>
                <a:ext uri="{FF2B5EF4-FFF2-40B4-BE49-F238E27FC236}">
                  <a16:creationId xmlns:a16="http://schemas.microsoft.com/office/drawing/2014/main" id="{FE1A7CC9-ADC9-B249-B576-A886A16E4528}"/>
                </a:ext>
              </a:extLst>
            </p:cNvPr>
            <p:cNvSpPr/>
            <p:nvPr/>
          </p:nvSpPr>
          <p:spPr>
            <a:xfrm>
              <a:off x="2460656" y="4959888"/>
              <a:ext cx="1817524" cy="602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cubicBezTo>
                    <a:pt x="15996" y="10773"/>
                    <a:pt x="9540" y="18155"/>
                    <a:pt x="0" y="21600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66649CF1-98DC-D943-9A41-D945256B38C9}"/>
                </a:ext>
              </a:extLst>
            </p:cNvPr>
            <p:cNvSpPr/>
            <p:nvPr/>
          </p:nvSpPr>
          <p:spPr>
            <a:xfrm>
              <a:off x="4368222" y="3342274"/>
              <a:ext cx="1771742" cy="2224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156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12707" y="6326"/>
                    <a:pt x="6902" y="11437"/>
                    <a:pt x="0" y="1515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" name="Shape">
              <a:extLst>
                <a:ext uri="{FF2B5EF4-FFF2-40B4-BE49-F238E27FC236}">
                  <a16:creationId xmlns:a16="http://schemas.microsoft.com/office/drawing/2014/main" id="{B560502B-1810-5C41-8DC9-6BDE6FB0AB8E}"/>
                </a:ext>
              </a:extLst>
            </p:cNvPr>
            <p:cNvSpPr/>
            <p:nvPr/>
          </p:nvSpPr>
          <p:spPr>
            <a:xfrm>
              <a:off x="2155447" y="1556792"/>
              <a:ext cx="8266271" cy="4256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21592" y="20918"/>
                  </a:moveTo>
                  <a:cubicBezTo>
                    <a:pt x="21588" y="20911"/>
                    <a:pt x="21588" y="20903"/>
                    <a:pt x="21584" y="20895"/>
                  </a:cubicBezTo>
                  <a:lnTo>
                    <a:pt x="21289" y="20322"/>
                  </a:lnTo>
                  <a:cubicBezTo>
                    <a:pt x="21273" y="20291"/>
                    <a:pt x="21249" y="20291"/>
                    <a:pt x="21233" y="20322"/>
                  </a:cubicBezTo>
                  <a:cubicBezTo>
                    <a:pt x="21217" y="20353"/>
                    <a:pt x="21217" y="20400"/>
                    <a:pt x="21233" y="20431"/>
                  </a:cubicBezTo>
                  <a:lnTo>
                    <a:pt x="21460" y="20872"/>
                  </a:lnTo>
                  <a:lnTo>
                    <a:pt x="17569" y="20872"/>
                  </a:lnTo>
                  <a:lnTo>
                    <a:pt x="17549" y="20872"/>
                  </a:lnTo>
                  <a:lnTo>
                    <a:pt x="11829" y="20872"/>
                  </a:lnTo>
                  <a:lnTo>
                    <a:pt x="11809" y="20872"/>
                  </a:lnTo>
                  <a:lnTo>
                    <a:pt x="6088" y="20872"/>
                  </a:lnTo>
                  <a:lnTo>
                    <a:pt x="6068" y="20872"/>
                  </a:lnTo>
                  <a:lnTo>
                    <a:pt x="375" y="20872"/>
                  </a:lnTo>
                  <a:lnTo>
                    <a:pt x="375" y="263"/>
                  </a:lnTo>
                  <a:lnTo>
                    <a:pt x="602" y="705"/>
                  </a:lnTo>
                  <a:cubicBezTo>
                    <a:pt x="610" y="720"/>
                    <a:pt x="622" y="728"/>
                    <a:pt x="630" y="728"/>
                  </a:cubicBezTo>
                  <a:cubicBezTo>
                    <a:pt x="638" y="728"/>
                    <a:pt x="650" y="720"/>
                    <a:pt x="658" y="705"/>
                  </a:cubicBezTo>
                  <a:cubicBezTo>
                    <a:pt x="674" y="674"/>
                    <a:pt x="674" y="627"/>
                    <a:pt x="658" y="596"/>
                  </a:cubicBezTo>
                  <a:lnTo>
                    <a:pt x="363" y="23"/>
                  </a:lnTo>
                  <a:cubicBezTo>
                    <a:pt x="355" y="8"/>
                    <a:pt x="347" y="0"/>
                    <a:pt x="335" y="0"/>
                  </a:cubicBezTo>
                  <a:cubicBezTo>
                    <a:pt x="323" y="0"/>
                    <a:pt x="315" y="8"/>
                    <a:pt x="307" y="23"/>
                  </a:cubicBezTo>
                  <a:lnTo>
                    <a:pt x="12" y="596"/>
                  </a:lnTo>
                  <a:cubicBezTo>
                    <a:pt x="-4" y="627"/>
                    <a:pt x="-4" y="674"/>
                    <a:pt x="12" y="705"/>
                  </a:cubicBezTo>
                  <a:cubicBezTo>
                    <a:pt x="28" y="736"/>
                    <a:pt x="52" y="736"/>
                    <a:pt x="68" y="705"/>
                  </a:cubicBezTo>
                  <a:lnTo>
                    <a:pt x="295" y="263"/>
                  </a:lnTo>
                  <a:lnTo>
                    <a:pt x="295" y="20949"/>
                  </a:lnTo>
                  <a:cubicBezTo>
                    <a:pt x="295" y="20996"/>
                    <a:pt x="311" y="21027"/>
                    <a:pt x="335" y="21027"/>
                  </a:cubicBezTo>
                  <a:lnTo>
                    <a:pt x="21460" y="21027"/>
                  </a:lnTo>
                  <a:lnTo>
                    <a:pt x="21233" y="21468"/>
                  </a:lnTo>
                  <a:cubicBezTo>
                    <a:pt x="21217" y="21499"/>
                    <a:pt x="21217" y="21546"/>
                    <a:pt x="21233" y="21577"/>
                  </a:cubicBezTo>
                  <a:cubicBezTo>
                    <a:pt x="21241" y="21592"/>
                    <a:pt x="21253" y="21600"/>
                    <a:pt x="21261" y="21600"/>
                  </a:cubicBezTo>
                  <a:cubicBezTo>
                    <a:pt x="21269" y="21600"/>
                    <a:pt x="21281" y="21592"/>
                    <a:pt x="21289" y="21577"/>
                  </a:cubicBezTo>
                  <a:lnTo>
                    <a:pt x="21584" y="21004"/>
                  </a:lnTo>
                  <a:cubicBezTo>
                    <a:pt x="21588" y="20996"/>
                    <a:pt x="21592" y="20988"/>
                    <a:pt x="21592" y="20980"/>
                  </a:cubicBezTo>
                  <a:cubicBezTo>
                    <a:pt x="21596" y="20957"/>
                    <a:pt x="21596" y="20942"/>
                    <a:pt x="21592" y="20918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D7F424-6570-A541-9AED-720E50766437}"/>
                </a:ext>
              </a:extLst>
            </p:cNvPr>
            <p:cNvSpPr txBox="1"/>
            <p:nvPr/>
          </p:nvSpPr>
          <p:spPr>
            <a:xfrm>
              <a:off x="2698282" y="5969432"/>
              <a:ext cx="1363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INTRODUCTION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112A82E-7802-C745-B02B-297598FBE329}"/>
                </a:ext>
              </a:extLst>
            </p:cNvPr>
            <p:cNvSpPr txBox="1"/>
            <p:nvPr/>
          </p:nvSpPr>
          <p:spPr>
            <a:xfrm>
              <a:off x="4812658" y="5969432"/>
              <a:ext cx="882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GROWTH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053473D-8D6E-1544-822F-D57B2D4CF449}"/>
                </a:ext>
              </a:extLst>
            </p:cNvPr>
            <p:cNvSpPr txBox="1"/>
            <p:nvPr/>
          </p:nvSpPr>
          <p:spPr>
            <a:xfrm>
              <a:off x="6635528" y="5969432"/>
              <a:ext cx="9721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MATURITY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67D0050-12EA-1F42-B2B9-1CB29F52EACA}"/>
                </a:ext>
              </a:extLst>
            </p:cNvPr>
            <p:cNvSpPr txBox="1"/>
            <p:nvPr/>
          </p:nvSpPr>
          <p:spPr>
            <a:xfrm>
              <a:off x="8602062" y="5969432"/>
              <a:ext cx="808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DECLINE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75E2396-1879-8948-94C8-EECA0CA81544}"/>
                </a:ext>
              </a:extLst>
            </p:cNvPr>
            <p:cNvSpPr txBox="1"/>
            <p:nvPr/>
          </p:nvSpPr>
          <p:spPr>
            <a:xfrm>
              <a:off x="8756297" y="2890867"/>
              <a:ext cx="10406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PRODUCT</a:t>
              </a:r>
              <a:br>
                <a:rPr lang="en-US" sz="1400" b="1" dirty="0">
                  <a:solidFill>
                    <a:schemeClr val="tx2"/>
                  </a:solidFill>
                </a:rPr>
              </a:br>
              <a:r>
                <a:rPr lang="en-US" sz="1400" b="1" dirty="0">
                  <a:solidFill>
                    <a:schemeClr val="tx2"/>
                  </a:solidFill>
                </a:rPr>
                <a:t>EXTENSION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B767B92-9279-6D45-97B9-712893BEC850}"/>
                </a:ext>
              </a:extLst>
            </p:cNvPr>
            <p:cNvSpPr txBox="1"/>
            <p:nvPr/>
          </p:nvSpPr>
          <p:spPr>
            <a:xfrm rot="16200000">
              <a:off x="1455269" y="3421685"/>
              <a:ext cx="10616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SALES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4B003DF-3DC7-8B42-8439-92C4FBB4B779}"/>
                </a:ext>
              </a:extLst>
            </p:cNvPr>
            <p:cNvSpPr txBox="1"/>
            <p:nvPr/>
          </p:nvSpPr>
          <p:spPr>
            <a:xfrm>
              <a:off x="9959232" y="5812955"/>
              <a:ext cx="947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TIME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F33642B-FDFD-2C46-ACD7-5B15654DB2B9}"/>
              </a:ext>
            </a:extLst>
          </p:cNvPr>
          <p:cNvGrpSpPr/>
          <p:nvPr/>
        </p:nvGrpSpPr>
        <p:grpSpPr>
          <a:xfrm>
            <a:off x="2628222" y="3006636"/>
            <a:ext cx="1587004" cy="1953252"/>
            <a:chOff x="319755" y="4381524"/>
            <a:chExt cx="2088994" cy="1953252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5BE158F-A864-5041-89B8-D8EE4DD04DA5}"/>
                </a:ext>
              </a:extLst>
            </p:cNvPr>
            <p:cNvSpPr txBox="1"/>
            <p:nvPr/>
          </p:nvSpPr>
          <p:spPr>
            <a:xfrm>
              <a:off x="319755" y="4381524"/>
              <a:ext cx="2088993" cy="400110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2000" b="1" noProof="1">
                  <a:solidFill>
                    <a:schemeClr val="accent4"/>
                  </a:solidFill>
                </a:rPr>
                <a:t>Lorem Ipsum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670DF21-EDEE-0D44-AE45-2033FB986022}"/>
                </a:ext>
              </a:extLst>
            </p:cNvPr>
            <p:cNvSpPr/>
            <p:nvPr/>
          </p:nvSpPr>
          <p:spPr>
            <a:xfrm>
              <a:off x="319756" y="4765116"/>
              <a:ext cx="2088993" cy="156966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n-US" sz="1200" noProof="1"/>
                <a:t>Lorem ipsum dolor sit amet, consectetur adipiscing elit. Integer nec odio. Praesent libero. Sed cursus ante dapibus diam. Sed nisi. Nulla qui sem ni elementum ipediet.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51F8A1F-2B78-D244-ACAF-F6E54F0ECDA8}"/>
              </a:ext>
            </a:extLst>
          </p:cNvPr>
          <p:cNvGrpSpPr/>
          <p:nvPr/>
        </p:nvGrpSpPr>
        <p:grpSpPr>
          <a:xfrm>
            <a:off x="4415459" y="2283572"/>
            <a:ext cx="1587004" cy="1214589"/>
            <a:chOff x="319755" y="4381524"/>
            <a:chExt cx="2088994" cy="1214589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70EFA0E-EDE2-6C4E-AE5B-0AF838AFBE1F}"/>
                </a:ext>
              </a:extLst>
            </p:cNvPr>
            <p:cNvSpPr txBox="1"/>
            <p:nvPr/>
          </p:nvSpPr>
          <p:spPr>
            <a:xfrm>
              <a:off x="319755" y="4381524"/>
              <a:ext cx="2088993" cy="400110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2000" b="1" noProof="1">
                  <a:solidFill>
                    <a:schemeClr val="accent3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339C950-4633-414B-9325-8DD0C88C06CE}"/>
                </a:ext>
              </a:extLst>
            </p:cNvPr>
            <p:cNvSpPr/>
            <p:nvPr/>
          </p:nvSpPr>
          <p:spPr>
            <a:xfrm>
              <a:off x="319756" y="4765116"/>
              <a:ext cx="2088993" cy="83099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n-US" sz="1200" noProof="1"/>
                <a:t>Lorem ipsum dolor sit amet, consectetur adipiscing elit. Integer nec odio. 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88FD8BB-ECF0-C044-86D6-AAE7B72028A2}"/>
              </a:ext>
            </a:extLst>
          </p:cNvPr>
          <p:cNvGrpSpPr/>
          <p:nvPr/>
        </p:nvGrpSpPr>
        <p:grpSpPr>
          <a:xfrm>
            <a:off x="6379341" y="1545817"/>
            <a:ext cx="1587004" cy="1214589"/>
            <a:chOff x="319755" y="4381524"/>
            <a:chExt cx="2088994" cy="1214589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3FF1F49-55F6-314B-ACD4-73F5E07C0680}"/>
                </a:ext>
              </a:extLst>
            </p:cNvPr>
            <p:cNvSpPr txBox="1"/>
            <p:nvPr/>
          </p:nvSpPr>
          <p:spPr>
            <a:xfrm>
              <a:off x="319755" y="4381524"/>
              <a:ext cx="2088993" cy="400110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2000" b="1" noProof="1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FDF6F35-BA0C-7A45-90DB-CA96E83F93F7}"/>
                </a:ext>
              </a:extLst>
            </p:cNvPr>
            <p:cNvSpPr/>
            <p:nvPr/>
          </p:nvSpPr>
          <p:spPr>
            <a:xfrm>
              <a:off x="319756" y="4765116"/>
              <a:ext cx="2088993" cy="83099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n-US" sz="1200" noProof="1"/>
                <a:t>Lorem ipsum dolor sit amet, consectetur adipiscing elit. Integer nec odio. 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9418486-4266-AC46-BC5C-0021B01AE966}"/>
              </a:ext>
            </a:extLst>
          </p:cNvPr>
          <p:cNvGrpSpPr/>
          <p:nvPr/>
        </p:nvGrpSpPr>
        <p:grpSpPr>
          <a:xfrm>
            <a:off x="8239313" y="1088617"/>
            <a:ext cx="1587004" cy="1214589"/>
            <a:chOff x="319755" y="4381524"/>
            <a:chExt cx="2088994" cy="1214589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6AA1B1-CC3B-8A4E-BB06-32721DC1397E}"/>
                </a:ext>
              </a:extLst>
            </p:cNvPr>
            <p:cNvSpPr txBox="1"/>
            <p:nvPr/>
          </p:nvSpPr>
          <p:spPr>
            <a:xfrm>
              <a:off x="319755" y="4381524"/>
              <a:ext cx="2088993" cy="400110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2000" b="1" noProof="1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C2B6CF0-2911-0247-BB6E-4987BAD7B151}"/>
                </a:ext>
              </a:extLst>
            </p:cNvPr>
            <p:cNvSpPr/>
            <p:nvPr/>
          </p:nvSpPr>
          <p:spPr>
            <a:xfrm>
              <a:off x="319756" y="4765116"/>
              <a:ext cx="2088993" cy="83099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n-US" sz="1200" noProof="1"/>
                <a:t>Lorem ipsum dolor sit amet, consectetur adipiscing elit. Integer nec odio.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8019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64CC-CE0C-8843-B759-4B60C810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37159"/>
            <a:ext cx="9797831" cy="707886"/>
          </a:xfrm>
        </p:spPr>
        <p:txBody>
          <a:bodyPr/>
          <a:lstStyle/>
          <a:p>
            <a:r>
              <a:rPr lang="en-CA" dirty="0"/>
              <a:t>Essential Marketing Models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8C4EF-4273-3A45-A168-3F1C06179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Porter’s Five Forces (Option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F45C4-C8DF-C845-95C0-1878A6B6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id="{FBFC8D54-5A29-7044-9DE0-C60A1C5CC48F}"/>
              </a:ext>
            </a:extLst>
          </p:cNvPr>
          <p:cNvSpPr/>
          <p:nvPr/>
        </p:nvSpPr>
        <p:spPr>
          <a:xfrm>
            <a:off x="6647425" y="2893777"/>
            <a:ext cx="740077" cy="1747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8" y="2548"/>
                </a:moveTo>
                <a:cubicBezTo>
                  <a:pt x="9248" y="3266"/>
                  <a:pt x="7872" y="3862"/>
                  <a:pt x="6144" y="3862"/>
                </a:cubicBezTo>
                <a:lnTo>
                  <a:pt x="0" y="3862"/>
                </a:lnTo>
                <a:cubicBezTo>
                  <a:pt x="5280" y="5786"/>
                  <a:pt x="8608" y="8632"/>
                  <a:pt x="8608" y="11803"/>
                </a:cubicBezTo>
                <a:cubicBezTo>
                  <a:pt x="8608" y="14134"/>
                  <a:pt x="6816" y="16288"/>
                  <a:pt x="3744" y="18036"/>
                </a:cubicBezTo>
                <a:lnTo>
                  <a:pt x="3744" y="20963"/>
                </a:lnTo>
                <a:cubicBezTo>
                  <a:pt x="3744" y="21315"/>
                  <a:pt x="4416" y="21600"/>
                  <a:pt x="5248" y="21600"/>
                </a:cubicBezTo>
                <a:lnTo>
                  <a:pt x="13696" y="21600"/>
                </a:lnTo>
                <a:cubicBezTo>
                  <a:pt x="18656" y="18890"/>
                  <a:pt x="21600" y="15502"/>
                  <a:pt x="21600" y="11816"/>
                </a:cubicBezTo>
                <a:cubicBezTo>
                  <a:pt x="21600" y="7128"/>
                  <a:pt x="16832" y="2913"/>
                  <a:pt x="9248" y="0"/>
                </a:cubicBezTo>
                <a:lnTo>
                  <a:pt x="9248" y="25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32" name="Shape">
            <a:extLst>
              <a:ext uri="{FF2B5EF4-FFF2-40B4-BE49-F238E27FC236}">
                <a16:creationId xmlns:a16="http://schemas.microsoft.com/office/drawing/2014/main" id="{86D43E86-B4FD-744A-8968-316FEF512C0B}"/>
              </a:ext>
            </a:extLst>
          </p:cNvPr>
          <p:cNvSpPr/>
          <p:nvPr/>
        </p:nvSpPr>
        <p:spPr>
          <a:xfrm>
            <a:off x="5134402" y="2553895"/>
            <a:ext cx="1775066" cy="730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708" y="12714"/>
                </a:moveTo>
                <a:cubicBezTo>
                  <a:pt x="3415" y="12714"/>
                  <a:pt x="4002" y="14108"/>
                  <a:pt x="4002" y="15859"/>
                </a:cubicBezTo>
                <a:lnTo>
                  <a:pt x="4002" y="21600"/>
                </a:lnTo>
                <a:cubicBezTo>
                  <a:pt x="5884" y="16443"/>
                  <a:pt x="8632" y="13200"/>
                  <a:pt x="11701" y="13200"/>
                </a:cubicBezTo>
                <a:cubicBezTo>
                  <a:pt x="13875" y="13200"/>
                  <a:pt x="15890" y="14822"/>
                  <a:pt x="17544" y="17611"/>
                </a:cubicBezTo>
                <a:lnTo>
                  <a:pt x="20973" y="17611"/>
                </a:lnTo>
                <a:cubicBezTo>
                  <a:pt x="21320" y="17611"/>
                  <a:pt x="21600" y="16930"/>
                  <a:pt x="21600" y="16086"/>
                </a:cubicBezTo>
                <a:lnTo>
                  <a:pt x="21600" y="8530"/>
                </a:lnTo>
                <a:cubicBezTo>
                  <a:pt x="18892" y="3211"/>
                  <a:pt x="15450" y="0"/>
                  <a:pt x="11701" y="0"/>
                </a:cubicBezTo>
                <a:cubicBezTo>
                  <a:pt x="7058" y="0"/>
                  <a:pt x="2882" y="4897"/>
                  <a:pt x="0" y="12681"/>
                </a:cubicBezTo>
                <a:lnTo>
                  <a:pt x="2708" y="126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33" name="Shape">
            <a:extLst>
              <a:ext uri="{FF2B5EF4-FFF2-40B4-BE49-F238E27FC236}">
                <a16:creationId xmlns:a16="http://schemas.microsoft.com/office/drawing/2014/main" id="{3402D7A3-7EDD-FC43-B514-09E48C93C888}"/>
              </a:ext>
            </a:extLst>
          </p:cNvPr>
          <p:cNvSpPr/>
          <p:nvPr/>
        </p:nvSpPr>
        <p:spPr>
          <a:xfrm>
            <a:off x="4805483" y="3036308"/>
            <a:ext cx="721437" cy="1758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474" y="18920"/>
                </a:moveTo>
                <a:cubicBezTo>
                  <a:pt x="12474" y="18206"/>
                  <a:pt x="13886" y="17614"/>
                  <a:pt x="15659" y="17614"/>
                </a:cubicBezTo>
                <a:lnTo>
                  <a:pt x="21600" y="17614"/>
                </a:lnTo>
                <a:cubicBezTo>
                  <a:pt x="16512" y="15715"/>
                  <a:pt x="13328" y="12968"/>
                  <a:pt x="13328" y="9925"/>
                </a:cubicBezTo>
                <a:cubicBezTo>
                  <a:pt x="13328" y="7649"/>
                  <a:pt x="15100" y="5562"/>
                  <a:pt x="18120" y="3851"/>
                </a:cubicBezTo>
                <a:lnTo>
                  <a:pt x="18120" y="633"/>
                </a:lnTo>
                <a:cubicBezTo>
                  <a:pt x="18120" y="283"/>
                  <a:pt x="17431" y="0"/>
                  <a:pt x="16577" y="0"/>
                </a:cubicBezTo>
                <a:lnTo>
                  <a:pt x="8502" y="0"/>
                </a:lnTo>
                <a:cubicBezTo>
                  <a:pt x="3184" y="2720"/>
                  <a:pt x="0" y="6168"/>
                  <a:pt x="0" y="9925"/>
                </a:cubicBezTo>
                <a:cubicBezTo>
                  <a:pt x="0" y="14544"/>
                  <a:pt x="4793" y="18691"/>
                  <a:pt x="12474" y="21600"/>
                </a:cubicBezTo>
                <a:lnTo>
                  <a:pt x="12474" y="189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34" name="Shape">
            <a:extLst>
              <a:ext uri="{FF2B5EF4-FFF2-40B4-BE49-F238E27FC236}">
                <a16:creationId xmlns:a16="http://schemas.microsoft.com/office/drawing/2014/main" id="{81765386-F592-1747-BC91-7CB2199C658F}"/>
              </a:ext>
            </a:extLst>
          </p:cNvPr>
          <p:cNvSpPr/>
          <p:nvPr/>
        </p:nvSpPr>
        <p:spPr>
          <a:xfrm>
            <a:off x="5276932" y="4417763"/>
            <a:ext cx="1795891" cy="721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9" y="8272"/>
                </a:moveTo>
                <a:cubicBezTo>
                  <a:pt x="17960" y="8272"/>
                  <a:pt x="17380" y="6861"/>
                  <a:pt x="17380" y="5088"/>
                </a:cubicBezTo>
                <a:lnTo>
                  <a:pt x="17380" y="0"/>
                </a:lnTo>
                <a:cubicBezTo>
                  <a:pt x="15521" y="5088"/>
                  <a:pt x="12831" y="8272"/>
                  <a:pt x="9851" y="8272"/>
                </a:cubicBezTo>
                <a:cubicBezTo>
                  <a:pt x="7582" y="8272"/>
                  <a:pt x="5486" y="6434"/>
                  <a:pt x="3798" y="3283"/>
                </a:cubicBezTo>
                <a:lnTo>
                  <a:pt x="620" y="3283"/>
                </a:lnTo>
                <a:cubicBezTo>
                  <a:pt x="277" y="3283"/>
                  <a:pt x="0" y="3972"/>
                  <a:pt x="0" y="4826"/>
                </a:cubicBezTo>
                <a:lnTo>
                  <a:pt x="0" y="12802"/>
                </a:lnTo>
                <a:cubicBezTo>
                  <a:pt x="2677" y="18285"/>
                  <a:pt x="6119" y="21600"/>
                  <a:pt x="9864" y="21600"/>
                </a:cubicBezTo>
                <a:cubicBezTo>
                  <a:pt x="14545" y="21600"/>
                  <a:pt x="18752" y="16446"/>
                  <a:pt x="21600" y="8272"/>
                </a:cubicBezTo>
                <a:lnTo>
                  <a:pt x="18659" y="82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D37A90A4-D47A-F741-B8C9-2C0DCECD0C94}"/>
              </a:ext>
            </a:extLst>
          </p:cNvPr>
          <p:cNvSpPr/>
          <p:nvPr/>
        </p:nvSpPr>
        <p:spPr>
          <a:xfrm>
            <a:off x="3358233" y="3321371"/>
            <a:ext cx="2186340" cy="1065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5" h="21600" extrusionOk="0">
                <a:moveTo>
                  <a:pt x="21266" y="9622"/>
                </a:moveTo>
                <a:lnTo>
                  <a:pt x="17435" y="2356"/>
                </a:lnTo>
                <a:cubicBezTo>
                  <a:pt x="16961" y="1467"/>
                  <a:pt x="16205" y="2156"/>
                  <a:pt x="16205" y="3467"/>
                </a:cubicBezTo>
                <a:cubicBezTo>
                  <a:pt x="16205" y="5733"/>
                  <a:pt x="15148" y="7489"/>
                  <a:pt x="13994" y="6756"/>
                </a:cubicBezTo>
                <a:cubicBezTo>
                  <a:pt x="13292" y="6311"/>
                  <a:pt x="12850" y="4933"/>
                  <a:pt x="12850" y="3422"/>
                </a:cubicBezTo>
                <a:cubicBezTo>
                  <a:pt x="12839" y="1533"/>
                  <a:pt x="12095" y="0"/>
                  <a:pt x="11178" y="0"/>
                </a:cubicBezTo>
                <a:lnTo>
                  <a:pt x="5244" y="0"/>
                </a:lnTo>
                <a:cubicBezTo>
                  <a:pt x="2352" y="0"/>
                  <a:pt x="0" y="4822"/>
                  <a:pt x="0" y="10800"/>
                </a:cubicBezTo>
                <a:lnTo>
                  <a:pt x="0" y="10800"/>
                </a:lnTo>
                <a:cubicBezTo>
                  <a:pt x="0" y="16756"/>
                  <a:pt x="2341" y="21600"/>
                  <a:pt x="5244" y="21600"/>
                </a:cubicBezTo>
                <a:lnTo>
                  <a:pt x="11178" y="21600"/>
                </a:lnTo>
                <a:cubicBezTo>
                  <a:pt x="12105" y="21600"/>
                  <a:pt x="12850" y="20044"/>
                  <a:pt x="12850" y="18156"/>
                </a:cubicBezTo>
                <a:lnTo>
                  <a:pt x="12850" y="18156"/>
                </a:lnTo>
                <a:cubicBezTo>
                  <a:pt x="12850" y="16244"/>
                  <a:pt x="13605" y="14711"/>
                  <a:pt x="14522" y="14711"/>
                </a:cubicBezTo>
                <a:cubicBezTo>
                  <a:pt x="15439" y="14711"/>
                  <a:pt x="16195" y="16267"/>
                  <a:pt x="16195" y="18156"/>
                </a:cubicBezTo>
                <a:lnTo>
                  <a:pt x="16195" y="18156"/>
                </a:lnTo>
                <a:cubicBezTo>
                  <a:pt x="16195" y="19467"/>
                  <a:pt x="16950" y="20156"/>
                  <a:pt x="17425" y="19267"/>
                </a:cubicBezTo>
                <a:lnTo>
                  <a:pt x="21255" y="12000"/>
                </a:lnTo>
                <a:cubicBezTo>
                  <a:pt x="21600" y="11356"/>
                  <a:pt x="21600" y="10244"/>
                  <a:pt x="21266" y="962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80000" tIns="38100" rIns="7200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rPr lang="fr-CA" sz="1200" b="1" dirty="0">
                <a:solidFill>
                  <a:schemeClr val="bg1"/>
                </a:solidFill>
              </a:rPr>
              <a:t>BARGAINING POWER OF SUPPLIERS</a:t>
            </a:r>
            <a:endParaRPr sz="1200" b="1" dirty="0">
              <a:solidFill>
                <a:schemeClr val="bg1"/>
              </a:solidFill>
            </a:endParaRPr>
          </a:p>
        </p:txBody>
      </p:sp>
      <p:sp>
        <p:nvSpPr>
          <p:cNvPr id="36" name="Shape">
            <a:extLst>
              <a:ext uri="{FF2B5EF4-FFF2-40B4-BE49-F238E27FC236}">
                <a16:creationId xmlns:a16="http://schemas.microsoft.com/office/drawing/2014/main" id="{E17052D0-D68D-C247-AA65-3074DA75F80A}"/>
              </a:ext>
            </a:extLst>
          </p:cNvPr>
          <p:cNvSpPr/>
          <p:nvPr/>
        </p:nvSpPr>
        <p:spPr>
          <a:xfrm>
            <a:off x="6647422" y="3321371"/>
            <a:ext cx="2186348" cy="1065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5" h="21600" extrusionOk="0">
                <a:moveTo>
                  <a:pt x="250" y="11978"/>
                </a:moveTo>
                <a:lnTo>
                  <a:pt x="4080" y="19244"/>
                </a:lnTo>
                <a:cubicBezTo>
                  <a:pt x="4554" y="20133"/>
                  <a:pt x="5310" y="19444"/>
                  <a:pt x="5310" y="18133"/>
                </a:cubicBezTo>
                <a:cubicBezTo>
                  <a:pt x="5310" y="15867"/>
                  <a:pt x="6367" y="14111"/>
                  <a:pt x="7521" y="14844"/>
                </a:cubicBezTo>
                <a:cubicBezTo>
                  <a:pt x="8223" y="15289"/>
                  <a:pt x="8665" y="16667"/>
                  <a:pt x="8665" y="18178"/>
                </a:cubicBezTo>
                <a:cubicBezTo>
                  <a:pt x="8676" y="20067"/>
                  <a:pt x="9420" y="21600"/>
                  <a:pt x="10337" y="21600"/>
                </a:cubicBezTo>
                <a:lnTo>
                  <a:pt x="16271" y="21600"/>
                </a:lnTo>
                <a:cubicBezTo>
                  <a:pt x="19163" y="21600"/>
                  <a:pt x="21515" y="16778"/>
                  <a:pt x="21515" y="10800"/>
                </a:cubicBezTo>
                <a:lnTo>
                  <a:pt x="21515" y="10800"/>
                </a:lnTo>
                <a:cubicBezTo>
                  <a:pt x="21515" y="4844"/>
                  <a:pt x="19174" y="0"/>
                  <a:pt x="16271" y="0"/>
                </a:cubicBezTo>
                <a:lnTo>
                  <a:pt x="10337" y="0"/>
                </a:lnTo>
                <a:cubicBezTo>
                  <a:pt x="9410" y="0"/>
                  <a:pt x="8665" y="1556"/>
                  <a:pt x="8665" y="3444"/>
                </a:cubicBezTo>
                <a:lnTo>
                  <a:pt x="8665" y="3444"/>
                </a:lnTo>
                <a:cubicBezTo>
                  <a:pt x="8665" y="5356"/>
                  <a:pt x="7910" y="6889"/>
                  <a:pt x="6993" y="6889"/>
                </a:cubicBezTo>
                <a:cubicBezTo>
                  <a:pt x="6076" y="6889"/>
                  <a:pt x="5320" y="5333"/>
                  <a:pt x="5320" y="3444"/>
                </a:cubicBezTo>
                <a:lnTo>
                  <a:pt x="5320" y="3444"/>
                </a:lnTo>
                <a:cubicBezTo>
                  <a:pt x="5320" y="2133"/>
                  <a:pt x="4565" y="1444"/>
                  <a:pt x="4090" y="2333"/>
                </a:cubicBezTo>
                <a:lnTo>
                  <a:pt x="260" y="9600"/>
                </a:lnTo>
                <a:cubicBezTo>
                  <a:pt x="-85" y="10244"/>
                  <a:pt x="-85" y="11356"/>
                  <a:pt x="250" y="1197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720000" tIns="38100" rIns="180000" bIns="38100" anchor="ctr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fr-CA" sz="1200" b="1" dirty="0">
                <a:solidFill>
                  <a:schemeClr val="bg1"/>
                </a:solidFill>
              </a:rPr>
              <a:t>BARGAINING POWER OF BUYERS</a:t>
            </a:r>
            <a:endParaRPr sz="1200" b="1" dirty="0">
              <a:solidFill>
                <a:schemeClr val="bg1"/>
              </a:solidFill>
            </a:endParaRPr>
          </a:p>
        </p:txBody>
      </p:sp>
      <p:sp>
        <p:nvSpPr>
          <p:cNvPr id="40" name="Shape">
            <a:extLst>
              <a:ext uri="{FF2B5EF4-FFF2-40B4-BE49-F238E27FC236}">
                <a16:creationId xmlns:a16="http://schemas.microsoft.com/office/drawing/2014/main" id="{F0A618B3-4217-ED47-869A-2E86B6349DE7}"/>
              </a:ext>
            </a:extLst>
          </p:cNvPr>
          <p:cNvSpPr/>
          <p:nvPr/>
        </p:nvSpPr>
        <p:spPr>
          <a:xfrm>
            <a:off x="5561995" y="4395835"/>
            <a:ext cx="1065686" cy="2186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5" extrusionOk="0">
                <a:moveTo>
                  <a:pt x="9622" y="249"/>
                </a:moveTo>
                <a:lnTo>
                  <a:pt x="2356" y="4080"/>
                </a:lnTo>
                <a:cubicBezTo>
                  <a:pt x="1467" y="4554"/>
                  <a:pt x="2156" y="5310"/>
                  <a:pt x="3467" y="5310"/>
                </a:cubicBezTo>
                <a:cubicBezTo>
                  <a:pt x="5734" y="5310"/>
                  <a:pt x="7489" y="6367"/>
                  <a:pt x="6756" y="7521"/>
                </a:cubicBezTo>
                <a:cubicBezTo>
                  <a:pt x="6311" y="8223"/>
                  <a:pt x="4933" y="8665"/>
                  <a:pt x="3422" y="8665"/>
                </a:cubicBezTo>
                <a:cubicBezTo>
                  <a:pt x="1533" y="8676"/>
                  <a:pt x="0" y="9420"/>
                  <a:pt x="0" y="10337"/>
                </a:cubicBezTo>
                <a:lnTo>
                  <a:pt x="0" y="16271"/>
                </a:lnTo>
                <a:cubicBezTo>
                  <a:pt x="0" y="19163"/>
                  <a:pt x="4822" y="21515"/>
                  <a:pt x="10800" y="21515"/>
                </a:cubicBezTo>
                <a:lnTo>
                  <a:pt x="10800" y="21515"/>
                </a:lnTo>
                <a:cubicBezTo>
                  <a:pt x="16756" y="21515"/>
                  <a:pt x="21600" y="19174"/>
                  <a:pt x="21600" y="16271"/>
                </a:cubicBezTo>
                <a:lnTo>
                  <a:pt x="21600" y="10337"/>
                </a:lnTo>
                <a:cubicBezTo>
                  <a:pt x="21600" y="9410"/>
                  <a:pt x="20044" y="8665"/>
                  <a:pt x="18156" y="8665"/>
                </a:cubicBezTo>
                <a:lnTo>
                  <a:pt x="18156" y="8665"/>
                </a:lnTo>
                <a:cubicBezTo>
                  <a:pt x="16244" y="8665"/>
                  <a:pt x="14711" y="7910"/>
                  <a:pt x="14711" y="6993"/>
                </a:cubicBezTo>
                <a:cubicBezTo>
                  <a:pt x="14711" y="6065"/>
                  <a:pt x="16267" y="5320"/>
                  <a:pt x="18156" y="5320"/>
                </a:cubicBezTo>
                <a:lnTo>
                  <a:pt x="18156" y="5320"/>
                </a:lnTo>
                <a:cubicBezTo>
                  <a:pt x="19467" y="5320"/>
                  <a:pt x="20156" y="4565"/>
                  <a:pt x="19267" y="4090"/>
                </a:cubicBezTo>
                <a:lnTo>
                  <a:pt x="12000" y="260"/>
                </a:lnTo>
                <a:cubicBezTo>
                  <a:pt x="11334" y="-85"/>
                  <a:pt x="10245" y="-85"/>
                  <a:pt x="9622" y="249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96000" anchor="b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200" b="1" dirty="0">
                <a:solidFill>
                  <a:schemeClr val="bg2">
                    <a:lumMod val="25000"/>
                  </a:schemeClr>
                </a:solidFill>
              </a:rPr>
              <a:t>THREAT OF NEW ENTRANTS</a:t>
            </a:r>
            <a:endParaRPr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Shape">
            <a:extLst>
              <a:ext uri="{FF2B5EF4-FFF2-40B4-BE49-F238E27FC236}">
                <a16:creationId xmlns:a16="http://schemas.microsoft.com/office/drawing/2014/main" id="{CE333AC8-55C0-2F4E-80B4-FB061DEBF068}"/>
              </a:ext>
            </a:extLst>
          </p:cNvPr>
          <p:cNvSpPr/>
          <p:nvPr/>
        </p:nvSpPr>
        <p:spPr>
          <a:xfrm>
            <a:off x="5561995" y="1106656"/>
            <a:ext cx="1065686" cy="2186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5" extrusionOk="0">
                <a:moveTo>
                  <a:pt x="11978" y="21266"/>
                </a:moveTo>
                <a:lnTo>
                  <a:pt x="19244" y="17435"/>
                </a:lnTo>
                <a:cubicBezTo>
                  <a:pt x="20133" y="16961"/>
                  <a:pt x="19444" y="16205"/>
                  <a:pt x="18133" y="16205"/>
                </a:cubicBezTo>
                <a:cubicBezTo>
                  <a:pt x="15866" y="16205"/>
                  <a:pt x="14111" y="15148"/>
                  <a:pt x="14844" y="13994"/>
                </a:cubicBezTo>
                <a:cubicBezTo>
                  <a:pt x="15289" y="13292"/>
                  <a:pt x="16667" y="12850"/>
                  <a:pt x="18178" y="12850"/>
                </a:cubicBezTo>
                <a:cubicBezTo>
                  <a:pt x="20067" y="12839"/>
                  <a:pt x="21600" y="12095"/>
                  <a:pt x="21600" y="11178"/>
                </a:cubicBezTo>
                <a:lnTo>
                  <a:pt x="21600" y="5244"/>
                </a:lnTo>
                <a:cubicBezTo>
                  <a:pt x="21600" y="2352"/>
                  <a:pt x="16778" y="0"/>
                  <a:pt x="10800" y="0"/>
                </a:cubicBezTo>
                <a:lnTo>
                  <a:pt x="10800" y="0"/>
                </a:lnTo>
                <a:cubicBezTo>
                  <a:pt x="4844" y="0"/>
                  <a:pt x="0" y="2341"/>
                  <a:pt x="0" y="5244"/>
                </a:cubicBezTo>
                <a:lnTo>
                  <a:pt x="0" y="11178"/>
                </a:lnTo>
                <a:cubicBezTo>
                  <a:pt x="0" y="12105"/>
                  <a:pt x="1556" y="12850"/>
                  <a:pt x="3444" y="12850"/>
                </a:cubicBezTo>
                <a:lnTo>
                  <a:pt x="3444" y="12850"/>
                </a:lnTo>
                <a:cubicBezTo>
                  <a:pt x="5356" y="12850"/>
                  <a:pt x="6889" y="13605"/>
                  <a:pt x="6889" y="14522"/>
                </a:cubicBezTo>
                <a:cubicBezTo>
                  <a:pt x="6889" y="15450"/>
                  <a:pt x="5333" y="16195"/>
                  <a:pt x="3444" y="16195"/>
                </a:cubicBezTo>
                <a:lnTo>
                  <a:pt x="3444" y="16195"/>
                </a:lnTo>
                <a:cubicBezTo>
                  <a:pt x="2133" y="16195"/>
                  <a:pt x="1444" y="16950"/>
                  <a:pt x="2333" y="17425"/>
                </a:cubicBezTo>
                <a:lnTo>
                  <a:pt x="9600" y="21255"/>
                </a:lnTo>
                <a:cubicBezTo>
                  <a:pt x="10244" y="21600"/>
                  <a:pt x="11333" y="21600"/>
                  <a:pt x="11978" y="21266"/>
                </a:cubicBez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38100" tIns="396000" rIns="38100" bIns="38100" anchor="t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200" b="1" dirty="0">
                <a:solidFill>
                  <a:schemeClr val="bg2">
                    <a:lumMod val="25000"/>
                  </a:schemeClr>
                </a:solidFill>
              </a:rPr>
              <a:t>THREAT OF SUBSTITUTES</a:t>
            </a:r>
            <a:endParaRPr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DE6E1C-AF8F-684F-AA26-635CEA1165C6}"/>
              </a:ext>
            </a:extLst>
          </p:cNvPr>
          <p:cNvSpPr txBox="1"/>
          <p:nvPr/>
        </p:nvSpPr>
        <p:spPr>
          <a:xfrm>
            <a:off x="5501007" y="3564997"/>
            <a:ext cx="1207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COMPETITIVE</a:t>
            </a:r>
            <a:br>
              <a:rPr lang="en-US" sz="1400" b="1" dirty="0">
                <a:solidFill>
                  <a:schemeClr val="tx2"/>
                </a:solidFill>
              </a:rPr>
            </a:br>
            <a:r>
              <a:rPr lang="en-US" sz="1400" b="1" dirty="0">
                <a:solidFill>
                  <a:schemeClr val="tx2"/>
                </a:solidFill>
              </a:rPr>
              <a:t>RIVALRY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AA9029B-C652-F44F-B680-02240C031AB5}"/>
              </a:ext>
            </a:extLst>
          </p:cNvPr>
          <p:cNvGrpSpPr/>
          <p:nvPr/>
        </p:nvGrpSpPr>
        <p:grpSpPr>
          <a:xfrm>
            <a:off x="7085430" y="1338987"/>
            <a:ext cx="3168182" cy="1337699"/>
            <a:chOff x="319755" y="4381524"/>
            <a:chExt cx="2088994" cy="133769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DCD651-030B-EA49-AF89-9DA706275A9C}"/>
                </a:ext>
              </a:extLst>
            </p:cNvPr>
            <p:cNvSpPr txBox="1"/>
            <p:nvPr/>
          </p:nvSpPr>
          <p:spPr>
            <a:xfrm>
              <a:off x="319755" y="4381524"/>
              <a:ext cx="2088993" cy="400110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2000" b="1" noProof="1">
                  <a:solidFill>
                    <a:schemeClr val="accent4"/>
                  </a:solidFill>
                </a:rPr>
                <a:t>Lorem Ipsum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1509E76-339D-4546-B4D3-B6B9FA1D11B3}"/>
                </a:ext>
              </a:extLst>
            </p:cNvPr>
            <p:cNvSpPr/>
            <p:nvPr/>
          </p:nvSpPr>
          <p:spPr>
            <a:xfrm>
              <a:off x="319756" y="4765116"/>
              <a:ext cx="2088993" cy="95410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n-US" sz="1400" noProof="1"/>
                <a:t>Lorem ipsum dolor sit amet, consectetur adipiscing elit. Integer nec odio. Praesent libero. Sed cursus ante dapibus diam. Sed nisi. Nulla qui sem ni elementum ipediet.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159D871-092D-8D44-87A1-9D96C1330683}"/>
              </a:ext>
            </a:extLst>
          </p:cNvPr>
          <p:cNvGrpSpPr/>
          <p:nvPr/>
        </p:nvGrpSpPr>
        <p:grpSpPr>
          <a:xfrm>
            <a:off x="7730533" y="4512390"/>
            <a:ext cx="3168182" cy="1337699"/>
            <a:chOff x="319755" y="4381524"/>
            <a:chExt cx="2088994" cy="133769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CD6CDEE-2A74-FD4A-BDEE-7FB731F1CF8A}"/>
                </a:ext>
              </a:extLst>
            </p:cNvPr>
            <p:cNvSpPr txBox="1"/>
            <p:nvPr/>
          </p:nvSpPr>
          <p:spPr>
            <a:xfrm>
              <a:off x="319755" y="4381524"/>
              <a:ext cx="2088993" cy="400110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2000" b="1" noProof="1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F5DFDF4-6590-F046-96A7-188FFDD1329E}"/>
                </a:ext>
              </a:extLst>
            </p:cNvPr>
            <p:cNvSpPr/>
            <p:nvPr/>
          </p:nvSpPr>
          <p:spPr>
            <a:xfrm>
              <a:off x="319756" y="4765116"/>
              <a:ext cx="2088993" cy="95410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n-US" sz="1400" noProof="1"/>
                <a:t>Lorem ipsum dolor sit amet, consectetur adipiscing elit. Integer nec odio. Praesent libero. Sed cursus ante dapibus diam. Sed nisi. Nulla qui sem ni elementum ipediet.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B9C9D0A-C1A5-234E-88A1-A7F60CED7646}"/>
              </a:ext>
            </a:extLst>
          </p:cNvPr>
          <p:cNvGrpSpPr/>
          <p:nvPr/>
        </p:nvGrpSpPr>
        <p:grpSpPr>
          <a:xfrm>
            <a:off x="1487729" y="1796410"/>
            <a:ext cx="3168182" cy="1337699"/>
            <a:chOff x="319755" y="4381524"/>
            <a:chExt cx="2088994" cy="133769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B844870-8FDF-C04C-98EF-3D7720921356}"/>
                </a:ext>
              </a:extLst>
            </p:cNvPr>
            <p:cNvSpPr txBox="1"/>
            <p:nvPr/>
          </p:nvSpPr>
          <p:spPr>
            <a:xfrm>
              <a:off x="319755" y="4381524"/>
              <a:ext cx="2088993" cy="400110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algn="r"/>
              <a:r>
                <a:rPr lang="en-US" sz="2000" b="1" noProof="1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1E8BC86-5FF2-FB49-8DF1-25F087170F01}"/>
                </a:ext>
              </a:extLst>
            </p:cNvPr>
            <p:cNvSpPr/>
            <p:nvPr/>
          </p:nvSpPr>
          <p:spPr>
            <a:xfrm>
              <a:off x="319756" y="4765116"/>
              <a:ext cx="2088993" cy="95410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n-US" sz="1400" noProof="1"/>
                <a:t>Lorem ipsum dolor sit amet, consectetur adipiscing elit. Integer nec odio. Praesent libero. Sed cursus ante dapibus diam. Sed nisi. Nulla qui sem ni elementum ipediet.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45F3400-E558-9D4F-801F-42C670F74D2B}"/>
              </a:ext>
            </a:extLst>
          </p:cNvPr>
          <p:cNvGrpSpPr/>
          <p:nvPr/>
        </p:nvGrpSpPr>
        <p:grpSpPr>
          <a:xfrm>
            <a:off x="2108750" y="5182381"/>
            <a:ext cx="3168182" cy="1337699"/>
            <a:chOff x="319755" y="4381524"/>
            <a:chExt cx="2088994" cy="1337699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3E735A4-D9AD-7248-AF73-485D187E7179}"/>
                </a:ext>
              </a:extLst>
            </p:cNvPr>
            <p:cNvSpPr txBox="1"/>
            <p:nvPr/>
          </p:nvSpPr>
          <p:spPr>
            <a:xfrm>
              <a:off x="319755" y="4381524"/>
              <a:ext cx="2088993" cy="400110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algn="r"/>
              <a:r>
                <a:rPr lang="en-US" sz="2000" b="1" noProof="1">
                  <a:solidFill>
                    <a:schemeClr val="accent3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F543FC0-43A8-1448-B55F-6EA91014E8D2}"/>
                </a:ext>
              </a:extLst>
            </p:cNvPr>
            <p:cNvSpPr/>
            <p:nvPr/>
          </p:nvSpPr>
          <p:spPr>
            <a:xfrm>
              <a:off x="319756" y="4765116"/>
              <a:ext cx="2088993" cy="95410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n-US" sz="1400" noProof="1"/>
                <a:t>Lorem ipsum dolor sit amet, consectetur adipiscing elit. Integer nec odio. Praesent libero. Sed cursus ante dapibus diam. Sed nisi. Nulla qui sem ni elementum ipediet.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5222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64CC-CE0C-8843-B759-4B60C810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37159"/>
            <a:ext cx="9797831" cy="707886"/>
          </a:xfrm>
        </p:spPr>
        <p:txBody>
          <a:bodyPr/>
          <a:lstStyle/>
          <a:p>
            <a:r>
              <a:rPr lang="en-CA" dirty="0"/>
              <a:t>Essential Marketing Models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8C4EF-4273-3A45-A168-3F1C06179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Porter’s Five Forces (Option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F45C4-C8DF-C845-95C0-1878A6B6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1E02E15-51EB-4A07-92D4-B2A9E6F3E471}"/>
              </a:ext>
            </a:extLst>
          </p:cNvPr>
          <p:cNvGrpSpPr/>
          <p:nvPr/>
        </p:nvGrpSpPr>
        <p:grpSpPr>
          <a:xfrm>
            <a:off x="3977422" y="1759135"/>
            <a:ext cx="4240806" cy="4231872"/>
            <a:chOff x="3977422" y="1759135"/>
            <a:chExt cx="4240806" cy="4231872"/>
          </a:xfrm>
        </p:grpSpPr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FACEFD7E-C528-F447-BAAF-4988DE888205}"/>
                </a:ext>
              </a:extLst>
            </p:cNvPr>
            <p:cNvSpPr/>
            <p:nvPr/>
          </p:nvSpPr>
          <p:spPr>
            <a:xfrm rot="2700000">
              <a:off x="6840060" y="1827159"/>
              <a:ext cx="1373962" cy="1237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7" h="21365" extrusionOk="0">
                  <a:moveTo>
                    <a:pt x="1744" y="14634"/>
                  </a:moveTo>
                  <a:cubicBezTo>
                    <a:pt x="4367" y="14634"/>
                    <a:pt x="6392" y="17551"/>
                    <a:pt x="5546" y="20733"/>
                  </a:cubicBezTo>
                  <a:cubicBezTo>
                    <a:pt x="5494" y="20957"/>
                    <a:pt x="5423" y="21161"/>
                    <a:pt x="5335" y="21345"/>
                  </a:cubicBezTo>
                  <a:cubicBezTo>
                    <a:pt x="6902" y="20916"/>
                    <a:pt x="8557" y="20692"/>
                    <a:pt x="10229" y="20692"/>
                  </a:cubicBezTo>
                  <a:cubicBezTo>
                    <a:pt x="11919" y="20692"/>
                    <a:pt x="13574" y="20916"/>
                    <a:pt x="15158" y="21365"/>
                  </a:cubicBezTo>
                  <a:cubicBezTo>
                    <a:pt x="14877" y="20733"/>
                    <a:pt x="14718" y="20039"/>
                    <a:pt x="14718" y="19285"/>
                  </a:cubicBezTo>
                  <a:cubicBezTo>
                    <a:pt x="14718" y="16735"/>
                    <a:pt x="16514" y="14655"/>
                    <a:pt x="18714" y="14655"/>
                  </a:cubicBezTo>
                  <a:lnTo>
                    <a:pt x="18714" y="14655"/>
                  </a:lnTo>
                  <a:cubicBezTo>
                    <a:pt x="20228" y="14655"/>
                    <a:pt x="21038" y="12554"/>
                    <a:pt x="19999" y="11269"/>
                  </a:cubicBezTo>
                  <a:lnTo>
                    <a:pt x="11602" y="703"/>
                  </a:lnTo>
                  <a:cubicBezTo>
                    <a:pt x="10863" y="-235"/>
                    <a:pt x="9595" y="-235"/>
                    <a:pt x="8856" y="703"/>
                  </a:cubicBezTo>
                  <a:lnTo>
                    <a:pt x="459" y="11269"/>
                  </a:lnTo>
                  <a:cubicBezTo>
                    <a:pt x="-562" y="12533"/>
                    <a:pt x="230" y="14634"/>
                    <a:pt x="1744" y="14634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2000" b="1">
                <a:solidFill>
                  <a:schemeClr val="bg1"/>
                </a:solidFill>
              </a:endParaRPr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CA737BFD-9D51-8D43-BC43-B93A5599586E}"/>
                </a:ext>
              </a:extLst>
            </p:cNvPr>
            <p:cNvSpPr/>
            <p:nvPr/>
          </p:nvSpPr>
          <p:spPr>
            <a:xfrm rot="2700000">
              <a:off x="4045714" y="1750699"/>
              <a:ext cx="1237909" cy="1374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0458" extrusionOk="0">
                  <a:moveTo>
                    <a:pt x="20692" y="10229"/>
                  </a:moveTo>
                  <a:cubicBezTo>
                    <a:pt x="20692" y="8540"/>
                    <a:pt x="20916" y="6887"/>
                    <a:pt x="21365" y="5304"/>
                  </a:cubicBezTo>
                  <a:cubicBezTo>
                    <a:pt x="20733" y="5585"/>
                    <a:pt x="20039" y="5744"/>
                    <a:pt x="19284" y="5744"/>
                  </a:cubicBezTo>
                  <a:cubicBezTo>
                    <a:pt x="16735" y="5744"/>
                    <a:pt x="14654" y="3950"/>
                    <a:pt x="14654" y="1751"/>
                  </a:cubicBezTo>
                  <a:lnTo>
                    <a:pt x="14654" y="1751"/>
                  </a:lnTo>
                  <a:cubicBezTo>
                    <a:pt x="14654" y="238"/>
                    <a:pt x="12554" y="-571"/>
                    <a:pt x="11269" y="467"/>
                  </a:cubicBezTo>
                  <a:lnTo>
                    <a:pt x="703" y="8857"/>
                  </a:lnTo>
                  <a:cubicBezTo>
                    <a:pt x="-235" y="9596"/>
                    <a:pt x="-235" y="10862"/>
                    <a:pt x="703" y="11601"/>
                  </a:cubicBezTo>
                  <a:lnTo>
                    <a:pt x="11269" y="19991"/>
                  </a:lnTo>
                  <a:cubicBezTo>
                    <a:pt x="12574" y="21029"/>
                    <a:pt x="14654" y="20220"/>
                    <a:pt x="14654" y="18707"/>
                  </a:cubicBezTo>
                  <a:cubicBezTo>
                    <a:pt x="14654" y="16086"/>
                    <a:pt x="17571" y="14063"/>
                    <a:pt x="20753" y="14908"/>
                  </a:cubicBezTo>
                  <a:cubicBezTo>
                    <a:pt x="20977" y="14961"/>
                    <a:pt x="21181" y="15031"/>
                    <a:pt x="21365" y="15119"/>
                  </a:cubicBezTo>
                  <a:cubicBezTo>
                    <a:pt x="20916" y="13553"/>
                    <a:pt x="20692" y="11918"/>
                    <a:pt x="20692" y="10229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2000" b="1">
                <a:solidFill>
                  <a:schemeClr val="bg1"/>
                </a:solidFill>
              </a:endParaRPr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1AEA10AC-F491-8444-9449-C972987B6CEE}"/>
                </a:ext>
              </a:extLst>
            </p:cNvPr>
            <p:cNvSpPr/>
            <p:nvPr/>
          </p:nvSpPr>
          <p:spPr>
            <a:xfrm rot="2700000">
              <a:off x="6911952" y="4617011"/>
              <a:ext cx="1238058" cy="1374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0458" extrusionOk="0">
                  <a:moveTo>
                    <a:pt x="20682" y="8857"/>
                  </a:moveTo>
                  <a:lnTo>
                    <a:pt x="10117" y="467"/>
                  </a:lnTo>
                  <a:cubicBezTo>
                    <a:pt x="8811" y="-571"/>
                    <a:pt x="6731" y="238"/>
                    <a:pt x="6731" y="1751"/>
                  </a:cubicBezTo>
                  <a:cubicBezTo>
                    <a:pt x="6731" y="4372"/>
                    <a:pt x="3814" y="6394"/>
                    <a:pt x="632" y="5550"/>
                  </a:cubicBezTo>
                  <a:cubicBezTo>
                    <a:pt x="408" y="5497"/>
                    <a:pt x="204" y="5427"/>
                    <a:pt x="20" y="5339"/>
                  </a:cubicBezTo>
                  <a:cubicBezTo>
                    <a:pt x="449" y="6905"/>
                    <a:pt x="673" y="8558"/>
                    <a:pt x="673" y="10229"/>
                  </a:cubicBezTo>
                  <a:cubicBezTo>
                    <a:pt x="673" y="11918"/>
                    <a:pt x="449" y="13571"/>
                    <a:pt x="0" y="15154"/>
                  </a:cubicBezTo>
                  <a:cubicBezTo>
                    <a:pt x="632" y="14873"/>
                    <a:pt x="1326" y="14714"/>
                    <a:pt x="2081" y="14714"/>
                  </a:cubicBezTo>
                  <a:cubicBezTo>
                    <a:pt x="4630" y="14714"/>
                    <a:pt x="6711" y="16508"/>
                    <a:pt x="6711" y="18707"/>
                  </a:cubicBezTo>
                  <a:lnTo>
                    <a:pt x="6711" y="18707"/>
                  </a:lnTo>
                  <a:cubicBezTo>
                    <a:pt x="6711" y="20220"/>
                    <a:pt x="8811" y="21029"/>
                    <a:pt x="10096" y="19991"/>
                  </a:cubicBezTo>
                  <a:lnTo>
                    <a:pt x="20662" y="11601"/>
                  </a:lnTo>
                  <a:cubicBezTo>
                    <a:pt x="21600" y="10862"/>
                    <a:pt x="21600" y="9596"/>
                    <a:pt x="20682" y="8857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2000" b="1">
                <a:solidFill>
                  <a:schemeClr val="bg1"/>
                </a:solidFill>
              </a:endParaRPr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37E2C5FC-0BEC-E54F-B8E2-362362258D56}"/>
                </a:ext>
              </a:extLst>
            </p:cNvPr>
            <p:cNvSpPr/>
            <p:nvPr/>
          </p:nvSpPr>
          <p:spPr>
            <a:xfrm rot="2700000">
              <a:off x="3982154" y="4685065"/>
              <a:ext cx="1373971" cy="1237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7" h="21365" extrusionOk="0">
                  <a:moveTo>
                    <a:pt x="18722" y="6731"/>
                  </a:moveTo>
                  <a:cubicBezTo>
                    <a:pt x="16099" y="6731"/>
                    <a:pt x="14074" y="3814"/>
                    <a:pt x="14919" y="632"/>
                  </a:cubicBezTo>
                  <a:cubicBezTo>
                    <a:pt x="14972" y="408"/>
                    <a:pt x="15043" y="204"/>
                    <a:pt x="15131" y="20"/>
                  </a:cubicBezTo>
                  <a:cubicBezTo>
                    <a:pt x="13564" y="449"/>
                    <a:pt x="11909" y="673"/>
                    <a:pt x="10237" y="673"/>
                  </a:cubicBezTo>
                  <a:cubicBezTo>
                    <a:pt x="8547" y="673"/>
                    <a:pt x="6892" y="449"/>
                    <a:pt x="5308" y="0"/>
                  </a:cubicBezTo>
                  <a:cubicBezTo>
                    <a:pt x="5589" y="632"/>
                    <a:pt x="5748" y="1326"/>
                    <a:pt x="5748" y="2080"/>
                  </a:cubicBezTo>
                  <a:cubicBezTo>
                    <a:pt x="5748" y="4630"/>
                    <a:pt x="3952" y="6710"/>
                    <a:pt x="1752" y="6710"/>
                  </a:cubicBezTo>
                  <a:cubicBezTo>
                    <a:pt x="238" y="6710"/>
                    <a:pt x="-572" y="8811"/>
                    <a:pt x="467" y="10096"/>
                  </a:cubicBezTo>
                  <a:lnTo>
                    <a:pt x="8864" y="20662"/>
                  </a:lnTo>
                  <a:cubicBezTo>
                    <a:pt x="9603" y="21600"/>
                    <a:pt x="10871" y="21600"/>
                    <a:pt x="11610" y="20662"/>
                  </a:cubicBezTo>
                  <a:lnTo>
                    <a:pt x="20007" y="10096"/>
                  </a:lnTo>
                  <a:cubicBezTo>
                    <a:pt x="21028" y="8832"/>
                    <a:pt x="20236" y="6731"/>
                    <a:pt x="18722" y="6731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2000" b="1">
                <a:solidFill>
                  <a:schemeClr val="bg1"/>
                </a:solidFill>
              </a:endParaRPr>
            </a:p>
          </p:txBody>
        </p:sp>
        <p:sp>
          <p:nvSpPr>
            <p:cNvPr id="35" name="Circle">
              <a:extLst>
                <a:ext uri="{FF2B5EF4-FFF2-40B4-BE49-F238E27FC236}">
                  <a16:creationId xmlns:a16="http://schemas.microsoft.com/office/drawing/2014/main" id="{4577CC29-8660-6D43-9B60-473D6C91957D}"/>
                </a:ext>
              </a:extLst>
            </p:cNvPr>
            <p:cNvSpPr/>
            <p:nvPr/>
          </p:nvSpPr>
          <p:spPr>
            <a:xfrm>
              <a:off x="4771805" y="2549208"/>
              <a:ext cx="2656651" cy="2656642"/>
            </a:xfrm>
            <a:prstGeom prst="ellipse">
              <a:avLst/>
            </a:pr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fr-CA" sz="2000" b="1" dirty="0">
                  <a:solidFill>
                    <a:schemeClr val="bg1"/>
                  </a:solidFill>
                </a:rPr>
                <a:t>INTENSITY OF RIVALRY WITHIN THE INDUSTRY</a:t>
              </a:r>
              <a:endParaRPr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00A3C0B8-A0E4-164F-95C6-2F23929D9CE0}"/>
                </a:ext>
              </a:extLst>
            </p:cNvPr>
            <p:cNvSpPr/>
            <p:nvPr/>
          </p:nvSpPr>
          <p:spPr>
            <a:xfrm rot="2700000">
              <a:off x="7050202" y="3377713"/>
              <a:ext cx="1008070" cy="1007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394" extrusionOk="0">
                  <a:moveTo>
                    <a:pt x="10010" y="8525"/>
                  </a:moveTo>
                  <a:lnTo>
                    <a:pt x="10010" y="8525"/>
                  </a:lnTo>
                  <a:cubicBezTo>
                    <a:pt x="9734" y="8801"/>
                    <a:pt x="9910" y="9252"/>
                    <a:pt x="10311" y="9277"/>
                  </a:cubicBezTo>
                  <a:lnTo>
                    <a:pt x="12745" y="9378"/>
                  </a:lnTo>
                  <a:cubicBezTo>
                    <a:pt x="15931" y="12664"/>
                    <a:pt x="18440" y="16578"/>
                    <a:pt x="20070" y="20943"/>
                  </a:cubicBezTo>
                  <a:cubicBezTo>
                    <a:pt x="20246" y="21420"/>
                    <a:pt x="20848" y="21545"/>
                    <a:pt x="21199" y="21194"/>
                  </a:cubicBezTo>
                  <a:lnTo>
                    <a:pt x="21199" y="21194"/>
                  </a:lnTo>
                  <a:cubicBezTo>
                    <a:pt x="21400" y="20993"/>
                    <a:pt x="21450" y="20717"/>
                    <a:pt x="21350" y="20466"/>
                  </a:cubicBezTo>
                  <a:cubicBezTo>
                    <a:pt x="19694" y="16026"/>
                    <a:pt x="17135" y="11987"/>
                    <a:pt x="13899" y="8625"/>
                  </a:cubicBezTo>
                  <a:lnTo>
                    <a:pt x="13773" y="5790"/>
                  </a:lnTo>
                  <a:cubicBezTo>
                    <a:pt x="13748" y="5414"/>
                    <a:pt x="13297" y="5213"/>
                    <a:pt x="13021" y="5489"/>
                  </a:cubicBezTo>
                  <a:lnTo>
                    <a:pt x="11867" y="6643"/>
                  </a:lnTo>
                  <a:cubicBezTo>
                    <a:pt x="8681" y="3808"/>
                    <a:pt x="4993" y="1551"/>
                    <a:pt x="929" y="45"/>
                  </a:cubicBezTo>
                  <a:cubicBezTo>
                    <a:pt x="678" y="-55"/>
                    <a:pt x="377" y="20"/>
                    <a:pt x="201" y="196"/>
                  </a:cubicBezTo>
                  <a:lnTo>
                    <a:pt x="201" y="196"/>
                  </a:lnTo>
                  <a:cubicBezTo>
                    <a:pt x="-150" y="547"/>
                    <a:pt x="-25" y="1149"/>
                    <a:pt x="452" y="1325"/>
                  </a:cubicBezTo>
                  <a:cubicBezTo>
                    <a:pt x="4316" y="2780"/>
                    <a:pt x="7853" y="4912"/>
                    <a:pt x="10888" y="7622"/>
                  </a:cubicBezTo>
                  <a:lnTo>
                    <a:pt x="10010" y="85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2000" b="1">
                <a:solidFill>
                  <a:schemeClr val="bg1"/>
                </a:solidFill>
              </a:endParaRPr>
            </a:p>
          </p:txBody>
        </p:sp>
        <p:sp>
          <p:nvSpPr>
            <p:cNvPr id="40" name="Shape">
              <a:extLst>
                <a:ext uri="{FF2B5EF4-FFF2-40B4-BE49-F238E27FC236}">
                  <a16:creationId xmlns:a16="http://schemas.microsoft.com/office/drawing/2014/main" id="{D3E69FBA-388F-CC49-94B3-8B3C021DC2BA}"/>
                </a:ext>
              </a:extLst>
            </p:cNvPr>
            <p:cNvSpPr/>
            <p:nvPr/>
          </p:nvSpPr>
          <p:spPr>
            <a:xfrm rot="2700000">
              <a:off x="5603679" y="4820472"/>
              <a:ext cx="1001915" cy="1012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400" extrusionOk="0">
                  <a:moveTo>
                    <a:pt x="14156" y="12535"/>
                  </a:moveTo>
                  <a:cubicBezTo>
                    <a:pt x="17285" y="9214"/>
                    <a:pt x="19758" y="5269"/>
                    <a:pt x="21348" y="924"/>
                  </a:cubicBezTo>
                  <a:cubicBezTo>
                    <a:pt x="21449" y="674"/>
                    <a:pt x="21373" y="399"/>
                    <a:pt x="21197" y="200"/>
                  </a:cubicBezTo>
                  <a:lnTo>
                    <a:pt x="21197" y="200"/>
                  </a:lnTo>
                  <a:cubicBezTo>
                    <a:pt x="20843" y="-150"/>
                    <a:pt x="20238" y="-25"/>
                    <a:pt x="20061" y="449"/>
                  </a:cubicBezTo>
                  <a:cubicBezTo>
                    <a:pt x="18522" y="4595"/>
                    <a:pt x="16150" y="8365"/>
                    <a:pt x="13172" y="11561"/>
                  </a:cubicBezTo>
                  <a:lnTo>
                    <a:pt x="12087" y="10488"/>
                  </a:lnTo>
                  <a:lnTo>
                    <a:pt x="12087" y="10488"/>
                  </a:lnTo>
                  <a:cubicBezTo>
                    <a:pt x="11810" y="10213"/>
                    <a:pt x="11356" y="10388"/>
                    <a:pt x="11330" y="10787"/>
                  </a:cubicBezTo>
                  <a:lnTo>
                    <a:pt x="11229" y="13484"/>
                  </a:lnTo>
                  <a:cubicBezTo>
                    <a:pt x="8126" y="16306"/>
                    <a:pt x="4467" y="18578"/>
                    <a:pt x="455" y="20077"/>
                  </a:cubicBezTo>
                  <a:cubicBezTo>
                    <a:pt x="-25" y="20251"/>
                    <a:pt x="-151" y="20851"/>
                    <a:pt x="202" y="21200"/>
                  </a:cubicBezTo>
                  <a:lnTo>
                    <a:pt x="202" y="21200"/>
                  </a:lnTo>
                  <a:cubicBezTo>
                    <a:pt x="404" y="21400"/>
                    <a:pt x="682" y="21450"/>
                    <a:pt x="934" y="21350"/>
                  </a:cubicBezTo>
                  <a:cubicBezTo>
                    <a:pt x="5173" y="19752"/>
                    <a:pt x="9009" y="17355"/>
                    <a:pt x="12289" y="14358"/>
                  </a:cubicBezTo>
                  <a:lnTo>
                    <a:pt x="14838" y="14258"/>
                  </a:lnTo>
                  <a:cubicBezTo>
                    <a:pt x="15216" y="14233"/>
                    <a:pt x="15418" y="13784"/>
                    <a:pt x="15141" y="13509"/>
                  </a:cubicBezTo>
                  <a:lnTo>
                    <a:pt x="14156" y="1253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2000" b="1">
                <a:solidFill>
                  <a:schemeClr val="bg1"/>
                </a:solidFill>
              </a:endParaRPr>
            </a:p>
          </p:txBody>
        </p:sp>
        <p:sp>
          <p:nvSpPr>
            <p:cNvPr id="41" name="Shape">
              <a:extLst>
                <a:ext uri="{FF2B5EF4-FFF2-40B4-BE49-F238E27FC236}">
                  <a16:creationId xmlns:a16="http://schemas.microsoft.com/office/drawing/2014/main" id="{C590D054-781C-E440-8558-B8842DB3850F}"/>
                </a:ext>
              </a:extLst>
            </p:cNvPr>
            <p:cNvSpPr/>
            <p:nvPr/>
          </p:nvSpPr>
          <p:spPr>
            <a:xfrm rot="2700000">
              <a:off x="4133975" y="3368939"/>
              <a:ext cx="1006894" cy="1007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394" extrusionOk="0">
                  <a:moveTo>
                    <a:pt x="10197" y="11641"/>
                  </a:moveTo>
                  <a:lnTo>
                    <a:pt x="10197" y="11641"/>
                  </a:lnTo>
                  <a:cubicBezTo>
                    <a:pt x="10197" y="11240"/>
                    <a:pt x="9871" y="10888"/>
                    <a:pt x="9444" y="10863"/>
                  </a:cubicBezTo>
                  <a:lnTo>
                    <a:pt x="7535" y="10788"/>
                  </a:lnTo>
                  <a:cubicBezTo>
                    <a:pt x="4873" y="7778"/>
                    <a:pt x="2763" y="4290"/>
                    <a:pt x="1331" y="452"/>
                  </a:cubicBezTo>
                  <a:cubicBezTo>
                    <a:pt x="1156" y="-25"/>
                    <a:pt x="553" y="-150"/>
                    <a:pt x="201" y="201"/>
                  </a:cubicBezTo>
                  <a:lnTo>
                    <a:pt x="201" y="201"/>
                  </a:lnTo>
                  <a:cubicBezTo>
                    <a:pt x="0" y="402"/>
                    <a:pt x="-50" y="678"/>
                    <a:pt x="51" y="929"/>
                  </a:cubicBezTo>
                  <a:cubicBezTo>
                    <a:pt x="1507" y="4792"/>
                    <a:pt x="3617" y="8355"/>
                    <a:pt x="6279" y="11415"/>
                  </a:cubicBezTo>
                  <a:lnTo>
                    <a:pt x="6405" y="14350"/>
                  </a:lnTo>
                  <a:cubicBezTo>
                    <a:pt x="6430" y="14727"/>
                    <a:pt x="6882" y="14927"/>
                    <a:pt x="7158" y="14651"/>
                  </a:cubicBezTo>
                  <a:lnTo>
                    <a:pt x="8264" y="13548"/>
                  </a:lnTo>
                  <a:cubicBezTo>
                    <a:pt x="11704" y="16934"/>
                    <a:pt x="15874" y="19619"/>
                    <a:pt x="20470" y="21350"/>
                  </a:cubicBezTo>
                  <a:cubicBezTo>
                    <a:pt x="20721" y="21450"/>
                    <a:pt x="21022" y="21375"/>
                    <a:pt x="21198" y="21199"/>
                  </a:cubicBezTo>
                  <a:lnTo>
                    <a:pt x="21198" y="21199"/>
                  </a:lnTo>
                  <a:cubicBezTo>
                    <a:pt x="21550" y="20848"/>
                    <a:pt x="21424" y="20246"/>
                    <a:pt x="20947" y="20070"/>
                  </a:cubicBezTo>
                  <a:cubicBezTo>
                    <a:pt x="16527" y="18414"/>
                    <a:pt x="12533" y="15856"/>
                    <a:pt x="9218" y="12594"/>
                  </a:cubicBezTo>
                  <a:lnTo>
                    <a:pt x="10197" y="1164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2000" b="1">
                <a:solidFill>
                  <a:schemeClr val="bg1"/>
                </a:solidFill>
              </a:endParaRPr>
            </a:p>
          </p:txBody>
        </p:sp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8C830FBA-D8F2-954A-AACF-38FE73E4CE0F}"/>
                </a:ext>
              </a:extLst>
            </p:cNvPr>
            <p:cNvSpPr/>
            <p:nvPr/>
          </p:nvSpPr>
          <p:spPr>
            <a:xfrm rot="2700000">
              <a:off x="5597353" y="1909810"/>
              <a:ext cx="1013732" cy="1002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398" extrusionOk="0">
                  <a:moveTo>
                    <a:pt x="9124" y="7041"/>
                  </a:moveTo>
                  <a:lnTo>
                    <a:pt x="6580" y="7142"/>
                  </a:lnTo>
                  <a:cubicBezTo>
                    <a:pt x="6206" y="7167"/>
                    <a:pt x="6006" y="7621"/>
                    <a:pt x="6280" y="7899"/>
                  </a:cubicBezTo>
                  <a:lnTo>
                    <a:pt x="7253" y="8883"/>
                  </a:lnTo>
                  <a:cubicBezTo>
                    <a:pt x="4160" y="12188"/>
                    <a:pt x="1691" y="16125"/>
                    <a:pt x="45" y="20465"/>
                  </a:cubicBezTo>
                  <a:cubicBezTo>
                    <a:pt x="-55" y="20717"/>
                    <a:pt x="20" y="21020"/>
                    <a:pt x="194" y="21197"/>
                  </a:cubicBezTo>
                  <a:lnTo>
                    <a:pt x="194" y="21197"/>
                  </a:lnTo>
                  <a:cubicBezTo>
                    <a:pt x="544" y="21550"/>
                    <a:pt x="1142" y="21424"/>
                    <a:pt x="1317" y="20944"/>
                  </a:cubicBezTo>
                  <a:cubicBezTo>
                    <a:pt x="2888" y="16781"/>
                    <a:pt x="5258" y="13021"/>
                    <a:pt x="8226" y="9842"/>
                  </a:cubicBezTo>
                  <a:lnTo>
                    <a:pt x="9298" y="10927"/>
                  </a:lnTo>
                  <a:lnTo>
                    <a:pt x="9298" y="10927"/>
                  </a:lnTo>
                  <a:cubicBezTo>
                    <a:pt x="9672" y="11028"/>
                    <a:pt x="10047" y="10750"/>
                    <a:pt x="10071" y="10346"/>
                  </a:cubicBezTo>
                  <a:lnTo>
                    <a:pt x="10171" y="7924"/>
                  </a:lnTo>
                  <a:cubicBezTo>
                    <a:pt x="13289" y="5072"/>
                    <a:pt x="16930" y="2827"/>
                    <a:pt x="20946" y="1338"/>
                  </a:cubicBezTo>
                  <a:cubicBezTo>
                    <a:pt x="21420" y="1161"/>
                    <a:pt x="21545" y="556"/>
                    <a:pt x="21196" y="202"/>
                  </a:cubicBezTo>
                  <a:lnTo>
                    <a:pt x="21196" y="202"/>
                  </a:lnTo>
                  <a:cubicBezTo>
                    <a:pt x="20996" y="0"/>
                    <a:pt x="20722" y="-50"/>
                    <a:pt x="20472" y="51"/>
                  </a:cubicBezTo>
                  <a:cubicBezTo>
                    <a:pt x="16232" y="1641"/>
                    <a:pt x="12391" y="4038"/>
                    <a:pt x="9124" y="70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516E487-18B4-5445-B62D-DD0327AB93A6}"/>
              </a:ext>
            </a:extLst>
          </p:cNvPr>
          <p:cNvGrpSpPr/>
          <p:nvPr/>
        </p:nvGrpSpPr>
        <p:grpSpPr>
          <a:xfrm>
            <a:off x="8384596" y="1930722"/>
            <a:ext cx="3168182" cy="1337699"/>
            <a:chOff x="319755" y="4381524"/>
            <a:chExt cx="2088994" cy="133769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1502652-A067-F846-BEC3-F92494CE9298}"/>
                </a:ext>
              </a:extLst>
            </p:cNvPr>
            <p:cNvSpPr txBox="1"/>
            <p:nvPr/>
          </p:nvSpPr>
          <p:spPr>
            <a:xfrm>
              <a:off x="319755" y="4381524"/>
              <a:ext cx="2088993" cy="400110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2000" b="1" noProof="1">
                  <a:solidFill>
                    <a:schemeClr val="accent4"/>
                  </a:solidFill>
                </a:rPr>
                <a:t>THREAT OF SUBSTITUTES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B825686-BBE6-8647-85ED-1DF1431B1A18}"/>
                </a:ext>
              </a:extLst>
            </p:cNvPr>
            <p:cNvSpPr/>
            <p:nvPr/>
          </p:nvSpPr>
          <p:spPr>
            <a:xfrm>
              <a:off x="319756" y="4765116"/>
              <a:ext cx="2088993" cy="95410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n-US" sz="1400" noProof="1"/>
                <a:t>Lorem ipsum dolor sit amet, consectetur adipiscing elit. Integer nec odio. Praesent libero. Sed cursus ante dapibus diam. Sed nisi. Nulla qui sem ni elementum ipediet.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3E6FF8F-76D7-1041-9FB4-9F1EFC13B80F}"/>
              </a:ext>
            </a:extLst>
          </p:cNvPr>
          <p:cNvGrpSpPr/>
          <p:nvPr/>
        </p:nvGrpSpPr>
        <p:grpSpPr>
          <a:xfrm>
            <a:off x="8384596" y="4256863"/>
            <a:ext cx="3168182" cy="1645475"/>
            <a:chOff x="319755" y="4073748"/>
            <a:chExt cx="2088994" cy="164547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2449D20-3BF1-A14F-9FB2-79375F5B0C8C}"/>
                </a:ext>
              </a:extLst>
            </p:cNvPr>
            <p:cNvSpPr txBox="1"/>
            <p:nvPr/>
          </p:nvSpPr>
          <p:spPr>
            <a:xfrm>
              <a:off x="319755" y="4073748"/>
              <a:ext cx="2088993" cy="707886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2000" b="1" noProof="1">
                  <a:solidFill>
                    <a:schemeClr val="accent5"/>
                  </a:solidFill>
                </a:rPr>
                <a:t>BARGAINING POWER OF BUYERS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F3D8AD-AC72-4B46-B811-BBA7F3E095A4}"/>
                </a:ext>
              </a:extLst>
            </p:cNvPr>
            <p:cNvSpPr/>
            <p:nvPr/>
          </p:nvSpPr>
          <p:spPr>
            <a:xfrm>
              <a:off x="319756" y="4765116"/>
              <a:ext cx="2088993" cy="95410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n-US" sz="1400" noProof="1"/>
                <a:t>Lorem ipsum dolor sit amet, consectetur adipiscing elit. Integer nec odio. Praesent libero. Sed cursus ante dapibus diam. Sed nisi. Nulla qui sem ni elementum ipediet.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D511F10-3839-9F40-BFC8-1368179ACC5C}"/>
              </a:ext>
            </a:extLst>
          </p:cNvPr>
          <p:cNvGrpSpPr/>
          <p:nvPr/>
        </p:nvGrpSpPr>
        <p:grpSpPr>
          <a:xfrm>
            <a:off x="639220" y="1622946"/>
            <a:ext cx="3168182" cy="1645475"/>
            <a:chOff x="319755" y="4073748"/>
            <a:chExt cx="2088994" cy="1645475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8CE0081-890E-EA40-A8DB-9AFCB5C73677}"/>
                </a:ext>
              </a:extLst>
            </p:cNvPr>
            <p:cNvSpPr txBox="1"/>
            <p:nvPr/>
          </p:nvSpPr>
          <p:spPr>
            <a:xfrm>
              <a:off x="319755" y="4073748"/>
              <a:ext cx="2088993" cy="707886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algn="r"/>
              <a:r>
                <a:rPr lang="en-US" sz="2000" b="1" noProof="1">
                  <a:solidFill>
                    <a:schemeClr val="accent2"/>
                  </a:solidFill>
                </a:rPr>
                <a:t>BARGAINING POWER OF SUPPLIERS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837850-0DCE-AB4D-8187-9DAC2BB44510}"/>
                </a:ext>
              </a:extLst>
            </p:cNvPr>
            <p:cNvSpPr/>
            <p:nvPr/>
          </p:nvSpPr>
          <p:spPr>
            <a:xfrm>
              <a:off x="319756" y="4765116"/>
              <a:ext cx="2088993" cy="95410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n-US" sz="1400" noProof="1"/>
                <a:t>Lorem ipsum dolor sit amet, consectetur adipiscing elit. Integer nec odio. Praesent libero. Sed cursus ante dapibus diam. Sed nisi. Nulla qui sem ni elementum ipediet.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8FF14D8-910A-1741-AA64-A8782702BD7B}"/>
              </a:ext>
            </a:extLst>
          </p:cNvPr>
          <p:cNvGrpSpPr/>
          <p:nvPr/>
        </p:nvGrpSpPr>
        <p:grpSpPr>
          <a:xfrm>
            <a:off x="639220" y="4564639"/>
            <a:ext cx="3168182" cy="1337699"/>
            <a:chOff x="319755" y="4381524"/>
            <a:chExt cx="2088994" cy="1337699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C39D528-9F65-3A4E-932A-8A00CB63D20F}"/>
                </a:ext>
              </a:extLst>
            </p:cNvPr>
            <p:cNvSpPr txBox="1"/>
            <p:nvPr/>
          </p:nvSpPr>
          <p:spPr>
            <a:xfrm>
              <a:off x="319755" y="4381524"/>
              <a:ext cx="2088993" cy="400110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algn="r"/>
              <a:r>
                <a:rPr lang="en-US" sz="2000" b="1" noProof="1">
                  <a:solidFill>
                    <a:schemeClr val="accent3">
                      <a:lumMod val="75000"/>
                    </a:schemeClr>
                  </a:solidFill>
                </a:rPr>
                <a:t>THREAT OF NEW ENTRANTS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E3AE3B0-982B-D548-B219-D35402AF63E7}"/>
                </a:ext>
              </a:extLst>
            </p:cNvPr>
            <p:cNvSpPr/>
            <p:nvPr/>
          </p:nvSpPr>
          <p:spPr>
            <a:xfrm>
              <a:off x="319756" y="4765116"/>
              <a:ext cx="2088993" cy="95410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n-US" sz="1400" noProof="1"/>
                <a:t>Lorem ipsum dolor sit amet, consectetur adipiscing elit. Integer nec odio. Praesent libero. Sed cursus ante dapibus diam. Sed nisi. Nulla qui sem ni elementum ipediet.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1184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64CC-CE0C-8843-B759-4B60C810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37159"/>
            <a:ext cx="9797831" cy="707886"/>
          </a:xfrm>
        </p:spPr>
        <p:txBody>
          <a:bodyPr/>
          <a:lstStyle/>
          <a:p>
            <a:r>
              <a:rPr lang="en-CA" dirty="0"/>
              <a:t>Essential Marketing Models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8C4EF-4273-3A45-A168-3F1C06179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Price-Quality Strategy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F45C4-C8DF-C845-95C0-1878A6B6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2468DC-34BF-4729-8C42-9F8F83A2BA2F}"/>
              </a:ext>
            </a:extLst>
          </p:cNvPr>
          <p:cNvGrpSpPr/>
          <p:nvPr/>
        </p:nvGrpSpPr>
        <p:grpSpPr>
          <a:xfrm>
            <a:off x="2495600" y="1569129"/>
            <a:ext cx="6658342" cy="5064264"/>
            <a:chOff x="2495600" y="1569129"/>
            <a:chExt cx="6658342" cy="5064264"/>
          </a:xfrm>
        </p:grpSpPr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17A38BB5-6EA5-5543-BEC4-AB5841398C4F}"/>
                </a:ext>
              </a:extLst>
            </p:cNvPr>
            <p:cNvSpPr/>
            <p:nvPr/>
          </p:nvSpPr>
          <p:spPr>
            <a:xfrm>
              <a:off x="3744109" y="1769783"/>
              <a:ext cx="1666538" cy="1132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678"/>
                  </a:lnTo>
                  <a:cubicBezTo>
                    <a:pt x="0" y="1637"/>
                    <a:pt x="1127" y="0"/>
                    <a:pt x="250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1600" b="1" cap="all" dirty="0">
                  <a:solidFill>
                    <a:schemeClr val="bg2">
                      <a:lumMod val="25000"/>
                    </a:schemeClr>
                  </a:solidFill>
                </a:rPr>
                <a:t>Super-Value Strategy</a:t>
              </a:r>
              <a:endParaRPr lang="en-US" sz="1200" cap="all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">
              <a:extLst>
                <a:ext uri="{FF2B5EF4-FFF2-40B4-BE49-F238E27FC236}">
                  <a16:creationId xmlns:a16="http://schemas.microsoft.com/office/drawing/2014/main" id="{DD18AB6E-7FA8-B441-9DF3-90509102C3BC}"/>
                </a:ext>
              </a:extLst>
            </p:cNvPr>
            <p:cNvSpPr/>
            <p:nvPr/>
          </p:nvSpPr>
          <p:spPr>
            <a:xfrm>
              <a:off x="5516546" y="1769783"/>
              <a:ext cx="1666536" cy="1132577"/>
            </a:xfrm>
            <a:prstGeom prst="rect">
              <a:avLst/>
            </a:prstGeom>
            <a:solidFill>
              <a:srgbClr val="FFC00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1600" b="1" cap="all" dirty="0">
                  <a:solidFill>
                    <a:schemeClr val="bg2">
                      <a:lumMod val="25000"/>
                    </a:schemeClr>
                  </a:solidFill>
                </a:rPr>
                <a:t>High-Value Strategy</a:t>
              </a:r>
              <a:endParaRPr lang="en-US" sz="1200" cap="all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AD94C3BF-3630-154D-8C26-974EC8F90131}"/>
                </a:ext>
              </a:extLst>
            </p:cNvPr>
            <p:cNvSpPr/>
            <p:nvPr/>
          </p:nvSpPr>
          <p:spPr>
            <a:xfrm>
              <a:off x="7300134" y="1769783"/>
              <a:ext cx="1666538" cy="1132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19100" y="0"/>
                  </a:lnTo>
                  <a:cubicBezTo>
                    <a:pt x="20487" y="0"/>
                    <a:pt x="21600" y="1658"/>
                    <a:pt x="21600" y="3678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C00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1600" b="1" cap="all" dirty="0">
                  <a:solidFill>
                    <a:schemeClr val="bg2">
                      <a:lumMod val="25000"/>
                    </a:schemeClr>
                  </a:solidFill>
                </a:rPr>
                <a:t>Premium Strategy</a:t>
              </a:r>
              <a:endParaRPr lang="en-US" sz="1200" cap="all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AFDCD1CD-83F4-D843-988D-838BDFD0CD30}"/>
                </a:ext>
              </a:extLst>
            </p:cNvPr>
            <p:cNvSpPr/>
            <p:nvPr/>
          </p:nvSpPr>
          <p:spPr>
            <a:xfrm>
              <a:off x="3744110" y="3018292"/>
              <a:ext cx="1666536" cy="1132577"/>
            </a:xfrm>
            <a:prstGeom prst="rect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1600" b="1" cap="all" dirty="0">
                  <a:solidFill>
                    <a:schemeClr val="bg1"/>
                  </a:solidFill>
                </a:rPr>
                <a:t>Good-Value Strategy</a:t>
              </a:r>
              <a:endParaRPr lang="en-US" sz="1200" cap="all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DACB1C1B-977C-D74A-8C9E-F47CA2B784B3}"/>
                </a:ext>
              </a:extLst>
            </p:cNvPr>
            <p:cNvSpPr/>
            <p:nvPr/>
          </p:nvSpPr>
          <p:spPr>
            <a:xfrm>
              <a:off x="5516546" y="3018292"/>
              <a:ext cx="1666536" cy="1132577"/>
            </a:xfrm>
            <a:prstGeom prst="rect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1600" b="1" cap="all" dirty="0">
                  <a:solidFill>
                    <a:schemeClr val="bg2">
                      <a:lumMod val="25000"/>
                    </a:schemeClr>
                  </a:solidFill>
                </a:rPr>
                <a:t>Medium-Value Strategy</a:t>
              </a:r>
              <a:endParaRPr lang="en-US" sz="1200" cap="all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">
              <a:extLst>
                <a:ext uri="{FF2B5EF4-FFF2-40B4-BE49-F238E27FC236}">
                  <a16:creationId xmlns:a16="http://schemas.microsoft.com/office/drawing/2014/main" id="{926DBC9B-7E1A-EB44-BAD6-3369C29009D2}"/>
                </a:ext>
              </a:extLst>
            </p:cNvPr>
            <p:cNvSpPr/>
            <p:nvPr/>
          </p:nvSpPr>
          <p:spPr>
            <a:xfrm>
              <a:off x="7300135" y="3018292"/>
              <a:ext cx="1666536" cy="1132577"/>
            </a:xfrm>
            <a:prstGeom prst="rect">
              <a:avLst/>
            </a:prstGeom>
            <a:solidFill>
              <a:srgbClr val="FFC00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1600" b="1" cap="all" dirty="0">
                  <a:solidFill>
                    <a:schemeClr val="bg2">
                      <a:lumMod val="25000"/>
                    </a:schemeClr>
                  </a:solidFill>
                </a:rPr>
                <a:t>Overcharging Strategy</a:t>
              </a:r>
              <a:endParaRPr lang="en-US" sz="1200" cap="all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0" name="Rectangle">
              <a:extLst>
                <a:ext uri="{FF2B5EF4-FFF2-40B4-BE49-F238E27FC236}">
                  <a16:creationId xmlns:a16="http://schemas.microsoft.com/office/drawing/2014/main" id="{17039514-9E34-0844-A53D-D6607BF30BE7}"/>
                </a:ext>
              </a:extLst>
            </p:cNvPr>
            <p:cNvSpPr/>
            <p:nvPr/>
          </p:nvSpPr>
          <p:spPr>
            <a:xfrm>
              <a:off x="3744110" y="4266800"/>
              <a:ext cx="1666536" cy="1132577"/>
            </a:xfrm>
            <a:prstGeom prst="rect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1600" b="1" cap="all" dirty="0">
                  <a:solidFill>
                    <a:schemeClr val="bg1"/>
                  </a:solidFill>
                </a:rPr>
                <a:t>Economy Strategy</a:t>
              </a:r>
              <a:endParaRPr lang="en-US" sz="1200" cap="all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">
              <a:extLst>
                <a:ext uri="{FF2B5EF4-FFF2-40B4-BE49-F238E27FC236}">
                  <a16:creationId xmlns:a16="http://schemas.microsoft.com/office/drawing/2014/main" id="{075DAF30-ADE6-AE46-B76B-E0118FD52FCD}"/>
                </a:ext>
              </a:extLst>
            </p:cNvPr>
            <p:cNvSpPr/>
            <p:nvPr/>
          </p:nvSpPr>
          <p:spPr>
            <a:xfrm>
              <a:off x="5516546" y="4266800"/>
              <a:ext cx="1666536" cy="1132577"/>
            </a:xfrm>
            <a:prstGeom prst="rect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1600" b="1" cap="all" dirty="0">
                  <a:solidFill>
                    <a:schemeClr val="bg1"/>
                  </a:solidFill>
                </a:rPr>
                <a:t>False-Economy Strategy</a:t>
              </a:r>
              <a:endParaRPr lang="en-US" sz="1200" cap="all" dirty="0">
                <a:solidFill>
                  <a:schemeClr val="bg1"/>
                </a:solidFill>
              </a:endParaRPr>
            </a:p>
          </p:txBody>
        </p:sp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0F5A611C-DC34-BB4F-A6F2-5F1109D181B7}"/>
                </a:ext>
              </a:extLst>
            </p:cNvPr>
            <p:cNvSpPr/>
            <p:nvPr/>
          </p:nvSpPr>
          <p:spPr>
            <a:xfrm>
              <a:off x="7300130" y="4266800"/>
              <a:ext cx="1666547" cy="1132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600" extrusionOk="0">
                  <a:moveTo>
                    <a:pt x="19088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586" y="0"/>
                  </a:lnTo>
                  <a:lnTo>
                    <a:pt x="21586" y="17922"/>
                  </a:lnTo>
                  <a:cubicBezTo>
                    <a:pt x="21600" y="19942"/>
                    <a:pt x="20474" y="21600"/>
                    <a:pt x="19088" y="2160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1600" b="1" cap="all" dirty="0">
                  <a:solidFill>
                    <a:schemeClr val="bg2">
                      <a:lumMod val="25000"/>
                    </a:schemeClr>
                  </a:solidFill>
                </a:rPr>
                <a:t>Rip-Off</a:t>
              </a:r>
            </a:p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1600" b="1" cap="all" dirty="0">
                  <a:solidFill>
                    <a:schemeClr val="bg2">
                      <a:lumMod val="25000"/>
                    </a:schemeClr>
                  </a:solidFill>
                </a:rPr>
                <a:t>Strategy</a:t>
              </a:r>
              <a:endParaRPr lang="en-US" sz="1200" cap="all" dirty="0">
                <a:solidFill>
                  <a:schemeClr val="bg1"/>
                </a:solidFill>
              </a:endParaRPr>
            </a:p>
          </p:txBody>
        </p:sp>
        <p:sp>
          <p:nvSpPr>
            <p:cNvPr id="43" name="Shape">
              <a:extLst>
                <a:ext uri="{FF2B5EF4-FFF2-40B4-BE49-F238E27FC236}">
                  <a16:creationId xmlns:a16="http://schemas.microsoft.com/office/drawing/2014/main" id="{2EA20E39-AE38-D749-A124-23F3C7EEE14A}"/>
                </a:ext>
              </a:extLst>
            </p:cNvPr>
            <p:cNvSpPr/>
            <p:nvPr/>
          </p:nvSpPr>
          <p:spPr>
            <a:xfrm>
              <a:off x="2495600" y="2316006"/>
              <a:ext cx="549577" cy="2539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43" y="21600"/>
                  </a:moveTo>
                  <a:lnTo>
                    <a:pt x="12443" y="21600"/>
                  </a:lnTo>
                  <a:cubicBezTo>
                    <a:pt x="5608" y="21600"/>
                    <a:pt x="0" y="20396"/>
                    <a:pt x="0" y="18907"/>
                  </a:cubicBezTo>
                  <a:lnTo>
                    <a:pt x="0" y="2693"/>
                  </a:lnTo>
                  <a:cubicBezTo>
                    <a:pt x="0" y="1214"/>
                    <a:pt x="5564" y="0"/>
                    <a:pt x="12443" y="0"/>
                  </a:cubicBezTo>
                  <a:lnTo>
                    <a:pt x="20943" y="0"/>
                  </a:lnTo>
                  <a:cubicBezTo>
                    <a:pt x="21293" y="0"/>
                    <a:pt x="21600" y="66"/>
                    <a:pt x="21600" y="142"/>
                  </a:cubicBezTo>
                  <a:cubicBezTo>
                    <a:pt x="21600" y="218"/>
                    <a:pt x="21293" y="284"/>
                    <a:pt x="20943" y="284"/>
                  </a:cubicBezTo>
                  <a:lnTo>
                    <a:pt x="12443" y="284"/>
                  </a:lnTo>
                  <a:cubicBezTo>
                    <a:pt x="6309" y="284"/>
                    <a:pt x="1314" y="1365"/>
                    <a:pt x="1314" y="2693"/>
                  </a:cubicBezTo>
                  <a:lnTo>
                    <a:pt x="1314" y="18917"/>
                  </a:lnTo>
                  <a:cubicBezTo>
                    <a:pt x="1314" y="20244"/>
                    <a:pt x="6309" y="21325"/>
                    <a:pt x="12443" y="21325"/>
                  </a:cubicBezTo>
                  <a:lnTo>
                    <a:pt x="20943" y="21325"/>
                  </a:lnTo>
                  <a:cubicBezTo>
                    <a:pt x="21293" y="21325"/>
                    <a:pt x="21600" y="21391"/>
                    <a:pt x="21600" y="21467"/>
                  </a:cubicBezTo>
                  <a:cubicBezTo>
                    <a:pt x="21600" y="21543"/>
                    <a:pt x="21294" y="21600"/>
                    <a:pt x="20943" y="2160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B408749B-B208-004A-BB96-90C20569F1BD}"/>
                </a:ext>
              </a:extLst>
            </p:cNvPr>
            <p:cNvSpPr/>
            <p:nvPr/>
          </p:nvSpPr>
          <p:spPr>
            <a:xfrm>
              <a:off x="4557869" y="6083825"/>
              <a:ext cx="3596159" cy="549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98" y="21600"/>
                  </a:moveTo>
                  <a:lnTo>
                    <a:pt x="1902" y="21600"/>
                  </a:lnTo>
                  <a:cubicBezTo>
                    <a:pt x="857" y="21600"/>
                    <a:pt x="0" y="16036"/>
                    <a:pt x="0" y="9157"/>
                  </a:cubicBezTo>
                  <a:lnTo>
                    <a:pt x="0" y="657"/>
                  </a:lnTo>
                  <a:cubicBezTo>
                    <a:pt x="0" y="307"/>
                    <a:pt x="47" y="0"/>
                    <a:pt x="100" y="0"/>
                  </a:cubicBezTo>
                  <a:cubicBezTo>
                    <a:pt x="154" y="0"/>
                    <a:pt x="201" y="307"/>
                    <a:pt x="201" y="657"/>
                  </a:cubicBezTo>
                  <a:lnTo>
                    <a:pt x="201" y="9157"/>
                  </a:lnTo>
                  <a:cubicBezTo>
                    <a:pt x="201" y="15291"/>
                    <a:pt x="964" y="20286"/>
                    <a:pt x="1902" y="20286"/>
                  </a:cubicBezTo>
                  <a:lnTo>
                    <a:pt x="19698" y="20286"/>
                  </a:lnTo>
                  <a:cubicBezTo>
                    <a:pt x="20636" y="20286"/>
                    <a:pt x="21399" y="15291"/>
                    <a:pt x="21399" y="9157"/>
                  </a:cubicBezTo>
                  <a:lnTo>
                    <a:pt x="21399" y="657"/>
                  </a:lnTo>
                  <a:cubicBezTo>
                    <a:pt x="21399" y="307"/>
                    <a:pt x="21446" y="0"/>
                    <a:pt x="21500" y="0"/>
                  </a:cubicBezTo>
                  <a:cubicBezTo>
                    <a:pt x="21553" y="0"/>
                    <a:pt x="21600" y="307"/>
                    <a:pt x="21600" y="657"/>
                  </a:cubicBezTo>
                  <a:lnTo>
                    <a:pt x="21600" y="9157"/>
                  </a:lnTo>
                  <a:cubicBezTo>
                    <a:pt x="21593" y="16036"/>
                    <a:pt x="20743" y="21600"/>
                    <a:pt x="19698" y="2160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">
              <a:extLst>
                <a:ext uri="{FF2B5EF4-FFF2-40B4-BE49-F238E27FC236}">
                  <a16:creationId xmlns:a16="http://schemas.microsoft.com/office/drawing/2014/main" id="{23408BA3-89A1-BF46-ACD9-E5CB1D62F33C}"/>
                </a:ext>
              </a:extLst>
            </p:cNvPr>
            <p:cNvSpPr/>
            <p:nvPr/>
          </p:nvSpPr>
          <p:spPr>
            <a:xfrm>
              <a:off x="3242476" y="1569129"/>
              <a:ext cx="5911466" cy="4341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90" extrusionOk="0">
                  <a:moveTo>
                    <a:pt x="21576" y="19799"/>
                  </a:moveTo>
                  <a:lnTo>
                    <a:pt x="21287" y="19406"/>
                  </a:lnTo>
                  <a:cubicBezTo>
                    <a:pt x="21242" y="19345"/>
                    <a:pt x="21168" y="19389"/>
                    <a:pt x="21168" y="19472"/>
                  </a:cubicBezTo>
                  <a:lnTo>
                    <a:pt x="21168" y="19688"/>
                  </a:lnTo>
                  <a:cubicBezTo>
                    <a:pt x="21168" y="19738"/>
                    <a:pt x="21136" y="19783"/>
                    <a:pt x="21099" y="19783"/>
                  </a:cubicBezTo>
                  <a:lnTo>
                    <a:pt x="1307" y="19783"/>
                  </a:lnTo>
                  <a:lnTo>
                    <a:pt x="1307" y="677"/>
                  </a:lnTo>
                  <a:cubicBezTo>
                    <a:pt x="1307" y="628"/>
                    <a:pt x="1340" y="583"/>
                    <a:pt x="1376" y="583"/>
                  </a:cubicBezTo>
                  <a:lnTo>
                    <a:pt x="1535" y="583"/>
                  </a:lnTo>
                  <a:cubicBezTo>
                    <a:pt x="1596" y="583"/>
                    <a:pt x="1629" y="483"/>
                    <a:pt x="1584" y="422"/>
                  </a:cubicBezTo>
                  <a:lnTo>
                    <a:pt x="1295" y="29"/>
                  </a:lnTo>
                  <a:cubicBezTo>
                    <a:pt x="1266" y="-10"/>
                    <a:pt x="1226" y="-10"/>
                    <a:pt x="1197" y="29"/>
                  </a:cubicBezTo>
                  <a:lnTo>
                    <a:pt x="908" y="422"/>
                  </a:lnTo>
                  <a:cubicBezTo>
                    <a:pt x="863" y="483"/>
                    <a:pt x="896" y="583"/>
                    <a:pt x="957" y="583"/>
                  </a:cubicBezTo>
                  <a:lnTo>
                    <a:pt x="1116" y="583"/>
                  </a:lnTo>
                  <a:cubicBezTo>
                    <a:pt x="1152" y="583"/>
                    <a:pt x="1185" y="628"/>
                    <a:pt x="1185" y="677"/>
                  </a:cubicBezTo>
                  <a:lnTo>
                    <a:pt x="1185" y="1670"/>
                  </a:lnTo>
                  <a:cubicBezTo>
                    <a:pt x="1185" y="1942"/>
                    <a:pt x="1022" y="2163"/>
                    <a:pt x="822" y="2163"/>
                  </a:cubicBezTo>
                  <a:lnTo>
                    <a:pt x="631" y="2163"/>
                  </a:lnTo>
                  <a:cubicBezTo>
                    <a:pt x="281" y="2163"/>
                    <a:pt x="0" y="2551"/>
                    <a:pt x="0" y="3023"/>
                  </a:cubicBezTo>
                  <a:lnTo>
                    <a:pt x="0" y="5157"/>
                  </a:lnTo>
                  <a:cubicBezTo>
                    <a:pt x="0" y="5634"/>
                    <a:pt x="285" y="6016"/>
                    <a:pt x="631" y="6016"/>
                  </a:cubicBezTo>
                  <a:lnTo>
                    <a:pt x="822" y="6016"/>
                  </a:lnTo>
                  <a:cubicBezTo>
                    <a:pt x="1022" y="6016"/>
                    <a:pt x="1185" y="6238"/>
                    <a:pt x="1185" y="6510"/>
                  </a:cubicBezTo>
                  <a:lnTo>
                    <a:pt x="1185" y="7741"/>
                  </a:lnTo>
                  <a:cubicBezTo>
                    <a:pt x="1185" y="8012"/>
                    <a:pt x="1022" y="8234"/>
                    <a:pt x="822" y="8234"/>
                  </a:cubicBezTo>
                  <a:lnTo>
                    <a:pt x="631" y="8234"/>
                  </a:lnTo>
                  <a:cubicBezTo>
                    <a:pt x="281" y="8234"/>
                    <a:pt x="0" y="8622"/>
                    <a:pt x="0" y="9093"/>
                  </a:cubicBezTo>
                  <a:lnTo>
                    <a:pt x="0" y="11228"/>
                  </a:lnTo>
                  <a:cubicBezTo>
                    <a:pt x="0" y="11705"/>
                    <a:pt x="285" y="12087"/>
                    <a:pt x="631" y="12087"/>
                  </a:cubicBezTo>
                  <a:lnTo>
                    <a:pt x="822" y="12087"/>
                  </a:lnTo>
                  <a:cubicBezTo>
                    <a:pt x="1022" y="12087"/>
                    <a:pt x="1185" y="12309"/>
                    <a:pt x="1185" y="12581"/>
                  </a:cubicBezTo>
                  <a:lnTo>
                    <a:pt x="1185" y="13812"/>
                  </a:lnTo>
                  <a:cubicBezTo>
                    <a:pt x="1185" y="14083"/>
                    <a:pt x="1022" y="14305"/>
                    <a:pt x="822" y="14305"/>
                  </a:cubicBezTo>
                  <a:lnTo>
                    <a:pt x="631" y="14305"/>
                  </a:lnTo>
                  <a:cubicBezTo>
                    <a:pt x="281" y="14305"/>
                    <a:pt x="0" y="14693"/>
                    <a:pt x="0" y="15164"/>
                  </a:cubicBezTo>
                  <a:lnTo>
                    <a:pt x="0" y="17299"/>
                  </a:lnTo>
                  <a:cubicBezTo>
                    <a:pt x="0" y="17776"/>
                    <a:pt x="285" y="18158"/>
                    <a:pt x="631" y="18158"/>
                  </a:cubicBezTo>
                  <a:lnTo>
                    <a:pt x="822" y="18158"/>
                  </a:lnTo>
                  <a:cubicBezTo>
                    <a:pt x="1022" y="18158"/>
                    <a:pt x="1185" y="18380"/>
                    <a:pt x="1185" y="18652"/>
                  </a:cubicBezTo>
                  <a:lnTo>
                    <a:pt x="1185" y="19916"/>
                  </a:lnTo>
                  <a:lnTo>
                    <a:pt x="3070" y="19916"/>
                  </a:lnTo>
                  <a:cubicBezTo>
                    <a:pt x="3270" y="19916"/>
                    <a:pt x="3432" y="20137"/>
                    <a:pt x="3432" y="20409"/>
                  </a:cubicBezTo>
                  <a:lnTo>
                    <a:pt x="3432" y="20731"/>
                  </a:lnTo>
                  <a:cubicBezTo>
                    <a:pt x="3432" y="21207"/>
                    <a:pt x="3717" y="21590"/>
                    <a:pt x="4064" y="21590"/>
                  </a:cubicBezTo>
                  <a:lnTo>
                    <a:pt x="5631" y="21590"/>
                  </a:lnTo>
                  <a:cubicBezTo>
                    <a:pt x="5981" y="21590"/>
                    <a:pt x="6262" y="21202"/>
                    <a:pt x="6262" y="20731"/>
                  </a:cubicBezTo>
                  <a:lnTo>
                    <a:pt x="6262" y="20409"/>
                  </a:lnTo>
                  <a:cubicBezTo>
                    <a:pt x="6262" y="20137"/>
                    <a:pt x="6425" y="19916"/>
                    <a:pt x="6625" y="19916"/>
                  </a:cubicBezTo>
                  <a:lnTo>
                    <a:pt x="9454" y="19916"/>
                  </a:lnTo>
                  <a:cubicBezTo>
                    <a:pt x="9654" y="19916"/>
                    <a:pt x="9817" y="20137"/>
                    <a:pt x="9817" y="20409"/>
                  </a:cubicBezTo>
                  <a:lnTo>
                    <a:pt x="9817" y="20731"/>
                  </a:lnTo>
                  <a:cubicBezTo>
                    <a:pt x="9817" y="21207"/>
                    <a:pt x="10102" y="21590"/>
                    <a:pt x="10448" y="21590"/>
                  </a:cubicBezTo>
                  <a:lnTo>
                    <a:pt x="12015" y="21590"/>
                  </a:lnTo>
                  <a:cubicBezTo>
                    <a:pt x="12366" y="21590"/>
                    <a:pt x="12647" y="21202"/>
                    <a:pt x="12647" y="20731"/>
                  </a:cubicBezTo>
                  <a:lnTo>
                    <a:pt x="12647" y="20409"/>
                  </a:lnTo>
                  <a:cubicBezTo>
                    <a:pt x="12647" y="20137"/>
                    <a:pt x="12809" y="19916"/>
                    <a:pt x="13009" y="19916"/>
                  </a:cubicBezTo>
                  <a:lnTo>
                    <a:pt x="16067" y="19916"/>
                  </a:lnTo>
                  <a:cubicBezTo>
                    <a:pt x="16266" y="19916"/>
                    <a:pt x="16429" y="20137"/>
                    <a:pt x="16429" y="20409"/>
                  </a:cubicBezTo>
                  <a:lnTo>
                    <a:pt x="16429" y="20731"/>
                  </a:lnTo>
                  <a:cubicBezTo>
                    <a:pt x="16429" y="21207"/>
                    <a:pt x="16714" y="21590"/>
                    <a:pt x="17060" y="21590"/>
                  </a:cubicBezTo>
                  <a:lnTo>
                    <a:pt x="18628" y="21590"/>
                  </a:lnTo>
                  <a:cubicBezTo>
                    <a:pt x="18978" y="21590"/>
                    <a:pt x="19259" y="21202"/>
                    <a:pt x="19259" y="20731"/>
                  </a:cubicBezTo>
                  <a:lnTo>
                    <a:pt x="19259" y="20409"/>
                  </a:lnTo>
                  <a:cubicBezTo>
                    <a:pt x="19259" y="20137"/>
                    <a:pt x="19422" y="19916"/>
                    <a:pt x="19621" y="19916"/>
                  </a:cubicBezTo>
                  <a:lnTo>
                    <a:pt x="21079" y="19916"/>
                  </a:lnTo>
                  <a:cubicBezTo>
                    <a:pt x="21116" y="19916"/>
                    <a:pt x="21148" y="19960"/>
                    <a:pt x="21148" y="20010"/>
                  </a:cubicBezTo>
                  <a:lnTo>
                    <a:pt x="21148" y="20226"/>
                  </a:lnTo>
                  <a:cubicBezTo>
                    <a:pt x="21148" y="20309"/>
                    <a:pt x="21222" y="20354"/>
                    <a:pt x="21266" y="20293"/>
                  </a:cubicBezTo>
                  <a:lnTo>
                    <a:pt x="21555" y="19899"/>
                  </a:lnTo>
                  <a:cubicBezTo>
                    <a:pt x="21600" y="19893"/>
                    <a:pt x="21600" y="19838"/>
                    <a:pt x="21576" y="19799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9E7EE6-9140-A745-ABDD-621B5516769E}"/>
                </a:ext>
              </a:extLst>
            </p:cNvPr>
            <p:cNvSpPr txBox="1"/>
            <p:nvPr/>
          </p:nvSpPr>
          <p:spPr>
            <a:xfrm rot="16200000">
              <a:off x="2262414" y="3324084"/>
              <a:ext cx="1020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QUALITY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826302C-BE75-3442-9FD4-E8C027A6B6ED}"/>
                </a:ext>
              </a:extLst>
            </p:cNvPr>
            <p:cNvSpPr txBox="1"/>
            <p:nvPr/>
          </p:nvSpPr>
          <p:spPr>
            <a:xfrm>
              <a:off x="5933759" y="6156012"/>
              <a:ext cx="732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PRICE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F53ADCD-6D79-9446-9B59-25836AC5BBCA}"/>
                </a:ext>
              </a:extLst>
            </p:cNvPr>
            <p:cNvSpPr txBox="1"/>
            <p:nvPr/>
          </p:nvSpPr>
          <p:spPr>
            <a:xfrm>
              <a:off x="7876757" y="5581518"/>
              <a:ext cx="513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HIGH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DACBE19-9FEC-634B-ADC3-4DC5C7BB8A1D}"/>
                </a:ext>
              </a:extLst>
            </p:cNvPr>
            <p:cNvSpPr txBox="1"/>
            <p:nvPr/>
          </p:nvSpPr>
          <p:spPr>
            <a:xfrm>
              <a:off x="5951984" y="5581518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MEDIUM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FD3C910-9894-094A-9236-D0E7F4968C2D}"/>
                </a:ext>
              </a:extLst>
            </p:cNvPr>
            <p:cNvSpPr txBox="1"/>
            <p:nvPr/>
          </p:nvSpPr>
          <p:spPr>
            <a:xfrm>
              <a:off x="4336094" y="5581518"/>
              <a:ext cx="4825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LOW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1030F9A-6476-0E40-8E18-AB7D6EFADC11}"/>
                </a:ext>
              </a:extLst>
            </p:cNvPr>
            <p:cNvSpPr txBox="1"/>
            <p:nvPr/>
          </p:nvSpPr>
          <p:spPr>
            <a:xfrm rot="16200000">
              <a:off x="3168710" y="2198808"/>
              <a:ext cx="513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HIGH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5674E8-F2AE-DF48-92DF-AD5611737B66}"/>
                </a:ext>
              </a:extLst>
            </p:cNvPr>
            <p:cNvSpPr txBox="1"/>
            <p:nvPr/>
          </p:nvSpPr>
          <p:spPr>
            <a:xfrm rot="16200000">
              <a:off x="3047682" y="344608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MEDIUM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2FEB530-EDDA-6A4F-B082-D9C85AB4D042}"/>
                </a:ext>
              </a:extLst>
            </p:cNvPr>
            <p:cNvSpPr txBox="1"/>
            <p:nvPr/>
          </p:nvSpPr>
          <p:spPr>
            <a:xfrm rot="16200000">
              <a:off x="3184065" y="4693933"/>
              <a:ext cx="4825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LOW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F9080E-7FDE-49E4-9EC6-CC66388CEA0E}"/>
                </a:ext>
              </a:extLst>
            </p:cNvPr>
            <p:cNvSpPr/>
            <p:nvPr/>
          </p:nvSpPr>
          <p:spPr>
            <a:xfrm>
              <a:off x="4077081" y="2625361"/>
              <a:ext cx="10005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prstClr val="white"/>
                  </a:solidFill>
                </a:rPr>
                <a:t>Under priced</a:t>
              </a:r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CFA71C5-4109-4C7E-9E20-78674E68C024}"/>
                </a:ext>
              </a:extLst>
            </p:cNvPr>
            <p:cNvSpPr/>
            <p:nvPr/>
          </p:nvSpPr>
          <p:spPr>
            <a:xfrm>
              <a:off x="5613366" y="2625361"/>
              <a:ext cx="14729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</a:rPr>
                <a:t>Ideal for penetration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20BCF91-9452-4F2B-8F5B-1EBE5502D8C8}"/>
                </a:ext>
              </a:extLst>
            </p:cNvPr>
            <p:cNvSpPr/>
            <p:nvPr/>
          </p:nvSpPr>
          <p:spPr>
            <a:xfrm>
              <a:off x="7755960" y="2625361"/>
              <a:ext cx="7548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</a:rPr>
                <a:t>Premium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AA74EF-50CF-4818-AB3D-C701AAA94181}"/>
                </a:ext>
              </a:extLst>
            </p:cNvPr>
            <p:cNvSpPr/>
            <p:nvPr/>
          </p:nvSpPr>
          <p:spPr>
            <a:xfrm>
              <a:off x="7695559" y="3873870"/>
              <a:ext cx="87568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</a:rPr>
                <a:t>Overpriced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D9A3F30-6A05-4BED-8796-9D3DECF2A53A}"/>
                </a:ext>
              </a:extLst>
            </p:cNvPr>
            <p:cNvSpPr/>
            <p:nvPr/>
          </p:nvSpPr>
          <p:spPr>
            <a:xfrm>
              <a:off x="6006195" y="3873870"/>
              <a:ext cx="6872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prstClr val="white"/>
                  </a:solidFill>
                </a:rPr>
                <a:t>Average</a:t>
              </a:r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557A60-0C4C-4AC4-92EA-FD6D8A4A63DB}"/>
                </a:ext>
              </a:extLst>
            </p:cNvPr>
            <p:cNvSpPr/>
            <p:nvPr/>
          </p:nvSpPr>
          <p:spPr>
            <a:xfrm>
              <a:off x="4102570" y="3873870"/>
              <a:ext cx="9496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prstClr val="white"/>
                  </a:solidFill>
                </a:rPr>
                <a:t>Real bargain</a:t>
              </a:r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5D952B-0871-4593-9891-E66B1E9DA41E}"/>
                </a:ext>
              </a:extLst>
            </p:cNvPr>
            <p:cNvSpPr/>
            <p:nvPr/>
          </p:nvSpPr>
          <p:spPr>
            <a:xfrm>
              <a:off x="4288677" y="5122378"/>
              <a:ext cx="5774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prstClr val="white"/>
                  </a:solidFill>
                </a:rPr>
                <a:t>Cheap</a:t>
              </a:r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79FD267-C0BE-48DC-BBE5-D5ED38D85B70}"/>
                </a:ext>
              </a:extLst>
            </p:cNvPr>
            <p:cNvSpPr/>
            <p:nvPr/>
          </p:nvSpPr>
          <p:spPr>
            <a:xfrm>
              <a:off x="5634815" y="5122378"/>
              <a:ext cx="14300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prstClr val="white"/>
                  </a:solidFill>
                </a:rPr>
                <a:t>Unhappy customers</a:t>
              </a:r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A38355B-E112-4CB1-9593-5D8A9D1CA5EE}"/>
                </a:ext>
              </a:extLst>
            </p:cNvPr>
            <p:cNvSpPr/>
            <p:nvPr/>
          </p:nvSpPr>
          <p:spPr>
            <a:xfrm>
              <a:off x="7673183" y="5122378"/>
              <a:ext cx="9204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prstClr val="white"/>
                  </a:solidFill>
                </a:rPr>
                <a:t>Sell and run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748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6A2D494-7829-437A-A211-7167D70D0F3F}"/>
              </a:ext>
            </a:extLst>
          </p:cNvPr>
          <p:cNvSpPr/>
          <p:nvPr/>
        </p:nvSpPr>
        <p:spPr>
          <a:xfrm>
            <a:off x="263352" y="6213689"/>
            <a:ext cx="52322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0E0F2F-C95B-4854-8A35-C69E0D80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558F509-4B79-4230-9F76-7642C9560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List of the Marketing Models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2D41A6-936D-419E-BEB4-1273770C8EED}"/>
              </a:ext>
            </a:extLst>
          </p:cNvPr>
          <p:cNvSpPr/>
          <p:nvPr/>
        </p:nvSpPr>
        <p:spPr>
          <a:xfrm>
            <a:off x="911424" y="1707267"/>
            <a:ext cx="309634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all">
                <a:solidFill>
                  <a:schemeClr val="tx2">
                    <a:lumMod val="50000"/>
                  </a:schemeClr>
                </a:solidFill>
              </a:rPr>
              <a:t>The 7 P’s</a:t>
            </a:r>
            <a:endParaRPr lang="en-US" sz="1600" b="1" cap="al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896077-2B9D-411C-A671-B36201335F7A}"/>
              </a:ext>
            </a:extLst>
          </p:cNvPr>
          <p:cNvSpPr/>
          <p:nvPr/>
        </p:nvSpPr>
        <p:spPr>
          <a:xfrm>
            <a:off x="4547828" y="1707267"/>
            <a:ext cx="309634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all">
                <a:solidFill>
                  <a:schemeClr val="bg1"/>
                </a:solidFill>
              </a:rPr>
              <a:t>The BCG Matrix</a:t>
            </a:r>
            <a:endParaRPr lang="en-US" sz="1600" b="1" cap="all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539CD7-1907-41A5-A286-B2A6F5D94A76}"/>
              </a:ext>
            </a:extLst>
          </p:cNvPr>
          <p:cNvSpPr/>
          <p:nvPr/>
        </p:nvSpPr>
        <p:spPr>
          <a:xfrm>
            <a:off x="8184232" y="1707267"/>
            <a:ext cx="309634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all" dirty="0">
                <a:solidFill>
                  <a:schemeClr val="bg1"/>
                </a:solidFill>
              </a:rPr>
              <a:t>Price-Quality Strategy Model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56A627-4E26-4FAB-8D0B-EFFBB0514D3C}"/>
              </a:ext>
            </a:extLst>
          </p:cNvPr>
          <p:cNvSpPr/>
          <p:nvPr/>
        </p:nvSpPr>
        <p:spPr>
          <a:xfrm>
            <a:off x="911424" y="2678568"/>
            <a:ext cx="309634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all" dirty="0">
                <a:solidFill>
                  <a:schemeClr val="tx2">
                    <a:lumMod val="50000"/>
                  </a:schemeClr>
                </a:solidFill>
              </a:rPr>
              <a:t>The McKinsey</a:t>
            </a:r>
          </a:p>
          <a:p>
            <a:pPr algn="ctr"/>
            <a:r>
              <a:rPr lang="en-US" sz="1600" b="1" cap="all" dirty="0">
                <a:solidFill>
                  <a:schemeClr val="tx2">
                    <a:lumMod val="50000"/>
                  </a:schemeClr>
                </a:solidFill>
              </a:rPr>
              <a:t>7S Framework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D3FAFB-B328-45A0-B6DC-6CCE3468F2A9}"/>
              </a:ext>
            </a:extLst>
          </p:cNvPr>
          <p:cNvSpPr/>
          <p:nvPr/>
        </p:nvSpPr>
        <p:spPr>
          <a:xfrm>
            <a:off x="4547828" y="2678568"/>
            <a:ext cx="309634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all" dirty="0">
                <a:solidFill>
                  <a:schemeClr val="tx2">
                    <a:lumMod val="50000"/>
                  </a:schemeClr>
                </a:solidFill>
              </a:rPr>
              <a:t>Diffusion of </a:t>
            </a:r>
          </a:p>
          <a:p>
            <a:pPr algn="ctr"/>
            <a:r>
              <a:rPr lang="en-US" sz="1600" b="1" cap="all" dirty="0">
                <a:solidFill>
                  <a:schemeClr val="tx2">
                    <a:lumMod val="50000"/>
                  </a:schemeClr>
                </a:solidFill>
              </a:rPr>
              <a:t>Innovations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50D9EC-8EBB-48FA-B3D7-7B9BF9BE5938}"/>
              </a:ext>
            </a:extLst>
          </p:cNvPr>
          <p:cNvSpPr/>
          <p:nvPr/>
        </p:nvSpPr>
        <p:spPr>
          <a:xfrm>
            <a:off x="8184232" y="2678568"/>
            <a:ext cx="309634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all" dirty="0">
                <a:solidFill>
                  <a:schemeClr val="bg1"/>
                </a:solidFill>
              </a:rPr>
              <a:t>RACE* Planning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4EDA85-004A-4647-BCB3-B8F1F4188B3D}"/>
              </a:ext>
            </a:extLst>
          </p:cNvPr>
          <p:cNvSpPr/>
          <p:nvPr/>
        </p:nvSpPr>
        <p:spPr>
          <a:xfrm>
            <a:off x="911424" y="3649869"/>
            <a:ext cx="309634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all">
                <a:solidFill>
                  <a:schemeClr val="bg1"/>
                </a:solidFill>
              </a:rPr>
              <a:t>The AIDA Model</a:t>
            </a:r>
            <a:endParaRPr lang="en-US" sz="1600" b="1" cap="all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19F222-5415-479E-91C2-E6EE95F112D4}"/>
              </a:ext>
            </a:extLst>
          </p:cNvPr>
          <p:cNvSpPr/>
          <p:nvPr/>
        </p:nvSpPr>
        <p:spPr>
          <a:xfrm>
            <a:off x="4547828" y="3649869"/>
            <a:ext cx="309634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all" dirty="0">
                <a:solidFill>
                  <a:schemeClr val="tx2">
                    <a:lumMod val="50000"/>
                  </a:schemeClr>
                </a:solidFill>
              </a:rPr>
              <a:t>DRIP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Differentiate, Reinforce, Inform, Persuade</a:t>
            </a: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4673A5E-424E-4608-B8FA-38E0CEB5253B}"/>
              </a:ext>
            </a:extLst>
          </p:cNvPr>
          <p:cNvSpPr/>
          <p:nvPr/>
        </p:nvSpPr>
        <p:spPr>
          <a:xfrm>
            <a:off x="8184232" y="3649869"/>
            <a:ext cx="309634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all" dirty="0">
                <a:solidFill>
                  <a:schemeClr val="bg1"/>
                </a:solidFill>
              </a:rPr>
              <a:t>STP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Segmentation, Targeting, Positioning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931A225-D16C-47D5-AB6A-E620265BF28F}"/>
              </a:ext>
            </a:extLst>
          </p:cNvPr>
          <p:cNvSpPr/>
          <p:nvPr/>
        </p:nvSpPr>
        <p:spPr>
          <a:xfrm>
            <a:off x="911424" y="4621170"/>
            <a:ext cx="309634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all">
                <a:solidFill>
                  <a:schemeClr val="bg1"/>
                </a:solidFill>
              </a:rPr>
              <a:t>The GE Matrix</a:t>
            </a:r>
            <a:endParaRPr lang="en-US" sz="1600" b="1" cap="all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908A5B0-11FF-4B93-8B36-8EA07B669660}"/>
              </a:ext>
            </a:extLst>
          </p:cNvPr>
          <p:cNvSpPr/>
          <p:nvPr/>
        </p:nvSpPr>
        <p:spPr>
          <a:xfrm>
            <a:off x="4547828" y="4621170"/>
            <a:ext cx="309634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all">
                <a:solidFill>
                  <a:schemeClr val="tx2">
                    <a:lumMod val="50000"/>
                  </a:schemeClr>
                </a:solidFill>
              </a:rPr>
              <a:t>Product Life Cycle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1F7662D-53C5-4C2B-B842-B6F0BD4BAD80}"/>
              </a:ext>
            </a:extLst>
          </p:cNvPr>
          <p:cNvSpPr/>
          <p:nvPr/>
        </p:nvSpPr>
        <p:spPr>
          <a:xfrm>
            <a:off x="8184232" y="4621170"/>
            <a:ext cx="309634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all">
                <a:solidFill>
                  <a:schemeClr val="tx2">
                    <a:lumMod val="50000"/>
                  </a:schemeClr>
                </a:solidFill>
              </a:rPr>
              <a:t>SWOT / TOWS</a:t>
            </a:r>
            <a:endParaRPr lang="en-US" sz="1600" b="1" cap="al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D1A9BE5-2933-4AC7-8D25-8AF609DAA83F}"/>
              </a:ext>
            </a:extLst>
          </p:cNvPr>
          <p:cNvSpPr/>
          <p:nvPr/>
        </p:nvSpPr>
        <p:spPr>
          <a:xfrm>
            <a:off x="911424" y="5592470"/>
            <a:ext cx="309634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all" dirty="0">
                <a:solidFill>
                  <a:schemeClr val="bg1"/>
                </a:solidFill>
              </a:rPr>
              <a:t>The Ansoff Matrix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6174ACF-FEE6-4367-8C1F-0B36C3944589}"/>
              </a:ext>
            </a:extLst>
          </p:cNvPr>
          <p:cNvSpPr/>
          <p:nvPr/>
        </p:nvSpPr>
        <p:spPr>
          <a:xfrm>
            <a:off x="4547828" y="5592470"/>
            <a:ext cx="309634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all" dirty="0">
                <a:solidFill>
                  <a:schemeClr val="bg1"/>
                </a:solidFill>
              </a:rPr>
              <a:t>Porter’s Five Forces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2C4B8FD-60A9-438A-970B-8584D7DC36E9}"/>
              </a:ext>
            </a:extLst>
          </p:cNvPr>
          <p:cNvSpPr/>
          <p:nvPr/>
        </p:nvSpPr>
        <p:spPr>
          <a:xfrm>
            <a:off x="8184232" y="5592470"/>
            <a:ext cx="309634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all">
                <a:solidFill>
                  <a:schemeClr val="tx2">
                    <a:lumMod val="50000"/>
                  </a:schemeClr>
                </a:solidFill>
              </a:rPr>
              <a:t>PESTLE Analysis</a:t>
            </a:r>
          </a:p>
        </p:txBody>
      </p:sp>
      <p:sp>
        <p:nvSpPr>
          <p:cNvPr id="27" name="Oval 26">
            <a:hlinkClick r:id="rId3" action="ppaction://hlinksldjump"/>
            <a:extLst>
              <a:ext uri="{FF2B5EF4-FFF2-40B4-BE49-F238E27FC236}">
                <a16:creationId xmlns:a16="http://schemas.microsoft.com/office/drawing/2014/main" id="{91B3BDCB-32B8-403F-AB22-C5947F010A91}"/>
              </a:ext>
            </a:extLst>
          </p:cNvPr>
          <p:cNvSpPr/>
          <p:nvPr/>
        </p:nvSpPr>
        <p:spPr>
          <a:xfrm>
            <a:off x="649814" y="1805697"/>
            <a:ext cx="523220" cy="52322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8" name="Oval 27">
            <a:hlinkClick r:id="rId4" action="ppaction://hlinksldjump"/>
            <a:extLst>
              <a:ext uri="{FF2B5EF4-FFF2-40B4-BE49-F238E27FC236}">
                <a16:creationId xmlns:a16="http://schemas.microsoft.com/office/drawing/2014/main" id="{8844FA42-79F4-45E2-9D4A-1BA183AAE262}"/>
              </a:ext>
            </a:extLst>
          </p:cNvPr>
          <p:cNvSpPr/>
          <p:nvPr/>
        </p:nvSpPr>
        <p:spPr>
          <a:xfrm>
            <a:off x="649814" y="2776998"/>
            <a:ext cx="523220" cy="52322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29" name="Oval 28">
            <a:hlinkClick r:id="rId5" action="ppaction://hlinksldjump"/>
            <a:extLst>
              <a:ext uri="{FF2B5EF4-FFF2-40B4-BE49-F238E27FC236}">
                <a16:creationId xmlns:a16="http://schemas.microsoft.com/office/drawing/2014/main" id="{674DEBF6-613A-4BF9-A215-9E89C3114945}"/>
              </a:ext>
            </a:extLst>
          </p:cNvPr>
          <p:cNvSpPr/>
          <p:nvPr/>
        </p:nvSpPr>
        <p:spPr>
          <a:xfrm>
            <a:off x="649814" y="3748299"/>
            <a:ext cx="523220" cy="52322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30" name="Oval 29">
            <a:hlinkClick r:id="rId6" action="ppaction://hlinksldjump"/>
            <a:extLst>
              <a:ext uri="{FF2B5EF4-FFF2-40B4-BE49-F238E27FC236}">
                <a16:creationId xmlns:a16="http://schemas.microsoft.com/office/drawing/2014/main" id="{1EB5226E-E0CB-464B-BF64-1DA2567619A7}"/>
              </a:ext>
            </a:extLst>
          </p:cNvPr>
          <p:cNvSpPr/>
          <p:nvPr/>
        </p:nvSpPr>
        <p:spPr>
          <a:xfrm>
            <a:off x="649814" y="4719384"/>
            <a:ext cx="523220" cy="52322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31" name="Oval 30">
            <a:hlinkClick r:id="rId7" action="ppaction://hlinksldjump"/>
            <a:extLst>
              <a:ext uri="{FF2B5EF4-FFF2-40B4-BE49-F238E27FC236}">
                <a16:creationId xmlns:a16="http://schemas.microsoft.com/office/drawing/2014/main" id="{B29CE5D1-E2C1-40A3-BD5D-5368DED19472}"/>
              </a:ext>
            </a:extLst>
          </p:cNvPr>
          <p:cNvSpPr/>
          <p:nvPr/>
        </p:nvSpPr>
        <p:spPr>
          <a:xfrm>
            <a:off x="649814" y="5690469"/>
            <a:ext cx="523220" cy="52322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34" name="Oval 33">
            <a:hlinkClick r:id="rId8" action="ppaction://hlinksldjump"/>
            <a:extLst>
              <a:ext uri="{FF2B5EF4-FFF2-40B4-BE49-F238E27FC236}">
                <a16:creationId xmlns:a16="http://schemas.microsoft.com/office/drawing/2014/main" id="{C6D3D6F8-E51B-41FB-B784-B354389A3997}"/>
              </a:ext>
            </a:extLst>
          </p:cNvPr>
          <p:cNvSpPr/>
          <p:nvPr/>
        </p:nvSpPr>
        <p:spPr>
          <a:xfrm>
            <a:off x="4286218" y="1805697"/>
            <a:ext cx="523220" cy="52322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35" name="Oval 34">
            <a:hlinkClick r:id="rId9" action="ppaction://hlinksldjump"/>
            <a:extLst>
              <a:ext uri="{FF2B5EF4-FFF2-40B4-BE49-F238E27FC236}">
                <a16:creationId xmlns:a16="http://schemas.microsoft.com/office/drawing/2014/main" id="{8A2BAEAF-2600-4DF5-BA0B-0F8263E6DFF3}"/>
              </a:ext>
            </a:extLst>
          </p:cNvPr>
          <p:cNvSpPr/>
          <p:nvPr/>
        </p:nvSpPr>
        <p:spPr>
          <a:xfrm>
            <a:off x="4286218" y="2776998"/>
            <a:ext cx="523220" cy="52322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36" name="Oval 35">
            <a:hlinkClick r:id="rId10" action="ppaction://hlinksldjump"/>
            <a:extLst>
              <a:ext uri="{FF2B5EF4-FFF2-40B4-BE49-F238E27FC236}">
                <a16:creationId xmlns:a16="http://schemas.microsoft.com/office/drawing/2014/main" id="{FA4F77BA-A52D-4DBC-8DB2-FDB0A08CE5C5}"/>
              </a:ext>
            </a:extLst>
          </p:cNvPr>
          <p:cNvSpPr/>
          <p:nvPr/>
        </p:nvSpPr>
        <p:spPr>
          <a:xfrm>
            <a:off x="4286218" y="3748299"/>
            <a:ext cx="523220" cy="52322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37" name="Oval 36">
            <a:hlinkClick r:id="rId11" action="ppaction://hlinksldjump"/>
            <a:extLst>
              <a:ext uri="{FF2B5EF4-FFF2-40B4-BE49-F238E27FC236}">
                <a16:creationId xmlns:a16="http://schemas.microsoft.com/office/drawing/2014/main" id="{16D9A7EB-27D8-4ED8-AED2-A28478F59C24}"/>
              </a:ext>
            </a:extLst>
          </p:cNvPr>
          <p:cNvSpPr/>
          <p:nvPr/>
        </p:nvSpPr>
        <p:spPr>
          <a:xfrm>
            <a:off x="4286218" y="4719384"/>
            <a:ext cx="523220" cy="52322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15</a:t>
            </a:r>
          </a:p>
        </p:txBody>
      </p:sp>
      <p:sp>
        <p:nvSpPr>
          <p:cNvPr id="38" name="Oval 37">
            <a:hlinkClick r:id="rId12" action="ppaction://hlinksldjump"/>
            <a:extLst>
              <a:ext uri="{FF2B5EF4-FFF2-40B4-BE49-F238E27FC236}">
                <a16:creationId xmlns:a16="http://schemas.microsoft.com/office/drawing/2014/main" id="{B8AD6422-1AA7-4658-AB00-61A99EA89883}"/>
              </a:ext>
            </a:extLst>
          </p:cNvPr>
          <p:cNvSpPr/>
          <p:nvPr/>
        </p:nvSpPr>
        <p:spPr>
          <a:xfrm>
            <a:off x="4286218" y="5690469"/>
            <a:ext cx="523220" cy="52322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17</a:t>
            </a:r>
          </a:p>
        </p:txBody>
      </p:sp>
      <p:sp>
        <p:nvSpPr>
          <p:cNvPr id="40" name="Oval 39">
            <a:hlinkClick r:id="rId13" action="ppaction://hlinksldjump"/>
            <a:extLst>
              <a:ext uri="{FF2B5EF4-FFF2-40B4-BE49-F238E27FC236}">
                <a16:creationId xmlns:a16="http://schemas.microsoft.com/office/drawing/2014/main" id="{8DE4A021-EEF8-4FDA-9486-BD29FA95CC8A}"/>
              </a:ext>
            </a:extLst>
          </p:cNvPr>
          <p:cNvSpPr/>
          <p:nvPr/>
        </p:nvSpPr>
        <p:spPr>
          <a:xfrm>
            <a:off x="7922622" y="1805697"/>
            <a:ext cx="523220" cy="52322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19</a:t>
            </a:r>
          </a:p>
        </p:txBody>
      </p:sp>
      <p:sp>
        <p:nvSpPr>
          <p:cNvPr id="41" name="Oval 40">
            <a:hlinkClick r:id="rId14" action="ppaction://hlinksldjump"/>
            <a:extLst>
              <a:ext uri="{FF2B5EF4-FFF2-40B4-BE49-F238E27FC236}">
                <a16:creationId xmlns:a16="http://schemas.microsoft.com/office/drawing/2014/main" id="{6117AE97-8764-42EC-8FE5-8D8144CA292E}"/>
              </a:ext>
            </a:extLst>
          </p:cNvPr>
          <p:cNvSpPr/>
          <p:nvPr/>
        </p:nvSpPr>
        <p:spPr>
          <a:xfrm>
            <a:off x="7922622" y="2776998"/>
            <a:ext cx="523220" cy="52322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42" name="Oval 41">
            <a:hlinkClick r:id="rId15" action="ppaction://hlinksldjump"/>
            <a:extLst>
              <a:ext uri="{FF2B5EF4-FFF2-40B4-BE49-F238E27FC236}">
                <a16:creationId xmlns:a16="http://schemas.microsoft.com/office/drawing/2014/main" id="{ABA39033-C552-4144-A3AE-8B3FDCEFBE44}"/>
              </a:ext>
            </a:extLst>
          </p:cNvPr>
          <p:cNvSpPr/>
          <p:nvPr/>
        </p:nvSpPr>
        <p:spPr>
          <a:xfrm>
            <a:off x="7922622" y="3748299"/>
            <a:ext cx="523220" cy="52322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21</a:t>
            </a:r>
          </a:p>
        </p:txBody>
      </p:sp>
      <p:sp>
        <p:nvSpPr>
          <p:cNvPr id="43" name="Oval 42">
            <a:hlinkClick r:id="rId16" action="ppaction://hlinksldjump"/>
            <a:extLst>
              <a:ext uri="{FF2B5EF4-FFF2-40B4-BE49-F238E27FC236}">
                <a16:creationId xmlns:a16="http://schemas.microsoft.com/office/drawing/2014/main" id="{F125E2CC-9500-4478-B8D3-CE638A08F313}"/>
              </a:ext>
            </a:extLst>
          </p:cNvPr>
          <p:cNvSpPr/>
          <p:nvPr/>
        </p:nvSpPr>
        <p:spPr>
          <a:xfrm>
            <a:off x="7922622" y="4719384"/>
            <a:ext cx="523220" cy="52322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23</a:t>
            </a:r>
          </a:p>
        </p:txBody>
      </p:sp>
      <p:sp>
        <p:nvSpPr>
          <p:cNvPr id="44" name="Oval 43">
            <a:hlinkClick r:id="rId17" action="ppaction://hlinksldjump"/>
            <a:extLst>
              <a:ext uri="{FF2B5EF4-FFF2-40B4-BE49-F238E27FC236}">
                <a16:creationId xmlns:a16="http://schemas.microsoft.com/office/drawing/2014/main" id="{247BD59C-AEF8-43AB-95D6-273039FF3051}"/>
              </a:ext>
            </a:extLst>
          </p:cNvPr>
          <p:cNvSpPr/>
          <p:nvPr/>
        </p:nvSpPr>
        <p:spPr>
          <a:xfrm>
            <a:off x="7922622" y="5690469"/>
            <a:ext cx="523220" cy="52322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933102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64CC-CE0C-8843-B759-4B60C810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37159"/>
            <a:ext cx="9797831" cy="707886"/>
          </a:xfrm>
        </p:spPr>
        <p:txBody>
          <a:bodyPr/>
          <a:lstStyle/>
          <a:p>
            <a:r>
              <a:rPr lang="en-CA" dirty="0"/>
              <a:t>Essential Marketing Models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8C4EF-4273-3A45-A168-3F1C06179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RACE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*</a:t>
            </a:r>
            <a:r>
              <a:rPr lang="en-US" dirty="0"/>
              <a:t>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F45C4-C8DF-C845-95C0-1878A6B6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02AC27-333D-4B71-BE01-5C642D132182}"/>
              </a:ext>
            </a:extLst>
          </p:cNvPr>
          <p:cNvSpPr/>
          <p:nvPr/>
        </p:nvSpPr>
        <p:spPr>
          <a:xfrm>
            <a:off x="8040208" y="6396589"/>
            <a:ext cx="37800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*RACE</a:t>
            </a:r>
            <a:r>
              <a:rPr lang="en-US" sz="1200" i="1" baseline="30000" dirty="0"/>
              <a:t>TM</a:t>
            </a:r>
            <a:r>
              <a:rPr lang="en-US" sz="1200" i="1" dirty="0"/>
              <a:t> Planning is a system developed by Smart Insights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1F2FAEA-679C-4A83-9117-662528C070D9}"/>
              </a:ext>
            </a:extLst>
          </p:cNvPr>
          <p:cNvGrpSpPr/>
          <p:nvPr/>
        </p:nvGrpSpPr>
        <p:grpSpPr>
          <a:xfrm>
            <a:off x="2682770" y="1188159"/>
            <a:ext cx="4895283" cy="5511836"/>
            <a:chOff x="2682770" y="1188159"/>
            <a:chExt cx="4895283" cy="5511836"/>
          </a:xfrm>
        </p:grpSpPr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DE625DC3-21CE-1146-A201-6B19B347BEEF}"/>
                </a:ext>
              </a:extLst>
            </p:cNvPr>
            <p:cNvSpPr/>
            <p:nvPr/>
          </p:nvSpPr>
          <p:spPr>
            <a:xfrm>
              <a:off x="4580539" y="2692981"/>
              <a:ext cx="1536577" cy="3934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579" extrusionOk="0">
                  <a:moveTo>
                    <a:pt x="21325" y="19161"/>
                  </a:moveTo>
                  <a:cubicBezTo>
                    <a:pt x="21269" y="19161"/>
                    <a:pt x="21227" y="19178"/>
                    <a:pt x="21227" y="19200"/>
                  </a:cubicBezTo>
                  <a:cubicBezTo>
                    <a:pt x="21227" y="20464"/>
                    <a:pt x="18618" y="21496"/>
                    <a:pt x="15392" y="21496"/>
                  </a:cubicBezTo>
                  <a:cubicBezTo>
                    <a:pt x="12545" y="21496"/>
                    <a:pt x="11002" y="20646"/>
                    <a:pt x="10230" y="19978"/>
                  </a:cubicBezTo>
                  <a:lnTo>
                    <a:pt x="10679" y="19912"/>
                  </a:lnTo>
                  <a:cubicBezTo>
                    <a:pt x="10847" y="19884"/>
                    <a:pt x="10876" y="19796"/>
                    <a:pt x="10721" y="19757"/>
                  </a:cubicBezTo>
                  <a:lnTo>
                    <a:pt x="9922" y="19559"/>
                  </a:lnTo>
                  <a:cubicBezTo>
                    <a:pt x="9880" y="19548"/>
                    <a:pt x="9838" y="19548"/>
                    <a:pt x="9795" y="19548"/>
                  </a:cubicBezTo>
                  <a:cubicBezTo>
                    <a:pt x="9627" y="19343"/>
                    <a:pt x="9557" y="19205"/>
                    <a:pt x="9543" y="19194"/>
                  </a:cubicBezTo>
                  <a:lnTo>
                    <a:pt x="6639" y="14000"/>
                  </a:lnTo>
                  <a:cubicBezTo>
                    <a:pt x="6639" y="14000"/>
                    <a:pt x="6639" y="13994"/>
                    <a:pt x="6639" y="13994"/>
                  </a:cubicBezTo>
                  <a:cubicBezTo>
                    <a:pt x="6331" y="13387"/>
                    <a:pt x="6653" y="12769"/>
                    <a:pt x="7537" y="12256"/>
                  </a:cubicBezTo>
                  <a:cubicBezTo>
                    <a:pt x="8267" y="11831"/>
                    <a:pt x="9304" y="11521"/>
                    <a:pt x="10511" y="11356"/>
                  </a:cubicBezTo>
                  <a:lnTo>
                    <a:pt x="10637" y="11521"/>
                  </a:lnTo>
                  <a:cubicBezTo>
                    <a:pt x="10693" y="11588"/>
                    <a:pt x="10918" y="11604"/>
                    <a:pt x="11030" y="11549"/>
                  </a:cubicBezTo>
                  <a:lnTo>
                    <a:pt x="11591" y="11251"/>
                  </a:lnTo>
                  <a:cubicBezTo>
                    <a:pt x="11675" y="11207"/>
                    <a:pt x="11633" y="11141"/>
                    <a:pt x="11493" y="11118"/>
                  </a:cubicBezTo>
                  <a:lnTo>
                    <a:pt x="10609" y="10992"/>
                  </a:lnTo>
                  <a:cubicBezTo>
                    <a:pt x="10441" y="10964"/>
                    <a:pt x="10272" y="11030"/>
                    <a:pt x="10314" y="11096"/>
                  </a:cubicBezTo>
                  <a:lnTo>
                    <a:pt x="10455" y="11284"/>
                  </a:lnTo>
                  <a:cubicBezTo>
                    <a:pt x="9206" y="11450"/>
                    <a:pt x="8126" y="11775"/>
                    <a:pt x="7369" y="12211"/>
                  </a:cubicBezTo>
                  <a:cubicBezTo>
                    <a:pt x="6724" y="12587"/>
                    <a:pt x="6373" y="13017"/>
                    <a:pt x="6331" y="13459"/>
                  </a:cubicBezTo>
                  <a:lnTo>
                    <a:pt x="3736" y="8811"/>
                  </a:lnTo>
                  <a:cubicBezTo>
                    <a:pt x="3554" y="8248"/>
                    <a:pt x="3876" y="7679"/>
                    <a:pt x="4690" y="7199"/>
                  </a:cubicBezTo>
                  <a:cubicBezTo>
                    <a:pt x="5405" y="6780"/>
                    <a:pt x="6415" y="6465"/>
                    <a:pt x="7607" y="6294"/>
                  </a:cubicBezTo>
                  <a:lnTo>
                    <a:pt x="7748" y="6482"/>
                  </a:lnTo>
                  <a:cubicBezTo>
                    <a:pt x="7804" y="6548"/>
                    <a:pt x="8028" y="6564"/>
                    <a:pt x="8140" y="6509"/>
                  </a:cubicBezTo>
                  <a:lnTo>
                    <a:pt x="8701" y="6211"/>
                  </a:lnTo>
                  <a:cubicBezTo>
                    <a:pt x="8785" y="6167"/>
                    <a:pt x="8743" y="6101"/>
                    <a:pt x="8603" y="6079"/>
                  </a:cubicBezTo>
                  <a:lnTo>
                    <a:pt x="7720" y="5952"/>
                  </a:lnTo>
                  <a:cubicBezTo>
                    <a:pt x="7551" y="5924"/>
                    <a:pt x="7383" y="5990"/>
                    <a:pt x="7425" y="6057"/>
                  </a:cubicBezTo>
                  <a:lnTo>
                    <a:pt x="7551" y="6222"/>
                  </a:lnTo>
                  <a:cubicBezTo>
                    <a:pt x="6317" y="6399"/>
                    <a:pt x="5265" y="6725"/>
                    <a:pt x="4536" y="7161"/>
                  </a:cubicBezTo>
                  <a:cubicBezTo>
                    <a:pt x="3905" y="7530"/>
                    <a:pt x="3554" y="7950"/>
                    <a:pt x="3498" y="8386"/>
                  </a:cubicBezTo>
                  <a:lnTo>
                    <a:pt x="314" y="2689"/>
                  </a:lnTo>
                  <a:cubicBezTo>
                    <a:pt x="33" y="2148"/>
                    <a:pt x="314" y="1596"/>
                    <a:pt x="1085" y="1138"/>
                  </a:cubicBezTo>
                  <a:cubicBezTo>
                    <a:pt x="1702" y="774"/>
                    <a:pt x="2586" y="498"/>
                    <a:pt x="3610" y="349"/>
                  </a:cubicBezTo>
                  <a:lnTo>
                    <a:pt x="3750" y="537"/>
                  </a:lnTo>
                  <a:cubicBezTo>
                    <a:pt x="3806" y="603"/>
                    <a:pt x="4031" y="619"/>
                    <a:pt x="4143" y="564"/>
                  </a:cubicBezTo>
                  <a:lnTo>
                    <a:pt x="4704" y="266"/>
                  </a:lnTo>
                  <a:cubicBezTo>
                    <a:pt x="4788" y="222"/>
                    <a:pt x="4746" y="156"/>
                    <a:pt x="4606" y="134"/>
                  </a:cubicBezTo>
                  <a:lnTo>
                    <a:pt x="3722" y="7"/>
                  </a:lnTo>
                  <a:cubicBezTo>
                    <a:pt x="3554" y="-21"/>
                    <a:pt x="3385" y="45"/>
                    <a:pt x="3428" y="111"/>
                  </a:cubicBezTo>
                  <a:lnTo>
                    <a:pt x="3554" y="277"/>
                  </a:lnTo>
                  <a:cubicBezTo>
                    <a:pt x="2488" y="432"/>
                    <a:pt x="1562" y="719"/>
                    <a:pt x="917" y="1100"/>
                  </a:cubicBezTo>
                  <a:cubicBezTo>
                    <a:pt x="117" y="1574"/>
                    <a:pt x="-177" y="2148"/>
                    <a:pt x="104" y="2711"/>
                  </a:cubicBezTo>
                  <a:lnTo>
                    <a:pt x="3526" y="8833"/>
                  </a:lnTo>
                  <a:cubicBezTo>
                    <a:pt x="3540" y="8888"/>
                    <a:pt x="3568" y="8944"/>
                    <a:pt x="3596" y="8999"/>
                  </a:cubicBezTo>
                  <a:cubicBezTo>
                    <a:pt x="3596" y="9010"/>
                    <a:pt x="3610" y="9015"/>
                    <a:pt x="3638" y="9021"/>
                  </a:cubicBezTo>
                  <a:lnTo>
                    <a:pt x="9333" y="19222"/>
                  </a:lnTo>
                  <a:cubicBezTo>
                    <a:pt x="9333" y="19227"/>
                    <a:pt x="9417" y="19376"/>
                    <a:pt x="9599" y="19592"/>
                  </a:cubicBezTo>
                  <a:cubicBezTo>
                    <a:pt x="9585" y="19597"/>
                    <a:pt x="9571" y="19608"/>
                    <a:pt x="9571" y="19619"/>
                  </a:cubicBezTo>
                  <a:lnTo>
                    <a:pt x="9319" y="19973"/>
                  </a:lnTo>
                  <a:cubicBezTo>
                    <a:pt x="9263" y="20039"/>
                    <a:pt x="9445" y="20105"/>
                    <a:pt x="9613" y="20078"/>
                  </a:cubicBezTo>
                  <a:lnTo>
                    <a:pt x="10034" y="20011"/>
                  </a:lnTo>
                  <a:cubicBezTo>
                    <a:pt x="10819" y="20696"/>
                    <a:pt x="12418" y="21579"/>
                    <a:pt x="15378" y="21579"/>
                  </a:cubicBezTo>
                  <a:cubicBezTo>
                    <a:pt x="18702" y="21579"/>
                    <a:pt x="21409" y="20514"/>
                    <a:pt x="21409" y="19205"/>
                  </a:cubicBezTo>
                  <a:cubicBezTo>
                    <a:pt x="21423" y="19178"/>
                    <a:pt x="21381" y="19161"/>
                    <a:pt x="21325" y="19161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dirty="0"/>
            </a:p>
          </p:txBody>
        </p:sp>
        <p:sp>
          <p:nvSpPr>
            <p:cNvPr id="40" name="Shape">
              <a:extLst>
                <a:ext uri="{FF2B5EF4-FFF2-40B4-BE49-F238E27FC236}">
                  <a16:creationId xmlns:a16="http://schemas.microsoft.com/office/drawing/2014/main" id="{836B1E93-1AA1-EC4E-A602-A2801E175DDE}"/>
                </a:ext>
              </a:extLst>
            </p:cNvPr>
            <p:cNvSpPr/>
            <p:nvPr/>
          </p:nvSpPr>
          <p:spPr>
            <a:xfrm>
              <a:off x="5577024" y="5471056"/>
              <a:ext cx="1062912" cy="80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20"/>
                  </a:moveTo>
                  <a:cubicBezTo>
                    <a:pt x="21600" y="1535"/>
                    <a:pt x="16773" y="0"/>
                    <a:pt x="10800" y="0"/>
                  </a:cubicBezTo>
                  <a:cubicBezTo>
                    <a:pt x="4827" y="0"/>
                    <a:pt x="0" y="1535"/>
                    <a:pt x="0" y="3420"/>
                  </a:cubicBezTo>
                  <a:lnTo>
                    <a:pt x="1943" y="18799"/>
                  </a:lnTo>
                  <a:cubicBezTo>
                    <a:pt x="1943" y="20334"/>
                    <a:pt x="5911" y="21600"/>
                    <a:pt x="10780" y="21600"/>
                  </a:cubicBezTo>
                  <a:cubicBezTo>
                    <a:pt x="15648" y="21600"/>
                    <a:pt x="19616" y="20361"/>
                    <a:pt x="19616" y="18799"/>
                  </a:cubicBezTo>
                  <a:lnTo>
                    <a:pt x="21600" y="342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144000" anchor="b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1050"/>
                <a:t>Customer Advocacy</a:t>
              </a:r>
              <a:endParaRPr lang="en-US" sz="1050" dirty="0"/>
            </a:p>
          </p:txBody>
        </p:sp>
        <p:sp>
          <p:nvSpPr>
            <p:cNvPr id="41" name="Oval">
              <a:extLst>
                <a:ext uri="{FF2B5EF4-FFF2-40B4-BE49-F238E27FC236}">
                  <a16:creationId xmlns:a16="http://schemas.microsoft.com/office/drawing/2014/main" id="{90068BF0-FF1B-A74B-AE07-5A821516E4B1}"/>
                </a:ext>
              </a:extLst>
            </p:cNvPr>
            <p:cNvSpPr/>
            <p:nvPr/>
          </p:nvSpPr>
          <p:spPr>
            <a:xfrm>
              <a:off x="5577024" y="5471057"/>
              <a:ext cx="1062912" cy="25566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dirty="0"/>
            </a:p>
          </p:txBody>
        </p:sp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59749911-D161-1E4F-B3D3-21D880FC36D6}"/>
                </a:ext>
              </a:extLst>
            </p:cNvPr>
            <p:cNvSpPr/>
            <p:nvPr/>
          </p:nvSpPr>
          <p:spPr>
            <a:xfrm>
              <a:off x="5395844" y="4635621"/>
              <a:ext cx="1415205" cy="94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883"/>
                  </a:moveTo>
                  <a:cubicBezTo>
                    <a:pt x="21600" y="1746"/>
                    <a:pt x="16761" y="0"/>
                    <a:pt x="10800" y="0"/>
                  </a:cubicBezTo>
                  <a:cubicBezTo>
                    <a:pt x="4839" y="0"/>
                    <a:pt x="0" y="1723"/>
                    <a:pt x="0" y="3883"/>
                  </a:cubicBezTo>
                  <a:lnTo>
                    <a:pt x="1951" y="18429"/>
                  </a:lnTo>
                  <a:cubicBezTo>
                    <a:pt x="1951" y="20175"/>
                    <a:pt x="5915" y="21600"/>
                    <a:pt x="10800" y="21600"/>
                  </a:cubicBezTo>
                  <a:cubicBezTo>
                    <a:pt x="15685" y="21600"/>
                    <a:pt x="19649" y="20175"/>
                    <a:pt x="19649" y="18429"/>
                  </a:cubicBezTo>
                  <a:lnTo>
                    <a:pt x="21600" y="3883"/>
                  </a:lnTo>
                  <a:close/>
                </a:path>
              </a:pathLst>
            </a:custGeom>
            <a:solidFill>
              <a:srgbClr val="FFC000"/>
            </a:solidFill>
            <a:ln w="12700">
              <a:miter lim="400000"/>
            </a:ln>
          </p:spPr>
          <p:txBody>
            <a:bodyPr lIns="144000" tIns="38100" rIns="144000" bIns="108000" anchor="b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1050">
                  <a:solidFill>
                    <a:srgbClr val="000000"/>
                  </a:solidFill>
                </a:rPr>
                <a:t>E-commerce process, product, price and promotion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  <p:sp>
          <p:nvSpPr>
            <p:cNvPr id="43" name="Oval">
              <a:extLst>
                <a:ext uri="{FF2B5EF4-FFF2-40B4-BE49-F238E27FC236}">
                  <a16:creationId xmlns:a16="http://schemas.microsoft.com/office/drawing/2014/main" id="{5DF4FD0B-6CA0-D844-9E72-347762CFA291}"/>
                </a:ext>
              </a:extLst>
            </p:cNvPr>
            <p:cNvSpPr/>
            <p:nvPr/>
          </p:nvSpPr>
          <p:spPr>
            <a:xfrm>
              <a:off x="5395845" y="4635621"/>
              <a:ext cx="1415205" cy="34021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dirty="0"/>
            </a:p>
          </p:txBody>
        </p:sp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E1D4EA9E-8052-0348-AF29-9421B006EE87}"/>
                </a:ext>
              </a:extLst>
            </p:cNvPr>
            <p:cNvSpPr/>
            <p:nvPr/>
          </p:nvSpPr>
          <p:spPr>
            <a:xfrm>
              <a:off x="5204600" y="3689465"/>
              <a:ext cx="1801724" cy="1134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121"/>
                  </a:moveTo>
                  <a:cubicBezTo>
                    <a:pt x="21600" y="1840"/>
                    <a:pt x="16761" y="0"/>
                    <a:pt x="10800" y="0"/>
                  </a:cubicBezTo>
                  <a:cubicBezTo>
                    <a:pt x="4839" y="0"/>
                    <a:pt x="0" y="1840"/>
                    <a:pt x="0" y="4121"/>
                  </a:cubicBezTo>
                  <a:lnTo>
                    <a:pt x="1955" y="18227"/>
                  </a:lnTo>
                  <a:cubicBezTo>
                    <a:pt x="1955" y="20086"/>
                    <a:pt x="5913" y="21600"/>
                    <a:pt x="10800" y="21600"/>
                  </a:cubicBezTo>
                  <a:cubicBezTo>
                    <a:pt x="15687" y="21600"/>
                    <a:pt x="19645" y="20086"/>
                    <a:pt x="19645" y="18227"/>
                  </a:cubicBezTo>
                  <a:lnTo>
                    <a:pt x="21600" y="4121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180000" tIns="0" rIns="180000" bIns="144000" anchor="b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1050" dirty="0"/>
                <a:t>Your web site, blog, community and interactive tools</a:t>
              </a:r>
            </a:p>
          </p:txBody>
        </p:sp>
        <p:sp>
          <p:nvSpPr>
            <p:cNvPr id="46" name="Oval">
              <a:extLst>
                <a:ext uri="{FF2B5EF4-FFF2-40B4-BE49-F238E27FC236}">
                  <a16:creationId xmlns:a16="http://schemas.microsoft.com/office/drawing/2014/main" id="{134F0EBB-377B-4245-88DE-D921487DF89F}"/>
                </a:ext>
              </a:extLst>
            </p:cNvPr>
            <p:cNvSpPr/>
            <p:nvPr/>
          </p:nvSpPr>
          <p:spPr>
            <a:xfrm>
              <a:off x="5204600" y="3689465"/>
              <a:ext cx="1801724" cy="43281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dirty="0"/>
            </a:p>
          </p:txBody>
        </p:sp>
        <p:sp>
          <p:nvSpPr>
            <p:cNvPr id="47" name="Shape">
              <a:extLst>
                <a:ext uri="{FF2B5EF4-FFF2-40B4-BE49-F238E27FC236}">
                  <a16:creationId xmlns:a16="http://schemas.microsoft.com/office/drawing/2014/main" id="{104B3DA4-874B-5149-AE44-2EFEB778FA7D}"/>
                </a:ext>
              </a:extLst>
            </p:cNvPr>
            <p:cNvSpPr/>
            <p:nvPr/>
          </p:nvSpPr>
          <p:spPr>
            <a:xfrm>
              <a:off x="4912700" y="2541997"/>
              <a:ext cx="2397594" cy="1371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32"/>
                  </a:moveTo>
                  <a:cubicBezTo>
                    <a:pt x="21600" y="2028"/>
                    <a:pt x="16767" y="0"/>
                    <a:pt x="10800" y="0"/>
                  </a:cubicBezTo>
                  <a:cubicBezTo>
                    <a:pt x="4833" y="0"/>
                    <a:pt x="0" y="2028"/>
                    <a:pt x="0" y="4532"/>
                  </a:cubicBezTo>
                  <a:lnTo>
                    <a:pt x="1959" y="17892"/>
                  </a:lnTo>
                  <a:cubicBezTo>
                    <a:pt x="1959" y="19936"/>
                    <a:pt x="5921" y="21600"/>
                    <a:pt x="10809" y="21600"/>
                  </a:cubicBezTo>
                  <a:cubicBezTo>
                    <a:pt x="15697" y="21600"/>
                    <a:pt x="19659" y="19936"/>
                    <a:pt x="19659" y="17892"/>
                  </a:cubicBezTo>
                  <a:lnTo>
                    <a:pt x="21600" y="4532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288000" anchor="b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1050" dirty="0">
                  <a:solidFill>
                    <a:schemeClr val="bg2">
                      <a:lumMod val="25000"/>
                    </a:schemeClr>
                  </a:solidFill>
                </a:rPr>
                <a:t>Search engines, social networks, publishers and blogs</a:t>
              </a:r>
            </a:p>
          </p:txBody>
        </p:sp>
        <p:sp>
          <p:nvSpPr>
            <p:cNvPr id="69" name="Oval">
              <a:extLst>
                <a:ext uri="{FF2B5EF4-FFF2-40B4-BE49-F238E27FC236}">
                  <a16:creationId xmlns:a16="http://schemas.microsoft.com/office/drawing/2014/main" id="{B3E07228-A3F9-4641-8D7D-817E7ACADDCE}"/>
                </a:ext>
              </a:extLst>
            </p:cNvPr>
            <p:cNvSpPr/>
            <p:nvPr/>
          </p:nvSpPr>
          <p:spPr>
            <a:xfrm>
              <a:off x="4912701" y="2541998"/>
              <a:ext cx="2397593" cy="5757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dirty="0"/>
            </a:p>
          </p:txBody>
        </p:sp>
        <p:sp>
          <p:nvSpPr>
            <p:cNvPr id="72" name="Shape">
              <a:extLst>
                <a:ext uri="{FF2B5EF4-FFF2-40B4-BE49-F238E27FC236}">
                  <a16:creationId xmlns:a16="http://schemas.microsoft.com/office/drawing/2014/main" id="{1B5E60FA-16E6-5844-8E72-752B45F46728}"/>
                </a:ext>
              </a:extLst>
            </p:cNvPr>
            <p:cNvSpPr/>
            <p:nvPr/>
          </p:nvSpPr>
          <p:spPr>
            <a:xfrm>
              <a:off x="3724972" y="3075469"/>
              <a:ext cx="1492856" cy="456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319" extrusionOk="0">
                  <a:moveTo>
                    <a:pt x="5690" y="3522"/>
                  </a:moveTo>
                  <a:cubicBezTo>
                    <a:pt x="5028" y="1128"/>
                    <a:pt x="4021" y="-281"/>
                    <a:pt x="2927" y="48"/>
                  </a:cubicBezTo>
                  <a:cubicBezTo>
                    <a:pt x="1416" y="564"/>
                    <a:pt x="178" y="4509"/>
                    <a:pt x="20" y="9439"/>
                  </a:cubicBezTo>
                  <a:cubicBezTo>
                    <a:pt x="-196" y="15872"/>
                    <a:pt x="1344" y="21319"/>
                    <a:pt x="3272" y="21319"/>
                  </a:cubicBezTo>
                  <a:cubicBezTo>
                    <a:pt x="4236" y="21319"/>
                    <a:pt x="5100" y="19957"/>
                    <a:pt x="5690" y="17797"/>
                  </a:cubicBezTo>
                  <a:cubicBezTo>
                    <a:pt x="5790" y="17422"/>
                    <a:pt x="5934" y="17234"/>
                    <a:pt x="6093" y="17234"/>
                  </a:cubicBezTo>
                  <a:lnTo>
                    <a:pt x="19130" y="17234"/>
                  </a:lnTo>
                  <a:cubicBezTo>
                    <a:pt x="19260" y="17234"/>
                    <a:pt x="19389" y="17093"/>
                    <a:pt x="19490" y="16811"/>
                  </a:cubicBezTo>
                  <a:lnTo>
                    <a:pt x="21159" y="12022"/>
                  </a:lnTo>
                  <a:cubicBezTo>
                    <a:pt x="21404" y="11317"/>
                    <a:pt x="21404" y="10049"/>
                    <a:pt x="21159" y="9345"/>
                  </a:cubicBezTo>
                  <a:lnTo>
                    <a:pt x="19490" y="4555"/>
                  </a:lnTo>
                  <a:cubicBezTo>
                    <a:pt x="19389" y="4274"/>
                    <a:pt x="19260" y="4133"/>
                    <a:pt x="19130" y="4133"/>
                  </a:cubicBezTo>
                  <a:lnTo>
                    <a:pt x="6093" y="4133"/>
                  </a:lnTo>
                  <a:cubicBezTo>
                    <a:pt x="5949" y="4133"/>
                    <a:pt x="5805" y="3898"/>
                    <a:pt x="5690" y="3522"/>
                  </a:cubicBezTo>
                  <a:close/>
                  <a:moveTo>
                    <a:pt x="3272" y="19018"/>
                  </a:moveTo>
                  <a:cubicBezTo>
                    <a:pt x="1862" y="19018"/>
                    <a:pt x="711" y="15309"/>
                    <a:pt x="711" y="10660"/>
                  </a:cubicBezTo>
                  <a:cubicBezTo>
                    <a:pt x="711" y="6058"/>
                    <a:pt x="1862" y="2302"/>
                    <a:pt x="3272" y="2302"/>
                  </a:cubicBezTo>
                  <a:cubicBezTo>
                    <a:pt x="4682" y="2302"/>
                    <a:pt x="5834" y="6011"/>
                    <a:pt x="5834" y="10660"/>
                  </a:cubicBezTo>
                  <a:cubicBezTo>
                    <a:pt x="5834" y="15309"/>
                    <a:pt x="4682" y="19018"/>
                    <a:pt x="3272" y="19018"/>
                  </a:cubicBezTo>
                  <a:close/>
                </a:path>
              </a:pathLst>
            </a:custGeom>
            <a:solidFill>
              <a:schemeClr val="accent3">
                <a:lumMod val="75000"/>
                <a:alpha val="75000"/>
              </a:schemeClr>
            </a:solidFill>
            <a:ln w="12700">
              <a:miter lim="400000"/>
            </a:ln>
          </p:spPr>
          <p:txBody>
            <a:bodyPr lIns="0" tIns="38100" rIns="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1600" b="1">
                  <a:solidFill>
                    <a:schemeClr val="bg1"/>
                  </a:solidFill>
                </a:rPr>
                <a:t>   REACH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Shape">
              <a:extLst>
                <a:ext uri="{FF2B5EF4-FFF2-40B4-BE49-F238E27FC236}">
                  <a16:creationId xmlns:a16="http://schemas.microsoft.com/office/drawing/2014/main" id="{70F442F6-D095-7743-B4A3-D236F91FEB93}"/>
                </a:ext>
              </a:extLst>
            </p:cNvPr>
            <p:cNvSpPr/>
            <p:nvPr/>
          </p:nvSpPr>
          <p:spPr>
            <a:xfrm>
              <a:off x="3382745" y="2008527"/>
              <a:ext cx="1492856" cy="456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319" extrusionOk="0">
                  <a:moveTo>
                    <a:pt x="5690" y="3522"/>
                  </a:moveTo>
                  <a:cubicBezTo>
                    <a:pt x="5028" y="1128"/>
                    <a:pt x="4021" y="-281"/>
                    <a:pt x="2927" y="48"/>
                  </a:cubicBezTo>
                  <a:cubicBezTo>
                    <a:pt x="1416" y="564"/>
                    <a:pt x="178" y="4509"/>
                    <a:pt x="20" y="9439"/>
                  </a:cubicBezTo>
                  <a:cubicBezTo>
                    <a:pt x="-196" y="15872"/>
                    <a:pt x="1344" y="21319"/>
                    <a:pt x="3272" y="21319"/>
                  </a:cubicBezTo>
                  <a:cubicBezTo>
                    <a:pt x="4236" y="21319"/>
                    <a:pt x="5100" y="19957"/>
                    <a:pt x="5690" y="17797"/>
                  </a:cubicBezTo>
                  <a:cubicBezTo>
                    <a:pt x="5790" y="17422"/>
                    <a:pt x="5934" y="17234"/>
                    <a:pt x="6093" y="17234"/>
                  </a:cubicBezTo>
                  <a:lnTo>
                    <a:pt x="19130" y="17234"/>
                  </a:lnTo>
                  <a:cubicBezTo>
                    <a:pt x="19260" y="17234"/>
                    <a:pt x="19389" y="17093"/>
                    <a:pt x="19490" y="16811"/>
                  </a:cubicBezTo>
                  <a:lnTo>
                    <a:pt x="21159" y="12022"/>
                  </a:lnTo>
                  <a:cubicBezTo>
                    <a:pt x="21404" y="11317"/>
                    <a:pt x="21404" y="10049"/>
                    <a:pt x="21159" y="9345"/>
                  </a:cubicBezTo>
                  <a:lnTo>
                    <a:pt x="19490" y="4556"/>
                  </a:lnTo>
                  <a:cubicBezTo>
                    <a:pt x="19389" y="4274"/>
                    <a:pt x="19260" y="4133"/>
                    <a:pt x="19130" y="4133"/>
                  </a:cubicBezTo>
                  <a:lnTo>
                    <a:pt x="6093" y="4133"/>
                  </a:lnTo>
                  <a:cubicBezTo>
                    <a:pt x="5949" y="4133"/>
                    <a:pt x="5791" y="3898"/>
                    <a:pt x="5690" y="3522"/>
                  </a:cubicBezTo>
                  <a:close/>
                  <a:moveTo>
                    <a:pt x="3272" y="19018"/>
                  </a:moveTo>
                  <a:cubicBezTo>
                    <a:pt x="1862" y="19018"/>
                    <a:pt x="711" y="15309"/>
                    <a:pt x="711" y="10660"/>
                  </a:cubicBezTo>
                  <a:cubicBezTo>
                    <a:pt x="711" y="6058"/>
                    <a:pt x="1848" y="2302"/>
                    <a:pt x="3272" y="2302"/>
                  </a:cubicBezTo>
                  <a:cubicBezTo>
                    <a:pt x="4682" y="2302"/>
                    <a:pt x="5834" y="6011"/>
                    <a:pt x="5834" y="10660"/>
                  </a:cubicBezTo>
                  <a:cubicBezTo>
                    <a:pt x="5819" y="15309"/>
                    <a:pt x="4682" y="19018"/>
                    <a:pt x="3272" y="19018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75000"/>
              </a:schemeClr>
            </a:solidFill>
            <a:ln w="12700">
              <a:miter lim="400000"/>
            </a:ln>
          </p:spPr>
          <p:txBody>
            <a:bodyPr lIns="0" tIns="38100" rIns="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1600" b="1">
                  <a:solidFill>
                    <a:schemeClr val="bg1"/>
                  </a:solidFill>
                </a:rPr>
                <a:t>  PLAN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Shape">
              <a:extLst>
                <a:ext uri="{FF2B5EF4-FFF2-40B4-BE49-F238E27FC236}">
                  <a16:creationId xmlns:a16="http://schemas.microsoft.com/office/drawing/2014/main" id="{F7F210FA-7811-044F-91AB-DBF7793218AC}"/>
                </a:ext>
              </a:extLst>
            </p:cNvPr>
            <p:cNvSpPr/>
            <p:nvPr/>
          </p:nvSpPr>
          <p:spPr>
            <a:xfrm>
              <a:off x="3946413" y="4082018"/>
              <a:ext cx="1492856" cy="456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319" extrusionOk="0">
                  <a:moveTo>
                    <a:pt x="5690" y="3522"/>
                  </a:moveTo>
                  <a:cubicBezTo>
                    <a:pt x="5028" y="1128"/>
                    <a:pt x="4021" y="-281"/>
                    <a:pt x="2927" y="48"/>
                  </a:cubicBezTo>
                  <a:cubicBezTo>
                    <a:pt x="1416" y="564"/>
                    <a:pt x="178" y="4509"/>
                    <a:pt x="20" y="9439"/>
                  </a:cubicBezTo>
                  <a:cubicBezTo>
                    <a:pt x="-196" y="15872"/>
                    <a:pt x="1344" y="21319"/>
                    <a:pt x="3272" y="21319"/>
                  </a:cubicBezTo>
                  <a:cubicBezTo>
                    <a:pt x="4236" y="21319"/>
                    <a:pt x="5100" y="19957"/>
                    <a:pt x="5690" y="17797"/>
                  </a:cubicBezTo>
                  <a:cubicBezTo>
                    <a:pt x="5790" y="17422"/>
                    <a:pt x="5934" y="17234"/>
                    <a:pt x="6093" y="17234"/>
                  </a:cubicBezTo>
                  <a:lnTo>
                    <a:pt x="19130" y="17234"/>
                  </a:lnTo>
                  <a:cubicBezTo>
                    <a:pt x="19260" y="17234"/>
                    <a:pt x="19389" y="17093"/>
                    <a:pt x="19490" y="16811"/>
                  </a:cubicBezTo>
                  <a:lnTo>
                    <a:pt x="21159" y="12022"/>
                  </a:lnTo>
                  <a:cubicBezTo>
                    <a:pt x="21404" y="11317"/>
                    <a:pt x="21404" y="10049"/>
                    <a:pt x="21159" y="9345"/>
                  </a:cubicBezTo>
                  <a:lnTo>
                    <a:pt x="19490" y="4555"/>
                  </a:lnTo>
                  <a:cubicBezTo>
                    <a:pt x="19389" y="4274"/>
                    <a:pt x="19260" y="4133"/>
                    <a:pt x="19130" y="4133"/>
                  </a:cubicBezTo>
                  <a:lnTo>
                    <a:pt x="6093" y="4133"/>
                  </a:lnTo>
                  <a:cubicBezTo>
                    <a:pt x="5934" y="4086"/>
                    <a:pt x="5791" y="3898"/>
                    <a:pt x="5690" y="3522"/>
                  </a:cubicBezTo>
                  <a:close/>
                  <a:moveTo>
                    <a:pt x="3258" y="19018"/>
                  </a:moveTo>
                  <a:cubicBezTo>
                    <a:pt x="1847" y="19018"/>
                    <a:pt x="696" y="15309"/>
                    <a:pt x="696" y="10660"/>
                  </a:cubicBezTo>
                  <a:cubicBezTo>
                    <a:pt x="696" y="6058"/>
                    <a:pt x="1833" y="2302"/>
                    <a:pt x="3258" y="2302"/>
                  </a:cubicBezTo>
                  <a:cubicBezTo>
                    <a:pt x="4668" y="2302"/>
                    <a:pt x="5819" y="6011"/>
                    <a:pt x="5819" y="10660"/>
                  </a:cubicBezTo>
                  <a:cubicBezTo>
                    <a:pt x="5819" y="15262"/>
                    <a:pt x="4668" y="19018"/>
                    <a:pt x="3258" y="19018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75000"/>
              </a:schemeClr>
            </a:solidFill>
            <a:ln w="12700">
              <a:miter lim="400000"/>
            </a:ln>
          </p:spPr>
          <p:txBody>
            <a:bodyPr lIns="0" tIns="38100" rIns="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1600" b="1" dirty="0">
                  <a:solidFill>
                    <a:schemeClr val="bg1"/>
                  </a:solidFill>
                </a:rPr>
                <a:t>   ACT</a:t>
              </a:r>
            </a:p>
          </p:txBody>
        </p:sp>
        <p:sp>
          <p:nvSpPr>
            <p:cNvPr id="75" name="Shape">
              <a:extLst>
                <a:ext uri="{FF2B5EF4-FFF2-40B4-BE49-F238E27FC236}">
                  <a16:creationId xmlns:a16="http://schemas.microsoft.com/office/drawing/2014/main" id="{DFD07B8C-AB87-7941-923F-3B4620B4BE9A}"/>
                </a:ext>
              </a:extLst>
            </p:cNvPr>
            <p:cNvSpPr/>
            <p:nvPr/>
          </p:nvSpPr>
          <p:spPr>
            <a:xfrm>
              <a:off x="4127592" y="4927520"/>
              <a:ext cx="1492856" cy="456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319" extrusionOk="0">
                  <a:moveTo>
                    <a:pt x="5690" y="3522"/>
                  </a:moveTo>
                  <a:cubicBezTo>
                    <a:pt x="5028" y="1128"/>
                    <a:pt x="4021" y="-281"/>
                    <a:pt x="2927" y="48"/>
                  </a:cubicBezTo>
                  <a:cubicBezTo>
                    <a:pt x="1416" y="564"/>
                    <a:pt x="178" y="4509"/>
                    <a:pt x="20" y="9439"/>
                  </a:cubicBezTo>
                  <a:cubicBezTo>
                    <a:pt x="-196" y="15872"/>
                    <a:pt x="1344" y="21319"/>
                    <a:pt x="3272" y="21319"/>
                  </a:cubicBezTo>
                  <a:cubicBezTo>
                    <a:pt x="4236" y="21319"/>
                    <a:pt x="5100" y="19957"/>
                    <a:pt x="5690" y="17797"/>
                  </a:cubicBezTo>
                  <a:cubicBezTo>
                    <a:pt x="5790" y="17422"/>
                    <a:pt x="5934" y="17234"/>
                    <a:pt x="6093" y="17234"/>
                  </a:cubicBezTo>
                  <a:lnTo>
                    <a:pt x="19130" y="17234"/>
                  </a:lnTo>
                  <a:cubicBezTo>
                    <a:pt x="19260" y="17234"/>
                    <a:pt x="19389" y="17093"/>
                    <a:pt x="19490" y="16811"/>
                  </a:cubicBezTo>
                  <a:lnTo>
                    <a:pt x="21159" y="12022"/>
                  </a:lnTo>
                  <a:cubicBezTo>
                    <a:pt x="21404" y="11317"/>
                    <a:pt x="21404" y="10049"/>
                    <a:pt x="21159" y="9345"/>
                  </a:cubicBezTo>
                  <a:lnTo>
                    <a:pt x="19490" y="4555"/>
                  </a:lnTo>
                  <a:cubicBezTo>
                    <a:pt x="19389" y="4274"/>
                    <a:pt x="19260" y="4133"/>
                    <a:pt x="19130" y="4133"/>
                  </a:cubicBezTo>
                  <a:lnTo>
                    <a:pt x="6093" y="4133"/>
                  </a:lnTo>
                  <a:cubicBezTo>
                    <a:pt x="5934" y="4133"/>
                    <a:pt x="5790" y="3898"/>
                    <a:pt x="5690" y="3522"/>
                  </a:cubicBezTo>
                  <a:close/>
                  <a:moveTo>
                    <a:pt x="3272" y="19065"/>
                  </a:moveTo>
                  <a:cubicBezTo>
                    <a:pt x="1862" y="19065"/>
                    <a:pt x="711" y="15356"/>
                    <a:pt x="711" y="10707"/>
                  </a:cubicBezTo>
                  <a:cubicBezTo>
                    <a:pt x="711" y="6058"/>
                    <a:pt x="1847" y="2349"/>
                    <a:pt x="3272" y="2349"/>
                  </a:cubicBezTo>
                  <a:cubicBezTo>
                    <a:pt x="4682" y="2349"/>
                    <a:pt x="5834" y="6058"/>
                    <a:pt x="5834" y="10707"/>
                  </a:cubicBezTo>
                  <a:cubicBezTo>
                    <a:pt x="5834" y="15356"/>
                    <a:pt x="4682" y="19065"/>
                    <a:pt x="3272" y="19065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74000"/>
              </a:schemeClr>
            </a:solidFill>
            <a:ln w="12700">
              <a:miter lim="400000"/>
            </a:ln>
          </p:spPr>
          <p:txBody>
            <a:bodyPr lIns="0" tIns="38100" rIns="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1600" b="1">
                  <a:solidFill>
                    <a:schemeClr val="bg1"/>
                  </a:solidFill>
                </a:rPr>
                <a:t>     CONVERT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Shape">
              <a:extLst>
                <a:ext uri="{FF2B5EF4-FFF2-40B4-BE49-F238E27FC236}">
                  <a16:creationId xmlns:a16="http://schemas.microsoft.com/office/drawing/2014/main" id="{6B51CFF9-FA15-6949-B756-C601F72A1ACD}"/>
                </a:ext>
              </a:extLst>
            </p:cNvPr>
            <p:cNvSpPr/>
            <p:nvPr/>
          </p:nvSpPr>
          <p:spPr>
            <a:xfrm>
              <a:off x="4288640" y="5672366"/>
              <a:ext cx="1492856" cy="456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319" extrusionOk="0">
                  <a:moveTo>
                    <a:pt x="5690" y="3522"/>
                  </a:moveTo>
                  <a:cubicBezTo>
                    <a:pt x="5028" y="1128"/>
                    <a:pt x="4021" y="-281"/>
                    <a:pt x="2927" y="48"/>
                  </a:cubicBezTo>
                  <a:cubicBezTo>
                    <a:pt x="1416" y="564"/>
                    <a:pt x="178" y="4509"/>
                    <a:pt x="20" y="9439"/>
                  </a:cubicBezTo>
                  <a:cubicBezTo>
                    <a:pt x="-196" y="15872"/>
                    <a:pt x="1344" y="21319"/>
                    <a:pt x="3272" y="21319"/>
                  </a:cubicBezTo>
                  <a:cubicBezTo>
                    <a:pt x="4236" y="21319"/>
                    <a:pt x="5100" y="19957"/>
                    <a:pt x="5690" y="17797"/>
                  </a:cubicBezTo>
                  <a:cubicBezTo>
                    <a:pt x="5790" y="17422"/>
                    <a:pt x="5934" y="17234"/>
                    <a:pt x="6093" y="17234"/>
                  </a:cubicBezTo>
                  <a:lnTo>
                    <a:pt x="19130" y="17234"/>
                  </a:lnTo>
                  <a:cubicBezTo>
                    <a:pt x="19260" y="17234"/>
                    <a:pt x="19389" y="17093"/>
                    <a:pt x="19490" y="16811"/>
                  </a:cubicBezTo>
                  <a:lnTo>
                    <a:pt x="21159" y="12022"/>
                  </a:lnTo>
                  <a:cubicBezTo>
                    <a:pt x="21404" y="11317"/>
                    <a:pt x="21404" y="10049"/>
                    <a:pt x="21159" y="9345"/>
                  </a:cubicBezTo>
                  <a:lnTo>
                    <a:pt x="19490" y="4555"/>
                  </a:lnTo>
                  <a:cubicBezTo>
                    <a:pt x="19389" y="4274"/>
                    <a:pt x="19260" y="4133"/>
                    <a:pt x="19130" y="4133"/>
                  </a:cubicBezTo>
                  <a:lnTo>
                    <a:pt x="6093" y="4133"/>
                  </a:lnTo>
                  <a:cubicBezTo>
                    <a:pt x="5934" y="4086"/>
                    <a:pt x="5791" y="3851"/>
                    <a:pt x="5690" y="3522"/>
                  </a:cubicBezTo>
                  <a:close/>
                  <a:moveTo>
                    <a:pt x="3272" y="19018"/>
                  </a:moveTo>
                  <a:cubicBezTo>
                    <a:pt x="1862" y="19018"/>
                    <a:pt x="711" y="15309"/>
                    <a:pt x="711" y="10660"/>
                  </a:cubicBezTo>
                  <a:cubicBezTo>
                    <a:pt x="711" y="6058"/>
                    <a:pt x="1848" y="2302"/>
                    <a:pt x="3272" y="2302"/>
                  </a:cubicBezTo>
                  <a:cubicBezTo>
                    <a:pt x="4682" y="2302"/>
                    <a:pt x="5834" y="6011"/>
                    <a:pt x="5834" y="10660"/>
                  </a:cubicBezTo>
                  <a:cubicBezTo>
                    <a:pt x="5819" y="15262"/>
                    <a:pt x="4682" y="19018"/>
                    <a:pt x="3272" y="1901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5000"/>
              </a:schemeClr>
            </a:solidFill>
            <a:ln w="12700">
              <a:miter lim="400000"/>
            </a:ln>
          </p:spPr>
          <p:txBody>
            <a:bodyPr lIns="0" tIns="38100" rIns="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1600" b="1" dirty="0">
                  <a:solidFill>
                    <a:schemeClr val="bg1"/>
                  </a:solidFill>
                </a:rPr>
                <a:t>     ENGAGE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3A6B78-793E-C445-9ADF-3D541EA93E5A}"/>
                </a:ext>
              </a:extLst>
            </p:cNvPr>
            <p:cNvSpPr txBox="1"/>
            <p:nvPr/>
          </p:nvSpPr>
          <p:spPr>
            <a:xfrm>
              <a:off x="3420483" y="207992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</a:rPr>
                <a:t>01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D01E104-3B55-7F48-B802-1A0AED0532A2}"/>
                </a:ext>
              </a:extLst>
            </p:cNvPr>
            <p:cNvSpPr txBox="1"/>
            <p:nvPr/>
          </p:nvSpPr>
          <p:spPr>
            <a:xfrm>
              <a:off x="3763383" y="316057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>
                      <a:lumMod val="75000"/>
                    </a:schemeClr>
                  </a:solidFill>
                </a:rPr>
                <a:t>02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966291B-0C9B-7445-B28E-1A8D4440D151}"/>
                </a:ext>
              </a:extLst>
            </p:cNvPr>
            <p:cNvSpPr txBox="1"/>
            <p:nvPr/>
          </p:nvSpPr>
          <p:spPr>
            <a:xfrm>
              <a:off x="3991983" y="416849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</a:rPr>
                <a:t>03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24E3E2B-1558-1745-9EFE-7B3295F8FDD9}"/>
                </a:ext>
              </a:extLst>
            </p:cNvPr>
            <p:cNvSpPr txBox="1"/>
            <p:nvPr/>
          </p:nvSpPr>
          <p:spPr>
            <a:xfrm>
              <a:off x="4179019" y="499976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4">
                      <a:lumMod val="75000"/>
                    </a:schemeClr>
                  </a:solidFill>
                </a:rPr>
                <a:t>04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9B5D33E-A1C7-A441-93C3-8CF2CF9095A3}"/>
                </a:ext>
              </a:extLst>
            </p:cNvPr>
            <p:cNvSpPr txBox="1"/>
            <p:nvPr/>
          </p:nvSpPr>
          <p:spPr>
            <a:xfrm>
              <a:off x="4345274" y="5747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05</a:t>
              </a:r>
            </a:p>
          </p:txBody>
        </p:sp>
        <p:pic>
          <p:nvPicPr>
            <p:cNvPr id="21" name="Graphic 20" descr="Pencil">
              <a:extLst>
                <a:ext uri="{FF2B5EF4-FFF2-40B4-BE49-F238E27FC236}">
                  <a16:creationId xmlns:a16="http://schemas.microsoft.com/office/drawing/2014/main" id="{90A26DBE-0026-7F46-A921-B2CAF0FDF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80827" y="2138261"/>
              <a:ext cx="403342" cy="403342"/>
            </a:xfrm>
            <a:prstGeom prst="rect">
              <a:avLst/>
            </a:prstGeom>
          </p:spPr>
        </p:pic>
        <p:pic>
          <p:nvPicPr>
            <p:cNvPr id="105" name="Graphic 104" descr="Smart Phone">
              <a:extLst>
                <a:ext uri="{FF2B5EF4-FFF2-40B4-BE49-F238E27FC236}">
                  <a16:creationId xmlns:a16="http://schemas.microsoft.com/office/drawing/2014/main" id="{E18BD979-41D2-6A4D-93C9-4DBE1BD6A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42843" y="2110322"/>
              <a:ext cx="403342" cy="403342"/>
            </a:xfrm>
            <a:prstGeom prst="rect">
              <a:avLst/>
            </a:prstGeom>
          </p:spPr>
        </p:pic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57D5AF1-4924-2247-8BC2-747C55C32796}"/>
                </a:ext>
              </a:extLst>
            </p:cNvPr>
            <p:cNvGrpSpPr/>
            <p:nvPr/>
          </p:nvGrpSpPr>
          <p:grpSpPr>
            <a:xfrm>
              <a:off x="4640933" y="1515317"/>
              <a:ext cx="2937120" cy="1361863"/>
              <a:chOff x="2210134" y="1515317"/>
              <a:chExt cx="2937120" cy="1361863"/>
            </a:xfrm>
          </p:grpSpPr>
          <p:sp>
            <p:nvSpPr>
              <p:cNvPr id="70" name="Shape">
                <a:extLst>
                  <a:ext uri="{FF2B5EF4-FFF2-40B4-BE49-F238E27FC236}">
                    <a16:creationId xmlns:a16="http://schemas.microsoft.com/office/drawing/2014/main" id="{8B9F404E-3A9B-634A-9A0D-38DECD8C14BC}"/>
                  </a:ext>
                </a:extLst>
              </p:cNvPr>
              <p:cNvSpPr/>
              <p:nvPr/>
            </p:nvSpPr>
            <p:spPr>
              <a:xfrm>
                <a:off x="2210134" y="1515317"/>
                <a:ext cx="2937120" cy="1361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5588"/>
                    </a:moveTo>
                    <a:cubicBezTo>
                      <a:pt x="21600" y="2267"/>
                      <a:pt x="17210" y="0"/>
                      <a:pt x="10800" y="0"/>
                    </a:cubicBezTo>
                    <a:cubicBezTo>
                      <a:pt x="4382" y="0"/>
                      <a:pt x="0" y="2267"/>
                      <a:pt x="0" y="5588"/>
                    </a:cubicBezTo>
                    <a:lnTo>
                      <a:pt x="1288" y="16683"/>
                    </a:lnTo>
                    <a:cubicBezTo>
                      <a:pt x="1288" y="19397"/>
                      <a:pt x="5552" y="21600"/>
                      <a:pt x="10807" y="21600"/>
                    </a:cubicBezTo>
                    <a:cubicBezTo>
                      <a:pt x="16063" y="21600"/>
                      <a:pt x="20327" y="19397"/>
                      <a:pt x="20327" y="16683"/>
                    </a:cubicBezTo>
                    <a:lnTo>
                      <a:pt x="21600" y="5588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65000"/>
                </a:schemeClr>
              </a:solidFill>
              <a:ln w="12700">
                <a:miter lim="400000"/>
              </a:ln>
            </p:spPr>
            <p:txBody>
              <a:bodyPr lIns="38100" tIns="38100" rIns="38100" bIns="396000" anchor="b"/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r>
                  <a:rPr lang="en-US" sz="1050" b="1">
                    <a:solidFill>
                      <a:srgbClr val="000000"/>
                    </a:solidFill>
                  </a:rPr>
                  <a:t>BRANDED CONTENT</a:t>
                </a:r>
                <a:endParaRPr lang="en-US" sz="105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Oval">
                <a:extLst>
                  <a:ext uri="{FF2B5EF4-FFF2-40B4-BE49-F238E27FC236}">
                    <a16:creationId xmlns:a16="http://schemas.microsoft.com/office/drawing/2014/main" id="{C3647719-FB19-964F-89E5-27E46276844C}"/>
                  </a:ext>
                </a:extLst>
              </p:cNvPr>
              <p:cNvSpPr/>
              <p:nvPr/>
            </p:nvSpPr>
            <p:spPr>
              <a:xfrm>
                <a:off x="2260461" y="1555580"/>
                <a:ext cx="2826399" cy="613995"/>
              </a:xfrm>
              <a:prstGeom prst="ellipse">
                <a:avLst/>
              </a:prstGeom>
              <a:solidFill>
                <a:schemeClr val="bg1">
                  <a:lumMod val="65000"/>
                  <a:alpha val="6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lang="en-US" dirty="0"/>
              </a:p>
            </p:txBody>
          </p:sp>
        </p:grpSp>
        <p:pic>
          <p:nvPicPr>
            <p:cNvPr id="15" name="Graphic 14" descr="Bullseye">
              <a:extLst>
                <a:ext uri="{FF2B5EF4-FFF2-40B4-BE49-F238E27FC236}">
                  <a16:creationId xmlns:a16="http://schemas.microsoft.com/office/drawing/2014/main" id="{9DA86FC0-A9CE-7B49-9158-34E1041E0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84315" y="1365342"/>
              <a:ext cx="403342" cy="403342"/>
            </a:xfrm>
            <a:prstGeom prst="rect">
              <a:avLst/>
            </a:prstGeom>
          </p:spPr>
        </p:pic>
        <p:pic>
          <p:nvPicPr>
            <p:cNvPr id="17" name="Graphic 16" descr="Lightbulb">
              <a:extLst>
                <a:ext uri="{FF2B5EF4-FFF2-40B4-BE49-F238E27FC236}">
                  <a16:creationId xmlns:a16="http://schemas.microsoft.com/office/drawing/2014/main" id="{C1A5D5A8-4DEF-0F44-9B40-A1F8519EF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32676" y="1668740"/>
              <a:ext cx="403342" cy="403342"/>
            </a:xfrm>
            <a:prstGeom prst="rect">
              <a:avLst/>
            </a:prstGeom>
          </p:spPr>
        </p:pic>
        <p:pic>
          <p:nvPicPr>
            <p:cNvPr id="19" name="Graphic 18" descr="Envelope">
              <a:extLst>
                <a:ext uri="{FF2B5EF4-FFF2-40B4-BE49-F238E27FC236}">
                  <a16:creationId xmlns:a16="http://schemas.microsoft.com/office/drawing/2014/main" id="{8CDDD1C2-712E-AE4D-96C4-1AEC2744A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09378" y="1654008"/>
              <a:ext cx="403342" cy="403342"/>
            </a:xfrm>
            <a:prstGeom prst="rect">
              <a:avLst/>
            </a:prstGeom>
          </p:spPr>
        </p:pic>
        <p:pic>
          <p:nvPicPr>
            <p:cNvPr id="23" name="Graphic 22" descr="Browser window">
              <a:extLst>
                <a:ext uri="{FF2B5EF4-FFF2-40B4-BE49-F238E27FC236}">
                  <a16:creationId xmlns:a16="http://schemas.microsoft.com/office/drawing/2014/main" id="{FCEAF3EF-ECE6-D545-A200-523E14E92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071123" y="1289537"/>
              <a:ext cx="403342" cy="403342"/>
            </a:xfrm>
            <a:prstGeom prst="rect">
              <a:avLst/>
            </a:prstGeom>
          </p:spPr>
        </p:pic>
        <p:pic>
          <p:nvPicPr>
            <p:cNvPr id="25" name="Graphic 24" descr="Thumbs up sign">
              <a:extLst>
                <a:ext uri="{FF2B5EF4-FFF2-40B4-BE49-F238E27FC236}">
                  <a16:creationId xmlns:a16="http://schemas.microsoft.com/office/drawing/2014/main" id="{EB4F1B36-CDA5-5B44-8422-3A986AAD5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114317" y="1460211"/>
              <a:ext cx="403342" cy="403342"/>
            </a:xfrm>
            <a:prstGeom prst="rect">
              <a:avLst/>
            </a:prstGeom>
          </p:spPr>
        </p:pic>
        <p:pic>
          <p:nvPicPr>
            <p:cNvPr id="27" name="Graphic 26" descr="Monitor">
              <a:extLst>
                <a:ext uri="{FF2B5EF4-FFF2-40B4-BE49-F238E27FC236}">
                  <a16:creationId xmlns:a16="http://schemas.microsoft.com/office/drawing/2014/main" id="{EA8FF48C-AAB0-5846-AE33-C32A36BF6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100350" y="1789215"/>
              <a:ext cx="403342" cy="403342"/>
            </a:xfrm>
            <a:prstGeom prst="rect">
              <a:avLst/>
            </a:prstGeom>
          </p:spPr>
        </p:pic>
        <p:pic>
          <p:nvPicPr>
            <p:cNvPr id="29" name="Graphic 28" descr="Headphones">
              <a:extLst>
                <a:ext uri="{FF2B5EF4-FFF2-40B4-BE49-F238E27FC236}">
                  <a16:creationId xmlns:a16="http://schemas.microsoft.com/office/drawing/2014/main" id="{D0C62D3B-C712-B245-8083-984220FB3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83878" y="1500474"/>
              <a:ext cx="403342" cy="403342"/>
            </a:xfrm>
            <a:prstGeom prst="rect">
              <a:avLst/>
            </a:prstGeom>
          </p:spPr>
        </p:pic>
        <p:pic>
          <p:nvPicPr>
            <p:cNvPr id="107" name="Graphic 106" descr="Chat">
              <a:extLst>
                <a:ext uri="{FF2B5EF4-FFF2-40B4-BE49-F238E27FC236}">
                  <a16:creationId xmlns:a16="http://schemas.microsoft.com/office/drawing/2014/main" id="{6ED37A34-4069-C04C-9A70-CA9A23F7C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6725065" y="1188159"/>
              <a:ext cx="403342" cy="403342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6FAD1BC-1DDB-864C-8B49-2A61E482D69B}"/>
                </a:ext>
              </a:extLst>
            </p:cNvPr>
            <p:cNvSpPr txBox="1"/>
            <p:nvPr/>
          </p:nvSpPr>
          <p:spPr>
            <a:xfrm>
              <a:off x="4293374" y="6422996"/>
              <a:ext cx="1107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/>
                <a:t>RE-AUTOMATE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39CB74-7BE2-44EF-B7ED-B5563D18B120}"/>
                </a:ext>
              </a:extLst>
            </p:cNvPr>
            <p:cNvSpPr txBox="1"/>
            <p:nvPr/>
          </p:nvSpPr>
          <p:spPr>
            <a:xfrm>
              <a:off x="2682770" y="2950018"/>
              <a:ext cx="473206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4000" b="1" dirty="0"/>
                <a:t>R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FB09941-AE99-4D83-96B4-ACE33746F70F}"/>
                </a:ext>
              </a:extLst>
            </p:cNvPr>
            <p:cNvSpPr txBox="1"/>
            <p:nvPr/>
          </p:nvSpPr>
          <p:spPr>
            <a:xfrm>
              <a:off x="2899161" y="3956568"/>
              <a:ext cx="495649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4000" b="1" dirty="0"/>
                <a:t>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E62C7C4-9898-490E-B823-44C81E35D3F6}"/>
                </a:ext>
              </a:extLst>
            </p:cNvPr>
            <p:cNvSpPr txBox="1"/>
            <p:nvPr/>
          </p:nvSpPr>
          <p:spPr>
            <a:xfrm>
              <a:off x="3090457" y="4802070"/>
              <a:ext cx="455574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4000" b="1" dirty="0"/>
                <a:t>C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A69E98F-645F-40A1-809A-511392D3240A}"/>
                </a:ext>
              </a:extLst>
            </p:cNvPr>
            <p:cNvSpPr txBox="1"/>
            <p:nvPr/>
          </p:nvSpPr>
          <p:spPr>
            <a:xfrm>
              <a:off x="3271564" y="5546916"/>
              <a:ext cx="434735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4000" b="1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2412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64CC-CE0C-8843-B759-4B60C810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37159"/>
            <a:ext cx="9797831" cy="707886"/>
          </a:xfrm>
        </p:spPr>
        <p:txBody>
          <a:bodyPr/>
          <a:lstStyle/>
          <a:p>
            <a:r>
              <a:rPr lang="en-CA" dirty="0"/>
              <a:t>Essential Marketing Models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8C4EF-4273-3A45-A168-3F1C06179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Segmentation, Targeting and Positioning - STP (Option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F45C4-C8DF-C845-95C0-1878A6B6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9D84C2-C0C0-43A8-8FDE-424ED489B5D9}"/>
              </a:ext>
            </a:extLst>
          </p:cNvPr>
          <p:cNvGrpSpPr/>
          <p:nvPr/>
        </p:nvGrpSpPr>
        <p:grpSpPr>
          <a:xfrm>
            <a:off x="2133593" y="1837331"/>
            <a:ext cx="7924814" cy="4399281"/>
            <a:chOff x="2133593" y="1837331"/>
            <a:chExt cx="7924814" cy="4399281"/>
          </a:xfrm>
        </p:grpSpPr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9810059B-3288-F84A-92CB-2D6719F577C1}"/>
                </a:ext>
              </a:extLst>
            </p:cNvPr>
            <p:cNvSpPr/>
            <p:nvPr/>
          </p:nvSpPr>
          <p:spPr>
            <a:xfrm>
              <a:off x="2133593" y="4910730"/>
              <a:ext cx="7924814" cy="1325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90" y="0"/>
                  </a:moveTo>
                  <a:lnTo>
                    <a:pt x="1807" y="0"/>
                  </a:lnTo>
                  <a:cubicBezTo>
                    <a:pt x="810" y="0"/>
                    <a:pt x="0" y="4841"/>
                    <a:pt x="0" y="10800"/>
                  </a:cubicBezTo>
                  <a:lnTo>
                    <a:pt x="0" y="10800"/>
                  </a:lnTo>
                  <a:cubicBezTo>
                    <a:pt x="0" y="16759"/>
                    <a:pt x="810" y="21600"/>
                    <a:pt x="1807" y="21600"/>
                  </a:cubicBezTo>
                  <a:lnTo>
                    <a:pt x="3943" y="21600"/>
                  </a:lnTo>
                  <a:lnTo>
                    <a:pt x="17657" y="21600"/>
                  </a:lnTo>
                  <a:lnTo>
                    <a:pt x="19793" y="21600"/>
                  </a:lnTo>
                  <a:cubicBezTo>
                    <a:pt x="20790" y="21600"/>
                    <a:pt x="21600" y="16759"/>
                    <a:pt x="21600" y="10800"/>
                  </a:cubicBezTo>
                  <a:lnTo>
                    <a:pt x="21600" y="10800"/>
                  </a:lnTo>
                  <a:cubicBezTo>
                    <a:pt x="21597" y="4821"/>
                    <a:pt x="20787" y="0"/>
                    <a:pt x="19790" y="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180000" rIns="38100" bIns="38100" anchor="t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400" b="1"/>
                <a:t>PRODUCT POSITIONING</a:t>
              </a:r>
              <a:br>
                <a:rPr lang="en-US" sz="3600" b="1"/>
              </a:br>
              <a:r>
                <a:rPr lang="en-US" sz="1600"/>
                <a:t>- Develop detailed product positioning for selected segments</a:t>
              </a:r>
              <a:br>
                <a:rPr lang="en-US" sz="1600"/>
              </a:br>
              <a:r>
                <a:rPr lang="en-US" sz="1600"/>
                <a:t>- Develop a marketing mix for each selected segment</a:t>
              </a:r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6A04942F-28BB-7A49-BF44-848631DF4480}"/>
                </a:ext>
              </a:extLst>
            </p:cNvPr>
            <p:cNvSpPr/>
            <p:nvPr/>
          </p:nvSpPr>
          <p:spPr>
            <a:xfrm>
              <a:off x="2133594" y="3374031"/>
              <a:ext cx="7924800" cy="2004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3" extrusionOk="0">
                  <a:moveTo>
                    <a:pt x="19790" y="0"/>
                  </a:moveTo>
                  <a:lnTo>
                    <a:pt x="1807" y="0"/>
                  </a:lnTo>
                  <a:cubicBezTo>
                    <a:pt x="810" y="0"/>
                    <a:pt x="0" y="3167"/>
                    <a:pt x="0" y="7065"/>
                  </a:cubicBezTo>
                  <a:lnTo>
                    <a:pt x="0" y="7065"/>
                  </a:lnTo>
                  <a:cubicBezTo>
                    <a:pt x="0" y="10962"/>
                    <a:pt x="810" y="14129"/>
                    <a:pt x="1807" y="14129"/>
                  </a:cubicBezTo>
                  <a:lnTo>
                    <a:pt x="17657" y="14129"/>
                  </a:lnTo>
                  <a:cubicBezTo>
                    <a:pt x="18253" y="14129"/>
                    <a:pt x="18807" y="15266"/>
                    <a:pt x="19146" y="17188"/>
                  </a:cubicBezTo>
                  <a:lnTo>
                    <a:pt x="19755" y="20653"/>
                  </a:lnTo>
                  <a:cubicBezTo>
                    <a:pt x="19921" y="21600"/>
                    <a:pt x="20281" y="21600"/>
                    <a:pt x="20451" y="20653"/>
                  </a:cubicBezTo>
                  <a:lnTo>
                    <a:pt x="21282" y="15943"/>
                  </a:lnTo>
                  <a:cubicBezTo>
                    <a:pt x="21489" y="14765"/>
                    <a:pt x="21600" y="13371"/>
                    <a:pt x="21600" y="11937"/>
                  </a:cubicBezTo>
                  <a:lnTo>
                    <a:pt x="21600" y="7078"/>
                  </a:lnTo>
                  <a:cubicBezTo>
                    <a:pt x="21597" y="3167"/>
                    <a:pt x="20787" y="0"/>
                    <a:pt x="19790" y="0"/>
                  </a:cubicBezTo>
                  <a:close/>
                  <a:moveTo>
                    <a:pt x="20769" y="16146"/>
                  </a:moveTo>
                  <a:lnTo>
                    <a:pt x="20253" y="19313"/>
                  </a:lnTo>
                  <a:cubicBezTo>
                    <a:pt x="20177" y="19773"/>
                    <a:pt x="20004" y="19773"/>
                    <a:pt x="19928" y="19313"/>
                  </a:cubicBezTo>
                  <a:lnTo>
                    <a:pt x="19412" y="16146"/>
                  </a:lnTo>
                  <a:cubicBezTo>
                    <a:pt x="19326" y="15605"/>
                    <a:pt x="19423" y="14901"/>
                    <a:pt x="19585" y="14901"/>
                  </a:cubicBezTo>
                  <a:lnTo>
                    <a:pt x="20596" y="14901"/>
                  </a:lnTo>
                  <a:cubicBezTo>
                    <a:pt x="20759" y="14901"/>
                    <a:pt x="20856" y="15605"/>
                    <a:pt x="20769" y="1614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180000" rIns="38100" bIns="38100" anchor="t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400" b="1">
                  <a:solidFill>
                    <a:schemeClr val="bg2">
                      <a:lumMod val="25000"/>
                    </a:schemeClr>
                  </a:solidFill>
                </a:rPr>
                <a:t>MARKET TARGETING</a:t>
              </a:r>
              <a:br>
                <a:rPr lang="en-US" sz="2400" b="1">
                  <a:solidFill>
                    <a:schemeClr val="bg2">
                      <a:lumMod val="25000"/>
                    </a:schemeClr>
                  </a:solidFill>
                </a:rPr>
              </a:br>
              <a:r>
                <a:rPr lang="en-US" sz="1600">
                  <a:solidFill>
                    <a:schemeClr val="bg2">
                      <a:lumMod val="25000"/>
                    </a:schemeClr>
                  </a:solidFill>
                </a:rPr>
                <a:t>- Evaluate potential and commercial attractiveness of each segments</a:t>
              </a:r>
              <a:br>
                <a:rPr lang="en-US" sz="1600">
                  <a:solidFill>
                    <a:schemeClr val="bg2">
                      <a:lumMod val="25000"/>
                    </a:schemeClr>
                  </a:solidFill>
                </a:rPr>
              </a:br>
              <a:r>
                <a:rPr lang="en-US" sz="1600">
                  <a:solidFill>
                    <a:schemeClr val="bg2">
                      <a:lumMod val="25000"/>
                    </a:schemeClr>
                  </a:solidFill>
                </a:rPr>
                <a:t>- Select one or more segments</a:t>
              </a:r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FDE0F75E-3969-2645-91D3-DD006A6E9A87}"/>
                </a:ext>
              </a:extLst>
            </p:cNvPr>
            <p:cNvSpPr/>
            <p:nvPr/>
          </p:nvSpPr>
          <p:spPr>
            <a:xfrm>
              <a:off x="2133594" y="1837331"/>
              <a:ext cx="7924800" cy="2003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3" extrusionOk="0">
                  <a:moveTo>
                    <a:pt x="19790" y="0"/>
                  </a:moveTo>
                  <a:lnTo>
                    <a:pt x="1807" y="0"/>
                  </a:lnTo>
                  <a:cubicBezTo>
                    <a:pt x="810" y="0"/>
                    <a:pt x="0" y="3169"/>
                    <a:pt x="0" y="7069"/>
                  </a:cubicBezTo>
                  <a:lnTo>
                    <a:pt x="0" y="11931"/>
                  </a:lnTo>
                  <a:cubicBezTo>
                    <a:pt x="0" y="13366"/>
                    <a:pt x="111" y="14761"/>
                    <a:pt x="318" y="15939"/>
                  </a:cubicBezTo>
                  <a:lnTo>
                    <a:pt x="1149" y="20652"/>
                  </a:lnTo>
                  <a:cubicBezTo>
                    <a:pt x="1315" y="21600"/>
                    <a:pt x="1675" y="21600"/>
                    <a:pt x="1845" y="20652"/>
                  </a:cubicBezTo>
                  <a:lnTo>
                    <a:pt x="2454" y="17185"/>
                  </a:lnTo>
                  <a:cubicBezTo>
                    <a:pt x="2790" y="15276"/>
                    <a:pt x="3347" y="14125"/>
                    <a:pt x="3943" y="14125"/>
                  </a:cubicBezTo>
                  <a:lnTo>
                    <a:pt x="19793" y="14125"/>
                  </a:lnTo>
                  <a:cubicBezTo>
                    <a:pt x="20790" y="14125"/>
                    <a:pt x="21600" y="10956"/>
                    <a:pt x="21600" y="7056"/>
                  </a:cubicBezTo>
                  <a:lnTo>
                    <a:pt x="21600" y="7056"/>
                  </a:lnTo>
                  <a:cubicBezTo>
                    <a:pt x="21597" y="3169"/>
                    <a:pt x="20787" y="0"/>
                    <a:pt x="19790" y="0"/>
                  </a:cubicBezTo>
                  <a:close/>
                  <a:moveTo>
                    <a:pt x="2195" y="16088"/>
                  </a:moveTo>
                  <a:lnTo>
                    <a:pt x="1679" y="19257"/>
                  </a:lnTo>
                  <a:cubicBezTo>
                    <a:pt x="1603" y="19718"/>
                    <a:pt x="1430" y="19718"/>
                    <a:pt x="1353" y="19257"/>
                  </a:cubicBezTo>
                  <a:lnTo>
                    <a:pt x="838" y="16088"/>
                  </a:lnTo>
                  <a:cubicBezTo>
                    <a:pt x="751" y="15547"/>
                    <a:pt x="848" y="14842"/>
                    <a:pt x="1011" y="14842"/>
                  </a:cubicBezTo>
                  <a:lnTo>
                    <a:pt x="2022" y="14842"/>
                  </a:lnTo>
                  <a:cubicBezTo>
                    <a:pt x="2184" y="14842"/>
                    <a:pt x="2281" y="15547"/>
                    <a:pt x="2195" y="16088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miter lim="400000"/>
            </a:ln>
          </p:spPr>
          <p:txBody>
            <a:bodyPr lIns="38100" tIns="180000" rIns="38100" bIns="38100" anchor="t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400" b="1" dirty="0">
                  <a:solidFill>
                    <a:schemeClr val="bg2">
                      <a:lumMod val="25000"/>
                    </a:schemeClr>
                  </a:solidFill>
                </a:rPr>
                <a:t>MARKET SEGMENTATION</a:t>
              </a:r>
              <a:br>
                <a:rPr lang="en-US" sz="2400" b="1" dirty="0">
                  <a:solidFill>
                    <a:schemeClr val="bg2">
                      <a:lumMod val="25000"/>
                    </a:schemeClr>
                  </a:solidFill>
                </a:rPr>
              </a:b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</a:rPr>
                <a:t>- Identify bases for segmentation</a:t>
              </a:r>
              <a:br>
                <a:rPr lang="en-US" sz="1600" dirty="0">
                  <a:solidFill>
                    <a:schemeClr val="bg2">
                      <a:lumMod val="25000"/>
                    </a:schemeClr>
                  </a:solidFill>
                </a:rPr>
              </a:b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</a:rPr>
                <a:t>- Determine important characteristics of each market segment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A22F5B-3971-A148-AFB4-DB221EAF3CF4}"/>
                </a:ext>
              </a:extLst>
            </p:cNvPr>
            <p:cNvSpPr txBox="1"/>
            <p:nvPr/>
          </p:nvSpPr>
          <p:spPr>
            <a:xfrm>
              <a:off x="9034752" y="1994096"/>
              <a:ext cx="8137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2">
                      <a:lumMod val="25000"/>
                    </a:schemeClr>
                  </a:solidFill>
                </a:rPr>
                <a:t>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414F1D-8050-4541-92A6-123496FECB70}"/>
                </a:ext>
              </a:extLst>
            </p:cNvPr>
            <p:cNvSpPr txBox="1"/>
            <p:nvPr/>
          </p:nvSpPr>
          <p:spPr>
            <a:xfrm>
              <a:off x="9034752" y="3675657"/>
              <a:ext cx="8137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2">
                      <a:lumMod val="25000"/>
                    </a:schemeClr>
                  </a:solidFill>
                </a:rPr>
                <a:t>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C6D07B-97C8-054F-88E0-81675AF06A91}"/>
                </a:ext>
              </a:extLst>
            </p:cNvPr>
            <p:cNvSpPr txBox="1"/>
            <p:nvPr/>
          </p:nvSpPr>
          <p:spPr>
            <a:xfrm>
              <a:off x="9034752" y="5256292"/>
              <a:ext cx="8137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508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64CC-CE0C-8843-B759-4B60C810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37159"/>
            <a:ext cx="9797831" cy="707886"/>
          </a:xfrm>
        </p:spPr>
        <p:txBody>
          <a:bodyPr/>
          <a:lstStyle/>
          <a:p>
            <a:r>
              <a:rPr lang="en-CA" dirty="0"/>
              <a:t>Essential Marketing Models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8C4EF-4273-3A45-A168-3F1C06179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Segmentation, Targeting and Positioning - STP (Option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F45C4-C8DF-C845-95C0-1878A6B6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633094-1D37-4D04-AC41-B6E65FF1C2D0}"/>
              </a:ext>
            </a:extLst>
          </p:cNvPr>
          <p:cNvGrpSpPr/>
          <p:nvPr/>
        </p:nvGrpSpPr>
        <p:grpSpPr>
          <a:xfrm>
            <a:off x="2298068" y="2020438"/>
            <a:ext cx="7595865" cy="3992516"/>
            <a:chOff x="2298068" y="2020438"/>
            <a:chExt cx="7595865" cy="3992516"/>
          </a:xfrm>
        </p:grpSpPr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278B5D99-7942-9643-9F65-314FF4C4FB78}"/>
                </a:ext>
              </a:extLst>
            </p:cNvPr>
            <p:cNvSpPr/>
            <p:nvPr/>
          </p:nvSpPr>
          <p:spPr>
            <a:xfrm>
              <a:off x="2374268" y="2618245"/>
              <a:ext cx="1817365" cy="3389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725" y="21600"/>
                  </a:lnTo>
                  <a:cubicBezTo>
                    <a:pt x="19411" y="21600"/>
                    <a:pt x="21600" y="20427"/>
                    <a:pt x="21600" y="18986"/>
                  </a:cubicBezTo>
                  <a:lnTo>
                    <a:pt x="21600" y="0"/>
                  </a:lnTo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216000" tIns="731520" rIns="38100" bIns="38100" anchor="t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r>
                <a:rPr lang="en-CA" sz="1600" b="1" dirty="0">
                  <a:solidFill>
                    <a:schemeClr val="tx2"/>
                  </a:solidFill>
                </a:rPr>
                <a:t>MARKET SEGMENTATION</a:t>
              </a:r>
            </a:p>
            <a:p>
              <a:pPr>
                <a:defRPr sz="3000">
                  <a:solidFill>
                    <a:srgbClr val="FFFFFF"/>
                  </a:solidFill>
                </a:defRPr>
              </a:pPr>
              <a:endParaRPr lang="en-CA" sz="1400" b="1" dirty="0">
                <a:solidFill>
                  <a:schemeClr val="tx2"/>
                </a:solidFill>
              </a:endParaRPr>
            </a:p>
            <a:p>
              <a:pPr marL="114300" indent="-114300">
                <a:buFont typeface="Arial" panose="020B0604020202020204" pitchFamily="34" charset="0"/>
                <a:buChar char="•"/>
                <a:defRPr sz="3000">
                  <a:solidFill>
                    <a:srgbClr val="FFFFFF"/>
                  </a:solidFill>
                </a:defRPr>
              </a:pPr>
              <a:r>
                <a:rPr lang="en-CA" sz="1400" dirty="0">
                  <a:solidFill>
                    <a:schemeClr val="tx2"/>
                  </a:solidFill>
                </a:rPr>
                <a:t>Identify bases for segmentation</a:t>
              </a:r>
            </a:p>
            <a:p>
              <a:pPr marL="114300" indent="-114300">
                <a:buFont typeface="Arial" panose="020B0604020202020204" pitchFamily="34" charset="0"/>
                <a:buChar char="•"/>
                <a:defRPr sz="3000">
                  <a:solidFill>
                    <a:srgbClr val="FFFFFF"/>
                  </a:solidFill>
                </a:defRPr>
              </a:pPr>
              <a:r>
                <a:rPr lang="en-CA" sz="1400" dirty="0">
                  <a:solidFill>
                    <a:schemeClr val="tx2"/>
                  </a:solidFill>
                </a:rPr>
                <a:t>Determine important characteristics of each market segment</a:t>
              </a:r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AE9BAB97-1C89-2F4E-B630-956DD9E59845}"/>
                </a:ext>
              </a:extLst>
            </p:cNvPr>
            <p:cNvSpPr/>
            <p:nvPr/>
          </p:nvSpPr>
          <p:spPr>
            <a:xfrm>
              <a:off x="5219068" y="2618245"/>
              <a:ext cx="1817365" cy="3389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725" y="21600"/>
                  </a:lnTo>
                  <a:cubicBezTo>
                    <a:pt x="19411" y="21600"/>
                    <a:pt x="21600" y="20427"/>
                    <a:pt x="21600" y="18986"/>
                  </a:cubicBezTo>
                  <a:lnTo>
                    <a:pt x="21600" y="0"/>
                  </a:ln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216000" tIns="731520" rIns="38100" bIns="38100" anchor="t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r>
                <a:rPr lang="en-CA" sz="1600" b="1" dirty="0">
                  <a:solidFill>
                    <a:schemeClr val="tx2"/>
                  </a:solidFill>
                </a:rPr>
                <a:t>MARKET</a:t>
              </a:r>
              <a:br>
                <a:rPr lang="en-CA" sz="1600" b="1" dirty="0">
                  <a:solidFill>
                    <a:schemeClr val="tx2"/>
                  </a:solidFill>
                </a:rPr>
              </a:br>
              <a:r>
                <a:rPr lang="en-CA" sz="1600" b="1" dirty="0">
                  <a:solidFill>
                    <a:schemeClr val="tx2"/>
                  </a:solidFill>
                </a:rPr>
                <a:t>TARGETING</a:t>
              </a:r>
            </a:p>
            <a:p>
              <a:pPr>
                <a:defRPr sz="3000">
                  <a:solidFill>
                    <a:srgbClr val="FFFFFF"/>
                  </a:solidFill>
                </a:defRPr>
              </a:pPr>
              <a:endParaRPr lang="en-CA" sz="1400" b="1" dirty="0">
                <a:solidFill>
                  <a:schemeClr val="tx2"/>
                </a:solidFill>
              </a:endParaRPr>
            </a:p>
            <a:p>
              <a:pPr marL="114300" indent="-114300">
                <a:buFont typeface="Arial" panose="020B0604020202020204" pitchFamily="34" charset="0"/>
                <a:buChar char="•"/>
                <a:defRPr sz="3000">
                  <a:solidFill>
                    <a:srgbClr val="FFFFFF"/>
                  </a:solidFill>
                </a:defRPr>
              </a:pPr>
              <a:r>
                <a:rPr lang="en-CA" sz="1400" dirty="0">
                  <a:solidFill>
                    <a:schemeClr val="tx2"/>
                  </a:solidFill>
                </a:rPr>
                <a:t>Evaluate potential and commercial attractiveness of each segments</a:t>
              </a:r>
            </a:p>
            <a:p>
              <a:pPr marL="114300" indent="-114300">
                <a:buFont typeface="Arial" panose="020B0604020202020204" pitchFamily="34" charset="0"/>
                <a:buChar char="•"/>
                <a:defRPr sz="3000">
                  <a:solidFill>
                    <a:srgbClr val="FFFFFF"/>
                  </a:solidFill>
                </a:defRPr>
              </a:pPr>
              <a:r>
                <a:rPr lang="en-CA" sz="1400" dirty="0">
                  <a:solidFill>
                    <a:schemeClr val="tx2"/>
                  </a:solidFill>
                </a:rPr>
                <a:t>Select one or more segments</a:t>
              </a:r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13A90EDE-75E3-C248-B946-93A901586857}"/>
                </a:ext>
              </a:extLst>
            </p:cNvPr>
            <p:cNvSpPr/>
            <p:nvPr/>
          </p:nvSpPr>
          <p:spPr>
            <a:xfrm>
              <a:off x="8076568" y="2618245"/>
              <a:ext cx="1817365" cy="3389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725" y="21600"/>
                  </a:lnTo>
                  <a:cubicBezTo>
                    <a:pt x="19411" y="21600"/>
                    <a:pt x="21600" y="20427"/>
                    <a:pt x="21600" y="18986"/>
                  </a:cubicBezTo>
                  <a:lnTo>
                    <a:pt x="21600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15000"/>
              </a:schemeClr>
            </a:solidFill>
            <a:ln w="12700">
              <a:miter lim="400000"/>
            </a:ln>
          </p:spPr>
          <p:txBody>
            <a:bodyPr lIns="216000" tIns="731520" rIns="38100" bIns="38100" anchor="t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r>
                <a:rPr lang="en-CA" sz="1600" b="1" dirty="0">
                  <a:solidFill>
                    <a:schemeClr val="tx2"/>
                  </a:solidFill>
                </a:rPr>
                <a:t>PRODUCT POSITIONING</a:t>
              </a:r>
            </a:p>
            <a:p>
              <a:pPr>
                <a:defRPr sz="3000">
                  <a:solidFill>
                    <a:srgbClr val="FFFFFF"/>
                  </a:solidFill>
                </a:defRPr>
              </a:pPr>
              <a:endParaRPr lang="en-CA" sz="1400" b="1" dirty="0">
                <a:solidFill>
                  <a:schemeClr val="tx2"/>
                </a:solidFill>
              </a:endParaRPr>
            </a:p>
            <a:p>
              <a:pPr marL="114300" indent="-114300">
                <a:buFont typeface="Arial" panose="020B0604020202020204" pitchFamily="34" charset="0"/>
                <a:buChar char="•"/>
                <a:defRPr sz="3000">
                  <a:solidFill>
                    <a:srgbClr val="FFFFFF"/>
                  </a:solidFill>
                </a:defRPr>
              </a:pPr>
              <a:r>
                <a:rPr lang="en-CA" sz="1400" dirty="0">
                  <a:solidFill>
                    <a:schemeClr val="tx2"/>
                  </a:solidFill>
                </a:rPr>
                <a:t>Develop detailed product positioning for selected segments</a:t>
              </a:r>
            </a:p>
            <a:p>
              <a:pPr marL="114300" indent="-114300">
                <a:buFont typeface="Arial" panose="020B0604020202020204" pitchFamily="34" charset="0"/>
                <a:buChar char="•"/>
                <a:defRPr sz="3000">
                  <a:solidFill>
                    <a:srgbClr val="FFFFFF"/>
                  </a:solidFill>
                </a:defRPr>
              </a:pPr>
              <a:r>
                <a:rPr lang="en-CA" sz="1400" dirty="0">
                  <a:solidFill>
                    <a:schemeClr val="tx2"/>
                  </a:solidFill>
                </a:rPr>
                <a:t>Develop a marketing mix for each selected segment</a:t>
              </a:r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6BAACD21-C4FD-D146-A99C-B4825243EB45}"/>
                </a:ext>
              </a:extLst>
            </p:cNvPr>
            <p:cNvSpPr/>
            <p:nvPr/>
          </p:nvSpPr>
          <p:spPr>
            <a:xfrm>
              <a:off x="2298068" y="2046745"/>
              <a:ext cx="1889758" cy="3966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0" y="7504"/>
                  </a:moveTo>
                  <a:lnTo>
                    <a:pt x="2090" y="21102"/>
                  </a:lnTo>
                  <a:cubicBezTo>
                    <a:pt x="2090" y="21379"/>
                    <a:pt x="1626" y="21600"/>
                    <a:pt x="1045" y="21600"/>
                  </a:cubicBezTo>
                  <a:lnTo>
                    <a:pt x="1045" y="21600"/>
                  </a:lnTo>
                  <a:cubicBezTo>
                    <a:pt x="465" y="21600"/>
                    <a:pt x="0" y="21379"/>
                    <a:pt x="0" y="21102"/>
                  </a:cubicBezTo>
                  <a:lnTo>
                    <a:pt x="0" y="1259"/>
                  </a:lnTo>
                  <a:cubicBezTo>
                    <a:pt x="0" y="567"/>
                    <a:pt x="1176" y="0"/>
                    <a:pt x="2642" y="0"/>
                  </a:cubicBezTo>
                  <a:lnTo>
                    <a:pt x="14705" y="0"/>
                  </a:lnTo>
                  <a:cubicBezTo>
                    <a:pt x="16011" y="0"/>
                    <a:pt x="17114" y="48"/>
                    <a:pt x="17985" y="145"/>
                  </a:cubicBezTo>
                  <a:cubicBezTo>
                    <a:pt x="18871" y="242"/>
                    <a:pt x="19568" y="408"/>
                    <a:pt x="20119" y="636"/>
                  </a:cubicBezTo>
                  <a:cubicBezTo>
                    <a:pt x="20656" y="865"/>
                    <a:pt x="21034" y="1155"/>
                    <a:pt x="21266" y="1515"/>
                  </a:cubicBezTo>
                  <a:cubicBezTo>
                    <a:pt x="21484" y="1874"/>
                    <a:pt x="21600" y="2310"/>
                    <a:pt x="21600" y="2822"/>
                  </a:cubicBezTo>
                  <a:lnTo>
                    <a:pt x="21600" y="3576"/>
                  </a:lnTo>
                  <a:cubicBezTo>
                    <a:pt x="21600" y="4095"/>
                    <a:pt x="21498" y="4530"/>
                    <a:pt x="21281" y="4869"/>
                  </a:cubicBezTo>
                  <a:cubicBezTo>
                    <a:pt x="21063" y="5208"/>
                    <a:pt x="20686" y="5485"/>
                    <a:pt x="20163" y="5692"/>
                  </a:cubicBezTo>
                  <a:cubicBezTo>
                    <a:pt x="19626" y="5900"/>
                    <a:pt x="18929" y="6038"/>
                    <a:pt x="18044" y="6121"/>
                  </a:cubicBezTo>
                  <a:cubicBezTo>
                    <a:pt x="17158" y="6204"/>
                    <a:pt x="16055" y="6246"/>
                    <a:pt x="14705" y="6246"/>
                  </a:cubicBezTo>
                  <a:lnTo>
                    <a:pt x="4732" y="6246"/>
                  </a:lnTo>
                  <a:cubicBezTo>
                    <a:pt x="3266" y="6246"/>
                    <a:pt x="2090" y="6806"/>
                    <a:pt x="2090" y="7504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CA4F17CE-D60F-9041-B1B7-217103D47C31}"/>
                </a:ext>
              </a:extLst>
            </p:cNvPr>
            <p:cNvSpPr/>
            <p:nvPr/>
          </p:nvSpPr>
          <p:spPr>
            <a:xfrm>
              <a:off x="5155568" y="2046745"/>
              <a:ext cx="1889758" cy="3966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0" y="7504"/>
                  </a:moveTo>
                  <a:lnTo>
                    <a:pt x="2090" y="21102"/>
                  </a:lnTo>
                  <a:cubicBezTo>
                    <a:pt x="2090" y="21379"/>
                    <a:pt x="1626" y="21600"/>
                    <a:pt x="1045" y="21600"/>
                  </a:cubicBezTo>
                  <a:lnTo>
                    <a:pt x="1045" y="21600"/>
                  </a:lnTo>
                  <a:cubicBezTo>
                    <a:pt x="465" y="21600"/>
                    <a:pt x="0" y="21379"/>
                    <a:pt x="0" y="21102"/>
                  </a:cubicBezTo>
                  <a:lnTo>
                    <a:pt x="0" y="1259"/>
                  </a:lnTo>
                  <a:cubicBezTo>
                    <a:pt x="0" y="567"/>
                    <a:pt x="1176" y="0"/>
                    <a:pt x="2642" y="0"/>
                  </a:cubicBezTo>
                  <a:lnTo>
                    <a:pt x="14705" y="0"/>
                  </a:lnTo>
                  <a:cubicBezTo>
                    <a:pt x="16011" y="0"/>
                    <a:pt x="17114" y="48"/>
                    <a:pt x="17985" y="145"/>
                  </a:cubicBezTo>
                  <a:cubicBezTo>
                    <a:pt x="18871" y="242"/>
                    <a:pt x="19568" y="408"/>
                    <a:pt x="20119" y="636"/>
                  </a:cubicBezTo>
                  <a:cubicBezTo>
                    <a:pt x="20656" y="865"/>
                    <a:pt x="21034" y="1155"/>
                    <a:pt x="21266" y="1515"/>
                  </a:cubicBezTo>
                  <a:cubicBezTo>
                    <a:pt x="21484" y="1874"/>
                    <a:pt x="21600" y="2310"/>
                    <a:pt x="21600" y="2822"/>
                  </a:cubicBezTo>
                  <a:lnTo>
                    <a:pt x="21600" y="3576"/>
                  </a:lnTo>
                  <a:cubicBezTo>
                    <a:pt x="21600" y="4095"/>
                    <a:pt x="21498" y="4530"/>
                    <a:pt x="21281" y="4869"/>
                  </a:cubicBezTo>
                  <a:cubicBezTo>
                    <a:pt x="21063" y="5208"/>
                    <a:pt x="20686" y="5485"/>
                    <a:pt x="20163" y="5692"/>
                  </a:cubicBezTo>
                  <a:cubicBezTo>
                    <a:pt x="19626" y="5900"/>
                    <a:pt x="18929" y="6038"/>
                    <a:pt x="18044" y="6121"/>
                  </a:cubicBezTo>
                  <a:cubicBezTo>
                    <a:pt x="17158" y="6204"/>
                    <a:pt x="16055" y="6246"/>
                    <a:pt x="14705" y="6246"/>
                  </a:cubicBezTo>
                  <a:lnTo>
                    <a:pt x="4732" y="6246"/>
                  </a:lnTo>
                  <a:cubicBezTo>
                    <a:pt x="3281" y="6246"/>
                    <a:pt x="2090" y="6806"/>
                    <a:pt x="2090" y="7504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FCB2C7F3-1C7F-5A40-9DC2-0F70C4D5717C}"/>
                </a:ext>
              </a:extLst>
            </p:cNvPr>
            <p:cNvSpPr/>
            <p:nvPr/>
          </p:nvSpPr>
          <p:spPr>
            <a:xfrm>
              <a:off x="8000368" y="2046745"/>
              <a:ext cx="1889758" cy="3966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0" y="7504"/>
                  </a:moveTo>
                  <a:lnTo>
                    <a:pt x="2090" y="21102"/>
                  </a:lnTo>
                  <a:cubicBezTo>
                    <a:pt x="2090" y="21379"/>
                    <a:pt x="1626" y="21600"/>
                    <a:pt x="1045" y="21600"/>
                  </a:cubicBezTo>
                  <a:lnTo>
                    <a:pt x="1045" y="21600"/>
                  </a:lnTo>
                  <a:cubicBezTo>
                    <a:pt x="465" y="21600"/>
                    <a:pt x="0" y="21379"/>
                    <a:pt x="0" y="21102"/>
                  </a:cubicBezTo>
                  <a:lnTo>
                    <a:pt x="0" y="1259"/>
                  </a:lnTo>
                  <a:cubicBezTo>
                    <a:pt x="0" y="567"/>
                    <a:pt x="1176" y="0"/>
                    <a:pt x="2642" y="0"/>
                  </a:cubicBezTo>
                  <a:lnTo>
                    <a:pt x="14705" y="0"/>
                  </a:lnTo>
                  <a:cubicBezTo>
                    <a:pt x="16011" y="0"/>
                    <a:pt x="17114" y="48"/>
                    <a:pt x="17985" y="145"/>
                  </a:cubicBezTo>
                  <a:cubicBezTo>
                    <a:pt x="18871" y="242"/>
                    <a:pt x="19568" y="408"/>
                    <a:pt x="20119" y="636"/>
                  </a:cubicBezTo>
                  <a:cubicBezTo>
                    <a:pt x="20656" y="865"/>
                    <a:pt x="21034" y="1155"/>
                    <a:pt x="21266" y="1515"/>
                  </a:cubicBezTo>
                  <a:cubicBezTo>
                    <a:pt x="21484" y="1874"/>
                    <a:pt x="21600" y="2310"/>
                    <a:pt x="21600" y="2822"/>
                  </a:cubicBezTo>
                  <a:lnTo>
                    <a:pt x="21600" y="3576"/>
                  </a:lnTo>
                  <a:cubicBezTo>
                    <a:pt x="21600" y="4095"/>
                    <a:pt x="21498" y="4530"/>
                    <a:pt x="21281" y="4869"/>
                  </a:cubicBezTo>
                  <a:cubicBezTo>
                    <a:pt x="21063" y="5208"/>
                    <a:pt x="20686" y="5485"/>
                    <a:pt x="20163" y="5692"/>
                  </a:cubicBezTo>
                  <a:cubicBezTo>
                    <a:pt x="19640" y="5900"/>
                    <a:pt x="18929" y="6038"/>
                    <a:pt x="18044" y="6121"/>
                  </a:cubicBezTo>
                  <a:cubicBezTo>
                    <a:pt x="17158" y="6204"/>
                    <a:pt x="16055" y="6246"/>
                    <a:pt x="14705" y="6246"/>
                  </a:cubicBezTo>
                  <a:lnTo>
                    <a:pt x="4732" y="6246"/>
                  </a:lnTo>
                  <a:cubicBezTo>
                    <a:pt x="3266" y="6246"/>
                    <a:pt x="2090" y="6806"/>
                    <a:pt x="2090" y="7504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" name="Shape">
              <a:extLst>
                <a:ext uri="{FF2B5EF4-FFF2-40B4-BE49-F238E27FC236}">
                  <a16:creationId xmlns:a16="http://schemas.microsoft.com/office/drawing/2014/main" id="{AF4A6317-B0EE-744C-8836-BDF8B34C9D05}"/>
                </a:ext>
              </a:extLst>
            </p:cNvPr>
            <p:cNvSpPr/>
            <p:nvPr/>
          </p:nvSpPr>
          <p:spPr>
            <a:xfrm>
              <a:off x="4304667" y="2402345"/>
              <a:ext cx="762963" cy="436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0066" extrusionOk="0">
                  <a:moveTo>
                    <a:pt x="20570" y="7751"/>
                  </a:moveTo>
                  <a:lnTo>
                    <a:pt x="13607" y="454"/>
                  </a:lnTo>
                  <a:cubicBezTo>
                    <a:pt x="12434" y="-772"/>
                    <a:pt x="10871" y="629"/>
                    <a:pt x="10871" y="2906"/>
                  </a:cubicBezTo>
                  <a:lnTo>
                    <a:pt x="10871" y="6992"/>
                  </a:lnTo>
                  <a:lnTo>
                    <a:pt x="1847" y="6992"/>
                  </a:lnTo>
                  <a:cubicBezTo>
                    <a:pt x="817" y="6992"/>
                    <a:pt x="0" y="8335"/>
                    <a:pt x="0" y="10028"/>
                  </a:cubicBezTo>
                  <a:cubicBezTo>
                    <a:pt x="0" y="11721"/>
                    <a:pt x="817" y="13064"/>
                    <a:pt x="1847" y="13064"/>
                  </a:cubicBezTo>
                  <a:lnTo>
                    <a:pt x="10871" y="13064"/>
                  </a:lnTo>
                  <a:lnTo>
                    <a:pt x="10871" y="17150"/>
                  </a:lnTo>
                  <a:cubicBezTo>
                    <a:pt x="10871" y="19485"/>
                    <a:pt x="12434" y="20828"/>
                    <a:pt x="13607" y="19602"/>
                  </a:cubicBezTo>
                  <a:lnTo>
                    <a:pt x="20570" y="12305"/>
                  </a:lnTo>
                  <a:cubicBezTo>
                    <a:pt x="21600" y="11312"/>
                    <a:pt x="21600" y="8860"/>
                    <a:pt x="20570" y="7751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Shape">
              <a:extLst>
                <a:ext uri="{FF2B5EF4-FFF2-40B4-BE49-F238E27FC236}">
                  <a16:creationId xmlns:a16="http://schemas.microsoft.com/office/drawing/2014/main" id="{C3C5E8EB-FA04-0E47-BAD6-C8D3C5DF89CA}"/>
                </a:ext>
              </a:extLst>
            </p:cNvPr>
            <p:cNvSpPr/>
            <p:nvPr/>
          </p:nvSpPr>
          <p:spPr>
            <a:xfrm>
              <a:off x="7174867" y="2402345"/>
              <a:ext cx="762953" cy="436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0066" extrusionOk="0">
                  <a:moveTo>
                    <a:pt x="20570" y="7751"/>
                  </a:moveTo>
                  <a:lnTo>
                    <a:pt x="13607" y="454"/>
                  </a:lnTo>
                  <a:cubicBezTo>
                    <a:pt x="12435" y="-772"/>
                    <a:pt x="10871" y="629"/>
                    <a:pt x="10871" y="2906"/>
                  </a:cubicBezTo>
                  <a:lnTo>
                    <a:pt x="10871" y="6992"/>
                  </a:lnTo>
                  <a:lnTo>
                    <a:pt x="1847" y="6992"/>
                  </a:lnTo>
                  <a:cubicBezTo>
                    <a:pt x="817" y="6992"/>
                    <a:pt x="0" y="8335"/>
                    <a:pt x="0" y="10028"/>
                  </a:cubicBezTo>
                  <a:cubicBezTo>
                    <a:pt x="0" y="11721"/>
                    <a:pt x="817" y="13064"/>
                    <a:pt x="1847" y="13064"/>
                  </a:cubicBezTo>
                  <a:lnTo>
                    <a:pt x="10871" y="13064"/>
                  </a:lnTo>
                  <a:lnTo>
                    <a:pt x="10871" y="17150"/>
                  </a:lnTo>
                  <a:cubicBezTo>
                    <a:pt x="10871" y="19485"/>
                    <a:pt x="12435" y="20828"/>
                    <a:pt x="13607" y="19602"/>
                  </a:cubicBezTo>
                  <a:lnTo>
                    <a:pt x="20570" y="12305"/>
                  </a:lnTo>
                  <a:cubicBezTo>
                    <a:pt x="21600" y="11312"/>
                    <a:pt x="21600" y="8860"/>
                    <a:pt x="20570" y="7751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F72232A-CC2C-1C48-AD47-EF20E8A3D575}"/>
                </a:ext>
              </a:extLst>
            </p:cNvPr>
            <p:cNvSpPr txBox="1"/>
            <p:nvPr/>
          </p:nvSpPr>
          <p:spPr>
            <a:xfrm>
              <a:off x="3359696" y="2020438"/>
              <a:ext cx="8137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8450C2F-F940-7049-8809-C5CD4E212502}"/>
                </a:ext>
              </a:extLst>
            </p:cNvPr>
            <p:cNvSpPr txBox="1"/>
            <p:nvPr/>
          </p:nvSpPr>
          <p:spPr>
            <a:xfrm>
              <a:off x="6219527" y="2020438"/>
              <a:ext cx="8137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C1AC50C-A5D9-6842-B490-4774177D30A1}"/>
                </a:ext>
              </a:extLst>
            </p:cNvPr>
            <p:cNvSpPr txBox="1"/>
            <p:nvPr/>
          </p:nvSpPr>
          <p:spPr>
            <a:xfrm>
              <a:off x="9056245" y="2020438"/>
              <a:ext cx="8137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</a:p>
          </p:txBody>
        </p:sp>
        <p:pic>
          <p:nvPicPr>
            <p:cNvPr id="6" name="Graphic 5" descr="Bullseye">
              <a:extLst>
                <a:ext uri="{FF2B5EF4-FFF2-40B4-BE49-F238E27FC236}">
                  <a16:creationId xmlns:a16="http://schemas.microsoft.com/office/drawing/2014/main" id="{1BB907A9-F698-3E4F-B7B0-261E4279D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29715" y="2193118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Target">
              <a:extLst>
                <a:ext uri="{FF2B5EF4-FFF2-40B4-BE49-F238E27FC236}">
                  <a16:creationId xmlns:a16="http://schemas.microsoft.com/office/drawing/2014/main" id="{15B3751C-FC11-044A-AE9C-C34F1617A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05773" y="2163402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Cycle with people">
              <a:extLst>
                <a:ext uri="{FF2B5EF4-FFF2-40B4-BE49-F238E27FC236}">
                  <a16:creationId xmlns:a16="http://schemas.microsoft.com/office/drawing/2014/main" id="{36BD73BA-277D-4B47-8DCC-161D47B54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483915" y="214789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4107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64CC-CE0C-8843-B759-4B60C810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37159"/>
            <a:ext cx="9797831" cy="707886"/>
          </a:xfrm>
        </p:spPr>
        <p:txBody>
          <a:bodyPr/>
          <a:lstStyle/>
          <a:p>
            <a:r>
              <a:rPr lang="en-CA" dirty="0"/>
              <a:t>Essential Marketing Models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8C4EF-4273-3A45-A168-3F1C06179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SWOT / TOWS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F45C4-C8DF-C845-95C0-1878A6B6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3D216A-2494-479F-8D4D-BC6F807658C0}"/>
              </a:ext>
            </a:extLst>
          </p:cNvPr>
          <p:cNvGrpSpPr/>
          <p:nvPr/>
        </p:nvGrpSpPr>
        <p:grpSpPr>
          <a:xfrm>
            <a:off x="2737184" y="1626360"/>
            <a:ext cx="6717631" cy="4610952"/>
            <a:chOff x="2737184" y="1626360"/>
            <a:chExt cx="6717631" cy="461095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310D7C1-46CA-A94D-951D-9CC2A47DE726}"/>
                </a:ext>
              </a:extLst>
            </p:cNvPr>
            <p:cNvGrpSpPr/>
            <p:nvPr/>
          </p:nvGrpSpPr>
          <p:grpSpPr>
            <a:xfrm>
              <a:off x="2737184" y="1737406"/>
              <a:ext cx="6717631" cy="4499906"/>
              <a:chOff x="166941500" y="4864100"/>
              <a:chExt cx="7674621" cy="5140960"/>
            </a:xfrm>
          </p:grpSpPr>
          <p:sp>
            <p:nvSpPr>
              <p:cNvPr id="31" name="Shape">
                <a:extLst>
                  <a:ext uri="{FF2B5EF4-FFF2-40B4-BE49-F238E27FC236}">
                    <a16:creationId xmlns:a16="http://schemas.microsoft.com/office/drawing/2014/main" id="{3A6134A9-2A4B-D04E-849F-3E600AD34CE8}"/>
                  </a:ext>
                </a:extLst>
              </p:cNvPr>
              <p:cNvSpPr/>
              <p:nvPr/>
            </p:nvSpPr>
            <p:spPr>
              <a:xfrm>
                <a:off x="167004999" y="5422899"/>
                <a:ext cx="1793244" cy="4573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16720" y="21600"/>
                    </a:lnTo>
                    <a:cubicBezTo>
                      <a:pt x="19412" y="21600"/>
                      <a:pt x="21600" y="20742"/>
                      <a:pt x="21600" y="19687"/>
                    </a:cubicBezTo>
                    <a:lnTo>
                      <a:pt x="21600" y="0"/>
                    </a:ln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180000" tIns="648000" rIns="38100" bIns="38100" anchor="t"/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r>
                  <a:rPr lang="fr-CA" sz="1400" b="1" dirty="0">
                    <a:solidFill>
                      <a:schemeClr val="tx2"/>
                    </a:solidFill>
                  </a:rPr>
                  <a:t>STRENGTHS</a:t>
                </a:r>
              </a:p>
            </p:txBody>
          </p: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4B8016AD-DA47-BA4C-A2D7-495A161641EC}"/>
                  </a:ext>
                </a:extLst>
              </p:cNvPr>
              <p:cNvSpPr/>
              <p:nvPr/>
            </p:nvSpPr>
            <p:spPr>
              <a:xfrm>
                <a:off x="168948099" y="5422899"/>
                <a:ext cx="1794522" cy="4573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16724" y="21600"/>
                    </a:lnTo>
                    <a:cubicBezTo>
                      <a:pt x="19414" y="21600"/>
                      <a:pt x="21600" y="20742"/>
                      <a:pt x="21600" y="19687"/>
                    </a:cubicBezTo>
                    <a:lnTo>
                      <a:pt x="21600" y="0"/>
                    </a:lnTo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180000" tIns="648000" rIns="38100" bIns="38100" anchor="t"/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r>
                  <a:rPr lang="fr-CA" sz="1400" b="1" dirty="0">
                    <a:solidFill>
                      <a:schemeClr val="tx2"/>
                    </a:solidFill>
                  </a:rPr>
                  <a:t>WEAKNESSES</a:t>
                </a:r>
                <a:endParaRPr sz="1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3" name="Line">
                <a:extLst>
                  <a:ext uri="{FF2B5EF4-FFF2-40B4-BE49-F238E27FC236}">
                    <a16:creationId xmlns:a16="http://schemas.microsoft.com/office/drawing/2014/main" id="{390BFC41-5279-AC42-AEA1-AF1AEAFCA232}"/>
                  </a:ext>
                </a:extLst>
              </p:cNvPr>
              <p:cNvSpPr/>
              <p:nvPr/>
            </p:nvSpPr>
            <p:spPr>
              <a:xfrm>
                <a:off x="170891199" y="5422899"/>
                <a:ext cx="1794522" cy="4573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85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16724" y="21600"/>
                    </a:lnTo>
                    <a:cubicBezTo>
                      <a:pt x="19414" y="21600"/>
                      <a:pt x="21600" y="20742"/>
                      <a:pt x="21600" y="19687"/>
                    </a:cubicBezTo>
                    <a:lnTo>
                      <a:pt x="21600" y="0"/>
                    </a:lnTo>
                  </a:path>
                </a:pathLst>
              </a:custGeom>
              <a:solidFill>
                <a:srgbClr val="FFC000">
                  <a:alpha val="15000"/>
                </a:srgbClr>
              </a:solidFill>
              <a:ln w="12700">
                <a:miter lim="400000"/>
              </a:ln>
            </p:spPr>
            <p:txBody>
              <a:bodyPr lIns="180000" tIns="648000" rIns="38100" bIns="38100" anchor="t"/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r>
                  <a:rPr lang="fr-CA" sz="1400" b="1" dirty="0">
                    <a:solidFill>
                      <a:schemeClr val="tx2"/>
                    </a:solidFill>
                  </a:rPr>
                  <a:t>OPPORTUNITIES</a:t>
                </a:r>
                <a:endParaRPr sz="1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4" name="Line">
                <a:extLst>
                  <a:ext uri="{FF2B5EF4-FFF2-40B4-BE49-F238E27FC236}">
                    <a16:creationId xmlns:a16="http://schemas.microsoft.com/office/drawing/2014/main" id="{CC8801D6-D87B-F749-8CD7-FE8A5540FAB0}"/>
                  </a:ext>
                </a:extLst>
              </p:cNvPr>
              <p:cNvSpPr/>
              <p:nvPr/>
            </p:nvSpPr>
            <p:spPr>
              <a:xfrm>
                <a:off x="172821599" y="5422899"/>
                <a:ext cx="1794522" cy="4573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85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16724" y="21600"/>
                    </a:lnTo>
                    <a:cubicBezTo>
                      <a:pt x="19414" y="21600"/>
                      <a:pt x="21600" y="20742"/>
                      <a:pt x="21600" y="19687"/>
                    </a:cubicBezTo>
                    <a:lnTo>
                      <a:pt x="2160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180000" tIns="648000" rIns="38100" bIns="38100" anchor="t"/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r>
                  <a:rPr lang="fr-CA" sz="1400" b="1" dirty="0">
                    <a:solidFill>
                      <a:schemeClr val="tx2"/>
                    </a:solidFill>
                  </a:rPr>
                  <a:t>THREATS</a:t>
                </a:r>
                <a:endParaRPr sz="1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5" name="Shape">
                <a:extLst>
                  <a:ext uri="{FF2B5EF4-FFF2-40B4-BE49-F238E27FC236}">
                    <a16:creationId xmlns:a16="http://schemas.microsoft.com/office/drawing/2014/main" id="{D6E4A8B4-06DE-3643-B6B4-54834D049C5C}"/>
                  </a:ext>
                </a:extLst>
              </p:cNvPr>
              <p:cNvSpPr/>
              <p:nvPr/>
            </p:nvSpPr>
            <p:spPr>
              <a:xfrm>
                <a:off x="166941500" y="4864100"/>
                <a:ext cx="1864358" cy="51409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9" y="5709"/>
                    </a:moveTo>
                    <a:lnTo>
                      <a:pt x="2089" y="21221"/>
                    </a:lnTo>
                    <a:cubicBezTo>
                      <a:pt x="2089" y="21429"/>
                      <a:pt x="1618" y="21600"/>
                      <a:pt x="1045" y="21600"/>
                    </a:cubicBezTo>
                    <a:lnTo>
                      <a:pt x="1045" y="21600"/>
                    </a:lnTo>
                    <a:cubicBezTo>
                      <a:pt x="471" y="21600"/>
                      <a:pt x="0" y="21429"/>
                      <a:pt x="0" y="21221"/>
                    </a:cubicBezTo>
                    <a:lnTo>
                      <a:pt x="0" y="955"/>
                    </a:lnTo>
                    <a:cubicBezTo>
                      <a:pt x="0" y="427"/>
                      <a:pt x="1177" y="0"/>
                      <a:pt x="2634" y="0"/>
                    </a:cubicBezTo>
                    <a:lnTo>
                      <a:pt x="14699" y="0"/>
                    </a:lnTo>
                    <a:cubicBezTo>
                      <a:pt x="16009" y="0"/>
                      <a:pt x="17112" y="37"/>
                      <a:pt x="17980" y="112"/>
                    </a:cubicBezTo>
                    <a:cubicBezTo>
                      <a:pt x="18863" y="187"/>
                      <a:pt x="19570" y="309"/>
                      <a:pt x="20114" y="486"/>
                    </a:cubicBezTo>
                    <a:cubicBezTo>
                      <a:pt x="20658" y="656"/>
                      <a:pt x="21041" y="880"/>
                      <a:pt x="21262" y="1153"/>
                    </a:cubicBezTo>
                    <a:cubicBezTo>
                      <a:pt x="21482" y="1425"/>
                      <a:pt x="21600" y="1761"/>
                      <a:pt x="21600" y="2150"/>
                    </a:cubicBezTo>
                    <a:lnTo>
                      <a:pt x="21600" y="2727"/>
                    </a:lnTo>
                    <a:cubicBezTo>
                      <a:pt x="21600" y="3122"/>
                      <a:pt x="21497" y="3452"/>
                      <a:pt x="21276" y="3714"/>
                    </a:cubicBezTo>
                    <a:cubicBezTo>
                      <a:pt x="21056" y="3975"/>
                      <a:pt x="20688" y="4183"/>
                      <a:pt x="20158" y="4338"/>
                    </a:cubicBezTo>
                    <a:cubicBezTo>
                      <a:pt x="19628" y="4493"/>
                      <a:pt x="18922" y="4605"/>
                      <a:pt x="18039" y="4664"/>
                    </a:cubicBezTo>
                    <a:cubicBezTo>
                      <a:pt x="17156" y="4728"/>
                      <a:pt x="16038" y="4754"/>
                      <a:pt x="14699" y="4754"/>
                    </a:cubicBezTo>
                    <a:lnTo>
                      <a:pt x="4723" y="4754"/>
                    </a:lnTo>
                    <a:cubicBezTo>
                      <a:pt x="3266" y="4754"/>
                      <a:pt x="2089" y="5181"/>
                      <a:pt x="2089" y="570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6" name="Shape">
                <a:extLst>
                  <a:ext uri="{FF2B5EF4-FFF2-40B4-BE49-F238E27FC236}">
                    <a16:creationId xmlns:a16="http://schemas.microsoft.com/office/drawing/2014/main" id="{0B205E94-EDE8-424F-99B8-2C5DA3894E68}"/>
                  </a:ext>
                </a:extLst>
              </p:cNvPr>
              <p:cNvSpPr/>
              <p:nvPr/>
            </p:nvSpPr>
            <p:spPr>
              <a:xfrm>
                <a:off x="168871900" y="4864100"/>
                <a:ext cx="1864358" cy="51409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9" y="5709"/>
                    </a:moveTo>
                    <a:lnTo>
                      <a:pt x="2089" y="21221"/>
                    </a:lnTo>
                    <a:cubicBezTo>
                      <a:pt x="2089" y="21429"/>
                      <a:pt x="1618" y="21600"/>
                      <a:pt x="1045" y="21600"/>
                    </a:cubicBezTo>
                    <a:lnTo>
                      <a:pt x="1045" y="21600"/>
                    </a:lnTo>
                    <a:cubicBezTo>
                      <a:pt x="471" y="21600"/>
                      <a:pt x="0" y="21429"/>
                      <a:pt x="0" y="21221"/>
                    </a:cubicBezTo>
                    <a:lnTo>
                      <a:pt x="0" y="955"/>
                    </a:lnTo>
                    <a:cubicBezTo>
                      <a:pt x="0" y="427"/>
                      <a:pt x="1177" y="0"/>
                      <a:pt x="2634" y="0"/>
                    </a:cubicBezTo>
                    <a:lnTo>
                      <a:pt x="14699" y="0"/>
                    </a:lnTo>
                    <a:cubicBezTo>
                      <a:pt x="16009" y="0"/>
                      <a:pt x="17112" y="37"/>
                      <a:pt x="17980" y="112"/>
                    </a:cubicBezTo>
                    <a:cubicBezTo>
                      <a:pt x="18863" y="187"/>
                      <a:pt x="19570" y="309"/>
                      <a:pt x="20114" y="486"/>
                    </a:cubicBezTo>
                    <a:cubicBezTo>
                      <a:pt x="20658" y="656"/>
                      <a:pt x="21041" y="880"/>
                      <a:pt x="21262" y="1153"/>
                    </a:cubicBezTo>
                    <a:cubicBezTo>
                      <a:pt x="21482" y="1425"/>
                      <a:pt x="21600" y="1761"/>
                      <a:pt x="21600" y="2150"/>
                    </a:cubicBezTo>
                    <a:lnTo>
                      <a:pt x="21600" y="2727"/>
                    </a:lnTo>
                    <a:cubicBezTo>
                      <a:pt x="21600" y="3122"/>
                      <a:pt x="21497" y="3452"/>
                      <a:pt x="21276" y="3714"/>
                    </a:cubicBezTo>
                    <a:cubicBezTo>
                      <a:pt x="21056" y="3975"/>
                      <a:pt x="20688" y="4183"/>
                      <a:pt x="20158" y="4338"/>
                    </a:cubicBezTo>
                    <a:cubicBezTo>
                      <a:pt x="19628" y="4493"/>
                      <a:pt x="18922" y="4605"/>
                      <a:pt x="18039" y="4664"/>
                    </a:cubicBezTo>
                    <a:cubicBezTo>
                      <a:pt x="17156" y="4728"/>
                      <a:pt x="16038" y="4754"/>
                      <a:pt x="14699" y="4754"/>
                    </a:cubicBezTo>
                    <a:lnTo>
                      <a:pt x="4723" y="4754"/>
                    </a:lnTo>
                    <a:cubicBezTo>
                      <a:pt x="3281" y="4754"/>
                      <a:pt x="2089" y="5181"/>
                      <a:pt x="2089" y="570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" name="Shape">
                <a:extLst>
                  <a:ext uri="{FF2B5EF4-FFF2-40B4-BE49-F238E27FC236}">
                    <a16:creationId xmlns:a16="http://schemas.microsoft.com/office/drawing/2014/main" id="{4E7CD349-56D4-AC4F-9C8A-E8BCB17F5C5E}"/>
                  </a:ext>
                </a:extLst>
              </p:cNvPr>
              <p:cNvSpPr/>
              <p:nvPr/>
            </p:nvSpPr>
            <p:spPr>
              <a:xfrm>
                <a:off x="170815000" y="4864100"/>
                <a:ext cx="1864358" cy="51409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9" y="5709"/>
                    </a:moveTo>
                    <a:lnTo>
                      <a:pt x="2089" y="21221"/>
                    </a:lnTo>
                    <a:cubicBezTo>
                      <a:pt x="2089" y="21429"/>
                      <a:pt x="1618" y="21600"/>
                      <a:pt x="1045" y="21600"/>
                    </a:cubicBezTo>
                    <a:lnTo>
                      <a:pt x="1045" y="21600"/>
                    </a:lnTo>
                    <a:cubicBezTo>
                      <a:pt x="471" y="21600"/>
                      <a:pt x="0" y="21429"/>
                      <a:pt x="0" y="21221"/>
                    </a:cubicBezTo>
                    <a:lnTo>
                      <a:pt x="0" y="955"/>
                    </a:lnTo>
                    <a:cubicBezTo>
                      <a:pt x="0" y="427"/>
                      <a:pt x="1177" y="0"/>
                      <a:pt x="2634" y="0"/>
                    </a:cubicBezTo>
                    <a:lnTo>
                      <a:pt x="14699" y="0"/>
                    </a:lnTo>
                    <a:cubicBezTo>
                      <a:pt x="16009" y="0"/>
                      <a:pt x="17112" y="37"/>
                      <a:pt x="17980" y="112"/>
                    </a:cubicBezTo>
                    <a:cubicBezTo>
                      <a:pt x="18863" y="187"/>
                      <a:pt x="19570" y="309"/>
                      <a:pt x="20114" y="486"/>
                    </a:cubicBezTo>
                    <a:cubicBezTo>
                      <a:pt x="20658" y="656"/>
                      <a:pt x="21041" y="880"/>
                      <a:pt x="21262" y="1153"/>
                    </a:cubicBezTo>
                    <a:cubicBezTo>
                      <a:pt x="21482" y="1425"/>
                      <a:pt x="21600" y="1761"/>
                      <a:pt x="21600" y="2150"/>
                    </a:cubicBezTo>
                    <a:lnTo>
                      <a:pt x="21600" y="2727"/>
                    </a:lnTo>
                    <a:cubicBezTo>
                      <a:pt x="21600" y="3122"/>
                      <a:pt x="21497" y="3452"/>
                      <a:pt x="21276" y="3714"/>
                    </a:cubicBezTo>
                    <a:cubicBezTo>
                      <a:pt x="21056" y="3975"/>
                      <a:pt x="20688" y="4183"/>
                      <a:pt x="20158" y="4338"/>
                    </a:cubicBezTo>
                    <a:cubicBezTo>
                      <a:pt x="19628" y="4493"/>
                      <a:pt x="18922" y="4605"/>
                      <a:pt x="18039" y="4664"/>
                    </a:cubicBezTo>
                    <a:cubicBezTo>
                      <a:pt x="17156" y="4728"/>
                      <a:pt x="16038" y="4754"/>
                      <a:pt x="14699" y="4754"/>
                    </a:cubicBezTo>
                    <a:lnTo>
                      <a:pt x="4723" y="4754"/>
                    </a:lnTo>
                    <a:cubicBezTo>
                      <a:pt x="3266" y="4754"/>
                      <a:pt x="2089" y="5181"/>
                      <a:pt x="2089" y="5709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" name="Shape">
                <a:extLst>
                  <a:ext uri="{FF2B5EF4-FFF2-40B4-BE49-F238E27FC236}">
                    <a16:creationId xmlns:a16="http://schemas.microsoft.com/office/drawing/2014/main" id="{DC56110F-2302-8048-965A-1364AEE2E420}"/>
                  </a:ext>
                </a:extLst>
              </p:cNvPr>
              <p:cNvSpPr/>
              <p:nvPr/>
            </p:nvSpPr>
            <p:spPr>
              <a:xfrm>
                <a:off x="172745400" y="4864100"/>
                <a:ext cx="1864358" cy="51409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9" y="5709"/>
                    </a:moveTo>
                    <a:lnTo>
                      <a:pt x="2089" y="21221"/>
                    </a:lnTo>
                    <a:cubicBezTo>
                      <a:pt x="2089" y="21429"/>
                      <a:pt x="1618" y="21600"/>
                      <a:pt x="1045" y="21600"/>
                    </a:cubicBezTo>
                    <a:lnTo>
                      <a:pt x="1045" y="21600"/>
                    </a:lnTo>
                    <a:cubicBezTo>
                      <a:pt x="471" y="21600"/>
                      <a:pt x="0" y="21429"/>
                      <a:pt x="0" y="21221"/>
                    </a:cubicBezTo>
                    <a:lnTo>
                      <a:pt x="0" y="955"/>
                    </a:lnTo>
                    <a:cubicBezTo>
                      <a:pt x="0" y="427"/>
                      <a:pt x="1177" y="0"/>
                      <a:pt x="2634" y="0"/>
                    </a:cubicBezTo>
                    <a:lnTo>
                      <a:pt x="14699" y="0"/>
                    </a:lnTo>
                    <a:cubicBezTo>
                      <a:pt x="16009" y="0"/>
                      <a:pt x="17112" y="37"/>
                      <a:pt x="17980" y="112"/>
                    </a:cubicBezTo>
                    <a:cubicBezTo>
                      <a:pt x="18863" y="187"/>
                      <a:pt x="19570" y="309"/>
                      <a:pt x="20114" y="486"/>
                    </a:cubicBezTo>
                    <a:cubicBezTo>
                      <a:pt x="20658" y="656"/>
                      <a:pt x="21041" y="880"/>
                      <a:pt x="21262" y="1153"/>
                    </a:cubicBezTo>
                    <a:cubicBezTo>
                      <a:pt x="21482" y="1425"/>
                      <a:pt x="21600" y="1761"/>
                      <a:pt x="21600" y="2150"/>
                    </a:cubicBezTo>
                    <a:lnTo>
                      <a:pt x="21600" y="2727"/>
                    </a:lnTo>
                    <a:cubicBezTo>
                      <a:pt x="21600" y="3122"/>
                      <a:pt x="21497" y="3452"/>
                      <a:pt x="21276" y="3714"/>
                    </a:cubicBezTo>
                    <a:cubicBezTo>
                      <a:pt x="21056" y="3975"/>
                      <a:pt x="20688" y="4183"/>
                      <a:pt x="20158" y="4338"/>
                    </a:cubicBezTo>
                    <a:cubicBezTo>
                      <a:pt x="19628" y="4493"/>
                      <a:pt x="18922" y="4605"/>
                      <a:pt x="18039" y="4664"/>
                    </a:cubicBezTo>
                    <a:cubicBezTo>
                      <a:pt x="17156" y="4728"/>
                      <a:pt x="16038" y="4754"/>
                      <a:pt x="14699" y="4754"/>
                    </a:cubicBezTo>
                    <a:lnTo>
                      <a:pt x="4723" y="4754"/>
                    </a:lnTo>
                    <a:cubicBezTo>
                      <a:pt x="3266" y="4754"/>
                      <a:pt x="2089" y="5181"/>
                      <a:pt x="2089" y="570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ECD6E3-0D5A-9740-85C3-8CF098D04500}"/>
                </a:ext>
              </a:extLst>
            </p:cNvPr>
            <p:cNvSpPr txBox="1"/>
            <p:nvPr/>
          </p:nvSpPr>
          <p:spPr>
            <a:xfrm>
              <a:off x="3175086" y="1626360"/>
              <a:ext cx="8137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D0B9C67-C900-3A4A-A092-A90CA3AB689D}"/>
                </a:ext>
              </a:extLst>
            </p:cNvPr>
            <p:cNvSpPr txBox="1"/>
            <p:nvPr/>
          </p:nvSpPr>
          <p:spPr>
            <a:xfrm>
              <a:off x="4879195" y="1626360"/>
              <a:ext cx="8137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9B3D852-4340-A148-8106-56A6664F5764}"/>
                </a:ext>
              </a:extLst>
            </p:cNvPr>
            <p:cNvSpPr txBox="1"/>
            <p:nvPr/>
          </p:nvSpPr>
          <p:spPr>
            <a:xfrm>
              <a:off x="6604086" y="1626360"/>
              <a:ext cx="8137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EDB9D82-1C31-E147-94C7-6465BFB33CFD}"/>
                </a:ext>
              </a:extLst>
            </p:cNvPr>
            <p:cNvSpPr txBox="1"/>
            <p:nvPr/>
          </p:nvSpPr>
          <p:spPr>
            <a:xfrm>
              <a:off x="8256240" y="1626360"/>
              <a:ext cx="8137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370602D-BF9B-8E4A-A911-E807E779B843}"/>
                </a:ext>
              </a:extLst>
            </p:cNvPr>
            <p:cNvSpPr/>
            <p:nvPr/>
          </p:nvSpPr>
          <p:spPr>
            <a:xfrm>
              <a:off x="2999657" y="3423901"/>
              <a:ext cx="1296144" cy="2123658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200" noProof="1">
                  <a:solidFill>
                    <a:schemeClr val="tx2"/>
                  </a:solidFill>
                </a:rPr>
                <a:t>Lorem ipsum dolor sit amet, consectetur adipiscing elit. Integer nec odio. Praesent libero. Sed cursus ante dapibus diam. Sed nisi. Nulla qui sem ni elementum ipediet.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E54CC3D-B68B-0C48-8BF5-EB04B3575D8E}"/>
                </a:ext>
              </a:extLst>
            </p:cNvPr>
            <p:cNvSpPr/>
            <p:nvPr/>
          </p:nvSpPr>
          <p:spPr>
            <a:xfrm>
              <a:off x="4693375" y="3423901"/>
              <a:ext cx="1296144" cy="2123658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200" noProof="1">
                  <a:solidFill>
                    <a:schemeClr val="tx2"/>
                  </a:solidFill>
                </a:rPr>
                <a:t>Lorem ipsum dolor sit amet, consectetur adipiscing elit. Integer nec odio. Praesent libero. Sed cursus ante dapibus diam. Sed nisi. Nulla qui sem ni elementum ipediet.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26F06CF-F02E-CE4B-9976-410A05689441}"/>
                </a:ext>
              </a:extLst>
            </p:cNvPr>
            <p:cNvSpPr/>
            <p:nvPr/>
          </p:nvSpPr>
          <p:spPr>
            <a:xfrm>
              <a:off x="6387093" y="3423901"/>
              <a:ext cx="1296144" cy="2123658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200" noProof="1">
                  <a:solidFill>
                    <a:schemeClr val="tx2"/>
                  </a:solidFill>
                </a:rPr>
                <a:t>Lorem ipsum dolor sit amet, consectetur adipiscing elit. Integer nec odio. Praesent libero. Sed cursus ante dapibus diam. Sed nisi. Nulla qui sem ni elementum ipediet.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4FA70B-3F8F-ED4A-B0FB-7739EA127772}"/>
                </a:ext>
              </a:extLst>
            </p:cNvPr>
            <p:cNvSpPr/>
            <p:nvPr/>
          </p:nvSpPr>
          <p:spPr>
            <a:xfrm>
              <a:off x="8070420" y="3423901"/>
              <a:ext cx="1296144" cy="2123658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200" noProof="1">
                  <a:solidFill>
                    <a:schemeClr val="tx2"/>
                  </a:solidFill>
                </a:rPr>
                <a:t>Lorem ipsum dolor sit amet, consectetur adipiscing elit. Integer nec odio. Praesent libero. Sed cursus ante dapibus diam. Sed nisi. Nulla qui sem ni elementum ipediet.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B86876-6771-D947-926A-1FEA4EA7AA59}"/>
                </a:ext>
              </a:extLst>
            </p:cNvPr>
            <p:cNvSpPr/>
            <p:nvPr/>
          </p:nvSpPr>
          <p:spPr>
            <a:xfrm>
              <a:off x="3175086" y="3239265"/>
              <a:ext cx="90469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2B9CBAA-992F-E34D-A4A6-BFEA6AC0D523}"/>
                </a:ext>
              </a:extLst>
            </p:cNvPr>
            <p:cNvSpPr/>
            <p:nvPr/>
          </p:nvSpPr>
          <p:spPr>
            <a:xfrm>
              <a:off x="4858413" y="3239265"/>
              <a:ext cx="90469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6B846C4-39F7-F849-B90A-C3AB282C9001}"/>
                </a:ext>
              </a:extLst>
            </p:cNvPr>
            <p:cNvSpPr/>
            <p:nvPr/>
          </p:nvSpPr>
          <p:spPr>
            <a:xfrm>
              <a:off x="6531349" y="3239265"/>
              <a:ext cx="90469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124A0C6-EAAB-AF4B-8C40-032C7C5874D9}"/>
                </a:ext>
              </a:extLst>
            </p:cNvPr>
            <p:cNvSpPr/>
            <p:nvPr/>
          </p:nvSpPr>
          <p:spPr>
            <a:xfrm>
              <a:off x="8245849" y="3239265"/>
              <a:ext cx="90469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3853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64CC-CE0C-8843-B759-4B60C810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37159"/>
            <a:ext cx="9797831" cy="707886"/>
          </a:xfrm>
        </p:spPr>
        <p:txBody>
          <a:bodyPr/>
          <a:lstStyle/>
          <a:p>
            <a:r>
              <a:rPr lang="en-CA" dirty="0"/>
              <a:t>Essential Marketing Models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8C4EF-4273-3A45-A168-3F1C06179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SWOT / TOWS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F45C4-C8DF-C845-95C0-1878A6B6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3" name="Circle">
            <a:extLst>
              <a:ext uri="{FF2B5EF4-FFF2-40B4-BE49-F238E27FC236}">
                <a16:creationId xmlns:a16="http://schemas.microsoft.com/office/drawing/2014/main" id="{1F4061E6-846B-3341-8BF7-9C690822215A}"/>
              </a:ext>
            </a:extLst>
          </p:cNvPr>
          <p:cNvSpPr/>
          <p:nvPr/>
        </p:nvSpPr>
        <p:spPr>
          <a:xfrm>
            <a:off x="767410" y="2218194"/>
            <a:ext cx="594371" cy="594362"/>
          </a:xfrm>
          <a:prstGeom prst="ellipse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S</a:t>
            </a:r>
          </a:p>
        </p:txBody>
      </p:sp>
      <p:sp>
        <p:nvSpPr>
          <p:cNvPr id="44" name="Circle">
            <a:extLst>
              <a:ext uri="{FF2B5EF4-FFF2-40B4-BE49-F238E27FC236}">
                <a16:creationId xmlns:a16="http://schemas.microsoft.com/office/drawing/2014/main" id="{BBA22128-9708-B744-8AD1-7ACB5FDCF325}"/>
              </a:ext>
            </a:extLst>
          </p:cNvPr>
          <p:cNvSpPr/>
          <p:nvPr/>
        </p:nvSpPr>
        <p:spPr>
          <a:xfrm>
            <a:off x="767410" y="4554994"/>
            <a:ext cx="594371" cy="59436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2400" b="1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46" name="Circle">
            <a:extLst>
              <a:ext uri="{FF2B5EF4-FFF2-40B4-BE49-F238E27FC236}">
                <a16:creationId xmlns:a16="http://schemas.microsoft.com/office/drawing/2014/main" id="{03AED461-9C51-AC48-A849-097F3759C504}"/>
              </a:ext>
            </a:extLst>
          </p:cNvPr>
          <p:cNvSpPr/>
          <p:nvPr/>
        </p:nvSpPr>
        <p:spPr>
          <a:xfrm>
            <a:off x="10830205" y="2218194"/>
            <a:ext cx="594371" cy="59436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2400" b="1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47" name="Circle">
            <a:extLst>
              <a:ext uri="{FF2B5EF4-FFF2-40B4-BE49-F238E27FC236}">
                <a16:creationId xmlns:a16="http://schemas.microsoft.com/office/drawing/2014/main" id="{82C5180E-4639-1048-8B63-E2F8FBEEEAFF}"/>
              </a:ext>
            </a:extLst>
          </p:cNvPr>
          <p:cNvSpPr/>
          <p:nvPr/>
        </p:nvSpPr>
        <p:spPr>
          <a:xfrm>
            <a:off x="10830205" y="4554994"/>
            <a:ext cx="594371" cy="5943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2400" b="1">
                <a:solidFill>
                  <a:schemeClr val="bg1"/>
                </a:solidFill>
              </a:rPr>
              <a:t>O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24C1657-DD2A-DF47-80FA-6042574CDD2E}"/>
              </a:ext>
            </a:extLst>
          </p:cNvPr>
          <p:cNvGrpSpPr/>
          <p:nvPr/>
        </p:nvGrpSpPr>
        <p:grpSpPr>
          <a:xfrm>
            <a:off x="1501711" y="2308569"/>
            <a:ext cx="2379402" cy="1768587"/>
            <a:chOff x="319755" y="4381524"/>
            <a:chExt cx="2088994" cy="176858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0A639-E4FA-1940-BA55-8D01E134A5C8}"/>
                </a:ext>
              </a:extLst>
            </p:cNvPr>
            <p:cNvSpPr txBox="1"/>
            <p:nvPr/>
          </p:nvSpPr>
          <p:spPr>
            <a:xfrm>
              <a:off x="319755" y="4381524"/>
              <a:ext cx="2088993" cy="400110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2000" b="1" noProof="1">
                  <a:solidFill>
                    <a:schemeClr val="accent4">
                      <a:lumMod val="75000"/>
                    </a:schemeClr>
                  </a:solidFill>
                </a:rPr>
                <a:t>STRENGTHS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0970DD8-9B9E-0F49-9651-23B961E77D70}"/>
                </a:ext>
              </a:extLst>
            </p:cNvPr>
            <p:cNvSpPr/>
            <p:nvPr/>
          </p:nvSpPr>
          <p:spPr>
            <a:xfrm>
              <a:off x="319756" y="4765116"/>
              <a:ext cx="2088993" cy="1384995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n-US" sz="1400" noProof="1"/>
                <a:t>Lorem ipsum dolor sit amet, consectetur adipiscing elit. Integer nec odio. Praesent libero. Sed cursus ante dapibus diam. Sed nisi. Nulla qui sem ni elementum ipediet.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204680C-C2EB-1A40-AE6E-014F64503D4B}"/>
              </a:ext>
            </a:extLst>
          </p:cNvPr>
          <p:cNvGrpSpPr/>
          <p:nvPr/>
        </p:nvGrpSpPr>
        <p:grpSpPr>
          <a:xfrm>
            <a:off x="1501711" y="4594569"/>
            <a:ext cx="2379402" cy="1768587"/>
            <a:chOff x="319755" y="4381524"/>
            <a:chExt cx="2088994" cy="176858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6A76FB3-941F-B546-8FF3-C32A262CC5D0}"/>
                </a:ext>
              </a:extLst>
            </p:cNvPr>
            <p:cNvSpPr txBox="1"/>
            <p:nvPr/>
          </p:nvSpPr>
          <p:spPr>
            <a:xfrm>
              <a:off x="319755" y="4381524"/>
              <a:ext cx="2088993" cy="400110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2000" b="1" noProof="1">
                  <a:solidFill>
                    <a:schemeClr val="accent1"/>
                  </a:solidFill>
                </a:rPr>
                <a:t>THREATS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FF5538F-41DC-7D4C-A526-DACFAB30AC42}"/>
                </a:ext>
              </a:extLst>
            </p:cNvPr>
            <p:cNvSpPr/>
            <p:nvPr/>
          </p:nvSpPr>
          <p:spPr>
            <a:xfrm>
              <a:off x="319756" y="4765116"/>
              <a:ext cx="2088993" cy="1384995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n-US" sz="1400" noProof="1"/>
                <a:t>Lorem ipsum dolor sit amet, consectetur adipiscing elit. Integer nec odio. Praesent libero. Sed cursus ante dapibus diam. Sed nisi. Nulla qui sem ni elementum ipediet.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6F2B970-AC57-FD4E-848D-EB15E93B563D}"/>
              </a:ext>
            </a:extLst>
          </p:cNvPr>
          <p:cNvGrpSpPr/>
          <p:nvPr/>
        </p:nvGrpSpPr>
        <p:grpSpPr>
          <a:xfrm>
            <a:off x="8297366" y="2308569"/>
            <a:ext cx="2379402" cy="1768587"/>
            <a:chOff x="319755" y="4381524"/>
            <a:chExt cx="2088994" cy="176858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2A2A345-346E-064C-869A-7D9295959E27}"/>
                </a:ext>
              </a:extLst>
            </p:cNvPr>
            <p:cNvSpPr txBox="1"/>
            <p:nvPr/>
          </p:nvSpPr>
          <p:spPr>
            <a:xfrm>
              <a:off x="319755" y="4381524"/>
              <a:ext cx="2088993" cy="400110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algn="r"/>
              <a:r>
                <a:rPr lang="en-US" sz="2000" b="1" noProof="1">
                  <a:solidFill>
                    <a:schemeClr val="accent3">
                      <a:lumMod val="75000"/>
                    </a:schemeClr>
                  </a:solidFill>
                </a:rPr>
                <a:t>WEAKNESSES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5F65B72-F0C5-1242-9ED1-C14222319811}"/>
                </a:ext>
              </a:extLst>
            </p:cNvPr>
            <p:cNvSpPr/>
            <p:nvPr/>
          </p:nvSpPr>
          <p:spPr>
            <a:xfrm>
              <a:off x="319756" y="4765116"/>
              <a:ext cx="2088993" cy="1384995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n-US" sz="1400" noProof="1"/>
                <a:t>Lorem ipsum dolor sit amet, consectetur adipiscing elit. Integer nec odio. Praesent libero. Sed cursus ante dapibus diam. Sed nisi. Nulla qui sem ni elementum ipediet.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1D510B5-E1F3-6D4C-8F96-B907BA1CA184}"/>
              </a:ext>
            </a:extLst>
          </p:cNvPr>
          <p:cNvGrpSpPr/>
          <p:nvPr/>
        </p:nvGrpSpPr>
        <p:grpSpPr>
          <a:xfrm>
            <a:off x="8297366" y="4594569"/>
            <a:ext cx="2379402" cy="1768587"/>
            <a:chOff x="319755" y="4381524"/>
            <a:chExt cx="2088994" cy="176858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B5617BD-DA02-E84C-A7CE-7A841866FDAD}"/>
                </a:ext>
              </a:extLst>
            </p:cNvPr>
            <p:cNvSpPr txBox="1"/>
            <p:nvPr/>
          </p:nvSpPr>
          <p:spPr>
            <a:xfrm>
              <a:off x="319755" y="4381524"/>
              <a:ext cx="2088993" cy="400110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algn="r"/>
              <a:r>
                <a:rPr lang="en-US" sz="2000" b="1" noProof="1">
                  <a:solidFill>
                    <a:schemeClr val="accent5"/>
                  </a:solidFill>
                </a:rPr>
                <a:t>OPPORTUNITIES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07DE47B-8772-7544-9708-C89036283D35}"/>
                </a:ext>
              </a:extLst>
            </p:cNvPr>
            <p:cNvSpPr/>
            <p:nvPr/>
          </p:nvSpPr>
          <p:spPr>
            <a:xfrm>
              <a:off x="319756" y="4765116"/>
              <a:ext cx="2088993" cy="1384995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n-US" sz="1400" noProof="1"/>
                <a:t>Lorem ipsum dolor sit amet, consectetur adipiscing elit. Integer nec odio. Praesent libero. Sed cursus ante dapibus diam. Sed nisi. Nulla qui sem ni elementum ipediet.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812001A-2A27-404C-8245-08BE0DFE7C84}"/>
              </a:ext>
            </a:extLst>
          </p:cNvPr>
          <p:cNvGrpSpPr/>
          <p:nvPr/>
        </p:nvGrpSpPr>
        <p:grpSpPr>
          <a:xfrm>
            <a:off x="4033513" y="1887993"/>
            <a:ext cx="4124959" cy="4124961"/>
            <a:chOff x="4033513" y="1887993"/>
            <a:chExt cx="4124959" cy="4124961"/>
          </a:xfrm>
        </p:grpSpPr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C3AA0BAF-C60D-9C49-8199-F4460F8C7522}"/>
                </a:ext>
              </a:extLst>
            </p:cNvPr>
            <p:cNvSpPr/>
            <p:nvPr/>
          </p:nvSpPr>
          <p:spPr>
            <a:xfrm>
              <a:off x="4033514" y="2751594"/>
              <a:ext cx="4124958" cy="1041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3" y="0"/>
                  </a:moveTo>
                  <a:lnTo>
                    <a:pt x="2727" y="0"/>
                  </a:lnTo>
                  <a:cubicBezTo>
                    <a:pt x="1224" y="0"/>
                    <a:pt x="0" y="4821"/>
                    <a:pt x="0" y="10800"/>
                  </a:cubicBezTo>
                  <a:lnTo>
                    <a:pt x="0" y="10800"/>
                  </a:lnTo>
                  <a:cubicBezTo>
                    <a:pt x="0" y="16753"/>
                    <a:pt x="1217" y="21600"/>
                    <a:pt x="2727" y="21600"/>
                  </a:cubicBezTo>
                  <a:lnTo>
                    <a:pt x="18873" y="21600"/>
                  </a:lnTo>
                  <a:cubicBezTo>
                    <a:pt x="20376" y="21600"/>
                    <a:pt x="21600" y="16779"/>
                    <a:pt x="21600" y="10800"/>
                  </a:cubicBezTo>
                  <a:lnTo>
                    <a:pt x="21600" y="10800"/>
                  </a:lnTo>
                  <a:cubicBezTo>
                    <a:pt x="21600" y="4847"/>
                    <a:pt x="20376" y="0"/>
                    <a:pt x="18873" y="0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/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3FD7644C-1623-604D-8F52-11327FF04B37}"/>
                </a:ext>
              </a:extLst>
            </p:cNvPr>
            <p:cNvSpPr/>
            <p:nvPr/>
          </p:nvSpPr>
          <p:spPr>
            <a:xfrm>
              <a:off x="6256014" y="1887993"/>
              <a:ext cx="1041400" cy="412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800" y="0"/>
                  </a:lnTo>
                  <a:cubicBezTo>
                    <a:pt x="4847" y="0"/>
                    <a:pt x="0" y="1217"/>
                    <a:pt x="0" y="2727"/>
                  </a:cubicBezTo>
                  <a:lnTo>
                    <a:pt x="0" y="18873"/>
                  </a:lnTo>
                  <a:cubicBezTo>
                    <a:pt x="0" y="20376"/>
                    <a:pt x="4820" y="21600"/>
                    <a:pt x="10800" y="21600"/>
                  </a:cubicBezTo>
                  <a:lnTo>
                    <a:pt x="10800" y="21600"/>
                  </a:lnTo>
                  <a:cubicBezTo>
                    <a:pt x="16753" y="21600"/>
                    <a:pt x="21600" y="20383"/>
                    <a:pt x="21600" y="18873"/>
                  </a:cubicBezTo>
                  <a:lnTo>
                    <a:pt x="21600" y="2727"/>
                  </a:lnTo>
                  <a:cubicBezTo>
                    <a:pt x="21600" y="1217"/>
                    <a:pt x="16753" y="0"/>
                    <a:pt x="10800" y="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/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060BC65B-95B3-AC44-AD75-AF670A790C00}"/>
                </a:ext>
              </a:extLst>
            </p:cNvPr>
            <p:cNvSpPr/>
            <p:nvPr/>
          </p:nvSpPr>
          <p:spPr>
            <a:xfrm>
              <a:off x="4033514" y="4110494"/>
              <a:ext cx="4124958" cy="1041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3" y="0"/>
                  </a:moveTo>
                  <a:lnTo>
                    <a:pt x="2727" y="0"/>
                  </a:lnTo>
                  <a:cubicBezTo>
                    <a:pt x="1224" y="0"/>
                    <a:pt x="0" y="4821"/>
                    <a:pt x="0" y="10800"/>
                  </a:cubicBezTo>
                  <a:lnTo>
                    <a:pt x="0" y="10800"/>
                  </a:lnTo>
                  <a:cubicBezTo>
                    <a:pt x="0" y="16753"/>
                    <a:pt x="1217" y="21600"/>
                    <a:pt x="2727" y="21600"/>
                  </a:cubicBezTo>
                  <a:lnTo>
                    <a:pt x="18873" y="21600"/>
                  </a:lnTo>
                  <a:cubicBezTo>
                    <a:pt x="20376" y="21600"/>
                    <a:pt x="21600" y="16779"/>
                    <a:pt x="21600" y="10800"/>
                  </a:cubicBezTo>
                  <a:lnTo>
                    <a:pt x="21600" y="10800"/>
                  </a:lnTo>
                  <a:cubicBezTo>
                    <a:pt x="21600" y="4820"/>
                    <a:pt x="20376" y="0"/>
                    <a:pt x="18873" y="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/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C3BBA4F5-4C65-6848-9E14-5D9F1B34D311}"/>
                </a:ext>
              </a:extLst>
            </p:cNvPr>
            <p:cNvSpPr/>
            <p:nvPr/>
          </p:nvSpPr>
          <p:spPr>
            <a:xfrm>
              <a:off x="4897114" y="1887993"/>
              <a:ext cx="1041400" cy="412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800" y="0"/>
                  </a:lnTo>
                  <a:cubicBezTo>
                    <a:pt x="4847" y="0"/>
                    <a:pt x="0" y="1217"/>
                    <a:pt x="0" y="2727"/>
                  </a:cubicBezTo>
                  <a:lnTo>
                    <a:pt x="0" y="18873"/>
                  </a:lnTo>
                  <a:cubicBezTo>
                    <a:pt x="0" y="20376"/>
                    <a:pt x="4820" y="21600"/>
                    <a:pt x="10800" y="21600"/>
                  </a:cubicBezTo>
                  <a:lnTo>
                    <a:pt x="10800" y="21600"/>
                  </a:lnTo>
                  <a:cubicBezTo>
                    <a:pt x="16753" y="21600"/>
                    <a:pt x="21600" y="20383"/>
                    <a:pt x="21600" y="18873"/>
                  </a:cubicBezTo>
                  <a:lnTo>
                    <a:pt x="21600" y="2727"/>
                  </a:lnTo>
                  <a:cubicBezTo>
                    <a:pt x="21574" y="1217"/>
                    <a:pt x="16753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/>
            </a:p>
          </p:txBody>
        </p:sp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725A7EB2-C17C-044A-AF08-81EF908AE220}"/>
                </a:ext>
              </a:extLst>
            </p:cNvPr>
            <p:cNvSpPr/>
            <p:nvPr/>
          </p:nvSpPr>
          <p:spPr>
            <a:xfrm>
              <a:off x="4033513" y="2751594"/>
              <a:ext cx="2137409" cy="1041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62" y="0"/>
                  </a:moveTo>
                  <a:cubicBezTo>
                    <a:pt x="2362" y="0"/>
                    <a:pt x="0" y="4821"/>
                    <a:pt x="0" y="10800"/>
                  </a:cubicBezTo>
                  <a:lnTo>
                    <a:pt x="0" y="10800"/>
                  </a:lnTo>
                  <a:cubicBezTo>
                    <a:pt x="0" y="16753"/>
                    <a:pt x="2349" y="21600"/>
                    <a:pt x="5262" y="21600"/>
                  </a:cubicBezTo>
                  <a:lnTo>
                    <a:pt x="21600" y="21600"/>
                  </a:lnTo>
                  <a:lnTo>
                    <a:pt x="21600" y="26"/>
                  </a:lnTo>
                  <a:lnTo>
                    <a:pt x="5262" y="26"/>
                  </a:lnTo>
                  <a:close/>
                </a:path>
              </a:pathLst>
            </a:custGeom>
            <a:solidFill>
              <a:srgbClr val="FFC00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/>
            </a:p>
          </p:txBody>
        </p:sp>
        <p:sp>
          <p:nvSpPr>
            <p:cNvPr id="36" name="Circle">
              <a:extLst>
                <a:ext uri="{FF2B5EF4-FFF2-40B4-BE49-F238E27FC236}">
                  <a16:creationId xmlns:a16="http://schemas.microsoft.com/office/drawing/2014/main" id="{1EAF9AA5-3FC3-9C42-B1AA-B4A16D608797}"/>
                </a:ext>
              </a:extLst>
            </p:cNvPr>
            <p:cNvSpPr/>
            <p:nvPr/>
          </p:nvSpPr>
          <p:spPr>
            <a:xfrm>
              <a:off x="6395714" y="2065794"/>
              <a:ext cx="749300" cy="749300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b="1">
                  <a:solidFill>
                    <a:schemeClr val="tx2"/>
                  </a:solidFill>
                </a:rPr>
                <a:t>W</a:t>
              </a:r>
            </a:p>
          </p:txBody>
        </p:sp>
        <p:sp>
          <p:nvSpPr>
            <p:cNvPr id="40" name="Circle">
              <a:extLst>
                <a:ext uri="{FF2B5EF4-FFF2-40B4-BE49-F238E27FC236}">
                  <a16:creationId xmlns:a16="http://schemas.microsoft.com/office/drawing/2014/main" id="{6C934CD2-0906-9C4C-96D6-16870B0F9737}"/>
                </a:ext>
              </a:extLst>
            </p:cNvPr>
            <p:cNvSpPr/>
            <p:nvPr/>
          </p:nvSpPr>
          <p:spPr>
            <a:xfrm>
              <a:off x="5036814" y="5037594"/>
              <a:ext cx="749300" cy="749300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b="1">
                  <a:solidFill>
                    <a:schemeClr val="tx2"/>
                  </a:solidFill>
                </a:rPr>
                <a:t>T</a:t>
              </a:r>
            </a:p>
          </p:txBody>
        </p:sp>
        <p:sp>
          <p:nvSpPr>
            <p:cNvPr id="41" name="Circle">
              <a:extLst>
                <a:ext uri="{FF2B5EF4-FFF2-40B4-BE49-F238E27FC236}">
                  <a16:creationId xmlns:a16="http://schemas.microsoft.com/office/drawing/2014/main" id="{80F47427-2395-AF43-95E7-71A18C5107F8}"/>
                </a:ext>
              </a:extLst>
            </p:cNvPr>
            <p:cNvSpPr/>
            <p:nvPr/>
          </p:nvSpPr>
          <p:spPr>
            <a:xfrm>
              <a:off x="7208514" y="4237494"/>
              <a:ext cx="749300" cy="749300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b="1">
                  <a:solidFill>
                    <a:schemeClr val="tx2"/>
                  </a:solidFill>
                </a:rPr>
                <a:t>O</a:t>
              </a:r>
            </a:p>
          </p:txBody>
        </p:sp>
        <p:sp>
          <p:nvSpPr>
            <p:cNvPr id="42" name="Circle">
              <a:extLst>
                <a:ext uri="{FF2B5EF4-FFF2-40B4-BE49-F238E27FC236}">
                  <a16:creationId xmlns:a16="http://schemas.microsoft.com/office/drawing/2014/main" id="{DA1932B5-8DAA-254C-A835-9724DE806A34}"/>
                </a:ext>
              </a:extLst>
            </p:cNvPr>
            <p:cNvSpPr/>
            <p:nvPr/>
          </p:nvSpPr>
          <p:spPr>
            <a:xfrm>
              <a:off x="4236714" y="2878594"/>
              <a:ext cx="749300" cy="749300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b="1">
                  <a:solidFill>
                    <a:schemeClr val="tx2"/>
                  </a:solidFill>
                </a:rPr>
                <a:t>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DB709CC-15C7-0F40-9D15-AD347638DFDB}"/>
                </a:ext>
              </a:extLst>
            </p:cNvPr>
            <p:cNvSpPr/>
            <p:nvPr/>
          </p:nvSpPr>
          <p:spPr>
            <a:xfrm>
              <a:off x="5045178" y="2868791"/>
              <a:ext cx="1194838" cy="78483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900" noProof="1">
                  <a:solidFill>
                    <a:schemeClr val="bg2">
                      <a:lumMod val="25000"/>
                    </a:schemeClr>
                  </a:solidFill>
                </a:rPr>
                <a:t>Lorem ipsum dolor sit amet, consectetur adipiscing elit. Integer nec odio. Praesent libero.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E5CB6A2-CF2E-7F42-A988-9D25EE3A555D}"/>
                </a:ext>
              </a:extLst>
            </p:cNvPr>
            <p:cNvSpPr/>
            <p:nvPr/>
          </p:nvSpPr>
          <p:spPr>
            <a:xfrm>
              <a:off x="6021923" y="4230000"/>
              <a:ext cx="1194838" cy="78483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900" noProof="1">
                  <a:solidFill>
                    <a:schemeClr val="bg1"/>
                  </a:solidFill>
                </a:rPr>
                <a:t>Lorem ipsum dolor sit amet, consectetur adipiscing elit. Integer nec odio. Praesent libero.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8E831A7-1AAA-044B-AAFC-D67B718A4DC1}"/>
                </a:ext>
              </a:extLst>
            </p:cNvPr>
            <p:cNvSpPr/>
            <p:nvPr/>
          </p:nvSpPr>
          <p:spPr>
            <a:xfrm>
              <a:off x="4951659" y="3928845"/>
              <a:ext cx="916826" cy="92333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900" noProof="1">
                  <a:solidFill>
                    <a:schemeClr val="bg1"/>
                  </a:solidFill>
                </a:rPr>
                <a:t>Lorem ipsum dolor sit amet, consectetur adipiscing elit. Integer nec odio. Praesent libero.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2EF729A-B45B-B04F-A088-77F6E2ADD9C0}"/>
                </a:ext>
              </a:extLst>
            </p:cNvPr>
            <p:cNvSpPr/>
            <p:nvPr/>
          </p:nvSpPr>
          <p:spPr>
            <a:xfrm>
              <a:off x="6302478" y="2983272"/>
              <a:ext cx="916826" cy="92333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900" noProof="1">
                  <a:solidFill>
                    <a:schemeClr val="bg1"/>
                  </a:solidFill>
                </a:rPr>
                <a:t>Lorem ipsum dolor sit amet, consectetur adipiscing elit. Integer nec odio. Praesent libero.</a:t>
              </a:r>
            </a:p>
          </p:txBody>
        </p:sp>
        <p:grpSp>
          <p:nvGrpSpPr>
            <p:cNvPr id="112" name="Group 54">
              <a:extLst>
                <a:ext uri="{FF2B5EF4-FFF2-40B4-BE49-F238E27FC236}">
                  <a16:creationId xmlns:a16="http://schemas.microsoft.com/office/drawing/2014/main" id="{46E4090D-60CA-EC42-95BC-F0918E5456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6061" y="2080822"/>
              <a:ext cx="349480" cy="492290"/>
              <a:chOff x="4811" y="217"/>
              <a:chExt cx="398" cy="560"/>
            </a:xfrm>
            <a:solidFill>
              <a:schemeClr val="bg1"/>
            </a:solidFill>
          </p:grpSpPr>
          <p:sp>
            <p:nvSpPr>
              <p:cNvPr id="113" name="Line 55">
                <a:extLst>
                  <a:ext uri="{FF2B5EF4-FFF2-40B4-BE49-F238E27FC236}">
                    <a16:creationId xmlns:a16="http://schemas.microsoft.com/office/drawing/2014/main" id="{EECB908E-63E5-774D-8DC1-3DB649580B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75" y="491"/>
                <a:ext cx="1" cy="1"/>
              </a:xfrm>
              <a:prstGeom prst="line">
                <a:avLst/>
              </a:prstGeom>
              <a:grp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56">
                <a:extLst>
                  <a:ext uri="{FF2B5EF4-FFF2-40B4-BE49-F238E27FC236}">
                    <a16:creationId xmlns:a16="http://schemas.microsoft.com/office/drawing/2014/main" id="{48D4485D-3BAD-BE4A-A266-6B783DD6F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75" y="491"/>
                <a:ext cx="1" cy="1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57">
                <a:extLst>
                  <a:ext uri="{FF2B5EF4-FFF2-40B4-BE49-F238E27FC236}">
                    <a16:creationId xmlns:a16="http://schemas.microsoft.com/office/drawing/2014/main" id="{255AC37C-21D0-1A46-985D-6832C95D15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75" y="491"/>
                <a:ext cx="1" cy="1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58">
                <a:extLst>
                  <a:ext uri="{FF2B5EF4-FFF2-40B4-BE49-F238E27FC236}">
                    <a16:creationId xmlns:a16="http://schemas.microsoft.com/office/drawing/2014/main" id="{AE73CC26-9536-DB4E-9924-9E12E29ED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17"/>
                <a:ext cx="398" cy="560"/>
              </a:xfrm>
              <a:custGeom>
                <a:avLst/>
                <a:gdLst>
                  <a:gd name="T0" fmla="*/ 336 w 398"/>
                  <a:gd name="T1" fmla="*/ 254 h 560"/>
                  <a:gd name="T2" fmla="*/ 310 w 398"/>
                  <a:gd name="T3" fmla="*/ 304 h 560"/>
                  <a:gd name="T4" fmla="*/ 296 w 398"/>
                  <a:gd name="T5" fmla="*/ 316 h 560"/>
                  <a:gd name="T6" fmla="*/ 278 w 398"/>
                  <a:gd name="T7" fmla="*/ 308 h 560"/>
                  <a:gd name="T8" fmla="*/ 272 w 398"/>
                  <a:gd name="T9" fmla="*/ 288 h 560"/>
                  <a:gd name="T10" fmla="*/ 270 w 398"/>
                  <a:gd name="T11" fmla="*/ 54 h 560"/>
                  <a:gd name="T12" fmla="*/ 256 w 398"/>
                  <a:gd name="T13" fmla="*/ 32 h 560"/>
                  <a:gd name="T14" fmla="*/ 238 w 398"/>
                  <a:gd name="T15" fmla="*/ 32 h 560"/>
                  <a:gd name="T16" fmla="*/ 224 w 398"/>
                  <a:gd name="T17" fmla="*/ 54 h 560"/>
                  <a:gd name="T18" fmla="*/ 222 w 398"/>
                  <a:gd name="T19" fmla="*/ 240 h 560"/>
                  <a:gd name="T20" fmla="*/ 210 w 398"/>
                  <a:gd name="T21" fmla="*/ 248 h 560"/>
                  <a:gd name="T22" fmla="*/ 202 w 398"/>
                  <a:gd name="T23" fmla="*/ 244 h 560"/>
                  <a:gd name="T24" fmla="*/ 198 w 398"/>
                  <a:gd name="T25" fmla="*/ 24 h 560"/>
                  <a:gd name="T26" fmla="*/ 196 w 398"/>
                  <a:gd name="T27" fmla="*/ 14 h 560"/>
                  <a:gd name="T28" fmla="*/ 174 w 398"/>
                  <a:gd name="T29" fmla="*/ 0 h 560"/>
                  <a:gd name="T30" fmla="*/ 160 w 398"/>
                  <a:gd name="T31" fmla="*/ 2 h 560"/>
                  <a:gd name="T32" fmla="*/ 144 w 398"/>
                  <a:gd name="T33" fmla="*/ 18 h 560"/>
                  <a:gd name="T34" fmla="*/ 144 w 398"/>
                  <a:gd name="T35" fmla="*/ 242 h 560"/>
                  <a:gd name="T36" fmla="*/ 136 w 398"/>
                  <a:gd name="T37" fmla="*/ 252 h 560"/>
                  <a:gd name="T38" fmla="*/ 126 w 398"/>
                  <a:gd name="T39" fmla="*/ 252 h 560"/>
                  <a:gd name="T40" fmla="*/ 118 w 398"/>
                  <a:gd name="T41" fmla="*/ 242 h 560"/>
                  <a:gd name="T42" fmla="*/ 116 w 398"/>
                  <a:gd name="T43" fmla="*/ 40 h 560"/>
                  <a:gd name="T44" fmla="*/ 94 w 398"/>
                  <a:gd name="T45" fmla="*/ 26 h 560"/>
                  <a:gd name="T46" fmla="*/ 78 w 398"/>
                  <a:gd name="T47" fmla="*/ 32 h 560"/>
                  <a:gd name="T48" fmla="*/ 72 w 398"/>
                  <a:gd name="T49" fmla="*/ 248 h 560"/>
                  <a:gd name="T50" fmla="*/ 70 w 398"/>
                  <a:gd name="T51" fmla="*/ 252 h 560"/>
                  <a:gd name="T52" fmla="*/ 60 w 398"/>
                  <a:gd name="T53" fmla="*/ 260 h 560"/>
                  <a:gd name="T54" fmla="*/ 50 w 398"/>
                  <a:gd name="T55" fmla="*/ 256 h 560"/>
                  <a:gd name="T56" fmla="*/ 48 w 398"/>
                  <a:gd name="T57" fmla="*/ 126 h 560"/>
                  <a:gd name="T58" fmla="*/ 40 w 398"/>
                  <a:gd name="T59" fmla="*/ 110 h 560"/>
                  <a:gd name="T60" fmla="*/ 24 w 398"/>
                  <a:gd name="T61" fmla="*/ 102 h 560"/>
                  <a:gd name="T62" fmla="*/ 2 w 398"/>
                  <a:gd name="T63" fmla="*/ 118 h 560"/>
                  <a:gd name="T64" fmla="*/ 0 w 398"/>
                  <a:gd name="T65" fmla="*/ 408 h 560"/>
                  <a:gd name="T66" fmla="*/ 2 w 398"/>
                  <a:gd name="T67" fmla="*/ 450 h 560"/>
                  <a:gd name="T68" fmla="*/ 8 w 398"/>
                  <a:gd name="T69" fmla="*/ 470 h 560"/>
                  <a:gd name="T70" fmla="*/ 34 w 398"/>
                  <a:gd name="T71" fmla="*/ 508 h 560"/>
                  <a:gd name="T72" fmla="*/ 106 w 398"/>
                  <a:gd name="T73" fmla="*/ 550 h 560"/>
                  <a:gd name="T74" fmla="*/ 150 w 398"/>
                  <a:gd name="T75" fmla="*/ 560 h 560"/>
                  <a:gd name="T76" fmla="*/ 198 w 398"/>
                  <a:gd name="T77" fmla="*/ 558 h 560"/>
                  <a:gd name="T78" fmla="*/ 268 w 398"/>
                  <a:gd name="T79" fmla="*/ 532 h 560"/>
                  <a:gd name="T80" fmla="*/ 314 w 398"/>
                  <a:gd name="T81" fmla="*/ 484 h 560"/>
                  <a:gd name="T82" fmla="*/ 334 w 398"/>
                  <a:gd name="T83" fmla="*/ 438 h 560"/>
                  <a:gd name="T84" fmla="*/ 368 w 398"/>
                  <a:gd name="T85" fmla="*/ 342 h 560"/>
                  <a:gd name="T86" fmla="*/ 398 w 398"/>
                  <a:gd name="T87" fmla="*/ 222 h 560"/>
                  <a:gd name="T88" fmla="*/ 396 w 398"/>
                  <a:gd name="T89" fmla="*/ 202 h 560"/>
                  <a:gd name="T90" fmla="*/ 372 w 398"/>
                  <a:gd name="T91" fmla="*/ 196 h 560"/>
                  <a:gd name="T92" fmla="*/ 352 w 398"/>
                  <a:gd name="T93" fmla="*/ 218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98" h="560">
                    <a:moveTo>
                      <a:pt x="352" y="218"/>
                    </a:moveTo>
                    <a:lnTo>
                      <a:pt x="352" y="218"/>
                    </a:lnTo>
                    <a:lnTo>
                      <a:pt x="336" y="254"/>
                    </a:lnTo>
                    <a:lnTo>
                      <a:pt x="322" y="280"/>
                    </a:lnTo>
                    <a:lnTo>
                      <a:pt x="310" y="304"/>
                    </a:lnTo>
                    <a:lnTo>
                      <a:pt x="310" y="304"/>
                    </a:lnTo>
                    <a:lnTo>
                      <a:pt x="306" y="310"/>
                    </a:lnTo>
                    <a:lnTo>
                      <a:pt x="302" y="314"/>
                    </a:lnTo>
                    <a:lnTo>
                      <a:pt x="296" y="316"/>
                    </a:lnTo>
                    <a:lnTo>
                      <a:pt x="292" y="316"/>
                    </a:lnTo>
                    <a:lnTo>
                      <a:pt x="284" y="314"/>
                    </a:lnTo>
                    <a:lnTo>
                      <a:pt x="278" y="308"/>
                    </a:lnTo>
                    <a:lnTo>
                      <a:pt x="278" y="308"/>
                    </a:lnTo>
                    <a:lnTo>
                      <a:pt x="274" y="300"/>
                    </a:lnTo>
                    <a:lnTo>
                      <a:pt x="272" y="288"/>
                    </a:lnTo>
                    <a:lnTo>
                      <a:pt x="270" y="262"/>
                    </a:lnTo>
                    <a:lnTo>
                      <a:pt x="270" y="54"/>
                    </a:lnTo>
                    <a:lnTo>
                      <a:pt x="270" y="54"/>
                    </a:lnTo>
                    <a:lnTo>
                      <a:pt x="268" y="46"/>
                    </a:lnTo>
                    <a:lnTo>
                      <a:pt x="264" y="38"/>
                    </a:lnTo>
                    <a:lnTo>
                      <a:pt x="256" y="32"/>
                    </a:lnTo>
                    <a:lnTo>
                      <a:pt x="246" y="30"/>
                    </a:lnTo>
                    <a:lnTo>
                      <a:pt x="246" y="30"/>
                    </a:lnTo>
                    <a:lnTo>
                      <a:pt x="238" y="32"/>
                    </a:lnTo>
                    <a:lnTo>
                      <a:pt x="230" y="38"/>
                    </a:lnTo>
                    <a:lnTo>
                      <a:pt x="224" y="46"/>
                    </a:lnTo>
                    <a:lnTo>
                      <a:pt x="224" y="54"/>
                    </a:lnTo>
                    <a:lnTo>
                      <a:pt x="224" y="236"/>
                    </a:lnTo>
                    <a:lnTo>
                      <a:pt x="224" y="236"/>
                    </a:lnTo>
                    <a:lnTo>
                      <a:pt x="222" y="240"/>
                    </a:lnTo>
                    <a:lnTo>
                      <a:pt x="220" y="244"/>
                    </a:lnTo>
                    <a:lnTo>
                      <a:pt x="216" y="246"/>
                    </a:lnTo>
                    <a:lnTo>
                      <a:pt x="210" y="248"/>
                    </a:lnTo>
                    <a:lnTo>
                      <a:pt x="210" y="248"/>
                    </a:lnTo>
                    <a:lnTo>
                      <a:pt x="206" y="246"/>
                    </a:lnTo>
                    <a:lnTo>
                      <a:pt x="202" y="244"/>
                    </a:lnTo>
                    <a:lnTo>
                      <a:pt x="200" y="240"/>
                    </a:lnTo>
                    <a:lnTo>
                      <a:pt x="198" y="236"/>
                    </a:lnTo>
                    <a:lnTo>
                      <a:pt x="198" y="24"/>
                    </a:lnTo>
                    <a:lnTo>
                      <a:pt x="198" y="24"/>
                    </a:lnTo>
                    <a:lnTo>
                      <a:pt x="198" y="18"/>
                    </a:lnTo>
                    <a:lnTo>
                      <a:pt x="196" y="14"/>
                    </a:lnTo>
                    <a:lnTo>
                      <a:pt x="188" y="6"/>
                    </a:lnTo>
                    <a:lnTo>
                      <a:pt x="180" y="2"/>
                    </a:lnTo>
                    <a:lnTo>
                      <a:pt x="174" y="0"/>
                    </a:lnTo>
                    <a:lnTo>
                      <a:pt x="168" y="0"/>
                    </a:lnTo>
                    <a:lnTo>
                      <a:pt x="168" y="0"/>
                    </a:lnTo>
                    <a:lnTo>
                      <a:pt x="160" y="2"/>
                    </a:lnTo>
                    <a:lnTo>
                      <a:pt x="152" y="6"/>
                    </a:lnTo>
                    <a:lnTo>
                      <a:pt x="146" y="14"/>
                    </a:lnTo>
                    <a:lnTo>
                      <a:pt x="144" y="18"/>
                    </a:lnTo>
                    <a:lnTo>
                      <a:pt x="144" y="24"/>
                    </a:lnTo>
                    <a:lnTo>
                      <a:pt x="144" y="242"/>
                    </a:lnTo>
                    <a:lnTo>
                      <a:pt x="144" y="242"/>
                    </a:lnTo>
                    <a:lnTo>
                      <a:pt x="142" y="246"/>
                    </a:lnTo>
                    <a:lnTo>
                      <a:pt x="140" y="250"/>
                    </a:lnTo>
                    <a:lnTo>
                      <a:pt x="136" y="252"/>
                    </a:lnTo>
                    <a:lnTo>
                      <a:pt x="130" y="254"/>
                    </a:lnTo>
                    <a:lnTo>
                      <a:pt x="130" y="254"/>
                    </a:lnTo>
                    <a:lnTo>
                      <a:pt x="126" y="252"/>
                    </a:lnTo>
                    <a:lnTo>
                      <a:pt x="122" y="250"/>
                    </a:lnTo>
                    <a:lnTo>
                      <a:pt x="120" y="246"/>
                    </a:lnTo>
                    <a:lnTo>
                      <a:pt x="118" y="242"/>
                    </a:lnTo>
                    <a:lnTo>
                      <a:pt x="118" y="48"/>
                    </a:lnTo>
                    <a:lnTo>
                      <a:pt x="118" y="48"/>
                    </a:lnTo>
                    <a:lnTo>
                      <a:pt x="116" y="40"/>
                    </a:lnTo>
                    <a:lnTo>
                      <a:pt x="112" y="32"/>
                    </a:lnTo>
                    <a:lnTo>
                      <a:pt x="104" y="28"/>
                    </a:lnTo>
                    <a:lnTo>
                      <a:pt x="94" y="26"/>
                    </a:lnTo>
                    <a:lnTo>
                      <a:pt x="94" y="26"/>
                    </a:lnTo>
                    <a:lnTo>
                      <a:pt x="86" y="28"/>
                    </a:lnTo>
                    <a:lnTo>
                      <a:pt x="78" y="32"/>
                    </a:lnTo>
                    <a:lnTo>
                      <a:pt x="74" y="40"/>
                    </a:lnTo>
                    <a:lnTo>
                      <a:pt x="72" y="48"/>
                    </a:lnTo>
                    <a:lnTo>
                      <a:pt x="72" y="248"/>
                    </a:lnTo>
                    <a:lnTo>
                      <a:pt x="72" y="248"/>
                    </a:lnTo>
                    <a:lnTo>
                      <a:pt x="72" y="248"/>
                    </a:lnTo>
                    <a:lnTo>
                      <a:pt x="70" y="252"/>
                    </a:lnTo>
                    <a:lnTo>
                      <a:pt x="68" y="256"/>
                    </a:lnTo>
                    <a:lnTo>
                      <a:pt x="64" y="260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54" y="260"/>
                    </a:lnTo>
                    <a:lnTo>
                      <a:pt x="50" y="256"/>
                    </a:lnTo>
                    <a:lnTo>
                      <a:pt x="48" y="252"/>
                    </a:lnTo>
                    <a:lnTo>
                      <a:pt x="46" y="248"/>
                    </a:lnTo>
                    <a:lnTo>
                      <a:pt x="48" y="126"/>
                    </a:lnTo>
                    <a:lnTo>
                      <a:pt x="48" y="126"/>
                    </a:lnTo>
                    <a:lnTo>
                      <a:pt x="46" y="118"/>
                    </a:lnTo>
                    <a:lnTo>
                      <a:pt x="40" y="110"/>
                    </a:lnTo>
                    <a:lnTo>
                      <a:pt x="32" y="104"/>
                    </a:lnTo>
                    <a:lnTo>
                      <a:pt x="24" y="102"/>
                    </a:lnTo>
                    <a:lnTo>
                      <a:pt x="24" y="102"/>
                    </a:lnTo>
                    <a:lnTo>
                      <a:pt x="14" y="104"/>
                    </a:lnTo>
                    <a:lnTo>
                      <a:pt x="6" y="110"/>
                    </a:lnTo>
                    <a:lnTo>
                      <a:pt x="2" y="118"/>
                    </a:lnTo>
                    <a:lnTo>
                      <a:pt x="0" y="126"/>
                    </a:lnTo>
                    <a:lnTo>
                      <a:pt x="0" y="408"/>
                    </a:lnTo>
                    <a:lnTo>
                      <a:pt x="0" y="408"/>
                    </a:lnTo>
                    <a:lnTo>
                      <a:pt x="2" y="420"/>
                    </a:lnTo>
                    <a:lnTo>
                      <a:pt x="2" y="420"/>
                    </a:lnTo>
                    <a:lnTo>
                      <a:pt x="2" y="450"/>
                    </a:lnTo>
                    <a:lnTo>
                      <a:pt x="2" y="450"/>
                    </a:lnTo>
                    <a:lnTo>
                      <a:pt x="4" y="460"/>
                    </a:lnTo>
                    <a:lnTo>
                      <a:pt x="8" y="470"/>
                    </a:lnTo>
                    <a:lnTo>
                      <a:pt x="12" y="480"/>
                    </a:lnTo>
                    <a:lnTo>
                      <a:pt x="18" y="490"/>
                    </a:lnTo>
                    <a:lnTo>
                      <a:pt x="34" y="508"/>
                    </a:lnTo>
                    <a:lnTo>
                      <a:pt x="54" y="524"/>
                    </a:lnTo>
                    <a:lnTo>
                      <a:pt x="78" y="540"/>
                    </a:lnTo>
                    <a:lnTo>
                      <a:pt x="106" y="550"/>
                    </a:lnTo>
                    <a:lnTo>
                      <a:pt x="120" y="556"/>
                    </a:lnTo>
                    <a:lnTo>
                      <a:pt x="136" y="558"/>
                    </a:lnTo>
                    <a:lnTo>
                      <a:pt x="150" y="560"/>
                    </a:lnTo>
                    <a:lnTo>
                      <a:pt x="166" y="560"/>
                    </a:lnTo>
                    <a:lnTo>
                      <a:pt x="166" y="560"/>
                    </a:lnTo>
                    <a:lnTo>
                      <a:pt x="198" y="558"/>
                    </a:lnTo>
                    <a:lnTo>
                      <a:pt x="224" y="552"/>
                    </a:lnTo>
                    <a:lnTo>
                      <a:pt x="248" y="544"/>
                    </a:lnTo>
                    <a:lnTo>
                      <a:pt x="268" y="532"/>
                    </a:lnTo>
                    <a:lnTo>
                      <a:pt x="286" y="518"/>
                    </a:lnTo>
                    <a:lnTo>
                      <a:pt x="302" y="502"/>
                    </a:lnTo>
                    <a:lnTo>
                      <a:pt x="314" y="484"/>
                    </a:lnTo>
                    <a:lnTo>
                      <a:pt x="322" y="468"/>
                    </a:lnTo>
                    <a:lnTo>
                      <a:pt x="322" y="468"/>
                    </a:lnTo>
                    <a:lnTo>
                      <a:pt x="334" y="438"/>
                    </a:lnTo>
                    <a:lnTo>
                      <a:pt x="348" y="398"/>
                    </a:lnTo>
                    <a:lnTo>
                      <a:pt x="368" y="342"/>
                    </a:lnTo>
                    <a:lnTo>
                      <a:pt x="368" y="342"/>
                    </a:lnTo>
                    <a:lnTo>
                      <a:pt x="382" y="292"/>
                    </a:lnTo>
                    <a:lnTo>
                      <a:pt x="392" y="254"/>
                    </a:lnTo>
                    <a:lnTo>
                      <a:pt x="398" y="222"/>
                    </a:lnTo>
                    <a:lnTo>
                      <a:pt x="398" y="222"/>
                    </a:lnTo>
                    <a:lnTo>
                      <a:pt x="398" y="210"/>
                    </a:lnTo>
                    <a:lnTo>
                      <a:pt x="396" y="202"/>
                    </a:lnTo>
                    <a:lnTo>
                      <a:pt x="390" y="196"/>
                    </a:lnTo>
                    <a:lnTo>
                      <a:pt x="382" y="194"/>
                    </a:lnTo>
                    <a:lnTo>
                      <a:pt x="372" y="196"/>
                    </a:lnTo>
                    <a:lnTo>
                      <a:pt x="364" y="200"/>
                    </a:lnTo>
                    <a:lnTo>
                      <a:pt x="356" y="208"/>
                    </a:lnTo>
                    <a:lnTo>
                      <a:pt x="352" y="218"/>
                    </a:lnTo>
                    <a:lnTo>
                      <a:pt x="352" y="2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Graphic 7" descr="Unlock">
              <a:extLst>
                <a:ext uri="{FF2B5EF4-FFF2-40B4-BE49-F238E27FC236}">
                  <a16:creationId xmlns:a16="http://schemas.microsoft.com/office/drawing/2014/main" id="{D5D14014-01B5-334D-B3CE-721241798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1236" y="4290593"/>
              <a:ext cx="607952" cy="607952"/>
            </a:xfrm>
            <a:prstGeom prst="rect">
              <a:avLst/>
            </a:prstGeom>
          </p:spPr>
        </p:pic>
        <p:pic>
          <p:nvPicPr>
            <p:cNvPr id="10" name="Graphic 9" descr="Muscular arm">
              <a:extLst>
                <a:ext uri="{FF2B5EF4-FFF2-40B4-BE49-F238E27FC236}">
                  <a16:creationId xmlns:a16="http://schemas.microsoft.com/office/drawing/2014/main" id="{48B7CF58-923F-E841-84C0-2C28A51CA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71045" y="2917597"/>
              <a:ext cx="607952" cy="607952"/>
            </a:xfrm>
            <a:prstGeom prst="rect">
              <a:avLst/>
            </a:prstGeom>
          </p:spPr>
        </p:pic>
        <p:pic>
          <p:nvPicPr>
            <p:cNvPr id="12" name="Graphic 11" descr="Puzzle pieces">
              <a:extLst>
                <a:ext uri="{FF2B5EF4-FFF2-40B4-BE49-F238E27FC236}">
                  <a16:creationId xmlns:a16="http://schemas.microsoft.com/office/drawing/2014/main" id="{59B51B25-7653-C24C-9687-D111A57F0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09989" y="5180168"/>
              <a:ext cx="607952" cy="607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3766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64CC-CE0C-8843-B759-4B60C810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37159"/>
            <a:ext cx="9797831" cy="707886"/>
          </a:xfrm>
        </p:spPr>
        <p:txBody>
          <a:bodyPr/>
          <a:lstStyle/>
          <a:p>
            <a:r>
              <a:rPr lang="en-CA" dirty="0"/>
              <a:t>Essential Marketing Models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8C4EF-4273-3A45-A168-3F1C06179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PESTLE Analysis (Option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F45C4-C8DF-C845-95C0-1878A6B6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1" name="Line">
            <a:extLst>
              <a:ext uri="{FF2B5EF4-FFF2-40B4-BE49-F238E27FC236}">
                <a16:creationId xmlns:a16="http://schemas.microsoft.com/office/drawing/2014/main" id="{AD2DF72D-3D82-1740-8872-13F899D9E5DB}"/>
              </a:ext>
            </a:extLst>
          </p:cNvPr>
          <p:cNvSpPr/>
          <p:nvPr/>
        </p:nvSpPr>
        <p:spPr>
          <a:xfrm>
            <a:off x="1508756" y="2340113"/>
            <a:ext cx="1440187" cy="3672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16724" y="21600"/>
                </a:lnTo>
                <a:cubicBezTo>
                  <a:pt x="19409" y="21600"/>
                  <a:pt x="21600" y="20741"/>
                  <a:pt x="21600" y="19688"/>
                </a:cubicBezTo>
                <a:lnTo>
                  <a:pt x="21600" y="0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180000" tIns="1152000" rIns="38100" bIns="38100" anchor="t"/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rPr lang="en-US" sz="1200" noProof="1">
                <a:solidFill>
                  <a:schemeClr val="tx2"/>
                </a:solidFill>
              </a:rPr>
              <a:t>Lorem ipsum dolor sit amet, consectetur adipiscing elit. Integer nec odio. Praesent libero. Sed cursus ante dapibus diam. Sed nisi. Nulla qui sem ni elementum ipediet.</a:t>
            </a:r>
          </a:p>
        </p:txBody>
      </p:sp>
      <p:sp>
        <p:nvSpPr>
          <p:cNvPr id="32" name="Line">
            <a:extLst>
              <a:ext uri="{FF2B5EF4-FFF2-40B4-BE49-F238E27FC236}">
                <a16:creationId xmlns:a16="http://schemas.microsoft.com/office/drawing/2014/main" id="{F899969D-1D73-0E4D-8834-0D372B78ABB4}"/>
              </a:ext>
            </a:extLst>
          </p:cNvPr>
          <p:cNvSpPr/>
          <p:nvPr/>
        </p:nvSpPr>
        <p:spPr>
          <a:xfrm>
            <a:off x="3070856" y="2340113"/>
            <a:ext cx="1440187" cy="3672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16724" y="21600"/>
                </a:lnTo>
                <a:cubicBezTo>
                  <a:pt x="19409" y="21600"/>
                  <a:pt x="21600" y="20741"/>
                  <a:pt x="21600" y="19688"/>
                </a:cubicBezTo>
                <a:lnTo>
                  <a:pt x="21600" y="0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miter lim="400000"/>
          </a:ln>
        </p:spPr>
        <p:txBody>
          <a:bodyPr lIns="180000" tIns="1152000" rIns="38100" bIns="38100" anchor="t"/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rPr lang="en-US" sz="1200" noProof="1">
                <a:solidFill>
                  <a:schemeClr val="tx2"/>
                </a:solidFill>
              </a:rPr>
              <a:t>Lorem ipsum dolor sit amet, consectetur adipiscing elit. Integer nec odio. Praesent libero. Sed cursus ante dapibus diam. Sed nisi. Nulla qui sem ni elementum ipediet.</a:t>
            </a:r>
          </a:p>
        </p:txBody>
      </p:sp>
      <p:sp>
        <p:nvSpPr>
          <p:cNvPr id="33" name="Line">
            <a:extLst>
              <a:ext uri="{FF2B5EF4-FFF2-40B4-BE49-F238E27FC236}">
                <a16:creationId xmlns:a16="http://schemas.microsoft.com/office/drawing/2014/main" id="{AB225B13-1EB3-CC49-A34C-7D5ECA3DBAA5}"/>
              </a:ext>
            </a:extLst>
          </p:cNvPr>
          <p:cNvSpPr/>
          <p:nvPr/>
        </p:nvSpPr>
        <p:spPr>
          <a:xfrm>
            <a:off x="4620257" y="2340113"/>
            <a:ext cx="1441450" cy="3672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16709" y="21600"/>
                </a:lnTo>
                <a:cubicBezTo>
                  <a:pt x="19392" y="21600"/>
                  <a:pt x="21581" y="20741"/>
                  <a:pt x="21581" y="19688"/>
                </a:cubicBezTo>
                <a:lnTo>
                  <a:pt x="21581" y="0"/>
                </a:lnTo>
              </a:path>
            </a:pathLst>
          </a:custGeom>
          <a:solidFill>
            <a:srgbClr val="FFC000">
              <a:alpha val="15000"/>
            </a:srgbClr>
          </a:solidFill>
          <a:ln w="12700">
            <a:miter lim="400000"/>
          </a:ln>
        </p:spPr>
        <p:txBody>
          <a:bodyPr lIns="180000" tIns="1152000" rIns="38100" bIns="38100" anchor="t"/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rPr lang="en-US" sz="1200" noProof="1">
                <a:solidFill>
                  <a:schemeClr val="tx2"/>
                </a:solidFill>
              </a:rPr>
              <a:t>Lorem ipsum dolor sit amet, consectetur adipiscing elit. Integer nec odio. Praesent libero. Sed cursus ante dapibus diam. Sed nisi. Nulla qui sem ni elementum ipediet.</a:t>
            </a:r>
          </a:p>
        </p:txBody>
      </p:sp>
      <p:sp>
        <p:nvSpPr>
          <p:cNvPr id="34" name="Line">
            <a:extLst>
              <a:ext uri="{FF2B5EF4-FFF2-40B4-BE49-F238E27FC236}">
                <a16:creationId xmlns:a16="http://schemas.microsoft.com/office/drawing/2014/main" id="{FE9FD1D9-15E8-B14D-BE1D-1AA8FED30E7E}"/>
              </a:ext>
            </a:extLst>
          </p:cNvPr>
          <p:cNvSpPr/>
          <p:nvPr/>
        </p:nvSpPr>
        <p:spPr>
          <a:xfrm>
            <a:off x="6182357" y="2340113"/>
            <a:ext cx="1441450" cy="3672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16709" y="21600"/>
                </a:lnTo>
                <a:cubicBezTo>
                  <a:pt x="19392" y="21600"/>
                  <a:pt x="21581" y="20741"/>
                  <a:pt x="21581" y="19688"/>
                </a:cubicBezTo>
                <a:lnTo>
                  <a:pt x="21581" y="0"/>
                </a:ln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2700">
            <a:miter lim="400000"/>
          </a:ln>
        </p:spPr>
        <p:txBody>
          <a:bodyPr lIns="180000" tIns="1152000" rIns="38100" bIns="38100" anchor="t"/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rPr lang="en-US" sz="1200" noProof="1">
                <a:solidFill>
                  <a:schemeClr val="tx2"/>
                </a:solidFill>
              </a:rPr>
              <a:t>Lorem ipsum dolor sit amet, consectetur adipiscing elit. Integer nec odio. Praesent libero. Sed cursus ante dapibus diam. Sed nisi. Nulla qui sem ni elementum ipediet.</a:t>
            </a:r>
          </a:p>
        </p:txBody>
      </p:sp>
      <p:sp>
        <p:nvSpPr>
          <p:cNvPr id="35" name="Line">
            <a:extLst>
              <a:ext uri="{FF2B5EF4-FFF2-40B4-BE49-F238E27FC236}">
                <a16:creationId xmlns:a16="http://schemas.microsoft.com/office/drawing/2014/main" id="{4B5F4EE0-2142-ED45-A208-2F64C95216DB}"/>
              </a:ext>
            </a:extLst>
          </p:cNvPr>
          <p:cNvSpPr/>
          <p:nvPr/>
        </p:nvSpPr>
        <p:spPr>
          <a:xfrm>
            <a:off x="7731756" y="2340113"/>
            <a:ext cx="1440187" cy="3672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16724" y="21600"/>
                </a:lnTo>
                <a:cubicBezTo>
                  <a:pt x="19409" y="21600"/>
                  <a:pt x="21600" y="20741"/>
                  <a:pt x="21600" y="19688"/>
                </a:cubicBezTo>
                <a:lnTo>
                  <a:pt x="21600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12700">
            <a:miter lim="400000"/>
          </a:ln>
        </p:spPr>
        <p:txBody>
          <a:bodyPr lIns="180000" tIns="1152000" rIns="38100" bIns="38100" anchor="t"/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rPr lang="en-US" sz="1200" noProof="1">
                <a:solidFill>
                  <a:schemeClr val="tx2"/>
                </a:solidFill>
              </a:rPr>
              <a:t>Lorem ipsum dolor sit amet, consectetur adipiscing elit. Integer nec odio. Praesent libero. Sed cursus ante dapibus diam. Sed nisi. Nulla qui sem ni elementum ipediet.</a:t>
            </a:r>
          </a:p>
        </p:txBody>
      </p:sp>
      <p:sp>
        <p:nvSpPr>
          <p:cNvPr id="36" name="Line">
            <a:extLst>
              <a:ext uri="{FF2B5EF4-FFF2-40B4-BE49-F238E27FC236}">
                <a16:creationId xmlns:a16="http://schemas.microsoft.com/office/drawing/2014/main" id="{B606643B-3C28-1841-9E9B-D2628BC3C137}"/>
              </a:ext>
            </a:extLst>
          </p:cNvPr>
          <p:cNvSpPr/>
          <p:nvPr/>
        </p:nvSpPr>
        <p:spPr>
          <a:xfrm>
            <a:off x="9293856" y="2340113"/>
            <a:ext cx="1440187" cy="3672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16724" y="21600"/>
                </a:lnTo>
                <a:cubicBezTo>
                  <a:pt x="19409" y="21600"/>
                  <a:pt x="21600" y="20741"/>
                  <a:pt x="21600" y="19688"/>
                </a:cubicBezTo>
                <a:lnTo>
                  <a:pt x="21600" y="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</p:spPr>
        <p:txBody>
          <a:bodyPr lIns="180000" tIns="1152000" rIns="38100" bIns="38100" anchor="t"/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rPr lang="en-US" sz="1200" noProof="1">
                <a:solidFill>
                  <a:schemeClr val="tx2"/>
                </a:solidFill>
              </a:rPr>
              <a:t>Lorem ipsum dolor sit amet, consectetur adipiscing elit. Integer nec odio. Praesent libero. Sed cursus ante dapibus diam. Sed nisi. Nulla qui sem ni elementum ipediet.</a:t>
            </a:r>
          </a:p>
        </p:txBody>
      </p:sp>
      <p:sp>
        <p:nvSpPr>
          <p:cNvPr id="40" name="Shape">
            <a:extLst>
              <a:ext uri="{FF2B5EF4-FFF2-40B4-BE49-F238E27FC236}">
                <a16:creationId xmlns:a16="http://schemas.microsoft.com/office/drawing/2014/main" id="{32224C8B-2A6C-E34D-89CA-FBDD9BCFD3FB}"/>
              </a:ext>
            </a:extLst>
          </p:cNvPr>
          <p:cNvSpPr/>
          <p:nvPr/>
        </p:nvSpPr>
        <p:spPr>
          <a:xfrm>
            <a:off x="1457956" y="1882913"/>
            <a:ext cx="1497336" cy="4130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9" y="5712"/>
                </a:moveTo>
                <a:lnTo>
                  <a:pt x="2089" y="21221"/>
                </a:lnTo>
                <a:cubicBezTo>
                  <a:pt x="2089" y="21434"/>
                  <a:pt x="1612" y="21600"/>
                  <a:pt x="1044" y="21600"/>
                </a:cubicBezTo>
                <a:lnTo>
                  <a:pt x="1044" y="21600"/>
                </a:lnTo>
                <a:cubicBezTo>
                  <a:pt x="458" y="21600"/>
                  <a:pt x="0" y="21427"/>
                  <a:pt x="0" y="21221"/>
                </a:cubicBezTo>
                <a:lnTo>
                  <a:pt x="0" y="956"/>
                </a:lnTo>
                <a:cubicBezTo>
                  <a:pt x="0" y="425"/>
                  <a:pt x="1191" y="0"/>
                  <a:pt x="2638" y="0"/>
                </a:cubicBezTo>
                <a:lnTo>
                  <a:pt x="14712" y="0"/>
                </a:lnTo>
                <a:cubicBezTo>
                  <a:pt x="16031" y="0"/>
                  <a:pt x="17111" y="40"/>
                  <a:pt x="17991" y="113"/>
                </a:cubicBezTo>
                <a:cubicBezTo>
                  <a:pt x="18870" y="186"/>
                  <a:pt x="19585" y="312"/>
                  <a:pt x="20116" y="485"/>
                </a:cubicBezTo>
                <a:cubicBezTo>
                  <a:pt x="20647" y="658"/>
                  <a:pt x="21032" y="883"/>
                  <a:pt x="21270" y="1156"/>
                </a:cubicBezTo>
                <a:cubicBezTo>
                  <a:pt x="21490" y="1428"/>
                  <a:pt x="21600" y="1760"/>
                  <a:pt x="21600" y="2152"/>
                </a:cubicBezTo>
                <a:lnTo>
                  <a:pt x="21600" y="2730"/>
                </a:lnTo>
                <a:cubicBezTo>
                  <a:pt x="21600" y="3128"/>
                  <a:pt x="21490" y="3454"/>
                  <a:pt x="21270" y="3720"/>
                </a:cubicBezTo>
                <a:cubicBezTo>
                  <a:pt x="21050" y="3979"/>
                  <a:pt x="20684" y="4191"/>
                  <a:pt x="20153" y="4344"/>
                </a:cubicBezTo>
                <a:cubicBezTo>
                  <a:pt x="19621" y="4503"/>
                  <a:pt x="18925" y="4610"/>
                  <a:pt x="18046" y="4669"/>
                </a:cubicBezTo>
                <a:cubicBezTo>
                  <a:pt x="17167" y="4729"/>
                  <a:pt x="16049" y="4762"/>
                  <a:pt x="14712" y="4762"/>
                </a:cubicBezTo>
                <a:lnTo>
                  <a:pt x="4727" y="4762"/>
                </a:lnTo>
                <a:cubicBezTo>
                  <a:pt x="3261" y="4756"/>
                  <a:pt x="2089" y="5181"/>
                  <a:pt x="2089" y="5712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Shape">
            <a:extLst>
              <a:ext uri="{FF2B5EF4-FFF2-40B4-BE49-F238E27FC236}">
                <a16:creationId xmlns:a16="http://schemas.microsoft.com/office/drawing/2014/main" id="{5F997480-B994-4D4A-9C0E-E246ED373636}"/>
              </a:ext>
            </a:extLst>
          </p:cNvPr>
          <p:cNvSpPr/>
          <p:nvPr/>
        </p:nvSpPr>
        <p:spPr>
          <a:xfrm>
            <a:off x="3007356" y="1882913"/>
            <a:ext cx="1497336" cy="4130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9" y="5712"/>
                </a:moveTo>
                <a:lnTo>
                  <a:pt x="2089" y="21221"/>
                </a:lnTo>
                <a:cubicBezTo>
                  <a:pt x="2089" y="21434"/>
                  <a:pt x="1612" y="21600"/>
                  <a:pt x="1044" y="21600"/>
                </a:cubicBezTo>
                <a:lnTo>
                  <a:pt x="1044" y="21600"/>
                </a:lnTo>
                <a:cubicBezTo>
                  <a:pt x="458" y="21600"/>
                  <a:pt x="0" y="21427"/>
                  <a:pt x="0" y="21221"/>
                </a:cubicBezTo>
                <a:lnTo>
                  <a:pt x="0" y="956"/>
                </a:lnTo>
                <a:cubicBezTo>
                  <a:pt x="0" y="425"/>
                  <a:pt x="1191" y="0"/>
                  <a:pt x="2638" y="0"/>
                </a:cubicBezTo>
                <a:lnTo>
                  <a:pt x="14712" y="0"/>
                </a:lnTo>
                <a:cubicBezTo>
                  <a:pt x="16031" y="0"/>
                  <a:pt x="17111" y="40"/>
                  <a:pt x="17991" y="113"/>
                </a:cubicBezTo>
                <a:cubicBezTo>
                  <a:pt x="18870" y="186"/>
                  <a:pt x="19585" y="312"/>
                  <a:pt x="20116" y="485"/>
                </a:cubicBezTo>
                <a:cubicBezTo>
                  <a:pt x="20647" y="658"/>
                  <a:pt x="21032" y="883"/>
                  <a:pt x="21270" y="1156"/>
                </a:cubicBezTo>
                <a:cubicBezTo>
                  <a:pt x="21490" y="1428"/>
                  <a:pt x="21600" y="1760"/>
                  <a:pt x="21600" y="2152"/>
                </a:cubicBezTo>
                <a:lnTo>
                  <a:pt x="21600" y="2730"/>
                </a:lnTo>
                <a:cubicBezTo>
                  <a:pt x="21600" y="3128"/>
                  <a:pt x="21490" y="3454"/>
                  <a:pt x="21270" y="3720"/>
                </a:cubicBezTo>
                <a:cubicBezTo>
                  <a:pt x="21050" y="3979"/>
                  <a:pt x="20684" y="4191"/>
                  <a:pt x="20153" y="4344"/>
                </a:cubicBezTo>
                <a:cubicBezTo>
                  <a:pt x="19621" y="4503"/>
                  <a:pt x="18925" y="4610"/>
                  <a:pt x="18046" y="4669"/>
                </a:cubicBezTo>
                <a:cubicBezTo>
                  <a:pt x="17167" y="4729"/>
                  <a:pt x="16049" y="4762"/>
                  <a:pt x="14712" y="4762"/>
                </a:cubicBezTo>
                <a:lnTo>
                  <a:pt x="4727" y="4762"/>
                </a:lnTo>
                <a:cubicBezTo>
                  <a:pt x="3261" y="4756"/>
                  <a:pt x="2089" y="5181"/>
                  <a:pt x="2089" y="571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" name="Shape">
            <a:extLst>
              <a:ext uri="{FF2B5EF4-FFF2-40B4-BE49-F238E27FC236}">
                <a16:creationId xmlns:a16="http://schemas.microsoft.com/office/drawing/2014/main" id="{1530C3BB-C8D5-AB47-BEE6-C045ACACFBE9}"/>
              </a:ext>
            </a:extLst>
          </p:cNvPr>
          <p:cNvSpPr/>
          <p:nvPr/>
        </p:nvSpPr>
        <p:spPr>
          <a:xfrm>
            <a:off x="4569456" y="1882913"/>
            <a:ext cx="1497336" cy="4130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9" y="5712"/>
                </a:moveTo>
                <a:lnTo>
                  <a:pt x="2089" y="21221"/>
                </a:lnTo>
                <a:cubicBezTo>
                  <a:pt x="2089" y="21434"/>
                  <a:pt x="1612" y="21600"/>
                  <a:pt x="1044" y="21600"/>
                </a:cubicBezTo>
                <a:lnTo>
                  <a:pt x="1044" y="21600"/>
                </a:lnTo>
                <a:cubicBezTo>
                  <a:pt x="458" y="21600"/>
                  <a:pt x="0" y="21427"/>
                  <a:pt x="0" y="21221"/>
                </a:cubicBezTo>
                <a:lnTo>
                  <a:pt x="0" y="956"/>
                </a:lnTo>
                <a:cubicBezTo>
                  <a:pt x="0" y="425"/>
                  <a:pt x="1191" y="0"/>
                  <a:pt x="2638" y="0"/>
                </a:cubicBezTo>
                <a:lnTo>
                  <a:pt x="14712" y="0"/>
                </a:lnTo>
                <a:cubicBezTo>
                  <a:pt x="16031" y="0"/>
                  <a:pt x="17111" y="40"/>
                  <a:pt x="17991" y="113"/>
                </a:cubicBezTo>
                <a:cubicBezTo>
                  <a:pt x="18870" y="186"/>
                  <a:pt x="19585" y="312"/>
                  <a:pt x="20116" y="485"/>
                </a:cubicBezTo>
                <a:cubicBezTo>
                  <a:pt x="20647" y="658"/>
                  <a:pt x="21032" y="883"/>
                  <a:pt x="21270" y="1156"/>
                </a:cubicBezTo>
                <a:cubicBezTo>
                  <a:pt x="21490" y="1428"/>
                  <a:pt x="21600" y="1760"/>
                  <a:pt x="21600" y="2152"/>
                </a:cubicBezTo>
                <a:lnTo>
                  <a:pt x="21600" y="2730"/>
                </a:lnTo>
                <a:cubicBezTo>
                  <a:pt x="21600" y="3128"/>
                  <a:pt x="21490" y="3454"/>
                  <a:pt x="21270" y="3720"/>
                </a:cubicBezTo>
                <a:cubicBezTo>
                  <a:pt x="21050" y="3979"/>
                  <a:pt x="20684" y="4191"/>
                  <a:pt x="20153" y="4344"/>
                </a:cubicBezTo>
                <a:cubicBezTo>
                  <a:pt x="19621" y="4503"/>
                  <a:pt x="18925" y="4610"/>
                  <a:pt x="18046" y="4669"/>
                </a:cubicBezTo>
                <a:cubicBezTo>
                  <a:pt x="17167" y="4729"/>
                  <a:pt x="16049" y="4762"/>
                  <a:pt x="14712" y="4762"/>
                </a:cubicBezTo>
                <a:lnTo>
                  <a:pt x="4727" y="4762"/>
                </a:lnTo>
                <a:cubicBezTo>
                  <a:pt x="3261" y="4756"/>
                  <a:pt x="2089" y="5181"/>
                  <a:pt x="2089" y="5712"/>
                </a:cubicBez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">
            <a:extLst>
              <a:ext uri="{FF2B5EF4-FFF2-40B4-BE49-F238E27FC236}">
                <a16:creationId xmlns:a16="http://schemas.microsoft.com/office/drawing/2014/main" id="{3BBA8B20-D77C-C840-9448-B6A6D18B6718}"/>
              </a:ext>
            </a:extLst>
          </p:cNvPr>
          <p:cNvSpPr/>
          <p:nvPr/>
        </p:nvSpPr>
        <p:spPr>
          <a:xfrm>
            <a:off x="6118856" y="1882913"/>
            <a:ext cx="1497336" cy="4130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9" y="5712"/>
                </a:moveTo>
                <a:lnTo>
                  <a:pt x="2089" y="21221"/>
                </a:lnTo>
                <a:cubicBezTo>
                  <a:pt x="2089" y="21434"/>
                  <a:pt x="1612" y="21600"/>
                  <a:pt x="1044" y="21600"/>
                </a:cubicBezTo>
                <a:lnTo>
                  <a:pt x="1044" y="21600"/>
                </a:lnTo>
                <a:cubicBezTo>
                  <a:pt x="458" y="21600"/>
                  <a:pt x="0" y="21427"/>
                  <a:pt x="0" y="21221"/>
                </a:cubicBezTo>
                <a:lnTo>
                  <a:pt x="0" y="956"/>
                </a:lnTo>
                <a:cubicBezTo>
                  <a:pt x="0" y="425"/>
                  <a:pt x="1191" y="0"/>
                  <a:pt x="2638" y="0"/>
                </a:cubicBezTo>
                <a:lnTo>
                  <a:pt x="14712" y="0"/>
                </a:lnTo>
                <a:cubicBezTo>
                  <a:pt x="16031" y="0"/>
                  <a:pt x="17111" y="40"/>
                  <a:pt x="17991" y="113"/>
                </a:cubicBezTo>
                <a:cubicBezTo>
                  <a:pt x="18870" y="186"/>
                  <a:pt x="19585" y="312"/>
                  <a:pt x="20116" y="485"/>
                </a:cubicBezTo>
                <a:cubicBezTo>
                  <a:pt x="20647" y="658"/>
                  <a:pt x="21032" y="883"/>
                  <a:pt x="21270" y="1156"/>
                </a:cubicBezTo>
                <a:cubicBezTo>
                  <a:pt x="21490" y="1428"/>
                  <a:pt x="21600" y="1760"/>
                  <a:pt x="21600" y="2152"/>
                </a:cubicBezTo>
                <a:lnTo>
                  <a:pt x="21600" y="2730"/>
                </a:lnTo>
                <a:cubicBezTo>
                  <a:pt x="21600" y="3128"/>
                  <a:pt x="21490" y="3454"/>
                  <a:pt x="21270" y="3720"/>
                </a:cubicBezTo>
                <a:cubicBezTo>
                  <a:pt x="21050" y="3979"/>
                  <a:pt x="20684" y="4191"/>
                  <a:pt x="20153" y="4344"/>
                </a:cubicBezTo>
                <a:cubicBezTo>
                  <a:pt x="19621" y="4503"/>
                  <a:pt x="18925" y="4610"/>
                  <a:pt x="18046" y="4669"/>
                </a:cubicBezTo>
                <a:cubicBezTo>
                  <a:pt x="17167" y="4729"/>
                  <a:pt x="16049" y="4762"/>
                  <a:pt x="14712" y="4762"/>
                </a:cubicBezTo>
                <a:lnTo>
                  <a:pt x="4727" y="4762"/>
                </a:lnTo>
                <a:cubicBezTo>
                  <a:pt x="3279" y="4756"/>
                  <a:pt x="2089" y="5181"/>
                  <a:pt x="2089" y="571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Shape">
            <a:extLst>
              <a:ext uri="{FF2B5EF4-FFF2-40B4-BE49-F238E27FC236}">
                <a16:creationId xmlns:a16="http://schemas.microsoft.com/office/drawing/2014/main" id="{8C333C9D-CEF2-2A44-AA09-E9CA4DFB41EE}"/>
              </a:ext>
            </a:extLst>
          </p:cNvPr>
          <p:cNvSpPr/>
          <p:nvPr/>
        </p:nvSpPr>
        <p:spPr>
          <a:xfrm>
            <a:off x="7680956" y="1882913"/>
            <a:ext cx="1497336" cy="4130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9" y="5712"/>
                </a:moveTo>
                <a:lnTo>
                  <a:pt x="2089" y="21221"/>
                </a:lnTo>
                <a:cubicBezTo>
                  <a:pt x="2089" y="21434"/>
                  <a:pt x="1612" y="21600"/>
                  <a:pt x="1044" y="21600"/>
                </a:cubicBezTo>
                <a:lnTo>
                  <a:pt x="1044" y="21600"/>
                </a:lnTo>
                <a:cubicBezTo>
                  <a:pt x="458" y="21600"/>
                  <a:pt x="0" y="21427"/>
                  <a:pt x="0" y="21221"/>
                </a:cubicBezTo>
                <a:lnTo>
                  <a:pt x="0" y="956"/>
                </a:lnTo>
                <a:cubicBezTo>
                  <a:pt x="0" y="425"/>
                  <a:pt x="1191" y="0"/>
                  <a:pt x="2638" y="0"/>
                </a:cubicBezTo>
                <a:lnTo>
                  <a:pt x="14712" y="0"/>
                </a:lnTo>
                <a:cubicBezTo>
                  <a:pt x="16031" y="0"/>
                  <a:pt x="17111" y="40"/>
                  <a:pt x="17991" y="113"/>
                </a:cubicBezTo>
                <a:cubicBezTo>
                  <a:pt x="18870" y="186"/>
                  <a:pt x="19585" y="312"/>
                  <a:pt x="20116" y="485"/>
                </a:cubicBezTo>
                <a:cubicBezTo>
                  <a:pt x="20647" y="658"/>
                  <a:pt x="21032" y="883"/>
                  <a:pt x="21270" y="1156"/>
                </a:cubicBezTo>
                <a:cubicBezTo>
                  <a:pt x="21490" y="1428"/>
                  <a:pt x="21600" y="1760"/>
                  <a:pt x="21600" y="2152"/>
                </a:cubicBezTo>
                <a:lnTo>
                  <a:pt x="21600" y="2730"/>
                </a:lnTo>
                <a:cubicBezTo>
                  <a:pt x="21600" y="3128"/>
                  <a:pt x="21490" y="3454"/>
                  <a:pt x="21270" y="3720"/>
                </a:cubicBezTo>
                <a:cubicBezTo>
                  <a:pt x="21050" y="3979"/>
                  <a:pt x="20684" y="4191"/>
                  <a:pt x="20153" y="4344"/>
                </a:cubicBezTo>
                <a:cubicBezTo>
                  <a:pt x="19621" y="4503"/>
                  <a:pt x="18925" y="4610"/>
                  <a:pt x="18046" y="4669"/>
                </a:cubicBezTo>
                <a:cubicBezTo>
                  <a:pt x="17167" y="4729"/>
                  <a:pt x="16049" y="4762"/>
                  <a:pt x="14712" y="4762"/>
                </a:cubicBezTo>
                <a:lnTo>
                  <a:pt x="4727" y="4762"/>
                </a:lnTo>
                <a:cubicBezTo>
                  <a:pt x="3279" y="4756"/>
                  <a:pt x="2089" y="5181"/>
                  <a:pt x="2089" y="571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Shape">
            <a:extLst>
              <a:ext uri="{FF2B5EF4-FFF2-40B4-BE49-F238E27FC236}">
                <a16:creationId xmlns:a16="http://schemas.microsoft.com/office/drawing/2014/main" id="{B762A493-70EA-514D-8842-B7160B41D04D}"/>
              </a:ext>
            </a:extLst>
          </p:cNvPr>
          <p:cNvSpPr/>
          <p:nvPr/>
        </p:nvSpPr>
        <p:spPr>
          <a:xfrm>
            <a:off x="9230356" y="1882913"/>
            <a:ext cx="1497336" cy="4130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9" y="5712"/>
                </a:moveTo>
                <a:lnTo>
                  <a:pt x="2089" y="21221"/>
                </a:lnTo>
                <a:cubicBezTo>
                  <a:pt x="2089" y="21434"/>
                  <a:pt x="1612" y="21600"/>
                  <a:pt x="1044" y="21600"/>
                </a:cubicBezTo>
                <a:lnTo>
                  <a:pt x="1044" y="21600"/>
                </a:lnTo>
                <a:cubicBezTo>
                  <a:pt x="458" y="21600"/>
                  <a:pt x="0" y="21427"/>
                  <a:pt x="0" y="21221"/>
                </a:cubicBezTo>
                <a:lnTo>
                  <a:pt x="0" y="956"/>
                </a:lnTo>
                <a:cubicBezTo>
                  <a:pt x="0" y="425"/>
                  <a:pt x="1191" y="0"/>
                  <a:pt x="2638" y="0"/>
                </a:cubicBezTo>
                <a:lnTo>
                  <a:pt x="14712" y="0"/>
                </a:lnTo>
                <a:cubicBezTo>
                  <a:pt x="16031" y="0"/>
                  <a:pt x="17111" y="40"/>
                  <a:pt x="17991" y="113"/>
                </a:cubicBezTo>
                <a:cubicBezTo>
                  <a:pt x="18870" y="186"/>
                  <a:pt x="19585" y="312"/>
                  <a:pt x="20116" y="485"/>
                </a:cubicBezTo>
                <a:cubicBezTo>
                  <a:pt x="20647" y="658"/>
                  <a:pt x="21032" y="883"/>
                  <a:pt x="21270" y="1156"/>
                </a:cubicBezTo>
                <a:cubicBezTo>
                  <a:pt x="21490" y="1428"/>
                  <a:pt x="21600" y="1760"/>
                  <a:pt x="21600" y="2152"/>
                </a:cubicBezTo>
                <a:lnTo>
                  <a:pt x="21600" y="2730"/>
                </a:lnTo>
                <a:cubicBezTo>
                  <a:pt x="21600" y="3128"/>
                  <a:pt x="21490" y="3454"/>
                  <a:pt x="21270" y="3720"/>
                </a:cubicBezTo>
                <a:cubicBezTo>
                  <a:pt x="21050" y="3979"/>
                  <a:pt x="20684" y="4191"/>
                  <a:pt x="20153" y="4344"/>
                </a:cubicBezTo>
                <a:cubicBezTo>
                  <a:pt x="19621" y="4503"/>
                  <a:pt x="18925" y="4610"/>
                  <a:pt x="18046" y="4669"/>
                </a:cubicBezTo>
                <a:cubicBezTo>
                  <a:pt x="17167" y="4729"/>
                  <a:pt x="16049" y="4762"/>
                  <a:pt x="14712" y="4762"/>
                </a:cubicBezTo>
                <a:lnTo>
                  <a:pt x="4727" y="4762"/>
                </a:lnTo>
                <a:cubicBezTo>
                  <a:pt x="3279" y="4756"/>
                  <a:pt x="2089" y="5181"/>
                  <a:pt x="2089" y="571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1DE06B-F94D-9545-940F-314A11BC9DAE}"/>
              </a:ext>
            </a:extLst>
          </p:cNvPr>
          <p:cNvSpPr txBox="1"/>
          <p:nvPr/>
        </p:nvSpPr>
        <p:spPr>
          <a:xfrm>
            <a:off x="2113238" y="1739947"/>
            <a:ext cx="813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9B437CA-BF30-554B-B777-C459701EABDA}"/>
              </a:ext>
            </a:extLst>
          </p:cNvPr>
          <p:cNvSpPr txBox="1"/>
          <p:nvPr/>
        </p:nvSpPr>
        <p:spPr>
          <a:xfrm>
            <a:off x="3699099" y="1739947"/>
            <a:ext cx="813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F5B1CDC-C97E-7347-B411-0A53AF5CAA8C}"/>
              </a:ext>
            </a:extLst>
          </p:cNvPr>
          <p:cNvSpPr txBox="1"/>
          <p:nvPr/>
        </p:nvSpPr>
        <p:spPr>
          <a:xfrm>
            <a:off x="5240902" y="1739947"/>
            <a:ext cx="813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A633EE-53A6-DD44-8EDF-99168C653E66}"/>
              </a:ext>
            </a:extLst>
          </p:cNvPr>
          <p:cNvSpPr txBox="1"/>
          <p:nvPr/>
        </p:nvSpPr>
        <p:spPr>
          <a:xfrm>
            <a:off x="6799538" y="1739947"/>
            <a:ext cx="813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D88354B-5FA1-1344-AA31-A1BAE467A96C}"/>
              </a:ext>
            </a:extLst>
          </p:cNvPr>
          <p:cNvSpPr txBox="1"/>
          <p:nvPr/>
        </p:nvSpPr>
        <p:spPr>
          <a:xfrm>
            <a:off x="8337393" y="1739947"/>
            <a:ext cx="813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39795C5-9B4F-024F-B9C3-A6043EF09ED3}"/>
              </a:ext>
            </a:extLst>
          </p:cNvPr>
          <p:cNvSpPr txBox="1"/>
          <p:nvPr/>
        </p:nvSpPr>
        <p:spPr>
          <a:xfrm>
            <a:off x="9885639" y="1739947"/>
            <a:ext cx="813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E</a:t>
            </a:r>
          </a:p>
        </p:txBody>
      </p:sp>
      <p:pic>
        <p:nvPicPr>
          <p:cNvPr id="74" name="Graphic 73" descr="Gavel">
            <a:extLst>
              <a:ext uri="{FF2B5EF4-FFF2-40B4-BE49-F238E27FC236}">
                <a16:creationId xmlns:a16="http://schemas.microsoft.com/office/drawing/2014/main" id="{67156894-B817-7F47-A0F0-D1020FB27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3490" y="2159822"/>
            <a:ext cx="443122" cy="443122"/>
          </a:xfrm>
          <a:prstGeom prst="rect">
            <a:avLst/>
          </a:prstGeom>
        </p:spPr>
      </p:pic>
      <p:pic>
        <p:nvPicPr>
          <p:cNvPr id="75" name="Graphic 74" descr="Bar graph with upward trend">
            <a:extLst>
              <a:ext uri="{FF2B5EF4-FFF2-40B4-BE49-F238E27FC236}">
                <a16:creationId xmlns:a16="http://schemas.microsoft.com/office/drawing/2014/main" id="{ADC030B9-9D03-2648-BBFA-F1598B02AD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97190" y="2159822"/>
            <a:ext cx="443122" cy="443122"/>
          </a:xfrm>
          <a:prstGeom prst="rect">
            <a:avLst/>
          </a:prstGeom>
        </p:spPr>
      </p:pic>
      <p:pic>
        <p:nvPicPr>
          <p:cNvPr id="76" name="Graphic 75" descr="Connections">
            <a:extLst>
              <a:ext uri="{FF2B5EF4-FFF2-40B4-BE49-F238E27FC236}">
                <a16:creationId xmlns:a16="http://schemas.microsoft.com/office/drawing/2014/main" id="{D34E0C31-5B01-D840-B222-06EEF4EFCA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74914" y="2161949"/>
            <a:ext cx="443122" cy="443122"/>
          </a:xfrm>
          <a:prstGeom prst="rect">
            <a:avLst/>
          </a:prstGeom>
        </p:spPr>
      </p:pic>
      <p:pic>
        <p:nvPicPr>
          <p:cNvPr id="77" name="Graphic 76" descr="Open hand with plant">
            <a:extLst>
              <a:ext uri="{FF2B5EF4-FFF2-40B4-BE49-F238E27FC236}">
                <a16:creationId xmlns:a16="http://schemas.microsoft.com/office/drawing/2014/main" id="{05ACE31A-7010-7342-A88B-0B3AC6E74B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05026" y="2159822"/>
            <a:ext cx="443122" cy="443122"/>
          </a:xfrm>
          <a:prstGeom prst="rect">
            <a:avLst/>
          </a:prstGeom>
        </p:spPr>
      </p:pic>
      <p:pic>
        <p:nvPicPr>
          <p:cNvPr id="78" name="Graphic 77" descr="Cell Tower">
            <a:extLst>
              <a:ext uri="{FF2B5EF4-FFF2-40B4-BE49-F238E27FC236}">
                <a16:creationId xmlns:a16="http://schemas.microsoft.com/office/drawing/2014/main" id="{53E447A7-CB57-9241-81CB-652B73E7BE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3295" y="2159822"/>
            <a:ext cx="443122" cy="443122"/>
          </a:xfrm>
          <a:prstGeom prst="rect">
            <a:avLst/>
          </a:prstGeom>
        </p:spPr>
      </p:pic>
      <p:pic>
        <p:nvPicPr>
          <p:cNvPr id="79" name="Graphic 78" descr="Lecturer">
            <a:extLst>
              <a:ext uri="{FF2B5EF4-FFF2-40B4-BE49-F238E27FC236}">
                <a16:creationId xmlns:a16="http://schemas.microsoft.com/office/drawing/2014/main" id="{8D8CD133-12E2-084F-8C4C-345B8B35DC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20361" y="2118550"/>
            <a:ext cx="443122" cy="443122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E759A013-C0AD-044B-A377-E9F6C14B2AC3}"/>
              </a:ext>
            </a:extLst>
          </p:cNvPr>
          <p:cNvSpPr txBox="1"/>
          <p:nvPr/>
        </p:nvSpPr>
        <p:spPr>
          <a:xfrm>
            <a:off x="1631504" y="2931703"/>
            <a:ext cx="129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2"/>
                </a:solidFill>
              </a:rPr>
              <a:t>POLITICAL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E437EDF-B79C-3547-AB7C-E2EC5DD9E032}"/>
              </a:ext>
            </a:extLst>
          </p:cNvPr>
          <p:cNvSpPr txBox="1"/>
          <p:nvPr/>
        </p:nvSpPr>
        <p:spPr>
          <a:xfrm>
            <a:off x="3179749" y="2931703"/>
            <a:ext cx="129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2"/>
                </a:solidFill>
              </a:rPr>
              <a:t>ECONOMIC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C99F783-3AE0-8446-9B05-0978EC97EFCD}"/>
              </a:ext>
            </a:extLst>
          </p:cNvPr>
          <p:cNvSpPr txBox="1"/>
          <p:nvPr/>
        </p:nvSpPr>
        <p:spPr>
          <a:xfrm>
            <a:off x="4759168" y="2931703"/>
            <a:ext cx="129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2"/>
                </a:solidFill>
              </a:rPr>
              <a:t>SOCIAL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CE1D090-86B2-2A4D-AB1A-CA4B6BF1265A}"/>
              </a:ext>
            </a:extLst>
          </p:cNvPr>
          <p:cNvSpPr txBox="1"/>
          <p:nvPr/>
        </p:nvSpPr>
        <p:spPr>
          <a:xfrm>
            <a:off x="6307413" y="2931703"/>
            <a:ext cx="129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2"/>
                </a:solidFill>
              </a:rPr>
              <a:t>TECHNOLOGICAL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3A82A61-6DAE-8A49-86E7-D8A7B592A51E}"/>
              </a:ext>
            </a:extLst>
          </p:cNvPr>
          <p:cNvSpPr txBox="1"/>
          <p:nvPr/>
        </p:nvSpPr>
        <p:spPr>
          <a:xfrm>
            <a:off x="7845268" y="2931703"/>
            <a:ext cx="129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2"/>
                </a:solidFill>
              </a:rPr>
              <a:t>LEGAL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08C053-B0E0-FE42-B26B-EEC906F42191}"/>
              </a:ext>
            </a:extLst>
          </p:cNvPr>
          <p:cNvSpPr txBox="1"/>
          <p:nvPr/>
        </p:nvSpPr>
        <p:spPr>
          <a:xfrm>
            <a:off x="9393513" y="2931703"/>
            <a:ext cx="129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2"/>
                </a:solidFill>
              </a:rPr>
              <a:t>ENVIRONMENTAL</a:t>
            </a:r>
          </a:p>
        </p:txBody>
      </p:sp>
    </p:spTree>
    <p:extLst>
      <p:ext uri="{BB962C8B-B14F-4D97-AF65-F5344CB8AC3E}">
        <p14:creationId xmlns:p14="http://schemas.microsoft.com/office/powerpoint/2010/main" val="573387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64CC-CE0C-8843-B759-4B60C810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37159"/>
            <a:ext cx="9797831" cy="707886"/>
          </a:xfrm>
        </p:spPr>
        <p:txBody>
          <a:bodyPr/>
          <a:lstStyle/>
          <a:p>
            <a:r>
              <a:rPr lang="en-CA" dirty="0"/>
              <a:t>Essential Marketing Models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8C4EF-4273-3A45-A168-3F1C06179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PESTLE Analysis (Option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F45C4-C8DF-C845-95C0-1878A6B6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7342E3-5298-D44D-901C-B5FA6BECD042}"/>
              </a:ext>
            </a:extLst>
          </p:cNvPr>
          <p:cNvGrpSpPr/>
          <p:nvPr/>
        </p:nvGrpSpPr>
        <p:grpSpPr>
          <a:xfrm>
            <a:off x="825532" y="3421477"/>
            <a:ext cx="2854038" cy="1276144"/>
            <a:chOff x="319755" y="4319969"/>
            <a:chExt cx="2088994" cy="1276144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2A5BBF0-F473-794E-89B8-84DEE66AA71D}"/>
                </a:ext>
              </a:extLst>
            </p:cNvPr>
            <p:cNvSpPr txBox="1"/>
            <p:nvPr/>
          </p:nvSpPr>
          <p:spPr>
            <a:xfrm>
              <a:off x="319755" y="4319969"/>
              <a:ext cx="2088993" cy="461665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algn="r"/>
              <a:r>
                <a:rPr lang="en-US" sz="2400" b="1" noProof="1">
                  <a:solidFill>
                    <a:schemeClr val="accent4"/>
                  </a:solidFill>
                </a:rPr>
                <a:t>ECONOMIC</a:t>
              </a:r>
              <a:endParaRPr lang="en-US" sz="2400" b="1" noProof="1">
                <a:solidFill>
                  <a:srgbClr val="FFC000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46A5E5B-D5EA-8A4C-8ECE-7E9893706D13}"/>
                </a:ext>
              </a:extLst>
            </p:cNvPr>
            <p:cNvSpPr/>
            <p:nvPr/>
          </p:nvSpPr>
          <p:spPr>
            <a:xfrm>
              <a:off x="319756" y="4765116"/>
              <a:ext cx="2088993" cy="83099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600" noProof="1"/>
                <a:t>Lorem ipsum dolor sit amet, consectetur adipiscing elit. Integer nec odio. Praesent libero.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5D3281B-CE26-924F-8BBC-9F024BED9209}"/>
              </a:ext>
            </a:extLst>
          </p:cNvPr>
          <p:cNvGrpSpPr/>
          <p:nvPr/>
        </p:nvGrpSpPr>
        <p:grpSpPr>
          <a:xfrm>
            <a:off x="8512430" y="3421477"/>
            <a:ext cx="2854038" cy="1276144"/>
            <a:chOff x="319755" y="4319969"/>
            <a:chExt cx="2088994" cy="127614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F052859-45DD-1646-B6E3-D1659D902716}"/>
                </a:ext>
              </a:extLst>
            </p:cNvPr>
            <p:cNvSpPr txBox="1"/>
            <p:nvPr/>
          </p:nvSpPr>
          <p:spPr>
            <a:xfrm>
              <a:off x="319755" y="4319969"/>
              <a:ext cx="2088993" cy="461665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2"/>
                  </a:solidFill>
                </a:rPr>
                <a:t>LEGAL</a:t>
              </a:r>
              <a:endParaRPr lang="en-US" sz="2400" b="1" noProof="1">
                <a:solidFill>
                  <a:schemeClr val="accent3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7759594-C008-C94D-A25A-6B98A427E218}"/>
                </a:ext>
              </a:extLst>
            </p:cNvPr>
            <p:cNvSpPr/>
            <p:nvPr/>
          </p:nvSpPr>
          <p:spPr>
            <a:xfrm>
              <a:off x="319756" y="4765116"/>
              <a:ext cx="2088993" cy="83099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600" noProof="1"/>
                <a:t>Lorem ipsum dolor sit amet, consectetur adipiscing elit. Integer nec odio. Praesent libero.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71223E8-1E9C-E948-945E-7C4A0A2C3EB9}"/>
              </a:ext>
            </a:extLst>
          </p:cNvPr>
          <p:cNvGrpSpPr/>
          <p:nvPr/>
        </p:nvGrpSpPr>
        <p:grpSpPr>
          <a:xfrm>
            <a:off x="825532" y="1881787"/>
            <a:ext cx="2854038" cy="1276144"/>
            <a:chOff x="319755" y="4319969"/>
            <a:chExt cx="2088994" cy="1276144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780ADF2-6A42-564F-8C22-5FD7D59D4637}"/>
                </a:ext>
              </a:extLst>
            </p:cNvPr>
            <p:cNvSpPr txBox="1"/>
            <p:nvPr/>
          </p:nvSpPr>
          <p:spPr>
            <a:xfrm>
              <a:off x="319755" y="4319969"/>
              <a:ext cx="2088993" cy="461665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algn="r"/>
              <a:r>
                <a:rPr lang="en-US" sz="2400" b="1" noProof="1">
                  <a:solidFill>
                    <a:srgbClr val="FFC000"/>
                  </a:solidFill>
                </a:rPr>
                <a:t>SOCIAL</a:t>
              </a:r>
              <a:endParaRPr lang="en-US" sz="2400" b="1" noProof="1">
                <a:solidFill>
                  <a:schemeClr val="accent5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ABD5449-7F31-CC46-92B2-0CDEBC431ABE}"/>
                </a:ext>
              </a:extLst>
            </p:cNvPr>
            <p:cNvSpPr/>
            <p:nvPr/>
          </p:nvSpPr>
          <p:spPr>
            <a:xfrm>
              <a:off x="319756" y="4765116"/>
              <a:ext cx="2088993" cy="83099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600" noProof="1"/>
                <a:t>Lorem ipsum dolor sit amet, consectetur adipiscing elit. Integer nec odio. Praesent libero.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1C27AE9-363B-DA49-A40A-368339D21239}"/>
              </a:ext>
            </a:extLst>
          </p:cNvPr>
          <p:cNvGrpSpPr/>
          <p:nvPr/>
        </p:nvGrpSpPr>
        <p:grpSpPr>
          <a:xfrm>
            <a:off x="825532" y="4961168"/>
            <a:ext cx="2854038" cy="1276144"/>
            <a:chOff x="319755" y="4319969"/>
            <a:chExt cx="2088994" cy="1276144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7882787-2C5A-DA43-A562-F32040C4D478}"/>
                </a:ext>
              </a:extLst>
            </p:cNvPr>
            <p:cNvSpPr txBox="1"/>
            <p:nvPr/>
          </p:nvSpPr>
          <p:spPr>
            <a:xfrm>
              <a:off x="319755" y="4319969"/>
              <a:ext cx="2088993" cy="461665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algn="r"/>
              <a:r>
                <a:rPr lang="en-US" sz="2400" b="1" noProof="1">
                  <a:solidFill>
                    <a:schemeClr val="accent5"/>
                  </a:solidFill>
                </a:rPr>
                <a:t>POLITICAL</a:t>
              </a:r>
              <a:endParaRPr lang="en-US" sz="2400" b="1" noProof="1">
                <a:solidFill>
                  <a:schemeClr val="accent2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927D58D-6BEF-934F-9BB8-832D4DAAC712}"/>
                </a:ext>
              </a:extLst>
            </p:cNvPr>
            <p:cNvSpPr/>
            <p:nvPr/>
          </p:nvSpPr>
          <p:spPr>
            <a:xfrm>
              <a:off x="319756" y="4765116"/>
              <a:ext cx="2088993" cy="83099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600" noProof="1"/>
                <a:t>Lorem ipsum dolor sit amet, consectetur adipiscing elit. Integer nec odio. Praesent libero.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9994E7B-51EC-144F-83D3-8B5D3F368425}"/>
              </a:ext>
            </a:extLst>
          </p:cNvPr>
          <p:cNvGrpSpPr/>
          <p:nvPr/>
        </p:nvGrpSpPr>
        <p:grpSpPr>
          <a:xfrm>
            <a:off x="8512430" y="1881787"/>
            <a:ext cx="2854038" cy="1276144"/>
            <a:chOff x="319755" y="4319969"/>
            <a:chExt cx="2088994" cy="1276144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D8403D9-1FF1-3340-88F6-0DBC3DD3F049}"/>
                </a:ext>
              </a:extLst>
            </p:cNvPr>
            <p:cNvSpPr txBox="1"/>
            <p:nvPr/>
          </p:nvSpPr>
          <p:spPr>
            <a:xfrm>
              <a:off x="319755" y="4319969"/>
              <a:ext cx="2088993" cy="461665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3"/>
                  </a:solidFill>
                </a:rPr>
                <a:t>TECHNOLOGICAL</a:t>
              </a:r>
              <a:endParaRPr lang="en-US" sz="2400" b="1" noProof="1">
                <a:solidFill>
                  <a:schemeClr val="accent4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6FC0838-9310-804A-A322-84E118ACE362}"/>
                </a:ext>
              </a:extLst>
            </p:cNvPr>
            <p:cNvSpPr/>
            <p:nvPr/>
          </p:nvSpPr>
          <p:spPr>
            <a:xfrm>
              <a:off x="319756" y="4765116"/>
              <a:ext cx="2088993" cy="83099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600" noProof="1"/>
                <a:t>Lorem ipsum dolor sit amet, consectetur adipiscing elit. Integer nec odio. Praesent libero.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813D932-B82A-9144-A822-1824F81801B4}"/>
              </a:ext>
            </a:extLst>
          </p:cNvPr>
          <p:cNvGrpSpPr/>
          <p:nvPr/>
        </p:nvGrpSpPr>
        <p:grpSpPr>
          <a:xfrm>
            <a:off x="8512430" y="4961168"/>
            <a:ext cx="2854038" cy="1276144"/>
            <a:chOff x="319755" y="4319969"/>
            <a:chExt cx="2088994" cy="1276144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07E49C1-D1DC-5E4F-A814-F177BE951A3C}"/>
                </a:ext>
              </a:extLst>
            </p:cNvPr>
            <p:cNvSpPr txBox="1"/>
            <p:nvPr/>
          </p:nvSpPr>
          <p:spPr>
            <a:xfrm>
              <a:off x="319755" y="4319969"/>
              <a:ext cx="2088993" cy="461665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1"/>
                  </a:solidFill>
                </a:rPr>
                <a:t>ENVIRONMENTAL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F1667ED-4814-6340-B60C-8E02DC6DD2A9}"/>
                </a:ext>
              </a:extLst>
            </p:cNvPr>
            <p:cNvSpPr/>
            <p:nvPr/>
          </p:nvSpPr>
          <p:spPr>
            <a:xfrm>
              <a:off x="319756" y="4765116"/>
              <a:ext cx="2088993" cy="83099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600" noProof="1"/>
                <a:t>Lorem ipsum dolor sit amet, consectetur adipiscing elit. Integer nec odio. Praesent libero.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342950B-6270-DC41-A708-4D93AAD69FD6}"/>
              </a:ext>
            </a:extLst>
          </p:cNvPr>
          <p:cNvGrpSpPr/>
          <p:nvPr/>
        </p:nvGrpSpPr>
        <p:grpSpPr>
          <a:xfrm>
            <a:off x="4116575" y="1444116"/>
            <a:ext cx="3958851" cy="5188732"/>
            <a:chOff x="4296174" y="901589"/>
            <a:chExt cx="4403812" cy="577192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CFB3DAB-26F2-CB41-9FF2-89D51D451156}"/>
                </a:ext>
              </a:extLst>
            </p:cNvPr>
            <p:cNvGrpSpPr/>
            <p:nvPr/>
          </p:nvGrpSpPr>
          <p:grpSpPr>
            <a:xfrm>
              <a:off x="4439816" y="943286"/>
              <a:ext cx="4166298" cy="5730230"/>
              <a:chOff x="181813200" y="12446000"/>
              <a:chExt cx="4611376" cy="6342379"/>
            </a:xfrm>
          </p:grpSpPr>
          <p:sp>
            <p:nvSpPr>
              <p:cNvPr id="31" name="Shape">
                <a:extLst>
                  <a:ext uri="{FF2B5EF4-FFF2-40B4-BE49-F238E27FC236}">
                    <a16:creationId xmlns:a16="http://schemas.microsoft.com/office/drawing/2014/main" id="{52DE8B16-0DF5-B64D-B38D-4DAA1328351F}"/>
                  </a:ext>
                </a:extLst>
              </p:cNvPr>
              <p:cNvSpPr/>
              <p:nvPr/>
            </p:nvSpPr>
            <p:spPr>
              <a:xfrm>
                <a:off x="182638700" y="15316200"/>
                <a:ext cx="2915915" cy="3243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601" y="17"/>
                    </a:moveTo>
                    <a:cubicBezTo>
                      <a:pt x="13603" y="837"/>
                      <a:pt x="12286" y="1336"/>
                      <a:pt x="10828" y="1336"/>
                    </a:cubicBezTo>
                    <a:cubicBezTo>
                      <a:pt x="9370" y="1336"/>
                      <a:pt x="8034" y="829"/>
                      <a:pt x="7037" y="0"/>
                    </a:cubicBezTo>
                    <a:lnTo>
                      <a:pt x="0" y="6326"/>
                    </a:lnTo>
                    <a:cubicBezTo>
                      <a:pt x="301" y="6580"/>
                      <a:pt x="602" y="6825"/>
                      <a:pt x="922" y="7062"/>
                    </a:cubicBezTo>
                    <a:cubicBezTo>
                      <a:pt x="4045" y="9354"/>
                      <a:pt x="5842" y="12796"/>
                      <a:pt x="5842" y="16424"/>
                    </a:cubicBezTo>
                    <a:lnTo>
                      <a:pt x="5842" y="19951"/>
                    </a:lnTo>
                    <a:cubicBezTo>
                      <a:pt x="5842" y="20864"/>
                      <a:pt x="6661" y="21600"/>
                      <a:pt x="7677" y="21600"/>
                    </a:cubicBezTo>
                    <a:lnTo>
                      <a:pt x="13933" y="21600"/>
                    </a:lnTo>
                    <a:cubicBezTo>
                      <a:pt x="14949" y="21600"/>
                      <a:pt x="15767" y="20864"/>
                      <a:pt x="15767" y="19951"/>
                    </a:cubicBezTo>
                    <a:lnTo>
                      <a:pt x="15767" y="16424"/>
                    </a:lnTo>
                    <a:cubicBezTo>
                      <a:pt x="15767" y="12771"/>
                      <a:pt x="17630" y="9337"/>
                      <a:pt x="20753" y="7011"/>
                    </a:cubicBezTo>
                    <a:cubicBezTo>
                      <a:pt x="21045" y="6791"/>
                      <a:pt x="21327" y="6563"/>
                      <a:pt x="21600" y="6335"/>
                    </a:cubicBezTo>
                    <a:lnTo>
                      <a:pt x="14601" y="17"/>
                    </a:ln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" name="Shape">
                <a:extLst>
                  <a:ext uri="{FF2B5EF4-FFF2-40B4-BE49-F238E27FC236}">
                    <a16:creationId xmlns:a16="http://schemas.microsoft.com/office/drawing/2014/main" id="{FFA0A2B2-E89F-C144-B638-75FF3D5DB48D}"/>
                  </a:ext>
                </a:extLst>
              </p:cNvPr>
              <p:cNvSpPr/>
              <p:nvPr/>
            </p:nvSpPr>
            <p:spPr>
              <a:xfrm>
                <a:off x="183705500" y="17995900"/>
                <a:ext cx="792486" cy="792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lnTo>
                      <a:pt x="5262" y="0"/>
                    </a:lnTo>
                    <a:cubicBezTo>
                      <a:pt x="2354" y="0"/>
                      <a:pt x="0" y="2354"/>
                      <a:pt x="0" y="5262"/>
                    </a:cubicBezTo>
                    <a:lnTo>
                      <a:pt x="0" y="16338"/>
                    </a:lnTo>
                    <a:cubicBezTo>
                      <a:pt x="0" y="19246"/>
                      <a:pt x="2354" y="21600"/>
                      <a:pt x="5262" y="21600"/>
                    </a:cubicBezTo>
                    <a:lnTo>
                      <a:pt x="16338" y="21600"/>
                    </a:lnTo>
                    <a:cubicBezTo>
                      <a:pt x="19246" y="21600"/>
                      <a:pt x="21600" y="19246"/>
                      <a:pt x="21600" y="16338"/>
                    </a:cubicBezTo>
                    <a:lnTo>
                      <a:pt x="21600" y="5262"/>
                    </a:lnTo>
                    <a:cubicBezTo>
                      <a:pt x="21600" y="2354"/>
                      <a:pt x="19246" y="0"/>
                      <a:pt x="16338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3" name="Shape">
                <a:extLst>
                  <a:ext uri="{FF2B5EF4-FFF2-40B4-BE49-F238E27FC236}">
                    <a16:creationId xmlns:a16="http://schemas.microsoft.com/office/drawing/2014/main" id="{F66E0195-93E5-0B47-8C26-2B0F554EB7C1}"/>
                  </a:ext>
                </a:extLst>
              </p:cNvPr>
              <p:cNvSpPr/>
              <p:nvPr/>
            </p:nvSpPr>
            <p:spPr>
              <a:xfrm>
                <a:off x="183299099" y="15836900"/>
                <a:ext cx="1602134" cy="2717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7" h="21591" extrusionOk="0">
                    <a:moveTo>
                      <a:pt x="20262" y="18302"/>
                    </a:moveTo>
                    <a:cubicBezTo>
                      <a:pt x="20910" y="18302"/>
                      <a:pt x="21439" y="17989"/>
                      <a:pt x="21439" y="17606"/>
                    </a:cubicBezTo>
                    <a:lnTo>
                      <a:pt x="21439" y="17606"/>
                    </a:lnTo>
                    <a:cubicBezTo>
                      <a:pt x="21439" y="17223"/>
                      <a:pt x="20910" y="16910"/>
                      <a:pt x="20262" y="16910"/>
                    </a:cubicBezTo>
                    <a:lnTo>
                      <a:pt x="20211" y="16910"/>
                    </a:lnTo>
                    <a:cubicBezTo>
                      <a:pt x="19989" y="16910"/>
                      <a:pt x="19819" y="16809"/>
                      <a:pt x="19819" y="16678"/>
                    </a:cubicBezTo>
                    <a:lnTo>
                      <a:pt x="19819" y="16335"/>
                    </a:lnTo>
                    <a:cubicBezTo>
                      <a:pt x="19819" y="16204"/>
                      <a:pt x="19989" y="16103"/>
                      <a:pt x="20211" y="16103"/>
                    </a:cubicBezTo>
                    <a:lnTo>
                      <a:pt x="20211" y="16103"/>
                    </a:lnTo>
                    <a:cubicBezTo>
                      <a:pt x="20859" y="16103"/>
                      <a:pt x="21421" y="15810"/>
                      <a:pt x="21439" y="15427"/>
                    </a:cubicBezTo>
                    <a:cubicBezTo>
                      <a:pt x="21456" y="15033"/>
                      <a:pt x="20927" y="14700"/>
                      <a:pt x="20262" y="14700"/>
                    </a:cubicBezTo>
                    <a:cubicBezTo>
                      <a:pt x="20023" y="14700"/>
                      <a:pt x="19819" y="14579"/>
                      <a:pt x="19819" y="14438"/>
                    </a:cubicBezTo>
                    <a:lnTo>
                      <a:pt x="19819" y="13641"/>
                    </a:lnTo>
                    <a:lnTo>
                      <a:pt x="12966" y="13641"/>
                    </a:lnTo>
                    <a:cubicBezTo>
                      <a:pt x="12983" y="10826"/>
                      <a:pt x="13187" y="5802"/>
                      <a:pt x="14346" y="2866"/>
                    </a:cubicBezTo>
                    <a:lnTo>
                      <a:pt x="16989" y="2866"/>
                    </a:lnTo>
                    <a:cubicBezTo>
                      <a:pt x="18029" y="2866"/>
                      <a:pt x="18949" y="2493"/>
                      <a:pt x="19342" y="1918"/>
                    </a:cubicBezTo>
                    <a:cubicBezTo>
                      <a:pt x="19734" y="1353"/>
                      <a:pt x="19512" y="748"/>
                      <a:pt x="18796" y="334"/>
                    </a:cubicBezTo>
                    <a:cubicBezTo>
                      <a:pt x="18404" y="102"/>
                      <a:pt x="17927" y="-9"/>
                      <a:pt x="17449" y="1"/>
                    </a:cubicBezTo>
                    <a:cubicBezTo>
                      <a:pt x="16784" y="21"/>
                      <a:pt x="16119" y="263"/>
                      <a:pt x="15454" y="738"/>
                    </a:cubicBezTo>
                    <a:cubicBezTo>
                      <a:pt x="14909" y="1121"/>
                      <a:pt x="14466" y="1797"/>
                      <a:pt x="14108" y="2654"/>
                    </a:cubicBezTo>
                    <a:lnTo>
                      <a:pt x="7305" y="2654"/>
                    </a:lnTo>
                    <a:cubicBezTo>
                      <a:pt x="6947" y="1797"/>
                      <a:pt x="6504" y="1121"/>
                      <a:pt x="5958" y="738"/>
                    </a:cubicBezTo>
                    <a:cubicBezTo>
                      <a:pt x="5293" y="273"/>
                      <a:pt x="4611" y="21"/>
                      <a:pt x="3964" y="1"/>
                    </a:cubicBezTo>
                    <a:cubicBezTo>
                      <a:pt x="3486" y="-9"/>
                      <a:pt x="3009" y="102"/>
                      <a:pt x="2617" y="334"/>
                    </a:cubicBezTo>
                    <a:cubicBezTo>
                      <a:pt x="1901" y="748"/>
                      <a:pt x="1679" y="1353"/>
                      <a:pt x="2071" y="1918"/>
                    </a:cubicBezTo>
                    <a:cubicBezTo>
                      <a:pt x="2463" y="2493"/>
                      <a:pt x="3384" y="2866"/>
                      <a:pt x="4424" y="2866"/>
                    </a:cubicBezTo>
                    <a:lnTo>
                      <a:pt x="7066" y="2866"/>
                    </a:lnTo>
                    <a:cubicBezTo>
                      <a:pt x="8226" y="5802"/>
                      <a:pt x="8430" y="10826"/>
                      <a:pt x="8447" y="13641"/>
                    </a:cubicBezTo>
                    <a:lnTo>
                      <a:pt x="1628" y="13641"/>
                    </a:lnTo>
                    <a:lnTo>
                      <a:pt x="1628" y="14468"/>
                    </a:lnTo>
                    <a:cubicBezTo>
                      <a:pt x="1628" y="14599"/>
                      <a:pt x="1457" y="14700"/>
                      <a:pt x="1236" y="14700"/>
                    </a:cubicBezTo>
                    <a:cubicBezTo>
                      <a:pt x="622" y="14700"/>
                      <a:pt x="77" y="14963"/>
                      <a:pt x="8" y="15316"/>
                    </a:cubicBezTo>
                    <a:cubicBezTo>
                      <a:pt x="-77" y="15740"/>
                      <a:pt x="486" y="16103"/>
                      <a:pt x="1185" y="16103"/>
                    </a:cubicBezTo>
                    <a:cubicBezTo>
                      <a:pt x="1423" y="16103"/>
                      <a:pt x="1628" y="16224"/>
                      <a:pt x="1628" y="16365"/>
                    </a:cubicBezTo>
                    <a:lnTo>
                      <a:pt x="1628" y="16658"/>
                    </a:lnTo>
                    <a:cubicBezTo>
                      <a:pt x="1628" y="16799"/>
                      <a:pt x="1423" y="16920"/>
                      <a:pt x="1185" y="16920"/>
                    </a:cubicBezTo>
                    <a:cubicBezTo>
                      <a:pt x="537" y="16920"/>
                      <a:pt x="8" y="17233"/>
                      <a:pt x="8" y="17616"/>
                    </a:cubicBezTo>
                    <a:lnTo>
                      <a:pt x="8" y="17616"/>
                    </a:lnTo>
                    <a:cubicBezTo>
                      <a:pt x="8" y="17999"/>
                      <a:pt x="537" y="18312"/>
                      <a:pt x="1185" y="18312"/>
                    </a:cubicBezTo>
                    <a:cubicBezTo>
                      <a:pt x="1423" y="18312"/>
                      <a:pt x="1628" y="18433"/>
                      <a:pt x="1628" y="18574"/>
                    </a:cubicBezTo>
                    <a:lnTo>
                      <a:pt x="1628" y="18897"/>
                    </a:lnTo>
                    <a:cubicBezTo>
                      <a:pt x="1628" y="19028"/>
                      <a:pt x="1457" y="19129"/>
                      <a:pt x="1236" y="19129"/>
                    </a:cubicBezTo>
                    <a:cubicBezTo>
                      <a:pt x="622" y="19129"/>
                      <a:pt x="77" y="19392"/>
                      <a:pt x="8" y="19745"/>
                    </a:cubicBezTo>
                    <a:cubicBezTo>
                      <a:pt x="-77" y="20168"/>
                      <a:pt x="486" y="20532"/>
                      <a:pt x="1185" y="20532"/>
                    </a:cubicBezTo>
                    <a:lnTo>
                      <a:pt x="1628" y="20532"/>
                    </a:lnTo>
                    <a:cubicBezTo>
                      <a:pt x="1628" y="21117"/>
                      <a:pt x="2429" y="21591"/>
                      <a:pt x="3418" y="21591"/>
                    </a:cubicBezTo>
                    <a:lnTo>
                      <a:pt x="18096" y="21591"/>
                    </a:lnTo>
                    <a:cubicBezTo>
                      <a:pt x="19085" y="21591"/>
                      <a:pt x="19886" y="21117"/>
                      <a:pt x="19886" y="20532"/>
                    </a:cubicBezTo>
                    <a:lnTo>
                      <a:pt x="20279" y="20532"/>
                    </a:lnTo>
                    <a:cubicBezTo>
                      <a:pt x="20926" y="20532"/>
                      <a:pt x="21489" y="20239"/>
                      <a:pt x="21506" y="19856"/>
                    </a:cubicBezTo>
                    <a:cubicBezTo>
                      <a:pt x="21523" y="19462"/>
                      <a:pt x="20995" y="19129"/>
                      <a:pt x="20330" y="19129"/>
                    </a:cubicBezTo>
                    <a:cubicBezTo>
                      <a:pt x="20091" y="19129"/>
                      <a:pt x="19886" y="19008"/>
                      <a:pt x="19886" y="18867"/>
                    </a:cubicBezTo>
                    <a:lnTo>
                      <a:pt x="19886" y="18574"/>
                    </a:lnTo>
                    <a:cubicBezTo>
                      <a:pt x="19819" y="18423"/>
                      <a:pt x="20023" y="18302"/>
                      <a:pt x="20262" y="18302"/>
                    </a:cubicBezTo>
                    <a:close/>
                    <a:moveTo>
                      <a:pt x="15693" y="859"/>
                    </a:moveTo>
                    <a:cubicBezTo>
                      <a:pt x="16290" y="435"/>
                      <a:pt x="16887" y="213"/>
                      <a:pt x="17449" y="193"/>
                    </a:cubicBezTo>
                    <a:cubicBezTo>
                      <a:pt x="17841" y="183"/>
                      <a:pt x="18216" y="274"/>
                      <a:pt x="18540" y="465"/>
                    </a:cubicBezTo>
                    <a:cubicBezTo>
                      <a:pt x="19154" y="818"/>
                      <a:pt x="19342" y="1343"/>
                      <a:pt x="19018" y="1827"/>
                    </a:cubicBezTo>
                    <a:cubicBezTo>
                      <a:pt x="18677" y="2332"/>
                      <a:pt x="17893" y="2644"/>
                      <a:pt x="16989" y="2644"/>
                    </a:cubicBezTo>
                    <a:lnTo>
                      <a:pt x="14432" y="2644"/>
                    </a:lnTo>
                    <a:cubicBezTo>
                      <a:pt x="14773" y="1847"/>
                      <a:pt x="15182" y="1212"/>
                      <a:pt x="15693" y="859"/>
                    </a:cubicBezTo>
                    <a:close/>
                    <a:moveTo>
                      <a:pt x="4373" y="2644"/>
                    </a:moveTo>
                    <a:cubicBezTo>
                      <a:pt x="3470" y="2644"/>
                      <a:pt x="2685" y="2332"/>
                      <a:pt x="2344" y="1827"/>
                    </a:cubicBezTo>
                    <a:cubicBezTo>
                      <a:pt x="2020" y="1343"/>
                      <a:pt x="2191" y="818"/>
                      <a:pt x="2822" y="465"/>
                    </a:cubicBezTo>
                    <a:cubicBezTo>
                      <a:pt x="3129" y="284"/>
                      <a:pt x="3487" y="193"/>
                      <a:pt x="3845" y="193"/>
                    </a:cubicBezTo>
                    <a:cubicBezTo>
                      <a:pt x="3862" y="193"/>
                      <a:pt x="3896" y="193"/>
                      <a:pt x="3913" y="193"/>
                    </a:cubicBezTo>
                    <a:cubicBezTo>
                      <a:pt x="4475" y="213"/>
                      <a:pt x="5072" y="435"/>
                      <a:pt x="5669" y="859"/>
                    </a:cubicBezTo>
                    <a:cubicBezTo>
                      <a:pt x="6180" y="1212"/>
                      <a:pt x="6589" y="1847"/>
                      <a:pt x="6930" y="2644"/>
                    </a:cubicBezTo>
                    <a:lnTo>
                      <a:pt x="4373" y="2644"/>
                    </a:lnTo>
                    <a:close/>
                    <a:moveTo>
                      <a:pt x="7357" y="2846"/>
                    </a:moveTo>
                    <a:lnTo>
                      <a:pt x="14005" y="2846"/>
                    </a:lnTo>
                    <a:cubicBezTo>
                      <a:pt x="12846" y="5842"/>
                      <a:pt x="12642" y="10816"/>
                      <a:pt x="12625" y="13621"/>
                    </a:cubicBezTo>
                    <a:lnTo>
                      <a:pt x="8720" y="13621"/>
                    </a:lnTo>
                    <a:cubicBezTo>
                      <a:pt x="8720" y="10816"/>
                      <a:pt x="8516" y="5842"/>
                      <a:pt x="7357" y="284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" name="Shape">
                <a:extLst>
                  <a:ext uri="{FF2B5EF4-FFF2-40B4-BE49-F238E27FC236}">
                    <a16:creationId xmlns:a16="http://schemas.microsoft.com/office/drawing/2014/main" id="{E74C9ACD-326E-2B40-913C-AAA4B27EB016}"/>
                  </a:ext>
                </a:extLst>
              </p:cNvPr>
              <p:cNvSpPr/>
              <p:nvPr/>
            </p:nvSpPr>
            <p:spPr>
              <a:xfrm>
                <a:off x="182613300" y="12446000"/>
                <a:ext cx="1452873" cy="17653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10" y="2937"/>
                    </a:moveTo>
                    <a:cubicBezTo>
                      <a:pt x="14368" y="1228"/>
                      <a:pt x="12424" y="0"/>
                      <a:pt x="10139" y="0"/>
                    </a:cubicBezTo>
                    <a:cubicBezTo>
                      <a:pt x="7326" y="0"/>
                      <a:pt x="5041" y="1880"/>
                      <a:pt x="5041" y="4196"/>
                    </a:cubicBezTo>
                    <a:cubicBezTo>
                      <a:pt x="5041" y="4879"/>
                      <a:pt x="5249" y="5517"/>
                      <a:pt x="5589" y="6092"/>
                    </a:cubicBezTo>
                    <a:cubicBezTo>
                      <a:pt x="3568" y="7117"/>
                      <a:pt x="1680" y="8329"/>
                      <a:pt x="0" y="9697"/>
                    </a:cubicBezTo>
                    <a:lnTo>
                      <a:pt x="14463" y="21600"/>
                    </a:lnTo>
                    <a:cubicBezTo>
                      <a:pt x="16351" y="20155"/>
                      <a:pt x="18843" y="19254"/>
                      <a:pt x="21600" y="19160"/>
                    </a:cubicBezTo>
                    <a:lnTo>
                      <a:pt x="21600" y="2284"/>
                    </a:lnTo>
                    <a:cubicBezTo>
                      <a:pt x="19315" y="2315"/>
                      <a:pt x="17125" y="2533"/>
                      <a:pt x="15010" y="2937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miter lim="400000"/>
              </a:ln>
            </p:spPr>
            <p:txBody>
              <a:bodyPr lIns="38100" tIns="576000" rIns="38100" bIns="38100" anchor="t"/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r>
                  <a:rPr lang="fr-CA" sz="1000" dirty="0">
                    <a:solidFill>
                      <a:schemeClr val="accent4">
                        <a:lumMod val="50000"/>
                      </a:schemeClr>
                    </a:solidFill>
                  </a:rPr>
                  <a:t>SOCIAL</a:t>
                </a:r>
                <a:endParaRPr sz="1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Shape">
                <a:extLst>
                  <a:ext uri="{FF2B5EF4-FFF2-40B4-BE49-F238E27FC236}">
                    <a16:creationId xmlns:a16="http://schemas.microsoft.com/office/drawing/2014/main" id="{CE096694-E3E6-014C-8395-EB3EEB818999}"/>
                  </a:ext>
                </a:extLst>
              </p:cNvPr>
              <p:cNvSpPr/>
              <p:nvPr/>
            </p:nvSpPr>
            <p:spPr>
              <a:xfrm>
                <a:off x="184124599" y="12446000"/>
                <a:ext cx="1445259" cy="1762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058" y="6147"/>
                    </a:moveTo>
                    <a:cubicBezTo>
                      <a:pt x="16437" y="5571"/>
                      <a:pt x="16646" y="4902"/>
                      <a:pt x="16646" y="4202"/>
                    </a:cubicBezTo>
                    <a:cubicBezTo>
                      <a:pt x="16646" y="1883"/>
                      <a:pt x="14350" y="0"/>
                      <a:pt x="11521" y="0"/>
                    </a:cubicBezTo>
                    <a:cubicBezTo>
                      <a:pt x="9206" y="0"/>
                      <a:pt x="7251" y="1245"/>
                      <a:pt x="6605" y="2972"/>
                    </a:cubicBezTo>
                    <a:cubicBezTo>
                      <a:pt x="4479" y="2568"/>
                      <a:pt x="2278" y="2350"/>
                      <a:pt x="0" y="2319"/>
                    </a:cubicBezTo>
                    <a:lnTo>
                      <a:pt x="0" y="19188"/>
                    </a:lnTo>
                    <a:cubicBezTo>
                      <a:pt x="2752" y="19281"/>
                      <a:pt x="5239" y="20184"/>
                      <a:pt x="7137" y="21600"/>
                    </a:cubicBezTo>
                    <a:lnTo>
                      <a:pt x="21600" y="9742"/>
                    </a:lnTo>
                    <a:cubicBezTo>
                      <a:pt x="19949" y="8372"/>
                      <a:pt x="18070" y="7174"/>
                      <a:pt x="16058" y="614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576000" rIns="38100" bIns="38100" anchor="t"/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r>
                  <a:rPr lang="fr-CA" sz="1000" dirty="0">
                    <a:solidFill>
                      <a:schemeClr val="accent3">
                        <a:lumMod val="50000"/>
                      </a:schemeClr>
                    </a:solidFill>
                  </a:rPr>
                  <a:t>TECHNOLOGICAL</a:t>
                </a:r>
                <a:endParaRPr sz="10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Shape">
                <a:extLst>
                  <a:ext uri="{FF2B5EF4-FFF2-40B4-BE49-F238E27FC236}">
                    <a16:creationId xmlns:a16="http://schemas.microsoft.com/office/drawing/2014/main" id="{281059AA-2A93-4C42-A3DA-63994446F091}"/>
                  </a:ext>
                </a:extLst>
              </p:cNvPr>
              <p:cNvSpPr/>
              <p:nvPr/>
            </p:nvSpPr>
            <p:spPr>
              <a:xfrm>
                <a:off x="184658000" y="13284200"/>
                <a:ext cx="1711958" cy="1447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9815"/>
                    </a:moveTo>
                    <a:cubicBezTo>
                      <a:pt x="21600" y="6992"/>
                      <a:pt x="19661" y="4699"/>
                      <a:pt x="17274" y="4699"/>
                    </a:cubicBezTo>
                    <a:cubicBezTo>
                      <a:pt x="16665" y="4699"/>
                      <a:pt x="16088" y="4851"/>
                      <a:pt x="15575" y="5116"/>
                    </a:cubicBezTo>
                    <a:cubicBezTo>
                      <a:pt x="14598" y="3278"/>
                      <a:pt x="13476" y="1554"/>
                      <a:pt x="12210" y="0"/>
                    </a:cubicBezTo>
                    <a:lnTo>
                      <a:pt x="0" y="14438"/>
                    </a:lnTo>
                    <a:cubicBezTo>
                      <a:pt x="1490" y="16333"/>
                      <a:pt x="2420" y="18834"/>
                      <a:pt x="2516" y="21600"/>
                    </a:cubicBezTo>
                    <a:lnTo>
                      <a:pt x="19597" y="21600"/>
                    </a:lnTo>
                    <a:cubicBezTo>
                      <a:pt x="19581" y="19194"/>
                      <a:pt x="19341" y="16844"/>
                      <a:pt x="18908" y="14589"/>
                    </a:cubicBezTo>
                    <a:cubicBezTo>
                      <a:pt x="20478" y="13813"/>
                      <a:pt x="21600" y="11975"/>
                      <a:pt x="21600" y="98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900000" rIns="38100" bIns="38100" anchor="t"/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r>
                  <a:rPr lang="fr-CA" sz="1000" dirty="0">
                    <a:solidFill>
                      <a:schemeClr val="bg1"/>
                    </a:solidFill>
                  </a:rPr>
                  <a:t>LEGAL</a:t>
                </a:r>
                <a:endParaRPr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Shape">
                <a:extLst>
                  <a:ext uri="{FF2B5EF4-FFF2-40B4-BE49-F238E27FC236}">
                    <a16:creationId xmlns:a16="http://schemas.microsoft.com/office/drawing/2014/main" id="{059AD069-600E-A548-9E8C-287873D6F030}"/>
                  </a:ext>
                </a:extLst>
              </p:cNvPr>
              <p:cNvSpPr/>
              <p:nvPr/>
            </p:nvSpPr>
            <p:spPr>
              <a:xfrm>
                <a:off x="181813200" y="13284200"/>
                <a:ext cx="1724658" cy="1447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416" y="0"/>
                    </a:moveTo>
                    <a:cubicBezTo>
                      <a:pt x="8144" y="1573"/>
                      <a:pt x="7015" y="3316"/>
                      <a:pt x="6044" y="5173"/>
                    </a:cubicBezTo>
                    <a:cubicBezTo>
                      <a:pt x="5503" y="4888"/>
                      <a:pt x="4915" y="4737"/>
                      <a:pt x="4295" y="4737"/>
                    </a:cubicBezTo>
                    <a:cubicBezTo>
                      <a:pt x="1925" y="4737"/>
                      <a:pt x="0" y="7029"/>
                      <a:pt x="0" y="9853"/>
                    </a:cubicBezTo>
                    <a:cubicBezTo>
                      <a:pt x="0" y="12051"/>
                      <a:pt x="1161" y="13907"/>
                      <a:pt x="2784" y="14646"/>
                    </a:cubicBezTo>
                    <a:cubicBezTo>
                      <a:pt x="2354" y="16882"/>
                      <a:pt x="2115" y="19213"/>
                      <a:pt x="2115" y="21600"/>
                    </a:cubicBezTo>
                    <a:cubicBezTo>
                      <a:pt x="2115" y="21600"/>
                      <a:pt x="2115" y="21600"/>
                      <a:pt x="2115" y="21600"/>
                    </a:cubicBezTo>
                    <a:lnTo>
                      <a:pt x="19135" y="21600"/>
                    </a:lnTo>
                    <a:cubicBezTo>
                      <a:pt x="19230" y="18853"/>
                      <a:pt x="20153" y="16371"/>
                      <a:pt x="21600" y="14476"/>
                    </a:cubicBezTo>
                    <a:lnTo>
                      <a:pt x="9416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38100" tIns="900000" rIns="38100" bIns="38100" anchor="t"/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r>
                  <a:rPr lang="fr-CA" sz="1000" dirty="0">
                    <a:solidFill>
                      <a:schemeClr val="accent4">
                        <a:lumMod val="50000"/>
                      </a:schemeClr>
                    </a:solidFill>
                  </a:rPr>
                  <a:t>ECONOMIC</a:t>
                </a:r>
                <a:endParaRPr sz="1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Shape">
                <a:extLst>
                  <a:ext uri="{FF2B5EF4-FFF2-40B4-BE49-F238E27FC236}">
                    <a16:creationId xmlns:a16="http://schemas.microsoft.com/office/drawing/2014/main" id="{4AE38965-8473-F644-B31E-52ABD14ECC0A}"/>
                  </a:ext>
                </a:extLst>
              </p:cNvPr>
              <p:cNvSpPr/>
              <p:nvPr/>
            </p:nvSpPr>
            <p:spPr>
              <a:xfrm>
                <a:off x="184658000" y="14795499"/>
                <a:ext cx="1766576" cy="14274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extrusionOk="0">
                    <a:moveTo>
                      <a:pt x="18434" y="5765"/>
                    </a:moveTo>
                    <a:cubicBezTo>
                      <a:pt x="18745" y="3901"/>
                      <a:pt x="18931" y="1979"/>
                      <a:pt x="18978" y="0"/>
                    </a:cubicBezTo>
                    <a:lnTo>
                      <a:pt x="2436" y="0"/>
                    </a:lnTo>
                    <a:cubicBezTo>
                      <a:pt x="2343" y="2806"/>
                      <a:pt x="1443" y="5342"/>
                      <a:pt x="0" y="7264"/>
                    </a:cubicBezTo>
                    <a:lnTo>
                      <a:pt x="11576" y="21600"/>
                    </a:lnTo>
                    <a:cubicBezTo>
                      <a:pt x="13050" y="19736"/>
                      <a:pt x="14353" y="17660"/>
                      <a:pt x="15424" y="15393"/>
                    </a:cubicBezTo>
                    <a:cubicBezTo>
                      <a:pt x="16014" y="15777"/>
                      <a:pt x="16681" y="16008"/>
                      <a:pt x="17395" y="16008"/>
                    </a:cubicBezTo>
                    <a:cubicBezTo>
                      <a:pt x="19707" y="16008"/>
                      <a:pt x="21584" y="13683"/>
                      <a:pt x="21584" y="10819"/>
                    </a:cubicBezTo>
                    <a:cubicBezTo>
                      <a:pt x="21600" y="8359"/>
                      <a:pt x="20250" y="6322"/>
                      <a:pt x="18434" y="576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38100" tIns="144000" rIns="38100" bIns="38100" anchor="t"/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r>
                  <a:rPr lang="fr-CA" sz="1000" dirty="0">
                    <a:solidFill>
                      <a:schemeClr val="bg1"/>
                    </a:solidFill>
                  </a:rPr>
                  <a:t>ENVIRONMENTAL</a:t>
                </a:r>
                <a:endParaRPr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Shape">
                <a:extLst>
                  <a:ext uri="{FF2B5EF4-FFF2-40B4-BE49-F238E27FC236}">
                    <a16:creationId xmlns:a16="http://schemas.microsoft.com/office/drawing/2014/main" id="{D9272DAF-22A6-7044-B15C-D1F4A24EB05D}"/>
                  </a:ext>
                </a:extLst>
              </p:cNvPr>
              <p:cNvSpPr/>
              <p:nvPr/>
            </p:nvSpPr>
            <p:spPr>
              <a:xfrm>
                <a:off x="181851300" y="14795499"/>
                <a:ext cx="1692908" cy="14274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7226"/>
                    </a:moveTo>
                    <a:cubicBezTo>
                      <a:pt x="20125" y="5304"/>
                      <a:pt x="19186" y="2786"/>
                      <a:pt x="19088" y="0"/>
                    </a:cubicBezTo>
                    <a:lnTo>
                      <a:pt x="1750" y="0"/>
                    </a:lnTo>
                    <a:cubicBezTo>
                      <a:pt x="1799" y="2114"/>
                      <a:pt x="2009" y="4189"/>
                      <a:pt x="2382" y="6169"/>
                    </a:cubicBezTo>
                    <a:cubicBezTo>
                      <a:pt x="972" y="7033"/>
                      <a:pt x="0" y="8782"/>
                      <a:pt x="0" y="10800"/>
                    </a:cubicBezTo>
                    <a:cubicBezTo>
                      <a:pt x="0" y="13663"/>
                      <a:pt x="1961" y="15989"/>
                      <a:pt x="4375" y="15989"/>
                    </a:cubicBezTo>
                    <a:cubicBezTo>
                      <a:pt x="4813" y="15989"/>
                      <a:pt x="5234" y="15912"/>
                      <a:pt x="5639" y="15777"/>
                    </a:cubicBezTo>
                    <a:cubicBezTo>
                      <a:pt x="6725" y="17891"/>
                      <a:pt x="8005" y="19851"/>
                      <a:pt x="9463" y="21600"/>
                    </a:cubicBezTo>
                    <a:lnTo>
                      <a:pt x="21600" y="7226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144000" rIns="38100" bIns="38100" anchor="t"/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r>
                  <a:rPr lang="fr-CA" sz="1000" dirty="0">
                    <a:solidFill>
                      <a:schemeClr val="bg1"/>
                    </a:solidFill>
                  </a:rPr>
                  <a:t>POLITICAL</a:t>
                </a:r>
                <a:endParaRPr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141214E-E4CA-5641-8385-A1B0206B8F13}"/>
                </a:ext>
              </a:extLst>
            </p:cNvPr>
            <p:cNvSpPr txBox="1"/>
            <p:nvPr/>
          </p:nvSpPr>
          <p:spPr>
            <a:xfrm>
              <a:off x="4392816" y="3354132"/>
              <a:ext cx="813730" cy="787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9C22D44-1941-DD46-8106-8F53A669C9CC}"/>
                </a:ext>
              </a:extLst>
            </p:cNvPr>
            <p:cNvSpPr txBox="1"/>
            <p:nvPr/>
          </p:nvSpPr>
          <p:spPr>
            <a:xfrm>
              <a:off x="4296174" y="1905642"/>
              <a:ext cx="813730" cy="787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6F6259-5B8C-7B42-8031-2B88B80903AF}"/>
                </a:ext>
              </a:extLst>
            </p:cNvPr>
            <p:cNvSpPr txBox="1"/>
            <p:nvPr/>
          </p:nvSpPr>
          <p:spPr>
            <a:xfrm>
              <a:off x="5335746" y="901589"/>
              <a:ext cx="813730" cy="787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7031DDD-2C23-534B-B115-422CD6711E02}"/>
                </a:ext>
              </a:extLst>
            </p:cNvPr>
            <p:cNvSpPr txBox="1"/>
            <p:nvPr/>
          </p:nvSpPr>
          <p:spPr>
            <a:xfrm>
              <a:off x="6822935" y="901589"/>
              <a:ext cx="813730" cy="787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8BA5C55-D53A-7242-8AF0-F361BA58B1CB}"/>
                </a:ext>
              </a:extLst>
            </p:cNvPr>
            <p:cNvSpPr txBox="1"/>
            <p:nvPr/>
          </p:nvSpPr>
          <p:spPr>
            <a:xfrm>
              <a:off x="7836950" y="1926264"/>
              <a:ext cx="813730" cy="787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75D12BB-85D5-E444-BEC3-D0897F9210C6}"/>
                </a:ext>
              </a:extLst>
            </p:cNvPr>
            <p:cNvSpPr txBox="1"/>
            <p:nvPr/>
          </p:nvSpPr>
          <p:spPr>
            <a:xfrm>
              <a:off x="7886256" y="3332751"/>
              <a:ext cx="813730" cy="787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FB6146B-0F1F-5B47-BE35-A8910931B7B3}"/>
              </a:ext>
            </a:extLst>
          </p:cNvPr>
          <p:cNvSpPr txBox="1"/>
          <p:nvPr/>
        </p:nvSpPr>
        <p:spPr>
          <a:xfrm>
            <a:off x="5556775" y="3025308"/>
            <a:ext cx="1089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PESTLE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ANALYSIS</a:t>
            </a:r>
          </a:p>
        </p:txBody>
      </p:sp>
      <p:pic>
        <p:nvPicPr>
          <p:cNvPr id="8" name="Graphic 7" descr="Gavel">
            <a:extLst>
              <a:ext uri="{FF2B5EF4-FFF2-40B4-BE49-F238E27FC236}">
                <a16:creationId xmlns:a16="http://schemas.microsoft.com/office/drawing/2014/main" id="{D34B2790-39EE-AF42-8C49-CF315D4B8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7076" y="2564308"/>
            <a:ext cx="443122" cy="443122"/>
          </a:xfrm>
          <a:prstGeom prst="rect">
            <a:avLst/>
          </a:prstGeom>
        </p:spPr>
      </p:pic>
      <p:pic>
        <p:nvPicPr>
          <p:cNvPr id="10" name="Graphic 9" descr="Bar graph with upward trend">
            <a:extLst>
              <a:ext uri="{FF2B5EF4-FFF2-40B4-BE49-F238E27FC236}">
                <a16:creationId xmlns:a16="http://schemas.microsoft.com/office/drawing/2014/main" id="{FF7F2B42-1C35-9548-891A-F5FF98FD46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7075" y="2558497"/>
            <a:ext cx="443122" cy="443122"/>
          </a:xfrm>
          <a:prstGeom prst="rect">
            <a:avLst/>
          </a:prstGeom>
        </p:spPr>
      </p:pic>
      <p:pic>
        <p:nvPicPr>
          <p:cNvPr id="12" name="Graphic 11" descr="Connections">
            <a:extLst>
              <a:ext uri="{FF2B5EF4-FFF2-40B4-BE49-F238E27FC236}">
                <a16:creationId xmlns:a16="http://schemas.microsoft.com/office/drawing/2014/main" id="{14AF4588-0F1D-8B42-9D8F-52ADB3AC66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20918" y="2253311"/>
            <a:ext cx="443122" cy="443122"/>
          </a:xfrm>
          <a:prstGeom prst="rect">
            <a:avLst/>
          </a:prstGeom>
        </p:spPr>
      </p:pic>
      <p:pic>
        <p:nvPicPr>
          <p:cNvPr id="14" name="Graphic 13" descr="Open hand with plant">
            <a:extLst>
              <a:ext uri="{FF2B5EF4-FFF2-40B4-BE49-F238E27FC236}">
                <a16:creationId xmlns:a16="http://schemas.microsoft.com/office/drawing/2014/main" id="{C21E0737-6A8A-F040-9301-F49D24A597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47239" y="3700029"/>
            <a:ext cx="443122" cy="443122"/>
          </a:xfrm>
          <a:prstGeom prst="rect">
            <a:avLst/>
          </a:prstGeom>
        </p:spPr>
      </p:pic>
      <p:pic>
        <p:nvPicPr>
          <p:cNvPr id="16" name="Graphic 15" descr="Cell Tower">
            <a:extLst>
              <a:ext uri="{FF2B5EF4-FFF2-40B4-BE49-F238E27FC236}">
                <a16:creationId xmlns:a16="http://schemas.microsoft.com/office/drawing/2014/main" id="{29B2552C-3D39-D64B-919A-6453E87C7D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05442" y="2272072"/>
            <a:ext cx="443122" cy="443122"/>
          </a:xfrm>
          <a:prstGeom prst="rect">
            <a:avLst/>
          </a:prstGeom>
        </p:spPr>
      </p:pic>
      <p:pic>
        <p:nvPicPr>
          <p:cNvPr id="18" name="Graphic 17" descr="Lecturer">
            <a:extLst>
              <a:ext uri="{FF2B5EF4-FFF2-40B4-BE49-F238E27FC236}">
                <a16:creationId xmlns:a16="http://schemas.microsoft.com/office/drawing/2014/main" id="{7C73F55F-97B8-9940-BDBF-F1617503D2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86598" y="3739974"/>
            <a:ext cx="443122" cy="44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42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 dirty="0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Hope you like these marketing models :)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968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71254" y="6461797"/>
            <a:ext cx="2049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hlinkClick r:id="rId3"/>
              </a:rPr>
              <a:t>www.showeet.com</a:t>
            </a: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</a:rPr>
              <a:t>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29" name="Freeform 310">
            <a:hlinkClick r:id="rId4"/>
          </p:cNvPr>
          <p:cNvSpPr/>
          <p:nvPr/>
        </p:nvSpPr>
        <p:spPr>
          <a:xfrm>
            <a:off x="441835" y="5252883"/>
            <a:ext cx="243087" cy="468552"/>
          </a:xfrm>
          <a:custGeom>
            <a:avLst/>
            <a:gdLst/>
            <a:ahLst/>
            <a:cxnLst/>
            <a:rect l="l" t="t" r="r" b="b"/>
            <a:pathLst>
              <a:path w="243398" h="468766">
                <a:moveTo>
                  <a:pt x="179168" y="0"/>
                </a:moveTo>
                <a:cubicBezTo>
                  <a:pt x="206776" y="0"/>
                  <a:pt x="228186" y="1127"/>
                  <a:pt x="243398" y="3381"/>
                </a:cubicBezTo>
                <a:lnTo>
                  <a:pt x="243398" y="77752"/>
                </a:lnTo>
                <a:lnTo>
                  <a:pt x="199169" y="77752"/>
                </a:lnTo>
                <a:cubicBezTo>
                  <a:pt x="183018" y="77752"/>
                  <a:pt x="172125" y="81133"/>
                  <a:pt x="166491" y="87894"/>
                </a:cubicBezTo>
                <a:cubicBezTo>
                  <a:pt x="160857" y="94655"/>
                  <a:pt x="158040" y="104796"/>
                  <a:pt x="158040" y="118318"/>
                </a:cubicBezTo>
                <a:lnTo>
                  <a:pt x="158040" y="171562"/>
                </a:lnTo>
                <a:lnTo>
                  <a:pt x="240581" y="171562"/>
                </a:lnTo>
                <a:lnTo>
                  <a:pt x="229594" y="254948"/>
                </a:lnTo>
                <a:lnTo>
                  <a:pt x="158040" y="254948"/>
                </a:lnTo>
                <a:lnTo>
                  <a:pt x="158040" y="468766"/>
                </a:lnTo>
                <a:lnTo>
                  <a:pt x="71836" y="468766"/>
                </a:lnTo>
                <a:lnTo>
                  <a:pt x="71836" y="254948"/>
                </a:lnTo>
                <a:lnTo>
                  <a:pt x="0" y="254948"/>
                </a:lnTo>
                <a:lnTo>
                  <a:pt x="0" y="171562"/>
                </a:lnTo>
                <a:lnTo>
                  <a:pt x="71836" y="171562"/>
                </a:lnTo>
                <a:lnTo>
                  <a:pt x="71836" y="110149"/>
                </a:lnTo>
                <a:cubicBezTo>
                  <a:pt x="71836" y="75217"/>
                  <a:pt x="81602" y="48126"/>
                  <a:pt x="101134" y="28875"/>
                </a:cubicBezTo>
                <a:cubicBezTo>
                  <a:pt x="120667" y="9625"/>
                  <a:pt x="146677" y="0"/>
                  <a:pt x="179168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2">
            <a:hlinkClick r:id="rId5"/>
          </p:cNvPr>
          <p:cNvSpPr/>
          <p:nvPr/>
        </p:nvSpPr>
        <p:spPr>
          <a:xfrm>
            <a:off x="383083" y="5993031"/>
            <a:ext cx="360590" cy="468766"/>
          </a:xfrm>
          <a:custGeom>
            <a:avLst/>
            <a:gdLst/>
            <a:ahLst/>
            <a:cxnLst/>
            <a:rect l="l" t="t" r="r" b="b"/>
            <a:pathLst>
              <a:path w="360590" h="468766">
                <a:moveTo>
                  <a:pt x="191564" y="0"/>
                </a:moveTo>
                <a:cubicBezTo>
                  <a:pt x="221237" y="0"/>
                  <a:pt x="248845" y="6245"/>
                  <a:pt x="274386" y="18734"/>
                </a:cubicBezTo>
                <a:cubicBezTo>
                  <a:pt x="299928" y="31223"/>
                  <a:pt x="320681" y="49393"/>
                  <a:pt x="336644" y="73245"/>
                </a:cubicBezTo>
                <a:cubicBezTo>
                  <a:pt x="352608" y="97096"/>
                  <a:pt x="360590" y="124047"/>
                  <a:pt x="360590" y="154096"/>
                </a:cubicBezTo>
                <a:cubicBezTo>
                  <a:pt x="360590" y="172125"/>
                  <a:pt x="358806" y="189779"/>
                  <a:pt x="355237" y="207057"/>
                </a:cubicBezTo>
                <a:cubicBezTo>
                  <a:pt x="351669" y="224335"/>
                  <a:pt x="346035" y="240956"/>
                  <a:pt x="338335" y="256920"/>
                </a:cubicBezTo>
                <a:cubicBezTo>
                  <a:pt x="330635" y="272883"/>
                  <a:pt x="321244" y="286922"/>
                  <a:pt x="310164" y="299036"/>
                </a:cubicBezTo>
                <a:cubicBezTo>
                  <a:pt x="299083" y="311149"/>
                  <a:pt x="285467" y="320821"/>
                  <a:pt x="269316" y="328052"/>
                </a:cubicBezTo>
                <a:cubicBezTo>
                  <a:pt x="253164" y="335282"/>
                  <a:pt x="235416" y="338898"/>
                  <a:pt x="216072" y="338898"/>
                </a:cubicBezTo>
                <a:cubicBezTo>
                  <a:pt x="203302" y="338898"/>
                  <a:pt x="190625" y="335893"/>
                  <a:pt x="178041" y="329883"/>
                </a:cubicBezTo>
                <a:cubicBezTo>
                  <a:pt x="165459" y="323873"/>
                  <a:pt x="156444" y="315610"/>
                  <a:pt x="150997" y="305092"/>
                </a:cubicBezTo>
                <a:cubicBezTo>
                  <a:pt x="149119" y="312417"/>
                  <a:pt x="146490" y="322981"/>
                  <a:pt x="143109" y="336785"/>
                </a:cubicBezTo>
                <a:cubicBezTo>
                  <a:pt x="139729" y="350588"/>
                  <a:pt x="137522" y="359509"/>
                  <a:pt x="136489" y="363547"/>
                </a:cubicBezTo>
                <a:cubicBezTo>
                  <a:pt x="135456" y="367585"/>
                  <a:pt x="133531" y="374252"/>
                  <a:pt x="130714" y="383549"/>
                </a:cubicBezTo>
                <a:cubicBezTo>
                  <a:pt x="127897" y="392845"/>
                  <a:pt x="125455" y="399512"/>
                  <a:pt x="123390" y="403550"/>
                </a:cubicBezTo>
                <a:cubicBezTo>
                  <a:pt x="121324" y="407588"/>
                  <a:pt x="118319" y="413457"/>
                  <a:pt x="114375" y="421157"/>
                </a:cubicBezTo>
                <a:cubicBezTo>
                  <a:pt x="110431" y="428857"/>
                  <a:pt x="106112" y="436135"/>
                  <a:pt x="101416" y="442990"/>
                </a:cubicBezTo>
                <a:cubicBezTo>
                  <a:pt x="96721" y="449844"/>
                  <a:pt x="90899" y="457967"/>
                  <a:pt x="83950" y="467358"/>
                </a:cubicBezTo>
                <a:lnTo>
                  <a:pt x="80006" y="468766"/>
                </a:lnTo>
                <a:lnTo>
                  <a:pt x="77471" y="465949"/>
                </a:lnTo>
                <a:cubicBezTo>
                  <a:pt x="74654" y="436463"/>
                  <a:pt x="73245" y="418809"/>
                  <a:pt x="73245" y="412987"/>
                </a:cubicBezTo>
                <a:cubicBezTo>
                  <a:pt x="73245" y="395709"/>
                  <a:pt x="75264" y="376318"/>
                  <a:pt x="79302" y="354814"/>
                </a:cubicBezTo>
                <a:cubicBezTo>
                  <a:pt x="83340" y="333310"/>
                  <a:pt x="89584" y="306313"/>
                  <a:pt x="98036" y="273823"/>
                </a:cubicBezTo>
                <a:cubicBezTo>
                  <a:pt x="106487" y="241332"/>
                  <a:pt x="111370" y="222270"/>
                  <a:pt x="112685" y="216635"/>
                </a:cubicBezTo>
                <a:cubicBezTo>
                  <a:pt x="106675" y="204428"/>
                  <a:pt x="103670" y="188558"/>
                  <a:pt x="103670" y="169026"/>
                </a:cubicBezTo>
                <a:cubicBezTo>
                  <a:pt x="103670" y="153438"/>
                  <a:pt x="108553" y="138789"/>
                  <a:pt x="118319" y="125079"/>
                </a:cubicBezTo>
                <a:cubicBezTo>
                  <a:pt x="128085" y="111370"/>
                  <a:pt x="140480" y="104515"/>
                  <a:pt x="155504" y="104515"/>
                </a:cubicBezTo>
                <a:cubicBezTo>
                  <a:pt x="166961" y="104515"/>
                  <a:pt x="175882" y="108318"/>
                  <a:pt x="182267" y="115924"/>
                </a:cubicBezTo>
                <a:cubicBezTo>
                  <a:pt x="188653" y="123530"/>
                  <a:pt x="191845" y="133155"/>
                  <a:pt x="191845" y="144799"/>
                </a:cubicBezTo>
                <a:cubicBezTo>
                  <a:pt x="191845" y="157194"/>
                  <a:pt x="187713" y="175130"/>
                  <a:pt x="179450" y="198606"/>
                </a:cubicBezTo>
                <a:cubicBezTo>
                  <a:pt x="171187" y="222082"/>
                  <a:pt x="167055" y="239642"/>
                  <a:pt x="167055" y="251286"/>
                </a:cubicBezTo>
                <a:cubicBezTo>
                  <a:pt x="167055" y="263118"/>
                  <a:pt x="171280" y="272930"/>
                  <a:pt x="179732" y="280724"/>
                </a:cubicBezTo>
                <a:cubicBezTo>
                  <a:pt x="188183" y="288518"/>
                  <a:pt x="198418" y="292415"/>
                  <a:pt x="210438" y="292415"/>
                </a:cubicBezTo>
                <a:cubicBezTo>
                  <a:pt x="220767" y="292415"/>
                  <a:pt x="230346" y="290068"/>
                  <a:pt x="239173" y="285373"/>
                </a:cubicBezTo>
                <a:cubicBezTo>
                  <a:pt x="248000" y="280677"/>
                  <a:pt x="255371" y="274292"/>
                  <a:pt x="261287" y="266216"/>
                </a:cubicBezTo>
                <a:cubicBezTo>
                  <a:pt x="267203" y="258141"/>
                  <a:pt x="272462" y="249220"/>
                  <a:pt x="277062" y="239454"/>
                </a:cubicBezTo>
                <a:cubicBezTo>
                  <a:pt x="281664" y="229688"/>
                  <a:pt x="285232" y="219312"/>
                  <a:pt x="287768" y="208325"/>
                </a:cubicBezTo>
                <a:cubicBezTo>
                  <a:pt x="290303" y="197338"/>
                  <a:pt x="292181" y="186915"/>
                  <a:pt x="293402" y="177055"/>
                </a:cubicBezTo>
                <a:cubicBezTo>
                  <a:pt x="294622" y="167195"/>
                  <a:pt x="295233" y="157852"/>
                  <a:pt x="295233" y="149025"/>
                </a:cubicBezTo>
                <a:cubicBezTo>
                  <a:pt x="295233" y="116534"/>
                  <a:pt x="284951" y="91227"/>
                  <a:pt x="264386" y="73104"/>
                </a:cubicBezTo>
                <a:cubicBezTo>
                  <a:pt x="243821" y="54981"/>
                  <a:pt x="217011" y="45919"/>
                  <a:pt x="183957" y="45919"/>
                </a:cubicBezTo>
                <a:cubicBezTo>
                  <a:pt x="146396" y="45919"/>
                  <a:pt x="115032" y="58079"/>
                  <a:pt x="89866" y="82400"/>
                </a:cubicBezTo>
                <a:cubicBezTo>
                  <a:pt x="64700" y="106721"/>
                  <a:pt x="52117" y="137569"/>
                  <a:pt x="52117" y="174942"/>
                </a:cubicBezTo>
                <a:cubicBezTo>
                  <a:pt x="52117" y="183206"/>
                  <a:pt x="53291" y="191187"/>
                  <a:pt x="55638" y="198888"/>
                </a:cubicBezTo>
                <a:cubicBezTo>
                  <a:pt x="57986" y="206588"/>
                  <a:pt x="60521" y="212691"/>
                  <a:pt x="63244" y="217199"/>
                </a:cubicBezTo>
                <a:cubicBezTo>
                  <a:pt x="65968" y="221706"/>
                  <a:pt x="68503" y="225979"/>
                  <a:pt x="70851" y="230016"/>
                </a:cubicBezTo>
                <a:cubicBezTo>
                  <a:pt x="73198" y="234054"/>
                  <a:pt x="74372" y="236918"/>
                  <a:pt x="74372" y="238609"/>
                </a:cubicBezTo>
                <a:cubicBezTo>
                  <a:pt x="74372" y="243867"/>
                  <a:pt x="72963" y="250722"/>
                  <a:pt x="70146" y="259174"/>
                </a:cubicBezTo>
                <a:cubicBezTo>
                  <a:pt x="67329" y="267625"/>
                  <a:pt x="63855" y="271851"/>
                  <a:pt x="59723" y="271851"/>
                </a:cubicBezTo>
                <a:cubicBezTo>
                  <a:pt x="59348" y="271851"/>
                  <a:pt x="57751" y="271569"/>
                  <a:pt x="54934" y="271005"/>
                </a:cubicBezTo>
                <a:cubicBezTo>
                  <a:pt x="45356" y="268188"/>
                  <a:pt x="36857" y="262930"/>
                  <a:pt x="29439" y="255230"/>
                </a:cubicBezTo>
                <a:cubicBezTo>
                  <a:pt x="22021" y="247530"/>
                  <a:pt x="16293" y="238656"/>
                  <a:pt x="12255" y="228608"/>
                </a:cubicBezTo>
                <a:cubicBezTo>
                  <a:pt x="8217" y="218560"/>
                  <a:pt x="5165" y="208419"/>
                  <a:pt x="3099" y="198183"/>
                </a:cubicBezTo>
                <a:cubicBezTo>
                  <a:pt x="1033" y="187948"/>
                  <a:pt x="0" y="177947"/>
                  <a:pt x="0" y="168181"/>
                </a:cubicBezTo>
                <a:cubicBezTo>
                  <a:pt x="0" y="147898"/>
                  <a:pt x="3522" y="128789"/>
                  <a:pt x="10565" y="110853"/>
                </a:cubicBezTo>
                <a:cubicBezTo>
                  <a:pt x="17607" y="92917"/>
                  <a:pt x="27326" y="77283"/>
                  <a:pt x="39722" y="63948"/>
                </a:cubicBezTo>
                <a:cubicBezTo>
                  <a:pt x="52117" y="50614"/>
                  <a:pt x="66390" y="39064"/>
                  <a:pt x="82541" y="29298"/>
                </a:cubicBezTo>
                <a:cubicBezTo>
                  <a:pt x="98693" y="19532"/>
                  <a:pt x="116065" y="12207"/>
                  <a:pt x="134658" y="7324"/>
                </a:cubicBezTo>
                <a:cubicBezTo>
                  <a:pt x="153251" y="2441"/>
                  <a:pt x="172220" y="0"/>
                  <a:pt x="19156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32">
            <a:hlinkClick r:id="rId6"/>
          </p:cNvPr>
          <p:cNvSpPr/>
          <p:nvPr/>
        </p:nvSpPr>
        <p:spPr>
          <a:xfrm>
            <a:off x="341674" y="4620863"/>
            <a:ext cx="443408" cy="360424"/>
          </a:xfrm>
          <a:custGeom>
            <a:avLst/>
            <a:gdLst/>
            <a:ahLst/>
            <a:cxnLst/>
            <a:rect l="l" t="t" r="r" b="b"/>
            <a:pathLst>
              <a:path w="443976" h="360589">
                <a:moveTo>
                  <a:pt x="307346" y="0"/>
                </a:moveTo>
                <a:cubicBezTo>
                  <a:pt x="333639" y="0"/>
                  <a:pt x="355800" y="9578"/>
                  <a:pt x="373830" y="28734"/>
                </a:cubicBezTo>
                <a:cubicBezTo>
                  <a:pt x="394301" y="24790"/>
                  <a:pt x="413551" y="17466"/>
                  <a:pt x="431581" y="6761"/>
                </a:cubicBezTo>
                <a:cubicBezTo>
                  <a:pt x="424632" y="28359"/>
                  <a:pt x="411298" y="45074"/>
                  <a:pt x="391578" y="56905"/>
                </a:cubicBezTo>
                <a:cubicBezTo>
                  <a:pt x="409044" y="55027"/>
                  <a:pt x="426510" y="50332"/>
                  <a:pt x="443976" y="42820"/>
                </a:cubicBezTo>
                <a:cubicBezTo>
                  <a:pt x="431392" y="61225"/>
                  <a:pt x="416180" y="76907"/>
                  <a:pt x="398339" y="89866"/>
                </a:cubicBezTo>
                <a:cubicBezTo>
                  <a:pt x="398526" y="92495"/>
                  <a:pt x="398620" y="96439"/>
                  <a:pt x="398620" y="101697"/>
                </a:cubicBezTo>
                <a:cubicBezTo>
                  <a:pt x="398620" y="126112"/>
                  <a:pt x="395052" y="150480"/>
                  <a:pt x="387915" y="174801"/>
                </a:cubicBezTo>
                <a:cubicBezTo>
                  <a:pt x="380778" y="199122"/>
                  <a:pt x="369933" y="222457"/>
                  <a:pt x="355378" y="244806"/>
                </a:cubicBezTo>
                <a:cubicBezTo>
                  <a:pt x="340823" y="267155"/>
                  <a:pt x="323497" y="286922"/>
                  <a:pt x="303402" y="304106"/>
                </a:cubicBezTo>
                <a:cubicBezTo>
                  <a:pt x="283307" y="321291"/>
                  <a:pt x="259080" y="335001"/>
                  <a:pt x="230722" y="345236"/>
                </a:cubicBezTo>
                <a:cubicBezTo>
                  <a:pt x="202362" y="355471"/>
                  <a:pt x="172032" y="360589"/>
                  <a:pt x="139728" y="360589"/>
                </a:cubicBezTo>
                <a:cubicBezTo>
                  <a:pt x="88832" y="360589"/>
                  <a:pt x="42256" y="346973"/>
                  <a:pt x="0" y="319741"/>
                </a:cubicBezTo>
                <a:cubicBezTo>
                  <a:pt x="6574" y="320492"/>
                  <a:pt x="13898" y="320868"/>
                  <a:pt x="21974" y="320868"/>
                </a:cubicBezTo>
                <a:cubicBezTo>
                  <a:pt x="64230" y="320868"/>
                  <a:pt x="101886" y="307909"/>
                  <a:pt x="134940" y="281992"/>
                </a:cubicBezTo>
                <a:cubicBezTo>
                  <a:pt x="115220" y="281616"/>
                  <a:pt x="97566" y="275560"/>
                  <a:pt x="81978" y="263822"/>
                </a:cubicBezTo>
                <a:cubicBezTo>
                  <a:pt x="66390" y="252084"/>
                  <a:pt x="55685" y="237106"/>
                  <a:pt x="49863" y="218889"/>
                </a:cubicBezTo>
                <a:cubicBezTo>
                  <a:pt x="56060" y="219828"/>
                  <a:pt x="61788" y="220297"/>
                  <a:pt x="67048" y="220297"/>
                </a:cubicBezTo>
                <a:cubicBezTo>
                  <a:pt x="75122" y="220297"/>
                  <a:pt x="83105" y="219264"/>
                  <a:pt x="90992" y="217199"/>
                </a:cubicBezTo>
                <a:cubicBezTo>
                  <a:pt x="69958" y="212879"/>
                  <a:pt x="52539" y="202409"/>
                  <a:pt x="38736" y="185788"/>
                </a:cubicBezTo>
                <a:cubicBezTo>
                  <a:pt x="24932" y="169167"/>
                  <a:pt x="18030" y="149870"/>
                  <a:pt x="18030" y="127896"/>
                </a:cubicBezTo>
                <a:lnTo>
                  <a:pt x="18030" y="126770"/>
                </a:lnTo>
                <a:cubicBezTo>
                  <a:pt x="30800" y="133906"/>
                  <a:pt x="44510" y="137756"/>
                  <a:pt x="59160" y="138320"/>
                </a:cubicBezTo>
                <a:cubicBezTo>
                  <a:pt x="46764" y="130056"/>
                  <a:pt x="36904" y="119257"/>
                  <a:pt x="29580" y="105923"/>
                </a:cubicBezTo>
                <a:cubicBezTo>
                  <a:pt x="22256" y="92589"/>
                  <a:pt x="18593" y="78128"/>
                  <a:pt x="18593" y="62540"/>
                </a:cubicBezTo>
                <a:cubicBezTo>
                  <a:pt x="18593" y="46013"/>
                  <a:pt x="22724" y="30706"/>
                  <a:pt x="30988" y="16621"/>
                </a:cubicBezTo>
                <a:cubicBezTo>
                  <a:pt x="53713" y="44604"/>
                  <a:pt x="81367" y="67000"/>
                  <a:pt x="113952" y="83809"/>
                </a:cubicBezTo>
                <a:cubicBezTo>
                  <a:pt x="146536" y="100617"/>
                  <a:pt x="181422" y="109961"/>
                  <a:pt x="218608" y="111839"/>
                </a:cubicBezTo>
                <a:cubicBezTo>
                  <a:pt x="217104" y="104702"/>
                  <a:pt x="216354" y="97753"/>
                  <a:pt x="216354" y="90992"/>
                </a:cubicBezTo>
                <a:cubicBezTo>
                  <a:pt x="216354" y="65826"/>
                  <a:pt x="225228" y="44369"/>
                  <a:pt x="242975" y="26621"/>
                </a:cubicBezTo>
                <a:cubicBezTo>
                  <a:pt x="260723" y="8874"/>
                  <a:pt x="282180" y="0"/>
                  <a:pt x="30734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04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64CC-CE0C-8843-B759-4B60C810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37159"/>
            <a:ext cx="9797831" cy="707886"/>
          </a:xfrm>
        </p:spPr>
        <p:txBody>
          <a:bodyPr/>
          <a:lstStyle/>
          <a:p>
            <a:r>
              <a:rPr lang="en-CA" dirty="0"/>
              <a:t>Essential Marketing Models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8C4EF-4273-3A45-A168-3F1C06179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7 P’s (Option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F45C4-C8DF-C845-95C0-1878A6B6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400CFE-7913-4C82-87BA-022809F3A47D}"/>
              </a:ext>
            </a:extLst>
          </p:cNvPr>
          <p:cNvGrpSpPr/>
          <p:nvPr/>
        </p:nvGrpSpPr>
        <p:grpSpPr>
          <a:xfrm>
            <a:off x="3647728" y="1247526"/>
            <a:ext cx="4896544" cy="4887319"/>
            <a:chOff x="3647728" y="1247526"/>
            <a:chExt cx="4896544" cy="4887319"/>
          </a:xfrm>
        </p:grpSpPr>
        <p:sp>
          <p:nvSpPr>
            <p:cNvPr id="70" name="Circle">
              <a:extLst>
                <a:ext uri="{FF2B5EF4-FFF2-40B4-BE49-F238E27FC236}">
                  <a16:creationId xmlns:a16="http://schemas.microsoft.com/office/drawing/2014/main" id="{43129369-D102-F74A-B156-BDAF217A9541}"/>
                </a:ext>
              </a:extLst>
            </p:cNvPr>
            <p:cNvSpPr/>
            <p:nvPr/>
          </p:nvSpPr>
          <p:spPr>
            <a:xfrm>
              <a:off x="5160601" y="1247526"/>
              <a:ext cx="1880023" cy="1880022"/>
            </a:xfrm>
            <a:prstGeom prst="ellipse">
              <a:avLst/>
            </a:prstGeom>
            <a:solidFill>
              <a:schemeClr val="accent5">
                <a:alpha val="70000"/>
              </a:schemeClr>
            </a:solidFill>
            <a:ln w="12700">
              <a:miter lim="400000"/>
            </a:ln>
          </p:spPr>
          <p:txBody>
            <a:bodyPr lIns="0" tIns="38100" rIns="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fr-CA" sz="1600" dirty="0">
                  <a:solidFill>
                    <a:schemeClr val="tx2"/>
                  </a:solidFill>
                </a:rPr>
                <a:t>PRICE</a:t>
              </a:r>
              <a:endParaRPr sz="1600" dirty="0">
                <a:solidFill>
                  <a:schemeClr val="tx2"/>
                </a:solidFill>
              </a:endParaRPr>
            </a:p>
          </p:txBody>
        </p:sp>
        <p:sp>
          <p:nvSpPr>
            <p:cNvPr id="71" name="Circle">
              <a:extLst>
                <a:ext uri="{FF2B5EF4-FFF2-40B4-BE49-F238E27FC236}">
                  <a16:creationId xmlns:a16="http://schemas.microsoft.com/office/drawing/2014/main" id="{8E771A2D-D39A-F945-8B3F-C0AE14B6EB07}"/>
                </a:ext>
              </a:extLst>
            </p:cNvPr>
            <p:cNvSpPr/>
            <p:nvPr/>
          </p:nvSpPr>
          <p:spPr>
            <a:xfrm>
              <a:off x="6387504" y="1837915"/>
              <a:ext cx="1880023" cy="1880022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 w="12700">
              <a:miter lim="400000"/>
            </a:ln>
          </p:spPr>
          <p:txBody>
            <a:bodyPr lIns="0" tIns="38100" rIns="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fr-CA" sz="1600" dirty="0">
                  <a:solidFill>
                    <a:schemeClr val="tx2"/>
                  </a:solidFill>
                </a:rPr>
                <a:t>PROMOTION</a:t>
              </a:r>
              <a:endParaRPr sz="1600" dirty="0">
                <a:solidFill>
                  <a:schemeClr val="tx2"/>
                </a:solidFill>
              </a:endParaRPr>
            </a:p>
          </p:txBody>
        </p:sp>
        <p:sp>
          <p:nvSpPr>
            <p:cNvPr id="72" name="Circle">
              <a:extLst>
                <a:ext uri="{FF2B5EF4-FFF2-40B4-BE49-F238E27FC236}">
                  <a16:creationId xmlns:a16="http://schemas.microsoft.com/office/drawing/2014/main" id="{8F21540F-B75E-7F45-B346-40E123CE4FA6}"/>
                </a:ext>
              </a:extLst>
            </p:cNvPr>
            <p:cNvSpPr/>
            <p:nvPr/>
          </p:nvSpPr>
          <p:spPr>
            <a:xfrm>
              <a:off x="6664249" y="3193966"/>
              <a:ext cx="1880023" cy="188002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0000"/>
              </a:schemeClr>
            </a:solidFill>
            <a:ln w="12700">
              <a:miter lim="400000"/>
            </a:ln>
          </p:spPr>
          <p:txBody>
            <a:bodyPr lIns="0" tIns="38100" rIns="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fr-CA" sz="1600" dirty="0">
                  <a:solidFill>
                    <a:schemeClr val="tx2"/>
                  </a:solidFill>
                </a:rPr>
                <a:t>PHYSICAL ENVIRONMENT</a:t>
              </a:r>
              <a:endParaRPr sz="1600" dirty="0">
                <a:solidFill>
                  <a:schemeClr val="tx2"/>
                </a:solidFill>
              </a:endParaRPr>
            </a:p>
          </p:txBody>
        </p:sp>
        <p:sp>
          <p:nvSpPr>
            <p:cNvPr id="73" name="Circle">
              <a:extLst>
                <a:ext uri="{FF2B5EF4-FFF2-40B4-BE49-F238E27FC236}">
                  <a16:creationId xmlns:a16="http://schemas.microsoft.com/office/drawing/2014/main" id="{C9DFE4AA-4B19-D04C-B449-6A4C40D39EE9}"/>
                </a:ext>
              </a:extLst>
            </p:cNvPr>
            <p:cNvSpPr/>
            <p:nvPr/>
          </p:nvSpPr>
          <p:spPr>
            <a:xfrm>
              <a:off x="5824789" y="4254822"/>
              <a:ext cx="1880023" cy="1880023"/>
            </a:xfrm>
            <a:prstGeom prst="ellipse">
              <a:avLst/>
            </a:prstGeom>
            <a:solidFill>
              <a:schemeClr val="accent3">
                <a:alpha val="70000"/>
              </a:schemeClr>
            </a:solidFill>
            <a:ln w="12700">
              <a:miter lim="400000"/>
            </a:ln>
          </p:spPr>
          <p:txBody>
            <a:bodyPr lIns="0" tIns="38100" rIns="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fr-CA" sz="1600" dirty="0">
                  <a:solidFill>
                    <a:schemeClr val="tx2"/>
                  </a:solidFill>
                </a:rPr>
                <a:t>PEOPLE</a:t>
              </a:r>
              <a:endParaRPr sz="1600" dirty="0">
                <a:solidFill>
                  <a:schemeClr val="tx2"/>
                </a:solidFill>
              </a:endParaRPr>
            </a:p>
          </p:txBody>
        </p:sp>
        <p:sp>
          <p:nvSpPr>
            <p:cNvPr id="74" name="Circle">
              <a:extLst>
                <a:ext uri="{FF2B5EF4-FFF2-40B4-BE49-F238E27FC236}">
                  <a16:creationId xmlns:a16="http://schemas.microsoft.com/office/drawing/2014/main" id="{34F19EA4-628E-134F-AE5C-15E847C2E5B4}"/>
                </a:ext>
              </a:extLst>
            </p:cNvPr>
            <p:cNvSpPr/>
            <p:nvPr/>
          </p:nvSpPr>
          <p:spPr>
            <a:xfrm>
              <a:off x="4505638" y="4236373"/>
              <a:ext cx="1880022" cy="1880023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 w="12700">
              <a:miter lim="400000"/>
            </a:ln>
          </p:spPr>
          <p:txBody>
            <a:bodyPr lIns="0" tIns="38100" rIns="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fr-CA" sz="1600" dirty="0">
                  <a:solidFill>
                    <a:schemeClr val="tx2"/>
                  </a:solidFill>
                </a:rPr>
                <a:t>PRODUCT</a:t>
              </a:r>
              <a:endParaRPr sz="1600" dirty="0">
                <a:solidFill>
                  <a:schemeClr val="tx2"/>
                </a:solidFill>
              </a:endParaRPr>
            </a:p>
          </p:txBody>
        </p:sp>
        <p:sp>
          <p:nvSpPr>
            <p:cNvPr id="75" name="Circle">
              <a:extLst>
                <a:ext uri="{FF2B5EF4-FFF2-40B4-BE49-F238E27FC236}">
                  <a16:creationId xmlns:a16="http://schemas.microsoft.com/office/drawing/2014/main" id="{772827F8-AB18-CF49-B1DC-901232D42CD9}"/>
                </a:ext>
              </a:extLst>
            </p:cNvPr>
            <p:cNvSpPr/>
            <p:nvPr/>
          </p:nvSpPr>
          <p:spPr>
            <a:xfrm>
              <a:off x="3647728" y="3212416"/>
              <a:ext cx="1880022" cy="1880023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12700">
              <a:miter lim="400000"/>
            </a:ln>
          </p:spPr>
          <p:txBody>
            <a:bodyPr lIns="0" tIns="38100" rIns="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fr-CA" sz="1600" dirty="0">
                  <a:solidFill>
                    <a:schemeClr val="tx2"/>
                  </a:solidFill>
                </a:rPr>
                <a:t>PROCESS</a:t>
              </a:r>
              <a:endParaRPr sz="1600" dirty="0">
                <a:solidFill>
                  <a:schemeClr val="tx2"/>
                </a:solidFill>
              </a:endParaRPr>
            </a:p>
          </p:txBody>
        </p:sp>
        <p:sp>
          <p:nvSpPr>
            <p:cNvPr id="76" name="Circle">
              <a:extLst>
                <a:ext uri="{FF2B5EF4-FFF2-40B4-BE49-F238E27FC236}">
                  <a16:creationId xmlns:a16="http://schemas.microsoft.com/office/drawing/2014/main" id="{BFA8BC08-2983-6C41-BCDA-7939F0275991}"/>
                </a:ext>
              </a:extLst>
            </p:cNvPr>
            <p:cNvSpPr/>
            <p:nvPr/>
          </p:nvSpPr>
          <p:spPr>
            <a:xfrm>
              <a:off x="3952148" y="1828691"/>
              <a:ext cx="1880022" cy="188002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70000"/>
              </a:schemeClr>
            </a:solidFill>
            <a:ln w="12700">
              <a:miter lim="400000"/>
            </a:ln>
          </p:spPr>
          <p:txBody>
            <a:bodyPr lIns="0" tIns="38100" rIns="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fr-CA" sz="1600" dirty="0">
                  <a:solidFill>
                    <a:schemeClr val="tx2"/>
                  </a:solidFill>
                </a:rPr>
                <a:t>PLACE</a:t>
              </a:r>
              <a:endParaRPr sz="1600" dirty="0">
                <a:solidFill>
                  <a:schemeClr val="tx2"/>
                </a:solidFill>
              </a:endParaRPr>
            </a:p>
          </p:txBody>
        </p:sp>
        <p:sp>
          <p:nvSpPr>
            <p:cNvPr id="77" name="Circle">
              <a:extLst>
                <a:ext uri="{FF2B5EF4-FFF2-40B4-BE49-F238E27FC236}">
                  <a16:creationId xmlns:a16="http://schemas.microsoft.com/office/drawing/2014/main" id="{47C2675F-BA42-684E-9609-F594A0E674AF}"/>
                </a:ext>
              </a:extLst>
            </p:cNvPr>
            <p:cNvSpPr/>
            <p:nvPr/>
          </p:nvSpPr>
          <p:spPr>
            <a:xfrm>
              <a:off x="5160601" y="2824973"/>
              <a:ext cx="1880023" cy="1880022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38100" rIns="0" bIns="38100" anchor="ctr"/>
            <a:lstStyle/>
            <a:p>
              <a:pPr algn="ctr"/>
              <a:r>
                <a:rPr lang="fr-CA" sz="2000" b="1" dirty="0">
                  <a:solidFill>
                    <a:schemeClr val="tx2"/>
                  </a:solidFill>
                </a:rPr>
                <a:t>7 P’s</a:t>
              </a:r>
              <a:br>
                <a:rPr lang="fr-CA" sz="2000" b="1" dirty="0">
                  <a:solidFill>
                    <a:schemeClr val="tx2"/>
                  </a:solidFill>
                </a:rPr>
              </a:br>
              <a:r>
                <a:rPr lang="fr-CA" sz="2000" b="1" dirty="0">
                  <a:solidFill>
                    <a:schemeClr val="tx2"/>
                  </a:solidFill>
                </a:rPr>
                <a:t>MARKETING MIX</a:t>
              </a:r>
              <a:endParaRPr sz="2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3062F55-9B9A-DE49-8AC6-A328EBFF62D9}"/>
              </a:ext>
            </a:extLst>
          </p:cNvPr>
          <p:cNvGrpSpPr/>
          <p:nvPr/>
        </p:nvGrpSpPr>
        <p:grpSpPr>
          <a:xfrm>
            <a:off x="574854" y="1870107"/>
            <a:ext cx="2854038" cy="1122256"/>
            <a:chOff x="319755" y="4381524"/>
            <a:chExt cx="2088994" cy="112225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8DB7B42-759D-9F4D-B4E5-A77B5FC69D46}"/>
                </a:ext>
              </a:extLst>
            </p:cNvPr>
            <p:cNvSpPr txBox="1"/>
            <p:nvPr/>
          </p:nvSpPr>
          <p:spPr>
            <a:xfrm>
              <a:off x="319755" y="4381524"/>
              <a:ext cx="2088993" cy="400110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algn="r"/>
              <a:r>
                <a:rPr lang="en-US" sz="2000" b="1" noProof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Place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22FC2FA-5774-8347-A175-2DAA4A18572E}"/>
                </a:ext>
              </a:extLst>
            </p:cNvPr>
            <p:cNvSpPr/>
            <p:nvPr/>
          </p:nvSpPr>
          <p:spPr>
            <a:xfrm>
              <a:off x="319756" y="4765116"/>
              <a:ext cx="2088993" cy="738664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400" noProof="1"/>
                <a:t>Lorem ipsum dolor sit amet, consectetur adipiscing elit. Integer nec odio. Praesent libero.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CC0B766-946D-9745-BEDA-8B342217656B}"/>
              </a:ext>
            </a:extLst>
          </p:cNvPr>
          <p:cNvGrpSpPr/>
          <p:nvPr/>
        </p:nvGrpSpPr>
        <p:grpSpPr>
          <a:xfrm>
            <a:off x="842374" y="4990653"/>
            <a:ext cx="2854038" cy="1122256"/>
            <a:chOff x="319755" y="4381524"/>
            <a:chExt cx="2088994" cy="112225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CB66DB1-B1CD-D041-B1A5-0EA5D37FE2F5}"/>
                </a:ext>
              </a:extLst>
            </p:cNvPr>
            <p:cNvSpPr txBox="1"/>
            <p:nvPr/>
          </p:nvSpPr>
          <p:spPr>
            <a:xfrm>
              <a:off x="319755" y="4381524"/>
              <a:ext cx="2088993" cy="400110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algn="r"/>
              <a:r>
                <a:rPr lang="en-US" sz="2000" b="1" noProof="1">
                  <a:solidFill>
                    <a:schemeClr val="accent2"/>
                  </a:solidFill>
                </a:rPr>
                <a:t>Product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66FAA78-BB37-7F49-B2ED-3A45E4A371EB}"/>
                </a:ext>
              </a:extLst>
            </p:cNvPr>
            <p:cNvSpPr/>
            <p:nvPr/>
          </p:nvSpPr>
          <p:spPr>
            <a:xfrm>
              <a:off x="319756" y="4765116"/>
              <a:ext cx="2088993" cy="738664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400" noProof="1"/>
                <a:t>Lorem ipsum dolor sit amet, consectetur adipiscing elit. Integer nec odio. Praesent libero.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22A1183-FB16-AA48-8807-B1A60714432D}"/>
              </a:ext>
            </a:extLst>
          </p:cNvPr>
          <p:cNvGrpSpPr/>
          <p:nvPr/>
        </p:nvGrpSpPr>
        <p:grpSpPr>
          <a:xfrm>
            <a:off x="262604" y="3418729"/>
            <a:ext cx="2854038" cy="1122256"/>
            <a:chOff x="319755" y="4381524"/>
            <a:chExt cx="2088994" cy="112225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713281B-CA25-7447-93BF-6AADA9DECB49}"/>
                </a:ext>
              </a:extLst>
            </p:cNvPr>
            <p:cNvSpPr txBox="1"/>
            <p:nvPr/>
          </p:nvSpPr>
          <p:spPr>
            <a:xfrm>
              <a:off x="319755" y="4381524"/>
              <a:ext cx="2088993" cy="400110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algn="r"/>
              <a:r>
                <a:rPr lang="en-US" sz="2000" b="1" noProof="1">
                  <a:solidFill>
                    <a:schemeClr val="accent1"/>
                  </a:solidFill>
                </a:rPr>
                <a:t>Process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784C86A-64BE-E745-84C7-2C53EA91E43C}"/>
                </a:ext>
              </a:extLst>
            </p:cNvPr>
            <p:cNvSpPr/>
            <p:nvPr/>
          </p:nvSpPr>
          <p:spPr>
            <a:xfrm>
              <a:off x="319756" y="4765116"/>
              <a:ext cx="2088993" cy="738664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400" noProof="1"/>
                <a:t>Lorem ipsum dolor sit amet, consectetur adipiscing elit. Integer nec odio. Praesent libero.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DCD2F07-B9A8-0548-A7DC-7C20B2BC531C}"/>
              </a:ext>
            </a:extLst>
          </p:cNvPr>
          <p:cNvGrpSpPr/>
          <p:nvPr/>
        </p:nvGrpSpPr>
        <p:grpSpPr>
          <a:xfrm>
            <a:off x="8940315" y="2632838"/>
            <a:ext cx="2854038" cy="1122256"/>
            <a:chOff x="319755" y="4381524"/>
            <a:chExt cx="2088994" cy="1122256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552FA3E-6982-AD42-BBD1-C83C6717F2D8}"/>
                </a:ext>
              </a:extLst>
            </p:cNvPr>
            <p:cNvSpPr txBox="1"/>
            <p:nvPr/>
          </p:nvSpPr>
          <p:spPr>
            <a:xfrm>
              <a:off x="319755" y="4381524"/>
              <a:ext cx="2088993" cy="400110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2000" b="1" noProof="1">
                  <a:solidFill>
                    <a:schemeClr val="accent4"/>
                  </a:solidFill>
                </a:rPr>
                <a:t>Promotion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7B6E876-CF94-524A-A822-E26B67583A96}"/>
                </a:ext>
              </a:extLst>
            </p:cNvPr>
            <p:cNvSpPr/>
            <p:nvPr/>
          </p:nvSpPr>
          <p:spPr>
            <a:xfrm>
              <a:off x="319756" y="4765116"/>
              <a:ext cx="2088993" cy="738664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400" noProof="1"/>
                <a:t>Lorem ipsum dolor sit amet, consectetur adipiscing elit. Integer nec odio. Praesent libero.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1FD6DBD-937A-C643-8D57-18D0150CA434}"/>
              </a:ext>
            </a:extLst>
          </p:cNvPr>
          <p:cNvGrpSpPr/>
          <p:nvPr/>
        </p:nvGrpSpPr>
        <p:grpSpPr>
          <a:xfrm>
            <a:off x="8251243" y="1310093"/>
            <a:ext cx="2854038" cy="1122256"/>
            <a:chOff x="319755" y="4381524"/>
            <a:chExt cx="2088994" cy="1122256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F121FF0-D957-0944-A7C3-68952B2F9353}"/>
                </a:ext>
              </a:extLst>
            </p:cNvPr>
            <p:cNvSpPr txBox="1"/>
            <p:nvPr/>
          </p:nvSpPr>
          <p:spPr>
            <a:xfrm>
              <a:off x="319755" y="4381524"/>
              <a:ext cx="2088993" cy="400110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2000" b="1" noProof="1">
                  <a:solidFill>
                    <a:schemeClr val="accent5"/>
                  </a:solidFill>
                </a:rPr>
                <a:t>Price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E738314-978B-FC45-82AC-E1B985195B6C}"/>
                </a:ext>
              </a:extLst>
            </p:cNvPr>
            <p:cNvSpPr/>
            <p:nvPr/>
          </p:nvSpPr>
          <p:spPr>
            <a:xfrm>
              <a:off x="319756" y="4765116"/>
              <a:ext cx="2088993" cy="738664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400" noProof="1"/>
                <a:t>Lorem ipsum dolor sit amet, consectetur adipiscing elit. Integer nec odio. Praesent libero.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DCEF415-5852-B041-A663-DAF35FD238B0}"/>
              </a:ext>
            </a:extLst>
          </p:cNvPr>
          <p:cNvGrpSpPr/>
          <p:nvPr/>
        </p:nvGrpSpPr>
        <p:grpSpPr>
          <a:xfrm>
            <a:off x="8251243" y="5278327"/>
            <a:ext cx="2854038" cy="1122256"/>
            <a:chOff x="319755" y="4381524"/>
            <a:chExt cx="2088994" cy="1122256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5A7E500-D8E7-A64F-8B61-4B16408E5DAA}"/>
                </a:ext>
              </a:extLst>
            </p:cNvPr>
            <p:cNvSpPr txBox="1"/>
            <p:nvPr/>
          </p:nvSpPr>
          <p:spPr>
            <a:xfrm>
              <a:off x="319755" y="4381524"/>
              <a:ext cx="2088993" cy="400110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2000" b="1" noProof="1">
                  <a:solidFill>
                    <a:schemeClr val="accent3"/>
                  </a:solidFill>
                </a:rPr>
                <a:t>People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8EBCC9E-3629-484A-8164-C415233D4402}"/>
                </a:ext>
              </a:extLst>
            </p:cNvPr>
            <p:cNvSpPr/>
            <p:nvPr/>
          </p:nvSpPr>
          <p:spPr>
            <a:xfrm>
              <a:off x="319756" y="4765116"/>
              <a:ext cx="2088993" cy="738664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400" noProof="1"/>
                <a:t>Lorem ipsum dolor sit amet, consectetur adipiscing elit. Integer nec odio. Praesent libero.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E29EE54-3773-1B4D-BF25-D93781A51716}"/>
              </a:ext>
            </a:extLst>
          </p:cNvPr>
          <p:cNvGrpSpPr/>
          <p:nvPr/>
        </p:nvGrpSpPr>
        <p:grpSpPr>
          <a:xfrm>
            <a:off x="8940315" y="3955583"/>
            <a:ext cx="2854038" cy="1122256"/>
            <a:chOff x="319755" y="4381524"/>
            <a:chExt cx="2088994" cy="1122256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89DB9D1-B14B-224C-BA6A-7B6C521CAAE6}"/>
                </a:ext>
              </a:extLst>
            </p:cNvPr>
            <p:cNvSpPr txBox="1"/>
            <p:nvPr/>
          </p:nvSpPr>
          <p:spPr>
            <a:xfrm>
              <a:off x="319755" y="4381524"/>
              <a:ext cx="2088993" cy="400110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2000" b="1" noProof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Physical Environment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F0D999B-C97A-9B4A-AB76-2E6873B8C905}"/>
                </a:ext>
              </a:extLst>
            </p:cNvPr>
            <p:cNvSpPr/>
            <p:nvPr/>
          </p:nvSpPr>
          <p:spPr>
            <a:xfrm>
              <a:off x="319756" y="4765116"/>
              <a:ext cx="2088993" cy="738664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400" noProof="1"/>
                <a:t>Lorem ipsum dolor sit amet, consectetur adipiscing elit. Integer nec odio. Praesent libero.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479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64CC-CE0C-8843-B759-4B60C810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37159"/>
            <a:ext cx="9797831" cy="707886"/>
          </a:xfrm>
        </p:spPr>
        <p:txBody>
          <a:bodyPr/>
          <a:lstStyle/>
          <a:p>
            <a:r>
              <a:rPr lang="en-CA" dirty="0"/>
              <a:t>Essential Marketing Models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8C4EF-4273-3A45-A168-3F1C06179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7 P’s (Option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F45C4-C8DF-C845-95C0-1878A6B6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84A5E27-3C8D-4EF6-8355-F1D0B447FCE2}"/>
              </a:ext>
            </a:extLst>
          </p:cNvPr>
          <p:cNvSpPr/>
          <p:nvPr/>
        </p:nvSpPr>
        <p:spPr>
          <a:xfrm>
            <a:off x="813844" y="2205789"/>
            <a:ext cx="1404158" cy="3780216"/>
          </a:xfrm>
          <a:custGeom>
            <a:avLst/>
            <a:gdLst>
              <a:gd name="connsiteX0" fmla="*/ 0 w 1404158"/>
              <a:gd name="connsiteY0" fmla="*/ 0 h 3780216"/>
              <a:gd name="connsiteX1" fmla="*/ 1404158 w 1404158"/>
              <a:gd name="connsiteY1" fmla="*/ 0 h 3780216"/>
              <a:gd name="connsiteX2" fmla="*/ 1404158 w 1404158"/>
              <a:gd name="connsiteY2" fmla="*/ 3006720 h 3780216"/>
              <a:gd name="connsiteX3" fmla="*/ 1404158 w 1404158"/>
              <a:gd name="connsiteY3" fmla="*/ 3197914 h 3780216"/>
              <a:gd name="connsiteX4" fmla="*/ 1404158 w 1404158"/>
              <a:gd name="connsiteY4" fmla="*/ 3469829 h 3780216"/>
              <a:gd name="connsiteX5" fmla="*/ 1087378 w 1404158"/>
              <a:gd name="connsiteY5" fmla="*/ 3780216 h 3780216"/>
              <a:gd name="connsiteX6" fmla="*/ 0 w 1404158"/>
              <a:gd name="connsiteY6" fmla="*/ 3780216 h 3780216"/>
              <a:gd name="connsiteX7" fmla="*/ 0 w 1404158"/>
              <a:gd name="connsiteY7" fmla="*/ 3508301 h 3780216"/>
              <a:gd name="connsiteX8" fmla="*/ 0 w 1404158"/>
              <a:gd name="connsiteY8" fmla="*/ 3006720 h 378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4158" h="3780216">
                <a:moveTo>
                  <a:pt x="0" y="0"/>
                </a:moveTo>
                <a:lnTo>
                  <a:pt x="1404158" y="0"/>
                </a:lnTo>
                <a:lnTo>
                  <a:pt x="1404158" y="3006720"/>
                </a:lnTo>
                <a:lnTo>
                  <a:pt x="1404158" y="3197914"/>
                </a:lnTo>
                <a:lnTo>
                  <a:pt x="1404158" y="3469829"/>
                </a:lnTo>
                <a:cubicBezTo>
                  <a:pt x="1404158" y="3640534"/>
                  <a:pt x="1263027" y="3780216"/>
                  <a:pt x="1087378" y="3780216"/>
                </a:cubicBezTo>
                <a:lnTo>
                  <a:pt x="0" y="3780216"/>
                </a:lnTo>
                <a:lnTo>
                  <a:pt x="0" y="3508301"/>
                </a:lnTo>
                <a:lnTo>
                  <a:pt x="0" y="300672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wrap="square" lIns="144000" tIns="432000" rIns="38100" bIns="38100" anchor="t">
            <a:noAutofit/>
          </a:bodyPr>
          <a:lstStyle/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Design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Quality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Technology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Branding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Services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Availability</a:t>
            </a:r>
            <a:endParaRPr sz="1600" dirty="0">
              <a:solidFill>
                <a:schemeClr val="tx2"/>
              </a:solidFill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6FA7C8D3-3EB5-4F22-A9B4-AA1404D72190}"/>
              </a:ext>
            </a:extLst>
          </p:cNvPr>
          <p:cNvSpPr/>
          <p:nvPr/>
        </p:nvSpPr>
        <p:spPr>
          <a:xfrm>
            <a:off x="2357764" y="2205789"/>
            <a:ext cx="1404177" cy="3780216"/>
          </a:xfrm>
          <a:custGeom>
            <a:avLst/>
            <a:gdLst>
              <a:gd name="connsiteX0" fmla="*/ 0 w 1404177"/>
              <a:gd name="connsiteY0" fmla="*/ 0 h 3780216"/>
              <a:gd name="connsiteX1" fmla="*/ 1404177 w 1404177"/>
              <a:gd name="connsiteY1" fmla="*/ 0 h 3780216"/>
              <a:gd name="connsiteX2" fmla="*/ 1404177 w 1404177"/>
              <a:gd name="connsiteY2" fmla="*/ 3197914 h 3780216"/>
              <a:gd name="connsiteX3" fmla="*/ 1404158 w 1404177"/>
              <a:gd name="connsiteY3" fmla="*/ 3198094 h 3780216"/>
              <a:gd name="connsiteX4" fmla="*/ 1404158 w 1404177"/>
              <a:gd name="connsiteY4" fmla="*/ 3469829 h 3780216"/>
              <a:gd name="connsiteX5" fmla="*/ 1087378 w 1404177"/>
              <a:gd name="connsiteY5" fmla="*/ 3780216 h 3780216"/>
              <a:gd name="connsiteX6" fmla="*/ 0 w 1404177"/>
              <a:gd name="connsiteY6" fmla="*/ 3780216 h 3780216"/>
              <a:gd name="connsiteX7" fmla="*/ 0 w 1404177"/>
              <a:gd name="connsiteY7" fmla="*/ 3508301 h 3780216"/>
              <a:gd name="connsiteX8" fmla="*/ 0 w 1404177"/>
              <a:gd name="connsiteY8" fmla="*/ 3006720 h 378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4177" h="3780216">
                <a:moveTo>
                  <a:pt x="0" y="0"/>
                </a:moveTo>
                <a:lnTo>
                  <a:pt x="1404177" y="0"/>
                </a:lnTo>
                <a:lnTo>
                  <a:pt x="1404177" y="3197914"/>
                </a:lnTo>
                <a:lnTo>
                  <a:pt x="1404158" y="3198094"/>
                </a:lnTo>
                <a:lnTo>
                  <a:pt x="1404158" y="3469829"/>
                </a:lnTo>
                <a:cubicBezTo>
                  <a:pt x="1404158" y="3640534"/>
                  <a:pt x="1263027" y="3780216"/>
                  <a:pt x="1087378" y="3780216"/>
                </a:cubicBezTo>
                <a:lnTo>
                  <a:pt x="0" y="3780216"/>
                </a:lnTo>
                <a:lnTo>
                  <a:pt x="0" y="3508301"/>
                </a:lnTo>
                <a:lnTo>
                  <a:pt x="0" y="300672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miter lim="400000"/>
          </a:ln>
        </p:spPr>
        <p:txBody>
          <a:bodyPr wrap="square" lIns="144000" tIns="432000" rIns="38100" bIns="38100" anchor="t">
            <a:noAutofit/>
          </a:bodyPr>
          <a:lstStyle/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Advertising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Personal selling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Sales promotion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Public relations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Direct marketing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Corporate identity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Form of promotion</a:t>
            </a:r>
            <a:endParaRPr sz="1600" dirty="0">
              <a:solidFill>
                <a:schemeClr val="tx2"/>
              </a:solidFill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4FE2C02-6B46-4A4F-92C7-943721E54B89}"/>
              </a:ext>
            </a:extLst>
          </p:cNvPr>
          <p:cNvSpPr/>
          <p:nvPr/>
        </p:nvSpPr>
        <p:spPr>
          <a:xfrm>
            <a:off x="3887610" y="2205789"/>
            <a:ext cx="1404158" cy="3780216"/>
          </a:xfrm>
          <a:custGeom>
            <a:avLst/>
            <a:gdLst>
              <a:gd name="connsiteX0" fmla="*/ 0 w 1404158"/>
              <a:gd name="connsiteY0" fmla="*/ 0 h 3780216"/>
              <a:gd name="connsiteX1" fmla="*/ 1404158 w 1404158"/>
              <a:gd name="connsiteY1" fmla="*/ 0 h 3780216"/>
              <a:gd name="connsiteX2" fmla="*/ 1404158 w 1404158"/>
              <a:gd name="connsiteY2" fmla="*/ 3006720 h 3780216"/>
              <a:gd name="connsiteX3" fmla="*/ 1404158 w 1404158"/>
              <a:gd name="connsiteY3" fmla="*/ 3197914 h 3780216"/>
              <a:gd name="connsiteX4" fmla="*/ 1404158 w 1404158"/>
              <a:gd name="connsiteY4" fmla="*/ 3469829 h 3780216"/>
              <a:gd name="connsiteX5" fmla="*/ 1087378 w 1404158"/>
              <a:gd name="connsiteY5" fmla="*/ 3780216 h 3780216"/>
              <a:gd name="connsiteX6" fmla="*/ 0 w 1404158"/>
              <a:gd name="connsiteY6" fmla="*/ 3780216 h 3780216"/>
              <a:gd name="connsiteX7" fmla="*/ 0 w 1404158"/>
              <a:gd name="connsiteY7" fmla="*/ 3508301 h 3780216"/>
              <a:gd name="connsiteX8" fmla="*/ 0 w 1404158"/>
              <a:gd name="connsiteY8" fmla="*/ 3006720 h 378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4158" h="3780216">
                <a:moveTo>
                  <a:pt x="0" y="0"/>
                </a:moveTo>
                <a:lnTo>
                  <a:pt x="1404158" y="0"/>
                </a:lnTo>
                <a:lnTo>
                  <a:pt x="1404158" y="3006720"/>
                </a:lnTo>
                <a:lnTo>
                  <a:pt x="1404158" y="3197914"/>
                </a:lnTo>
                <a:lnTo>
                  <a:pt x="1404158" y="3469829"/>
                </a:lnTo>
                <a:cubicBezTo>
                  <a:pt x="1404158" y="3640534"/>
                  <a:pt x="1263027" y="3780216"/>
                  <a:pt x="1087378" y="3780216"/>
                </a:cubicBezTo>
                <a:lnTo>
                  <a:pt x="0" y="3780216"/>
                </a:lnTo>
                <a:lnTo>
                  <a:pt x="0" y="3508301"/>
                </a:lnTo>
                <a:lnTo>
                  <a:pt x="0" y="3006720"/>
                </a:lnTo>
                <a:close/>
              </a:path>
            </a:pathLst>
          </a:custGeom>
          <a:solidFill>
            <a:srgbClr val="FFC000">
              <a:alpha val="15000"/>
            </a:srgbClr>
          </a:solidFill>
          <a:ln w="12700">
            <a:miter lim="400000"/>
          </a:ln>
        </p:spPr>
        <p:txBody>
          <a:bodyPr wrap="square" lIns="144000" tIns="432000" rIns="38100" bIns="38100" anchor="t">
            <a:noAutofit/>
          </a:bodyPr>
          <a:lstStyle/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Strategy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List price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Discounts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Allowances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Payment period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Credit terms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Payment methods</a:t>
            </a:r>
            <a:endParaRPr sz="1600" dirty="0">
              <a:solidFill>
                <a:schemeClr val="tx2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668637D-FC9D-46F6-9377-94143ECA8FBE}"/>
              </a:ext>
            </a:extLst>
          </p:cNvPr>
          <p:cNvSpPr/>
          <p:nvPr/>
        </p:nvSpPr>
        <p:spPr>
          <a:xfrm>
            <a:off x="5431511" y="2205789"/>
            <a:ext cx="1404158" cy="3780216"/>
          </a:xfrm>
          <a:custGeom>
            <a:avLst/>
            <a:gdLst>
              <a:gd name="connsiteX0" fmla="*/ 0 w 1404158"/>
              <a:gd name="connsiteY0" fmla="*/ 0 h 3780216"/>
              <a:gd name="connsiteX1" fmla="*/ 1404158 w 1404158"/>
              <a:gd name="connsiteY1" fmla="*/ 0 h 3780216"/>
              <a:gd name="connsiteX2" fmla="*/ 1404158 w 1404158"/>
              <a:gd name="connsiteY2" fmla="*/ 3006720 h 3780216"/>
              <a:gd name="connsiteX3" fmla="*/ 1404158 w 1404158"/>
              <a:gd name="connsiteY3" fmla="*/ 3197914 h 3780216"/>
              <a:gd name="connsiteX4" fmla="*/ 1404158 w 1404158"/>
              <a:gd name="connsiteY4" fmla="*/ 3469829 h 3780216"/>
              <a:gd name="connsiteX5" fmla="*/ 1087378 w 1404158"/>
              <a:gd name="connsiteY5" fmla="*/ 3780216 h 3780216"/>
              <a:gd name="connsiteX6" fmla="*/ 0 w 1404158"/>
              <a:gd name="connsiteY6" fmla="*/ 3780216 h 3780216"/>
              <a:gd name="connsiteX7" fmla="*/ 0 w 1404158"/>
              <a:gd name="connsiteY7" fmla="*/ 3508301 h 3780216"/>
              <a:gd name="connsiteX8" fmla="*/ 0 w 1404158"/>
              <a:gd name="connsiteY8" fmla="*/ 3006720 h 378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4158" h="3780216">
                <a:moveTo>
                  <a:pt x="0" y="0"/>
                </a:moveTo>
                <a:lnTo>
                  <a:pt x="1404158" y="0"/>
                </a:lnTo>
                <a:lnTo>
                  <a:pt x="1404158" y="3006720"/>
                </a:lnTo>
                <a:lnTo>
                  <a:pt x="1404158" y="3197914"/>
                </a:lnTo>
                <a:lnTo>
                  <a:pt x="1404158" y="3469829"/>
                </a:lnTo>
                <a:cubicBezTo>
                  <a:pt x="1404158" y="3640534"/>
                  <a:pt x="1263027" y="3780216"/>
                  <a:pt x="1087378" y="3780216"/>
                </a:cubicBezTo>
                <a:lnTo>
                  <a:pt x="0" y="3780216"/>
                </a:lnTo>
                <a:lnTo>
                  <a:pt x="0" y="3508301"/>
                </a:lnTo>
                <a:lnTo>
                  <a:pt x="0" y="300672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2700">
            <a:miter lim="400000"/>
          </a:ln>
        </p:spPr>
        <p:txBody>
          <a:bodyPr wrap="square" lIns="144000" tIns="432000" rIns="38100" bIns="38100" anchor="t">
            <a:noAutofit/>
          </a:bodyPr>
          <a:lstStyle/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Trade channels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Coverage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Assortments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Locations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500" dirty="0">
                <a:solidFill>
                  <a:schemeClr val="tx2"/>
                </a:solidFill>
              </a:rPr>
              <a:t>Transportation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Logistics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E-commerce</a:t>
            </a:r>
            <a:endParaRPr sz="1600" dirty="0">
              <a:solidFill>
                <a:schemeClr val="tx2"/>
              </a:solidFill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7C83A26F-C681-490B-B84E-DAD91D82597C}"/>
              </a:ext>
            </a:extLst>
          </p:cNvPr>
          <p:cNvSpPr/>
          <p:nvPr/>
        </p:nvSpPr>
        <p:spPr>
          <a:xfrm>
            <a:off x="6975431" y="2205789"/>
            <a:ext cx="1404177" cy="3780216"/>
          </a:xfrm>
          <a:custGeom>
            <a:avLst/>
            <a:gdLst>
              <a:gd name="connsiteX0" fmla="*/ 0 w 1404177"/>
              <a:gd name="connsiteY0" fmla="*/ 0 h 3780216"/>
              <a:gd name="connsiteX1" fmla="*/ 1404177 w 1404177"/>
              <a:gd name="connsiteY1" fmla="*/ 0 h 3780216"/>
              <a:gd name="connsiteX2" fmla="*/ 1404177 w 1404177"/>
              <a:gd name="connsiteY2" fmla="*/ 3197914 h 3780216"/>
              <a:gd name="connsiteX3" fmla="*/ 1404158 w 1404177"/>
              <a:gd name="connsiteY3" fmla="*/ 3198099 h 3780216"/>
              <a:gd name="connsiteX4" fmla="*/ 1404158 w 1404177"/>
              <a:gd name="connsiteY4" fmla="*/ 3469829 h 3780216"/>
              <a:gd name="connsiteX5" fmla="*/ 1087378 w 1404177"/>
              <a:gd name="connsiteY5" fmla="*/ 3780216 h 3780216"/>
              <a:gd name="connsiteX6" fmla="*/ 0 w 1404177"/>
              <a:gd name="connsiteY6" fmla="*/ 3780216 h 3780216"/>
              <a:gd name="connsiteX7" fmla="*/ 0 w 1404177"/>
              <a:gd name="connsiteY7" fmla="*/ 3508301 h 3780216"/>
              <a:gd name="connsiteX8" fmla="*/ 0 w 1404177"/>
              <a:gd name="connsiteY8" fmla="*/ 3006720 h 378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4177" h="3780216">
                <a:moveTo>
                  <a:pt x="0" y="0"/>
                </a:moveTo>
                <a:lnTo>
                  <a:pt x="1404177" y="0"/>
                </a:lnTo>
                <a:lnTo>
                  <a:pt x="1404177" y="3197914"/>
                </a:lnTo>
                <a:lnTo>
                  <a:pt x="1404158" y="3198099"/>
                </a:lnTo>
                <a:lnTo>
                  <a:pt x="1404158" y="3469829"/>
                </a:lnTo>
                <a:cubicBezTo>
                  <a:pt x="1404158" y="3640534"/>
                  <a:pt x="1263027" y="3780216"/>
                  <a:pt x="1087378" y="3780216"/>
                </a:cubicBezTo>
                <a:lnTo>
                  <a:pt x="0" y="3780216"/>
                </a:lnTo>
                <a:lnTo>
                  <a:pt x="0" y="3508301"/>
                </a:lnTo>
                <a:lnTo>
                  <a:pt x="0" y="3006720"/>
                </a:lnTo>
                <a:close/>
              </a:path>
            </a:pathLst>
          </a:custGeom>
          <a:solidFill>
            <a:schemeClr val="accent2">
              <a:alpha val="15000"/>
            </a:schemeClr>
          </a:solidFill>
          <a:ln w="12700">
            <a:miter lim="400000"/>
          </a:ln>
        </p:spPr>
        <p:txBody>
          <a:bodyPr wrap="square" lIns="144000" tIns="432000" rIns="38100" bIns="38100" anchor="t">
            <a:noAutofit/>
          </a:bodyPr>
          <a:lstStyle/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Business culture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Recruitment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Training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Assessment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Involvement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Control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Support</a:t>
            </a:r>
            <a:endParaRPr sz="1600" dirty="0">
              <a:solidFill>
                <a:schemeClr val="tx2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57EA264-7ABC-4FF5-8370-1B9CD3702CE3}"/>
              </a:ext>
            </a:extLst>
          </p:cNvPr>
          <p:cNvSpPr/>
          <p:nvPr/>
        </p:nvSpPr>
        <p:spPr>
          <a:xfrm>
            <a:off x="8505277" y="2205789"/>
            <a:ext cx="1404158" cy="3780216"/>
          </a:xfrm>
          <a:custGeom>
            <a:avLst/>
            <a:gdLst>
              <a:gd name="connsiteX0" fmla="*/ 0 w 1404158"/>
              <a:gd name="connsiteY0" fmla="*/ 0 h 3780216"/>
              <a:gd name="connsiteX1" fmla="*/ 1404158 w 1404158"/>
              <a:gd name="connsiteY1" fmla="*/ 0 h 3780216"/>
              <a:gd name="connsiteX2" fmla="*/ 1404158 w 1404158"/>
              <a:gd name="connsiteY2" fmla="*/ 3006720 h 3780216"/>
              <a:gd name="connsiteX3" fmla="*/ 1404158 w 1404158"/>
              <a:gd name="connsiteY3" fmla="*/ 3197914 h 3780216"/>
              <a:gd name="connsiteX4" fmla="*/ 1404158 w 1404158"/>
              <a:gd name="connsiteY4" fmla="*/ 3469829 h 3780216"/>
              <a:gd name="connsiteX5" fmla="*/ 1087378 w 1404158"/>
              <a:gd name="connsiteY5" fmla="*/ 3780216 h 3780216"/>
              <a:gd name="connsiteX6" fmla="*/ 0 w 1404158"/>
              <a:gd name="connsiteY6" fmla="*/ 3780216 h 3780216"/>
              <a:gd name="connsiteX7" fmla="*/ 0 w 1404158"/>
              <a:gd name="connsiteY7" fmla="*/ 3508301 h 3780216"/>
              <a:gd name="connsiteX8" fmla="*/ 0 w 1404158"/>
              <a:gd name="connsiteY8" fmla="*/ 3006720 h 378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4158" h="3780216">
                <a:moveTo>
                  <a:pt x="0" y="0"/>
                </a:moveTo>
                <a:lnTo>
                  <a:pt x="1404158" y="0"/>
                </a:lnTo>
                <a:lnTo>
                  <a:pt x="1404158" y="3006720"/>
                </a:lnTo>
                <a:lnTo>
                  <a:pt x="1404158" y="3197914"/>
                </a:lnTo>
                <a:lnTo>
                  <a:pt x="1404158" y="3469829"/>
                </a:lnTo>
                <a:cubicBezTo>
                  <a:pt x="1404158" y="3640534"/>
                  <a:pt x="1263027" y="3780216"/>
                  <a:pt x="1087378" y="3780216"/>
                </a:cubicBezTo>
                <a:lnTo>
                  <a:pt x="0" y="3780216"/>
                </a:lnTo>
                <a:lnTo>
                  <a:pt x="0" y="3508301"/>
                </a:lnTo>
                <a:lnTo>
                  <a:pt x="0" y="300672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</p:spPr>
        <p:txBody>
          <a:bodyPr wrap="square" lIns="144000" tIns="432000" rIns="38100" bIns="38100" anchor="t">
            <a:noAutofit/>
          </a:bodyPr>
          <a:lstStyle/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Organizational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Core service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Support</a:t>
            </a:r>
            <a:endParaRPr sz="1600" dirty="0">
              <a:solidFill>
                <a:schemeClr val="tx2"/>
              </a:solidFill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2FF4B69-C152-4A25-B543-E3E07AFBAEA1}"/>
              </a:ext>
            </a:extLst>
          </p:cNvPr>
          <p:cNvSpPr/>
          <p:nvPr/>
        </p:nvSpPr>
        <p:spPr>
          <a:xfrm>
            <a:off x="10049178" y="2205789"/>
            <a:ext cx="1404158" cy="3780216"/>
          </a:xfrm>
          <a:custGeom>
            <a:avLst/>
            <a:gdLst>
              <a:gd name="connsiteX0" fmla="*/ 0 w 1404158"/>
              <a:gd name="connsiteY0" fmla="*/ 0 h 3780216"/>
              <a:gd name="connsiteX1" fmla="*/ 1404158 w 1404158"/>
              <a:gd name="connsiteY1" fmla="*/ 0 h 3780216"/>
              <a:gd name="connsiteX2" fmla="*/ 1404158 w 1404158"/>
              <a:gd name="connsiteY2" fmla="*/ 3006720 h 3780216"/>
              <a:gd name="connsiteX3" fmla="*/ 1404158 w 1404158"/>
              <a:gd name="connsiteY3" fmla="*/ 3197914 h 3780216"/>
              <a:gd name="connsiteX4" fmla="*/ 1404158 w 1404158"/>
              <a:gd name="connsiteY4" fmla="*/ 3469829 h 3780216"/>
              <a:gd name="connsiteX5" fmla="*/ 1087378 w 1404158"/>
              <a:gd name="connsiteY5" fmla="*/ 3780216 h 3780216"/>
              <a:gd name="connsiteX6" fmla="*/ 0 w 1404158"/>
              <a:gd name="connsiteY6" fmla="*/ 3780216 h 3780216"/>
              <a:gd name="connsiteX7" fmla="*/ 0 w 1404158"/>
              <a:gd name="connsiteY7" fmla="*/ 3508301 h 3780216"/>
              <a:gd name="connsiteX8" fmla="*/ 0 w 1404158"/>
              <a:gd name="connsiteY8" fmla="*/ 3006720 h 378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4158" h="3780216">
                <a:moveTo>
                  <a:pt x="0" y="0"/>
                </a:moveTo>
                <a:lnTo>
                  <a:pt x="1404158" y="0"/>
                </a:lnTo>
                <a:lnTo>
                  <a:pt x="1404158" y="3006720"/>
                </a:lnTo>
                <a:lnTo>
                  <a:pt x="1404158" y="3197914"/>
                </a:lnTo>
                <a:lnTo>
                  <a:pt x="1404158" y="3469829"/>
                </a:lnTo>
                <a:cubicBezTo>
                  <a:pt x="1404158" y="3640534"/>
                  <a:pt x="1263027" y="3780216"/>
                  <a:pt x="1087378" y="3780216"/>
                </a:cubicBezTo>
                <a:lnTo>
                  <a:pt x="0" y="3780216"/>
                </a:lnTo>
                <a:lnTo>
                  <a:pt x="0" y="3508301"/>
                </a:lnTo>
                <a:lnTo>
                  <a:pt x="0" y="300672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miter lim="400000"/>
          </a:ln>
        </p:spPr>
        <p:txBody>
          <a:bodyPr wrap="square" lIns="144000" tIns="432000" rIns="38100" bIns="38100" anchor="t">
            <a:noAutofit/>
          </a:bodyPr>
          <a:lstStyle/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CA" sz="1600" dirty="0">
                <a:solidFill>
                  <a:schemeClr val="tx2"/>
                </a:solidFill>
              </a:rPr>
              <a:t>Exterior/ interior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US" sz="1600" dirty="0">
                <a:solidFill>
                  <a:schemeClr val="tx2"/>
                </a:solidFill>
              </a:rPr>
              <a:t>Design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US" sz="1600" dirty="0">
                <a:solidFill>
                  <a:schemeClr val="tx2"/>
                </a:solidFill>
              </a:rPr>
              <a:t>Cleanliness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US" sz="1600" dirty="0">
                <a:solidFill>
                  <a:schemeClr val="tx2"/>
                </a:solidFill>
              </a:rPr>
              <a:t>Style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US" sz="1600" dirty="0">
                <a:solidFill>
                  <a:schemeClr val="tx2"/>
                </a:solidFill>
              </a:rPr>
              <a:t>Decoration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US" sz="1600" dirty="0">
                <a:solidFill>
                  <a:schemeClr val="tx2"/>
                </a:solidFill>
              </a:rPr>
              <a:t>Acoustic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US" sz="1600" dirty="0">
                <a:solidFill>
                  <a:schemeClr val="tx2"/>
                </a:solidFill>
              </a:rPr>
              <a:t>Smell</a:t>
            </a:r>
          </a:p>
          <a:p>
            <a:pPr marL="114300" indent="-114300">
              <a:lnSpc>
                <a:spcPts val="15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3000">
                <a:solidFill>
                  <a:srgbClr val="FFFFFF"/>
                </a:solidFill>
              </a:defRPr>
            </a:pPr>
            <a:r>
              <a:rPr lang="en-US" sz="1600" dirty="0">
                <a:solidFill>
                  <a:schemeClr val="tx2"/>
                </a:solidFill>
              </a:rPr>
              <a:t>Employee appearance</a:t>
            </a:r>
            <a:endParaRPr sz="1600" dirty="0">
              <a:solidFill>
                <a:schemeClr val="tx2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438E114-8DE3-4FF9-80C8-B7828D3FABC0}"/>
              </a:ext>
            </a:extLst>
          </p:cNvPr>
          <p:cNvSpPr/>
          <p:nvPr/>
        </p:nvSpPr>
        <p:spPr>
          <a:xfrm>
            <a:off x="737260" y="1618541"/>
            <a:ext cx="1482146" cy="4367465"/>
          </a:xfrm>
          <a:custGeom>
            <a:avLst/>
            <a:gdLst>
              <a:gd name="connsiteX0" fmla="*/ 181083 w 1482146"/>
              <a:gd name="connsiteY0" fmla="*/ 0 h 4367465"/>
              <a:gd name="connsiteX1" fmla="*/ 1009163 w 1482146"/>
              <a:gd name="connsiteY1" fmla="*/ 0 h 4367465"/>
              <a:gd name="connsiteX2" fmla="*/ 1235122 w 1482146"/>
              <a:gd name="connsiteY2" fmla="*/ 20989 h 4367465"/>
              <a:gd name="connsiteX3" fmla="*/ 1381072 w 1482146"/>
              <a:gd name="connsiteY3" fmla="*/ 91141 h 4367465"/>
              <a:gd name="connsiteX4" fmla="*/ 1459708 w 1482146"/>
              <a:gd name="connsiteY4" fmla="*/ 217641 h 4367465"/>
              <a:gd name="connsiteX5" fmla="*/ 1482146 w 1482146"/>
              <a:gd name="connsiteY5" fmla="*/ 405596 h 4367465"/>
              <a:gd name="connsiteX6" fmla="*/ 1482146 w 1482146"/>
              <a:gd name="connsiteY6" fmla="*/ 515079 h 4367465"/>
              <a:gd name="connsiteX7" fmla="*/ 1459708 w 1482146"/>
              <a:gd name="connsiteY7" fmla="*/ 701709 h 4367465"/>
              <a:gd name="connsiteX8" fmla="*/ 1382513 w 1482146"/>
              <a:gd name="connsiteY8" fmla="*/ 819701 h 4367465"/>
              <a:gd name="connsiteX9" fmla="*/ 1237935 w 1482146"/>
              <a:gd name="connsiteY9" fmla="*/ 881344 h 4367465"/>
              <a:gd name="connsiteX10" fmla="*/ 1009163 w 1482146"/>
              <a:gd name="connsiteY10" fmla="*/ 899686 h 4367465"/>
              <a:gd name="connsiteX11" fmla="*/ 325592 w 1482146"/>
              <a:gd name="connsiteY11" fmla="*/ 899686 h 4367465"/>
              <a:gd name="connsiteX12" fmla="*/ 143137 w 1482146"/>
              <a:gd name="connsiteY12" fmla="*/ 1080644 h 4367465"/>
              <a:gd name="connsiteX13" fmla="*/ 143137 w 1482146"/>
              <a:gd name="connsiteY13" fmla="*/ 3091455 h 4367465"/>
              <a:gd name="connsiteX14" fmla="*/ 143137 w 1482146"/>
              <a:gd name="connsiteY14" fmla="*/ 3091455 h 4367465"/>
              <a:gd name="connsiteX15" fmla="*/ 143137 w 1482146"/>
              <a:gd name="connsiteY15" fmla="*/ 4295800 h 4367465"/>
              <a:gd name="connsiteX16" fmla="*/ 71569 w 1482146"/>
              <a:gd name="connsiteY16" fmla="*/ 4367465 h 4367465"/>
              <a:gd name="connsiteX17" fmla="*/ 0 w 1482146"/>
              <a:gd name="connsiteY17" fmla="*/ 4295800 h 4367465"/>
              <a:gd name="connsiteX18" fmla="*/ 0 w 1482146"/>
              <a:gd name="connsiteY18" fmla="*/ 4012657 h 4367465"/>
              <a:gd name="connsiteX19" fmla="*/ 0 w 1482146"/>
              <a:gd name="connsiteY19" fmla="*/ 3091455 h 4367465"/>
              <a:gd name="connsiteX20" fmla="*/ 0 w 1482146"/>
              <a:gd name="connsiteY20" fmla="*/ 181147 h 4367465"/>
              <a:gd name="connsiteX21" fmla="*/ 181083 w 1482146"/>
              <a:gd name="connsiteY21" fmla="*/ 0 h 4367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482146" h="4367465">
                <a:moveTo>
                  <a:pt x="181083" y="0"/>
                </a:moveTo>
                <a:lnTo>
                  <a:pt x="1009163" y="0"/>
                </a:lnTo>
                <a:cubicBezTo>
                  <a:pt x="1098984" y="0"/>
                  <a:pt x="1174738" y="6996"/>
                  <a:pt x="1235122" y="20989"/>
                </a:cubicBezTo>
                <a:cubicBezTo>
                  <a:pt x="1295505" y="35171"/>
                  <a:pt x="1344567" y="58996"/>
                  <a:pt x="1381072" y="91141"/>
                </a:cubicBezTo>
                <a:cubicBezTo>
                  <a:pt x="1417577" y="123475"/>
                  <a:pt x="1444269" y="165642"/>
                  <a:pt x="1459708" y="217641"/>
                </a:cubicBezTo>
                <a:cubicBezTo>
                  <a:pt x="1475147" y="269452"/>
                  <a:pt x="1482146" y="332608"/>
                  <a:pt x="1482146" y="405596"/>
                </a:cubicBezTo>
                <a:lnTo>
                  <a:pt x="1482146" y="515079"/>
                </a:lnTo>
                <a:cubicBezTo>
                  <a:pt x="1482146" y="590903"/>
                  <a:pt x="1475147" y="652735"/>
                  <a:pt x="1459708" y="701709"/>
                </a:cubicBezTo>
                <a:cubicBezTo>
                  <a:pt x="1444269" y="750873"/>
                  <a:pt x="1419018" y="790203"/>
                  <a:pt x="1382513" y="819701"/>
                </a:cubicBezTo>
                <a:cubicBezTo>
                  <a:pt x="1346008" y="849199"/>
                  <a:pt x="1298250" y="870188"/>
                  <a:pt x="1237935" y="881344"/>
                </a:cubicBezTo>
                <a:cubicBezTo>
                  <a:pt x="1177551" y="892689"/>
                  <a:pt x="1101797" y="899686"/>
                  <a:pt x="1009163" y="899686"/>
                </a:cubicBezTo>
                <a:lnTo>
                  <a:pt x="325592" y="899686"/>
                </a:lnTo>
                <a:cubicBezTo>
                  <a:pt x="224586" y="899686"/>
                  <a:pt x="143137" y="980994"/>
                  <a:pt x="143137" y="1080644"/>
                </a:cubicBezTo>
                <a:lnTo>
                  <a:pt x="143137" y="3091455"/>
                </a:lnTo>
                <a:lnTo>
                  <a:pt x="143137" y="3091455"/>
                </a:lnTo>
                <a:lnTo>
                  <a:pt x="143137" y="4295800"/>
                </a:lnTo>
                <a:cubicBezTo>
                  <a:pt x="143137" y="4335131"/>
                  <a:pt x="110887" y="4367465"/>
                  <a:pt x="71569" y="4367465"/>
                </a:cubicBezTo>
                <a:cubicBezTo>
                  <a:pt x="32251" y="4367465"/>
                  <a:pt x="0" y="4335131"/>
                  <a:pt x="0" y="4295800"/>
                </a:cubicBezTo>
                <a:lnTo>
                  <a:pt x="0" y="4012657"/>
                </a:lnTo>
                <a:lnTo>
                  <a:pt x="0" y="3091455"/>
                </a:lnTo>
                <a:lnTo>
                  <a:pt x="0" y="181147"/>
                </a:lnTo>
                <a:cubicBezTo>
                  <a:pt x="0" y="81498"/>
                  <a:pt x="81381" y="0"/>
                  <a:pt x="181083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wrap="square" lIns="38100" tIns="216000" rIns="38100" bIns="38100" anchor="t">
            <a:no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600" b="1" dirty="0">
                <a:solidFill>
                  <a:schemeClr val="bg1"/>
                </a:solidFill>
              </a:rPr>
              <a:t>PRODUCT</a:t>
            </a:r>
            <a:br>
              <a:rPr lang="fr-CA" sz="1600" b="1" dirty="0">
                <a:solidFill>
                  <a:schemeClr val="bg1"/>
                </a:solidFill>
              </a:rPr>
            </a:br>
            <a:r>
              <a:rPr lang="fr-CA" sz="1600" b="1" dirty="0">
                <a:solidFill>
                  <a:schemeClr val="bg1"/>
                </a:solidFill>
              </a:rPr>
              <a:t>/ SERVICE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2CC503E-3D25-45CF-BEDE-E1C83179BC61}"/>
              </a:ext>
            </a:extLst>
          </p:cNvPr>
          <p:cNvSpPr/>
          <p:nvPr/>
        </p:nvSpPr>
        <p:spPr>
          <a:xfrm>
            <a:off x="2281161" y="1618541"/>
            <a:ext cx="1482146" cy="4367465"/>
          </a:xfrm>
          <a:custGeom>
            <a:avLst/>
            <a:gdLst>
              <a:gd name="connsiteX0" fmla="*/ 181083 w 1482146"/>
              <a:gd name="connsiteY0" fmla="*/ 0 h 4367465"/>
              <a:gd name="connsiteX1" fmla="*/ 1009163 w 1482146"/>
              <a:gd name="connsiteY1" fmla="*/ 0 h 4367465"/>
              <a:gd name="connsiteX2" fmla="*/ 1235122 w 1482146"/>
              <a:gd name="connsiteY2" fmla="*/ 20989 h 4367465"/>
              <a:gd name="connsiteX3" fmla="*/ 1381072 w 1482146"/>
              <a:gd name="connsiteY3" fmla="*/ 91141 h 4367465"/>
              <a:gd name="connsiteX4" fmla="*/ 1459708 w 1482146"/>
              <a:gd name="connsiteY4" fmla="*/ 217641 h 4367465"/>
              <a:gd name="connsiteX5" fmla="*/ 1482146 w 1482146"/>
              <a:gd name="connsiteY5" fmla="*/ 405596 h 4367465"/>
              <a:gd name="connsiteX6" fmla="*/ 1482146 w 1482146"/>
              <a:gd name="connsiteY6" fmla="*/ 515079 h 4367465"/>
              <a:gd name="connsiteX7" fmla="*/ 1459708 w 1482146"/>
              <a:gd name="connsiteY7" fmla="*/ 701709 h 4367465"/>
              <a:gd name="connsiteX8" fmla="*/ 1382513 w 1482146"/>
              <a:gd name="connsiteY8" fmla="*/ 819701 h 4367465"/>
              <a:gd name="connsiteX9" fmla="*/ 1237935 w 1482146"/>
              <a:gd name="connsiteY9" fmla="*/ 881344 h 4367465"/>
              <a:gd name="connsiteX10" fmla="*/ 1009163 w 1482146"/>
              <a:gd name="connsiteY10" fmla="*/ 899686 h 4367465"/>
              <a:gd name="connsiteX11" fmla="*/ 325592 w 1482146"/>
              <a:gd name="connsiteY11" fmla="*/ 899686 h 4367465"/>
              <a:gd name="connsiteX12" fmla="*/ 143137 w 1482146"/>
              <a:gd name="connsiteY12" fmla="*/ 1080644 h 4367465"/>
              <a:gd name="connsiteX13" fmla="*/ 143137 w 1482146"/>
              <a:gd name="connsiteY13" fmla="*/ 3091455 h 4367465"/>
              <a:gd name="connsiteX14" fmla="*/ 143137 w 1482146"/>
              <a:gd name="connsiteY14" fmla="*/ 4012657 h 4367465"/>
              <a:gd name="connsiteX15" fmla="*/ 143137 w 1482146"/>
              <a:gd name="connsiteY15" fmla="*/ 4295800 h 4367465"/>
              <a:gd name="connsiteX16" fmla="*/ 71569 w 1482146"/>
              <a:gd name="connsiteY16" fmla="*/ 4367465 h 4367465"/>
              <a:gd name="connsiteX17" fmla="*/ 0 w 1482146"/>
              <a:gd name="connsiteY17" fmla="*/ 4295800 h 4367465"/>
              <a:gd name="connsiteX18" fmla="*/ 0 w 1482146"/>
              <a:gd name="connsiteY18" fmla="*/ 4012657 h 4367465"/>
              <a:gd name="connsiteX19" fmla="*/ 0 w 1482146"/>
              <a:gd name="connsiteY19" fmla="*/ 3091455 h 4367465"/>
              <a:gd name="connsiteX20" fmla="*/ 0 w 1482146"/>
              <a:gd name="connsiteY20" fmla="*/ 181147 h 4367465"/>
              <a:gd name="connsiteX21" fmla="*/ 181083 w 1482146"/>
              <a:gd name="connsiteY21" fmla="*/ 0 h 4367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482146" h="4367465">
                <a:moveTo>
                  <a:pt x="181083" y="0"/>
                </a:moveTo>
                <a:lnTo>
                  <a:pt x="1009163" y="0"/>
                </a:lnTo>
                <a:cubicBezTo>
                  <a:pt x="1098984" y="0"/>
                  <a:pt x="1174738" y="6996"/>
                  <a:pt x="1235122" y="20989"/>
                </a:cubicBezTo>
                <a:cubicBezTo>
                  <a:pt x="1295506" y="35171"/>
                  <a:pt x="1344567" y="58996"/>
                  <a:pt x="1381072" y="91141"/>
                </a:cubicBezTo>
                <a:cubicBezTo>
                  <a:pt x="1417577" y="123475"/>
                  <a:pt x="1444269" y="165642"/>
                  <a:pt x="1459708" y="217641"/>
                </a:cubicBezTo>
                <a:cubicBezTo>
                  <a:pt x="1475147" y="269452"/>
                  <a:pt x="1482146" y="332608"/>
                  <a:pt x="1482146" y="405596"/>
                </a:cubicBezTo>
                <a:lnTo>
                  <a:pt x="1482146" y="515079"/>
                </a:lnTo>
                <a:cubicBezTo>
                  <a:pt x="1482146" y="590903"/>
                  <a:pt x="1475147" y="652735"/>
                  <a:pt x="1459708" y="701709"/>
                </a:cubicBezTo>
                <a:cubicBezTo>
                  <a:pt x="1444269" y="750873"/>
                  <a:pt x="1419018" y="790203"/>
                  <a:pt x="1382513" y="819701"/>
                </a:cubicBezTo>
                <a:cubicBezTo>
                  <a:pt x="1346008" y="849199"/>
                  <a:pt x="1298250" y="870188"/>
                  <a:pt x="1237935" y="881344"/>
                </a:cubicBezTo>
                <a:cubicBezTo>
                  <a:pt x="1177551" y="892689"/>
                  <a:pt x="1101797" y="899686"/>
                  <a:pt x="1009163" y="899686"/>
                </a:cubicBezTo>
                <a:lnTo>
                  <a:pt x="325592" y="899686"/>
                </a:lnTo>
                <a:cubicBezTo>
                  <a:pt x="224586" y="899686"/>
                  <a:pt x="143137" y="980994"/>
                  <a:pt x="143137" y="1080644"/>
                </a:cubicBezTo>
                <a:lnTo>
                  <a:pt x="143137" y="3091455"/>
                </a:lnTo>
                <a:lnTo>
                  <a:pt x="143137" y="4012657"/>
                </a:lnTo>
                <a:lnTo>
                  <a:pt x="143137" y="4295800"/>
                </a:lnTo>
                <a:cubicBezTo>
                  <a:pt x="143137" y="4335131"/>
                  <a:pt x="110887" y="4367465"/>
                  <a:pt x="71569" y="4367465"/>
                </a:cubicBezTo>
                <a:cubicBezTo>
                  <a:pt x="32251" y="4367465"/>
                  <a:pt x="0" y="4335131"/>
                  <a:pt x="0" y="4295800"/>
                </a:cubicBezTo>
                <a:lnTo>
                  <a:pt x="0" y="4012657"/>
                </a:lnTo>
                <a:lnTo>
                  <a:pt x="0" y="3091455"/>
                </a:lnTo>
                <a:lnTo>
                  <a:pt x="0" y="181147"/>
                </a:lnTo>
                <a:cubicBezTo>
                  <a:pt x="0" y="81498"/>
                  <a:pt x="81381" y="0"/>
                  <a:pt x="181083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wrap="square" lIns="38100" tIns="288000" rIns="38100" bIns="38100" anchor="t">
            <a:no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600" b="1" dirty="0">
                <a:solidFill>
                  <a:schemeClr val="bg2">
                    <a:lumMod val="10000"/>
                  </a:schemeClr>
                </a:solidFill>
              </a:rPr>
              <a:t>PROMOTION</a:t>
            </a:r>
            <a:endParaRPr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91BAD65-672F-4BEB-B476-7F76B906307B}"/>
              </a:ext>
            </a:extLst>
          </p:cNvPr>
          <p:cNvSpPr/>
          <p:nvPr/>
        </p:nvSpPr>
        <p:spPr>
          <a:xfrm>
            <a:off x="3811026" y="1618541"/>
            <a:ext cx="1482146" cy="4367465"/>
          </a:xfrm>
          <a:custGeom>
            <a:avLst/>
            <a:gdLst>
              <a:gd name="connsiteX0" fmla="*/ 181083 w 1482146"/>
              <a:gd name="connsiteY0" fmla="*/ 0 h 4367465"/>
              <a:gd name="connsiteX1" fmla="*/ 1009163 w 1482146"/>
              <a:gd name="connsiteY1" fmla="*/ 0 h 4367465"/>
              <a:gd name="connsiteX2" fmla="*/ 1235122 w 1482146"/>
              <a:gd name="connsiteY2" fmla="*/ 20989 h 4367465"/>
              <a:gd name="connsiteX3" fmla="*/ 1381072 w 1482146"/>
              <a:gd name="connsiteY3" fmla="*/ 91141 h 4367465"/>
              <a:gd name="connsiteX4" fmla="*/ 1459708 w 1482146"/>
              <a:gd name="connsiteY4" fmla="*/ 217641 h 4367465"/>
              <a:gd name="connsiteX5" fmla="*/ 1482146 w 1482146"/>
              <a:gd name="connsiteY5" fmla="*/ 405596 h 4367465"/>
              <a:gd name="connsiteX6" fmla="*/ 1482146 w 1482146"/>
              <a:gd name="connsiteY6" fmla="*/ 515079 h 4367465"/>
              <a:gd name="connsiteX7" fmla="*/ 1459708 w 1482146"/>
              <a:gd name="connsiteY7" fmla="*/ 701709 h 4367465"/>
              <a:gd name="connsiteX8" fmla="*/ 1382513 w 1482146"/>
              <a:gd name="connsiteY8" fmla="*/ 819701 h 4367465"/>
              <a:gd name="connsiteX9" fmla="*/ 1237935 w 1482146"/>
              <a:gd name="connsiteY9" fmla="*/ 881344 h 4367465"/>
              <a:gd name="connsiteX10" fmla="*/ 1009163 w 1482146"/>
              <a:gd name="connsiteY10" fmla="*/ 899686 h 4367465"/>
              <a:gd name="connsiteX11" fmla="*/ 325592 w 1482146"/>
              <a:gd name="connsiteY11" fmla="*/ 899686 h 4367465"/>
              <a:gd name="connsiteX12" fmla="*/ 143137 w 1482146"/>
              <a:gd name="connsiteY12" fmla="*/ 1080644 h 4367465"/>
              <a:gd name="connsiteX13" fmla="*/ 143137 w 1482146"/>
              <a:gd name="connsiteY13" fmla="*/ 3091455 h 4367465"/>
              <a:gd name="connsiteX14" fmla="*/ 143137 w 1482146"/>
              <a:gd name="connsiteY14" fmla="*/ 4012657 h 4367465"/>
              <a:gd name="connsiteX15" fmla="*/ 143137 w 1482146"/>
              <a:gd name="connsiteY15" fmla="*/ 4295800 h 4367465"/>
              <a:gd name="connsiteX16" fmla="*/ 71569 w 1482146"/>
              <a:gd name="connsiteY16" fmla="*/ 4367465 h 4367465"/>
              <a:gd name="connsiteX17" fmla="*/ 0 w 1482146"/>
              <a:gd name="connsiteY17" fmla="*/ 4295800 h 4367465"/>
              <a:gd name="connsiteX18" fmla="*/ 0 w 1482146"/>
              <a:gd name="connsiteY18" fmla="*/ 4012657 h 4367465"/>
              <a:gd name="connsiteX19" fmla="*/ 0 w 1482146"/>
              <a:gd name="connsiteY19" fmla="*/ 3091455 h 4367465"/>
              <a:gd name="connsiteX20" fmla="*/ 0 w 1482146"/>
              <a:gd name="connsiteY20" fmla="*/ 181147 h 4367465"/>
              <a:gd name="connsiteX21" fmla="*/ 181083 w 1482146"/>
              <a:gd name="connsiteY21" fmla="*/ 0 h 4367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482146" h="4367465">
                <a:moveTo>
                  <a:pt x="181083" y="0"/>
                </a:moveTo>
                <a:lnTo>
                  <a:pt x="1009163" y="0"/>
                </a:lnTo>
                <a:cubicBezTo>
                  <a:pt x="1098984" y="0"/>
                  <a:pt x="1174738" y="6996"/>
                  <a:pt x="1235122" y="20989"/>
                </a:cubicBezTo>
                <a:cubicBezTo>
                  <a:pt x="1295506" y="35171"/>
                  <a:pt x="1344567" y="58996"/>
                  <a:pt x="1381072" y="91141"/>
                </a:cubicBezTo>
                <a:cubicBezTo>
                  <a:pt x="1417577" y="123475"/>
                  <a:pt x="1444269" y="165642"/>
                  <a:pt x="1459708" y="217641"/>
                </a:cubicBezTo>
                <a:cubicBezTo>
                  <a:pt x="1475147" y="269452"/>
                  <a:pt x="1482146" y="332608"/>
                  <a:pt x="1482146" y="405596"/>
                </a:cubicBezTo>
                <a:lnTo>
                  <a:pt x="1482146" y="515079"/>
                </a:lnTo>
                <a:cubicBezTo>
                  <a:pt x="1482146" y="590903"/>
                  <a:pt x="1475147" y="652735"/>
                  <a:pt x="1459708" y="701709"/>
                </a:cubicBezTo>
                <a:cubicBezTo>
                  <a:pt x="1444269" y="750873"/>
                  <a:pt x="1419018" y="790203"/>
                  <a:pt x="1382513" y="819701"/>
                </a:cubicBezTo>
                <a:cubicBezTo>
                  <a:pt x="1346008" y="849199"/>
                  <a:pt x="1298250" y="870188"/>
                  <a:pt x="1237935" y="881344"/>
                </a:cubicBezTo>
                <a:cubicBezTo>
                  <a:pt x="1177551" y="892689"/>
                  <a:pt x="1101797" y="899686"/>
                  <a:pt x="1009163" y="899686"/>
                </a:cubicBezTo>
                <a:lnTo>
                  <a:pt x="325592" y="899686"/>
                </a:lnTo>
                <a:cubicBezTo>
                  <a:pt x="223145" y="899686"/>
                  <a:pt x="143137" y="980994"/>
                  <a:pt x="143137" y="1080644"/>
                </a:cubicBezTo>
                <a:lnTo>
                  <a:pt x="143137" y="3091455"/>
                </a:lnTo>
                <a:lnTo>
                  <a:pt x="143137" y="4012657"/>
                </a:lnTo>
                <a:lnTo>
                  <a:pt x="143137" y="4295800"/>
                </a:lnTo>
                <a:cubicBezTo>
                  <a:pt x="143137" y="4335131"/>
                  <a:pt x="110887" y="4367465"/>
                  <a:pt x="71569" y="4367465"/>
                </a:cubicBezTo>
                <a:cubicBezTo>
                  <a:pt x="32251" y="4367465"/>
                  <a:pt x="0" y="4335131"/>
                  <a:pt x="0" y="4295800"/>
                </a:cubicBezTo>
                <a:lnTo>
                  <a:pt x="0" y="4012657"/>
                </a:lnTo>
                <a:lnTo>
                  <a:pt x="0" y="3091455"/>
                </a:lnTo>
                <a:lnTo>
                  <a:pt x="0" y="181147"/>
                </a:lnTo>
                <a:cubicBezTo>
                  <a:pt x="0" y="81498"/>
                  <a:pt x="81381" y="0"/>
                  <a:pt x="181083" y="0"/>
                </a:cubicBez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wrap="square" lIns="38100" tIns="288000" rIns="38100" bIns="38100" anchor="t">
            <a:no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600" b="1" dirty="0">
                <a:solidFill>
                  <a:schemeClr val="bg2">
                    <a:lumMod val="10000"/>
                  </a:schemeClr>
                </a:solidFill>
              </a:rPr>
              <a:t>PRICE</a:t>
            </a:r>
            <a:endParaRPr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0FE3F7F-468D-4D9A-9B44-14C1C9AFFF08}"/>
              </a:ext>
            </a:extLst>
          </p:cNvPr>
          <p:cNvSpPr/>
          <p:nvPr/>
        </p:nvSpPr>
        <p:spPr>
          <a:xfrm>
            <a:off x="5354927" y="1618541"/>
            <a:ext cx="1482146" cy="4367465"/>
          </a:xfrm>
          <a:custGeom>
            <a:avLst/>
            <a:gdLst>
              <a:gd name="connsiteX0" fmla="*/ 181083 w 1482146"/>
              <a:gd name="connsiteY0" fmla="*/ 0 h 4367465"/>
              <a:gd name="connsiteX1" fmla="*/ 1009163 w 1482146"/>
              <a:gd name="connsiteY1" fmla="*/ 0 h 4367465"/>
              <a:gd name="connsiteX2" fmla="*/ 1235122 w 1482146"/>
              <a:gd name="connsiteY2" fmla="*/ 20989 h 4367465"/>
              <a:gd name="connsiteX3" fmla="*/ 1381072 w 1482146"/>
              <a:gd name="connsiteY3" fmla="*/ 91141 h 4367465"/>
              <a:gd name="connsiteX4" fmla="*/ 1459708 w 1482146"/>
              <a:gd name="connsiteY4" fmla="*/ 217641 h 4367465"/>
              <a:gd name="connsiteX5" fmla="*/ 1482146 w 1482146"/>
              <a:gd name="connsiteY5" fmla="*/ 405596 h 4367465"/>
              <a:gd name="connsiteX6" fmla="*/ 1482146 w 1482146"/>
              <a:gd name="connsiteY6" fmla="*/ 515079 h 4367465"/>
              <a:gd name="connsiteX7" fmla="*/ 1459708 w 1482146"/>
              <a:gd name="connsiteY7" fmla="*/ 701709 h 4367465"/>
              <a:gd name="connsiteX8" fmla="*/ 1382513 w 1482146"/>
              <a:gd name="connsiteY8" fmla="*/ 819701 h 4367465"/>
              <a:gd name="connsiteX9" fmla="*/ 1237935 w 1482146"/>
              <a:gd name="connsiteY9" fmla="*/ 881344 h 4367465"/>
              <a:gd name="connsiteX10" fmla="*/ 1009163 w 1482146"/>
              <a:gd name="connsiteY10" fmla="*/ 899686 h 4367465"/>
              <a:gd name="connsiteX11" fmla="*/ 325592 w 1482146"/>
              <a:gd name="connsiteY11" fmla="*/ 899686 h 4367465"/>
              <a:gd name="connsiteX12" fmla="*/ 143137 w 1482146"/>
              <a:gd name="connsiteY12" fmla="*/ 1080644 h 4367465"/>
              <a:gd name="connsiteX13" fmla="*/ 143137 w 1482146"/>
              <a:gd name="connsiteY13" fmla="*/ 3091455 h 4367465"/>
              <a:gd name="connsiteX14" fmla="*/ 143137 w 1482146"/>
              <a:gd name="connsiteY14" fmla="*/ 4012657 h 4367465"/>
              <a:gd name="connsiteX15" fmla="*/ 143137 w 1482146"/>
              <a:gd name="connsiteY15" fmla="*/ 4295800 h 4367465"/>
              <a:gd name="connsiteX16" fmla="*/ 71569 w 1482146"/>
              <a:gd name="connsiteY16" fmla="*/ 4367465 h 4367465"/>
              <a:gd name="connsiteX17" fmla="*/ 0 w 1482146"/>
              <a:gd name="connsiteY17" fmla="*/ 4295800 h 4367465"/>
              <a:gd name="connsiteX18" fmla="*/ 0 w 1482146"/>
              <a:gd name="connsiteY18" fmla="*/ 4012657 h 4367465"/>
              <a:gd name="connsiteX19" fmla="*/ 0 w 1482146"/>
              <a:gd name="connsiteY19" fmla="*/ 3091455 h 4367465"/>
              <a:gd name="connsiteX20" fmla="*/ 0 w 1482146"/>
              <a:gd name="connsiteY20" fmla="*/ 181147 h 4367465"/>
              <a:gd name="connsiteX21" fmla="*/ 181083 w 1482146"/>
              <a:gd name="connsiteY21" fmla="*/ 0 h 4367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482146" h="4367465">
                <a:moveTo>
                  <a:pt x="181083" y="0"/>
                </a:moveTo>
                <a:lnTo>
                  <a:pt x="1009163" y="0"/>
                </a:lnTo>
                <a:cubicBezTo>
                  <a:pt x="1098984" y="0"/>
                  <a:pt x="1174738" y="6996"/>
                  <a:pt x="1235122" y="20989"/>
                </a:cubicBezTo>
                <a:cubicBezTo>
                  <a:pt x="1295506" y="35171"/>
                  <a:pt x="1344567" y="58996"/>
                  <a:pt x="1381072" y="91141"/>
                </a:cubicBezTo>
                <a:cubicBezTo>
                  <a:pt x="1417577" y="123475"/>
                  <a:pt x="1444269" y="165642"/>
                  <a:pt x="1459708" y="217641"/>
                </a:cubicBezTo>
                <a:cubicBezTo>
                  <a:pt x="1475147" y="269452"/>
                  <a:pt x="1482146" y="332608"/>
                  <a:pt x="1482146" y="405596"/>
                </a:cubicBezTo>
                <a:lnTo>
                  <a:pt x="1482146" y="515079"/>
                </a:lnTo>
                <a:cubicBezTo>
                  <a:pt x="1482146" y="590903"/>
                  <a:pt x="1475147" y="652735"/>
                  <a:pt x="1459708" y="701709"/>
                </a:cubicBezTo>
                <a:cubicBezTo>
                  <a:pt x="1444269" y="750873"/>
                  <a:pt x="1419018" y="790203"/>
                  <a:pt x="1382513" y="819701"/>
                </a:cubicBezTo>
                <a:cubicBezTo>
                  <a:pt x="1346008" y="849199"/>
                  <a:pt x="1298250" y="870188"/>
                  <a:pt x="1237935" y="881344"/>
                </a:cubicBezTo>
                <a:cubicBezTo>
                  <a:pt x="1177551" y="892689"/>
                  <a:pt x="1101797" y="899686"/>
                  <a:pt x="1009163" y="899686"/>
                </a:cubicBezTo>
                <a:lnTo>
                  <a:pt x="325592" y="899686"/>
                </a:lnTo>
                <a:cubicBezTo>
                  <a:pt x="224587" y="899686"/>
                  <a:pt x="143137" y="980994"/>
                  <a:pt x="143137" y="1080644"/>
                </a:cubicBezTo>
                <a:lnTo>
                  <a:pt x="143137" y="3091455"/>
                </a:lnTo>
                <a:lnTo>
                  <a:pt x="143137" y="4012657"/>
                </a:lnTo>
                <a:lnTo>
                  <a:pt x="143137" y="4295800"/>
                </a:lnTo>
                <a:cubicBezTo>
                  <a:pt x="143137" y="4335131"/>
                  <a:pt x="110887" y="4367465"/>
                  <a:pt x="71569" y="4367465"/>
                </a:cubicBezTo>
                <a:cubicBezTo>
                  <a:pt x="32251" y="4367465"/>
                  <a:pt x="0" y="4335131"/>
                  <a:pt x="0" y="4295800"/>
                </a:cubicBezTo>
                <a:lnTo>
                  <a:pt x="0" y="4012657"/>
                </a:lnTo>
                <a:lnTo>
                  <a:pt x="0" y="3091455"/>
                </a:lnTo>
                <a:lnTo>
                  <a:pt x="0" y="181147"/>
                </a:lnTo>
                <a:cubicBezTo>
                  <a:pt x="0" y="81498"/>
                  <a:pt x="81381" y="0"/>
                  <a:pt x="181083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wrap="square" lIns="38100" tIns="288000" rIns="38100" bIns="38100" anchor="t">
            <a:no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600" b="1" dirty="0">
                <a:solidFill>
                  <a:schemeClr val="bg2">
                    <a:lumMod val="10000"/>
                  </a:schemeClr>
                </a:solidFill>
              </a:rPr>
              <a:t>PLACE</a:t>
            </a:r>
            <a:endParaRPr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C56A2E5-79DA-4D3F-B633-18C692D5CAC7}"/>
              </a:ext>
            </a:extLst>
          </p:cNvPr>
          <p:cNvSpPr/>
          <p:nvPr/>
        </p:nvSpPr>
        <p:spPr>
          <a:xfrm>
            <a:off x="6898828" y="1618541"/>
            <a:ext cx="1482146" cy="4367465"/>
          </a:xfrm>
          <a:custGeom>
            <a:avLst/>
            <a:gdLst>
              <a:gd name="connsiteX0" fmla="*/ 181083 w 1482146"/>
              <a:gd name="connsiteY0" fmla="*/ 0 h 4367465"/>
              <a:gd name="connsiteX1" fmla="*/ 1009163 w 1482146"/>
              <a:gd name="connsiteY1" fmla="*/ 0 h 4367465"/>
              <a:gd name="connsiteX2" fmla="*/ 1235122 w 1482146"/>
              <a:gd name="connsiteY2" fmla="*/ 20989 h 4367465"/>
              <a:gd name="connsiteX3" fmla="*/ 1381072 w 1482146"/>
              <a:gd name="connsiteY3" fmla="*/ 91141 h 4367465"/>
              <a:gd name="connsiteX4" fmla="*/ 1459708 w 1482146"/>
              <a:gd name="connsiteY4" fmla="*/ 217641 h 4367465"/>
              <a:gd name="connsiteX5" fmla="*/ 1482146 w 1482146"/>
              <a:gd name="connsiteY5" fmla="*/ 405596 h 4367465"/>
              <a:gd name="connsiteX6" fmla="*/ 1482146 w 1482146"/>
              <a:gd name="connsiteY6" fmla="*/ 515079 h 4367465"/>
              <a:gd name="connsiteX7" fmla="*/ 1459708 w 1482146"/>
              <a:gd name="connsiteY7" fmla="*/ 701709 h 4367465"/>
              <a:gd name="connsiteX8" fmla="*/ 1382513 w 1482146"/>
              <a:gd name="connsiteY8" fmla="*/ 819701 h 4367465"/>
              <a:gd name="connsiteX9" fmla="*/ 1237935 w 1482146"/>
              <a:gd name="connsiteY9" fmla="*/ 881344 h 4367465"/>
              <a:gd name="connsiteX10" fmla="*/ 1009163 w 1482146"/>
              <a:gd name="connsiteY10" fmla="*/ 899686 h 4367465"/>
              <a:gd name="connsiteX11" fmla="*/ 325592 w 1482146"/>
              <a:gd name="connsiteY11" fmla="*/ 899686 h 4367465"/>
              <a:gd name="connsiteX12" fmla="*/ 143137 w 1482146"/>
              <a:gd name="connsiteY12" fmla="*/ 1080644 h 4367465"/>
              <a:gd name="connsiteX13" fmla="*/ 143137 w 1482146"/>
              <a:gd name="connsiteY13" fmla="*/ 3091455 h 4367465"/>
              <a:gd name="connsiteX14" fmla="*/ 143137 w 1482146"/>
              <a:gd name="connsiteY14" fmla="*/ 4012657 h 4367465"/>
              <a:gd name="connsiteX15" fmla="*/ 143137 w 1482146"/>
              <a:gd name="connsiteY15" fmla="*/ 4295800 h 4367465"/>
              <a:gd name="connsiteX16" fmla="*/ 71569 w 1482146"/>
              <a:gd name="connsiteY16" fmla="*/ 4367465 h 4367465"/>
              <a:gd name="connsiteX17" fmla="*/ 0 w 1482146"/>
              <a:gd name="connsiteY17" fmla="*/ 4295800 h 4367465"/>
              <a:gd name="connsiteX18" fmla="*/ 0 w 1482146"/>
              <a:gd name="connsiteY18" fmla="*/ 4012657 h 4367465"/>
              <a:gd name="connsiteX19" fmla="*/ 0 w 1482146"/>
              <a:gd name="connsiteY19" fmla="*/ 3091455 h 4367465"/>
              <a:gd name="connsiteX20" fmla="*/ 0 w 1482146"/>
              <a:gd name="connsiteY20" fmla="*/ 181147 h 4367465"/>
              <a:gd name="connsiteX21" fmla="*/ 181083 w 1482146"/>
              <a:gd name="connsiteY21" fmla="*/ 0 h 4367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482146" h="4367465">
                <a:moveTo>
                  <a:pt x="181083" y="0"/>
                </a:moveTo>
                <a:lnTo>
                  <a:pt x="1009163" y="0"/>
                </a:lnTo>
                <a:cubicBezTo>
                  <a:pt x="1098984" y="0"/>
                  <a:pt x="1174738" y="6996"/>
                  <a:pt x="1235122" y="20989"/>
                </a:cubicBezTo>
                <a:cubicBezTo>
                  <a:pt x="1295506" y="35171"/>
                  <a:pt x="1344567" y="58996"/>
                  <a:pt x="1381072" y="91141"/>
                </a:cubicBezTo>
                <a:cubicBezTo>
                  <a:pt x="1417577" y="123475"/>
                  <a:pt x="1444269" y="165642"/>
                  <a:pt x="1459708" y="217641"/>
                </a:cubicBezTo>
                <a:cubicBezTo>
                  <a:pt x="1475147" y="269452"/>
                  <a:pt x="1482146" y="332608"/>
                  <a:pt x="1482146" y="405596"/>
                </a:cubicBezTo>
                <a:lnTo>
                  <a:pt x="1482146" y="515079"/>
                </a:lnTo>
                <a:cubicBezTo>
                  <a:pt x="1482146" y="590903"/>
                  <a:pt x="1475147" y="652735"/>
                  <a:pt x="1459708" y="701709"/>
                </a:cubicBezTo>
                <a:cubicBezTo>
                  <a:pt x="1444269" y="750873"/>
                  <a:pt x="1419018" y="790203"/>
                  <a:pt x="1382513" y="819701"/>
                </a:cubicBezTo>
                <a:cubicBezTo>
                  <a:pt x="1346008" y="849199"/>
                  <a:pt x="1298250" y="870188"/>
                  <a:pt x="1237935" y="881344"/>
                </a:cubicBezTo>
                <a:cubicBezTo>
                  <a:pt x="1177551" y="892689"/>
                  <a:pt x="1101797" y="899686"/>
                  <a:pt x="1009163" y="899686"/>
                </a:cubicBezTo>
                <a:lnTo>
                  <a:pt x="325592" y="899686"/>
                </a:lnTo>
                <a:cubicBezTo>
                  <a:pt x="224587" y="899686"/>
                  <a:pt x="143137" y="980994"/>
                  <a:pt x="143137" y="1080644"/>
                </a:cubicBezTo>
                <a:lnTo>
                  <a:pt x="143137" y="3091455"/>
                </a:lnTo>
                <a:lnTo>
                  <a:pt x="143137" y="4012657"/>
                </a:lnTo>
                <a:lnTo>
                  <a:pt x="143137" y="4295800"/>
                </a:lnTo>
                <a:cubicBezTo>
                  <a:pt x="143137" y="4335131"/>
                  <a:pt x="110887" y="4367465"/>
                  <a:pt x="71569" y="4367465"/>
                </a:cubicBezTo>
                <a:cubicBezTo>
                  <a:pt x="32251" y="4367465"/>
                  <a:pt x="0" y="4335131"/>
                  <a:pt x="0" y="4295800"/>
                </a:cubicBezTo>
                <a:lnTo>
                  <a:pt x="0" y="4012657"/>
                </a:lnTo>
                <a:lnTo>
                  <a:pt x="0" y="3091455"/>
                </a:lnTo>
                <a:lnTo>
                  <a:pt x="0" y="181147"/>
                </a:lnTo>
                <a:cubicBezTo>
                  <a:pt x="0" y="81498"/>
                  <a:pt x="81381" y="0"/>
                  <a:pt x="181083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38100" tIns="288000" rIns="38100" bIns="38100" anchor="t">
            <a:no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600" b="1" dirty="0">
                <a:solidFill>
                  <a:schemeClr val="bg1"/>
                </a:solidFill>
              </a:rPr>
              <a:t>PEOPLE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556DD2E-4DC2-421B-96AF-0562FA7CAF59}"/>
              </a:ext>
            </a:extLst>
          </p:cNvPr>
          <p:cNvSpPr/>
          <p:nvPr/>
        </p:nvSpPr>
        <p:spPr>
          <a:xfrm>
            <a:off x="8428693" y="1618541"/>
            <a:ext cx="1482146" cy="4367465"/>
          </a:xfrm>
          <a:custGeom>
            <a:avLst/>
            <a:gdLst>
              <a:gd name="connsiteX0" fmla="*/ 181083 w 1482146"/>
              <a:gd name="connsiteY0" fmla="*/ 0 h 4367465"/>
              <a:gd name="connsiteX1" fmla="*/ 1009163 w 1482146"/>
              <a:gd name="connsiteY1" fmla="*/ 0 h 4367465"/>
              <a:gd name="connsiteX2" fmla="*/ 1235122 w 1482146"/>
              <a:gd name="connsiteY2" fmla="*/ 20989 h 4367465"/>
              <a:gd name="connsiteX3" fmla="*/ 1381072 w 1482146"/>
              <a:gd name="connsiteY3" fmla="*/ 91141 h 4367465"/>
              <a:gd name="connsiteX4" fmla="*/ 1459708 w 1482146"/>
              <a:gd name="connsiteY4" fmla="*/ 217641 h 4367465"/>
              <a:gd name="connsiteX5" fmla="*/ 1482146 w 1482146"/>
              <a:gd name="connsiteY5" fmla="*/ 405596 h 4367465"/>
              <a:gd name="connsiteX6" fmla="*/ 1482146 w 1482146"/>
              <a:gd name="connsiteY6" fmla="*/ 515079 h 4367465"/>
              <a:gd name="connsiteX7" fmla="*/ 1459708 w 1482146"/>
              <a:gd name="connsiteY7" fmla="*/ 701709 h 4367465"/>
              <a:gd name="connsiteX8" fmla="*/ 1382513 w 1482146"/>
              <a:gd name="connsiteY8" fmla="*/ 819701 h 4367465"/>
              <a:gd name="connsiteX9" fmla="*/ 1237935 w 1482146"/>
              <a:gd name="connsiteY9" fmla="*/ 881344 h 4367465"/>
              <a:gd name="connsiteX10" fmla="*/ 1009163 w 1482146"/>
              <a:gd name="connsiteY10" fmla="*/ 899686 h 4367465"/>
              <a:gd name="connsiteX11" fmla="*/ 325592 w 1482146"/>
              <a:gd name="connsiteY11" fmla="*/ 899686 h 4367465"/>
              <a:gd name="connsiteX12" fmla="*/ 143137 w 1482146"/>
              <a:gd name="connsiteY12" fmla="*/ 1080644 h 4367465"/>
              <a:gd name="connsiteX13" fmla="*/ 143137 w 1482146"/>
              <a:gd name="connsiteY13" fmla="*/ 3091455 h 4367465"/>
              <a:gd name="connsiteX14" fmla="*/ 143137 w 1482146"/>
              <a:gd name="connsiteY14" fmla="*/ 4012657 h 4367465"/>
              <a:gd name="connsiteX15" fmla="*/ 143137 w 1482146"/>
              <a:gd name="connsiteY15" fmla="*/ 4295800 h 4367465"/>
              <a:gd name="connsiteX16" fmla="*/ 71569 w 1482146"/>
              <a:gd name="connsiteY16" fmla="*/ 4367465 h 4367465"/>
              <a:gd name="connsiteX17" fmla="*/ 0 w 1482146"/>
              <a:gd name="connsiteY17" fmla="*/ 4295800 h 4367465"/>
              <a:gd name="connsiteX18" fmla="*/ 0 w 1482146"/>
              <a:gd name="connsiteY18" fmla="*/ 4012657 h 4367465"/>
              <a:gd name="connsiteX19" fmla="*/ 0 w 1482146"/>
              <a:gd name="connsiteY19" fmla="*/ 3091455 h 4367465"/>
              <a:gd name="connsiteX20" fmla="*/ 0 w 1482146"/>
              <a:gd name="connsiteY20" fmla="*/ 181147 h 4367465"/>
              <a:gd name="connsiteX21" fmla="*/ 181083 w 1482146"/>
              <a:gd name="connsiteY21" fmla="*/ 0 h 4367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482146" h="4367465">
                <a:moveTo>
                  <a:pt x="181083" y="0"/>
                </a:moveTo>
                <a:lnTo>
                  <a:pt x="1009163" y="0"/>
                </a:lnTo>
                <a:cubicBezTo>
                  <a:pt x="1098984" y="0"/>
                  <a:pt x="1174738" y="6996"/>
                  <a:pt x="1235122" y="20989"/>
                </a:cubicBezTo>
                <a:cubicBezTo>
                  <a:pt x="1295505" y="35171"/>
                  <a:pt x="1344567" y="58996"/>
                  <a:pt x="1381072" y="91141"/>
                </a:cubicBezTo>
                <a:cubicBezTo>
                  <a:pt x="1417577" y="123475"/>
                  <a:pt x="1444269" y="165642"/>
                  <a:pt x="1459708" y="217641"/>
                </a:cubicBezTo>
                <a:cubicBezTo>
                  <a:pt x="1475147" y="269452"/>
                  <a:pt x="1482146" y="332608"/>
                  <a:pt x="1482146" y="405596"/>
                </a:cubicBezTo>
                <a:lnTo>
                  <a:pt x="1482146" y="515079"/>
                </a:lnTo>
                <a:cubicBezTo>
                  <a:pt x="1482146" y="590903"/>
                  <a:pt x="1475147" y="652735"/>
                  <a:pt x="1459708" y="701709"/>
                </a:cubicBezTo>
                <a:cubicBezTo>
                  <a:pt x="1444269" y="750873"/>
                  <a:pt x="1419017" y="790203"/>
                  <a:pt x="1382513" y="819701"/>
                </a:cubicBezTo>
                <a:cubicBezTo>
                  <a:pt x="1346008" y="849199"/>
                  <a:pt x="1298250" y="870188"/>
                  <a:pt x="1237935" y="881344"/>
                </a:cubicBezTo>
                <a:cubicBezTo>
                  <a:pt x="1177551" y="892689"/>
                  <a:pt x="1101797" y="899686"/>
                  <a:pt x="1009163" y="899686"/>
                </a:cubicBezTo>
                <a:lnTo>
                  <a:pt x="325592" y="899686"/>
                </a:lnTo>
                <a:cubicBezTo>
                  <a:pt x="224586" y="899686"/>
                  <a:pt x="143137" y="980994"/>
                  <a:pt x="143137" y="1080644"/>
                </a:cubicBezTo>
                <a:lnTo>
                  <a:pt x="143137" y="3091455"/>
                </a:lnTo>
                <a:lnTo>
                  <a:pt x="143137" y="4012657"/>
                </a:lnTo>
                <a:lnTo>
                  <a:pt x="143137" y="4295800"/>
                </a:lnTo>
                <a:cubicBezTo>
                  <a:pt x="143137" y="4335131"/>
                  <a:pt x="110887" y="4367465"/>
                  <a:pt x="71569" y="4367465"/>
                </a:cubicBezTo>
                <a:cubicBezTo>
                  <a:pt x="32251" y="4367465"/>
                  <a:pt x="0" y="4335131"/>
                  <a:pt x="0" y="4295800"/>
                </a:cubicBezTo>
                <a:lnTo>
                  <a:pt x="0" y="4012657"/>
                </a:lnTo>
                <a:lnTo>
                  <a:pt x="0" y="3091455"/>
                </a:lnTo>
                <a:lnTo>
                  <a:pt x="0" y="181147"/>
                </a:lnTo>
                <a:cubicBezTo>
                  <a:pt x="0" y="81498"/>
                  <a:pt x="81381" y="0"/>
                  <a:pt x="181083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wrap="square" lIns="38100" tIns="288000" rIns="38100" bIns="38100" anchor="t">
            <a:no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600" b="1" dirty="0">
                <a:solidFill>
                  <a:schemeClr val="bg1"/>
                </a:solidFill>
              </a:rPr>
              <a:t>PROCESS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9611288-5201-4267-BCAF-C138A9607945}"/>
              </a:ext>
            </a:extLst>
          </p:cNvPr>
          <p:cNvSpPr/>
          <p:nvPr/>
        </p:nvSpPr>
        <p:spPr>
          <a:xfrm>
            <a:off x="9972594" y="1618541"/>
            <a:ext cx="1482146" cy="4367465"/>
          </a:xfrm>
          <a:custGeom>
            <a:avLst/>
            <a:gdLst>
              <a:gd name="connsiteX0" fmla="*/ 181083 w 1482146"/>
              <a:gd name="connsiteY0" fmla="*/ 0 h 4367465"/>
              <a:gd name="connsiteX1" fmla="*/ 1009163 w 1482146"/>
              <a:gd name="connsiteY1" fmla="*/ 0 h 4367465"/>
              <a:gd name="connsiteX2" fmla="*/ 1235122 w 1482146"/>
              <a:gd name="connsiteY2" fmla="*/ 20989 h 4367465"/>
              <a:gd name="connsiteX3" fmla="*/ 1381072 w 1482146"/>
              <a:gd name="connsiteY3" fmla="*/ 91141 h 4367465"/>
              <a:gd name="connsiteX4" fmla="*/ 1459708 w 1482146"/>
              <a:gd name="connsiteY4" fmla="*/ 217641 h 4367465"/>
              <a:gd name="connsiteX5" fmla="*/ 1482146 w 1482146"/>
              <a:gd name="connsiteY5" fmla="*/ 405596 h 4367465"/>
              <a:gd name="connsiteX6" fmla="*/ 1482146 w 1482146"/>
              <a:gd name="connsiteY6" fmla="*/ 515079 h 4367465"/>
              <a:gd name="connsiteX7" fmla="*/ 1459708 w 1482146"/>
              <a:gd name="connsiteY7" fmla="*/ 701709 h 4367465"/>
              <a:gd name="connsiteX8" fmla="*/ 1382513 w 1482146"/>
              <a:gd name="connsiteY8" fmla="*/ 819701 h 4367465"/>
              <a:gd name="connsiteX9" fmla="*/ 1237935 w 1482146"/>
              <a:gd name="connsiteY9" fmla="*/ 881344 h 4367465"/>
              <a:gd name="connsiteX10" fmla="*/ 1009163 w 1482146"/>
              <a:gd name="connsiteY10" fmla="*/ 899686 h 4367465"/>
              <a:gd name="connsiteX11" fmla="*/ 324219 w 1482146"/>
              <a:gd name="connsiteY11" fmla="*/ 899686 h 4367465"/>
              <a:gd name="connsiteX12" fmla="*/ 143137 w 1482146"/>
              <a:gd name="connsiteY12" fmla="*/ 1080644 h 4367465"/>
              <a:gd name="connsiteX13" fmla="*/ 143137 w 1482146"/>
              <a:gd name="connsiteY13" fmla="*/ 3091455 h 4367465"/>
              <a:gd name="connsiteX14" fmla="*/ 143137 w 1482146"/>
              <a:gd name="connsiteY14" fmla="*/ 4012657 h 4367465"/>
              <a:gd name="connsiteX15" fmla="*/ 143137 w 1482146"/>
              <a:gd name="connsiteY15" fmla="*/ 4295800 h 4367465"/>
              <a:gd name="connsiteX16" fmla="*/ 71569 w 1482146"/>
              <a:gd name="connsiteY16" fmla="*/ 4367465 h 4367465"/>
              <a:gd name="connsiteX17" fmla="*/ 0 w 1482146"/>
              <a:gd name="connsiteY17" fmla="*/ 4295800 h 4367465"/>
              <a:gd name="connsiteX18" fmla="*/ 0 w 1482146"/>
              <a:gd name="connsiteY18" fmla="*/ 4012657 h 4367465"/>
              <a:gd name="connsiteX19" fmla="*/ 0 w 1482146"/>
              <a:gd name="connsiteY19" fmla="*/ 3091455 h 4367465"/>
              <a:gd name="connsiteX20" fmla="*/ 0 w 1482146"/>
              <a:gd name="connsiteY20" fmla="*/ 181147 h 4367465"/>
              <a:gd name="connsiteX21" fmla="*/ 181083 w 1482146"/>
              <a:gd name="connsiteY21" fmla="*/ 0 h 4367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482146" h="4367465">
                <a:moveTo>
                  <a:pt x="181083" y="0"/>
                </a:moveTo>
                <a:lnTo>
                  <a:pt x="1009163" y="0"/>
                </a:lnTo>
                <a:cubicBezTo>
                  <a:pt x="1098984" y="0"/>
                  <a:pt x="1174738" y="6996"/>
                  <a:pt x="1235122" y="20989"/>
                </a:cubicBezTo>
                <a:cubicBezTo>
                  <a:pt x="1295505" y="35171"/>
                  <a:pt x="1344567" y="58996"/>
                  <a:pt x="1381072" y="91141"/>
                </a:cubicBezTo>
                <a:cubicBezTo>
                  <a:pt x="1417577" y="123475"/>
                  <a:pt x="1444269" y="165642"/>
                  <a:pt x="1459708" y="217641"/>
                </a:cubicBezTo>
                <a:cubicBezTo>
                  <a:pt x="1475147" y="269452"/>
                  <a:pt x="1482146" y="332608"/>
                  <a:pt x="1482146" y="405596"/>
                </a:cubicBezTo>
                <a:lnTo>
                  <a:pt x="1482146" y="515079"/>
                </a:lnTo>
                <a:cubicBezTo>
                  <a:pt x="1482146" y="590903"/>
                  <a:pt x="1475147" y="652735"/>
                  <a:pt x="1459708" y="701709"/>
                </a:cubicBezTo>
                <a:cubicBezTo>
                  <a:pt x="1444269" y="750873"/>
                  <a:pt x="1419018" y="790203"/>
                  <a:pt x="1382513" y="819701"/>
                </a:cubicBezTo>
                <a:cubicBezTo>
                  <a:pt x="1346008" y="849199"/>
                  <a:pt x="1298250" y="870188"/>
                  <a:pt x="1237935" y="881344"/>
                </a:cubicBezTo>
                <a:cubicBezTo>
                  <a:pt x="1177551" y="892689"/>
                  <a:pt x="1101797" y="899686"/>
                  <a:pt x="1009163" y="899686"/>
                </a:cubicBezTo>
                <a:lnTo>
                  <a:pt x="324219" y="899686"/>
                </a:lnTo>
                <a:cubicBezTo>
                  <a:pt x="223145" y="899686"/>
                  <a:pt x="143137" y="980994"/>
                  <a:pt x="143137" y="1080644"/>
                </a:cubicBezTo>
                <a:lnTo>
                  <a:pt x="143137" y="3091455"/>
                </a:lnTo>
                <a:lnTo>
                  <a:pt x="143137" y="4012657"/>
                </a:lnTo>
                <a:lnTo>
                  <a:pt x="143137" y="4295800"/>
                </a:lnTo>
                <a:cubicBezTo>
                  <a:pt x="143137" y="4335131"/>
                  <a:pt x="110887" y="4367465"/>
                  <a:pt x="71569" y="4367465"/>
                </a:cubicBezTo>
                <a:cubicBezTo>
                  <a:pt x="32251" y="4367465"/>
                  <a:pt x="0" y="4335131"/>
                  <a:pt x="0" y="4295800"/>
                </a:cubicBezTo>
                <a:lnTo>
                  <a:pt x="0" y="4012657"/>
                </a:lnTo>
                <a:lnTo>
                  <a:pt x="0" y="3091455"/>
                </a:lnTo>
                <a:lnTo>
                  <a:pt x="0" y="181147"/>
                </a:lnTo>
                <a:cubicBezTo>
                  <a:pt x="0" y="81498"/>
                  <a:pt x="81381" y="0"/>
                  <a:pt x="181083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2700">
            <a:miter lim="400000"/>
          </a:ln>
        </p:spPr>
        <p:txBody>
          <a:bodyPr wrap="square" lIns="38100" tIns="288000" rIns="38100" bIns="38100" anchor="t">
            <a:no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600" b="1" dirty="0">
                <a:solidFill>
                  <a:schemeClr val="bg1"/>
                </a:solidFill>
              </a:rPr>
              <a:t>PHYSICAL EVIDENCE</a:t>
            </a:r>
            <a:endParaRPr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5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64CC-CE0C-8843-B759-4B60C810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37159"/>
            <a:ext cx="9797831" cy="707886"/>
          </a:xfrm>
        </p:spPr>
        <p:txBody>
          <a:bodyPr/>
          <a:lstStyle/>
          <a:p>
            <a:r>
              <a:rPr lang="en-CA" dirty="0"/>
              <a:t>Essential Marketing Models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8C4EF-4273-3A45-A168-3F1C06179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McKinsey 7S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F45C4-C8DF-C845-95C0-1878A6B6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1A70C1-DFE8-4894-98FF-1F67BFEDF4DA}"/>
              </a:ext>
            </a:extLst>
          </p:cNvPr>
          <p:cNvGrpSpPr/>
          <p:nvPr/>
        </p:nvGrpSpPr>
        <p:grpSpPr>
          <a:xfrm>
            <a:off x="3796145" y="1335531"/>
            <a:ext cx="4599710" cy="5143780"/>
            <a:chOff x="3796145" y="1335531"/>
            <a:chExt cx="4599710" cy="5143780"/>
          </a:xfrm>
        </p:grpSpPr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69B5CD2A-F0C7-F841-9B5F-33334438C0CF}"/>
                </a:ext>
              </a:extLst>
            </p:cNvPr>
            <p:cNvSpPr/>
            <p:nvPr/>
          </p:nvSpPr>
          <p:spPr>
            <a:xfrm>
              <a:off x="4146563" y="1953375"/>
              <a:ext cx="3906250" cy="3907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3"/>
                  </a:moveTo>
                  <a:cubicBezTo>
                    <a:pt x="21600" y="8794"/>
                    <a:pt x="21049" y="6913"/>
                    <a:pt x="20091" y="5302"/>
                  </a:cubicBezTo>
                  <a:cubicBezTo>
                    <a:pt x="20091" y="5297"/>
                    <a:pt x="20086" y="5287"/>
                    <a:pt x="20080" y="5281"/>
                  </a:cubicBezTo>
                  <a:cubicBezTo>
                    <a:pt x="20075" y="5276"/>
                    <a:pt x="20070" y="5271"/>
                    <a:pt x="20065" y="5266"/>
                  </a:cubicBezTo>
                  <a:cubicBezTo>
                    <a:pt x="18178" y="2116"/>
                    <a:pt x="14726" y="0"/>
                    <a:pt x="10795" y="0"/>
                  </a:cubicBezTo>
                  <a:cubicBezTo>
                    <a:pt x="6889" y="0"/>
                    <a:pt x="3462" y="2085"/>
                    <a:pt x="1565" y="5195"/>
                  </a:cubicBezTo>
                  <a:cubicBezTo>
                    <a:pt x="1560" y="5200"/>
                    <a:pt x="1555" y="5205"/>
                    <a:pt x="1555" y="5210"/>
                  </a:cubicBezTo>
                  <a:cubicBezTo>
                    <a:pt x="1550" y="5215"/>
                    <a:pt x="1550" y="5220"/>
                    <a:pt x="1550" y="5230"/>
                  </a:cubicBezTo>
                  <a:cubicBezTo>
                    <a:pt x="566" y="6857"/>
                    <a:pt x="0" y="8763"/>
                    <a:pt x="0" y="10803"/>
                  </a:cubicBezTo>
                  <a:cubicBezTo>
                    <a:pt x="0" y="12811"/>
                    <a:pt x="551" y="14692"/>
                    <a:pt x="1509" y="16303"/>
                  </a:cubicBezTo>
                  <a:cubicBezTo>
                    <a:pt x="1509" y="16308"/>
                    <a:pt x="1514" y="16319"/>
                    <a:pt x="1520" y="16324"/>
                  </a:cubicBezTo>
                  <a:cubicBezTo>
                    <a:pt x="1525" y="16329"/>
                    <a:pt x="1530" y="16334"/>
                    <a:pt x="1535" y="16339"/>
                  </a:cubicBezTo>
                  <a:cubicBezTo>
                    <a:pt x="3422" y="19489"/>
                    <a:pt x="6874" y="21600"/>
                    <a:pt x="10805" y="21600"/>
                  </a:cubicBezTo>
                  <a:cubicBezTo>
                    <a:pt x="14711" y="21600"/>
                    <a:pt x="18138" y="19520"/>
                    <a:pt x="20035" y="16405"/>
                  </a:cubicBezTo>
                  <a:cubicBezTo>
                    <a:pt x="20040" y="16400"/>
                    <a:pt x="20045" y="16395"/>
                    <a:pt x="20045" y="16390"/>
                  </a:cubicBezTo>
                  <a:cubicBezTo>
                    <a:pt x="20050" y="16385"/>
                    <a:pt x="20050" y="16380"/>
                    <a:pt x="20050" y="16370"/>
                  </a:cubicBezTo>
                  <a:cubicBezTo>
                    <a:pt x="21034" y="14743"/>
                    <a:pt x="21600" y="12837"/>
                    <a:pt x="21600" y="10803"/>
                  </a:cubicBezTo>
                  <a:close/>
                  <a:moveTo>
                    <a:pt x="19948" y="16242"/>
                  </a:moveTo>
                  <a:lnTo>
                    <a:pt x="18342" y="15273"/>
                  </a:lnTo>
                  <a:cubicBezTo>
                    <a:pt x="18337" y="15171"/>
                    <a:pt x="18331" y="15070"/>
                    <a:pt x="18326" y="14962"/>
                  </a:cubicBezTo>
                  <a:cubicBezTo>
                    <a:pt x="19474" y="14442"/>
                    <a:pt x="20096" y="13815"/>
                    <a:pt x="20096" y="13148"/>
                  </a:cubicBezTo>
                  <a:cubicBezTo>
                    <a:pt x="20096" y="13107"/>
                    <a:pt x="20060" y="13071"/>
                    <a:pt x="20019" y="13071"/>
                  </a:cubicBezTo>
                  <a:cubicBezTo>
                    <a:pt x="19978" y="13071"/>
                    <a:pt x="19943" y="13107"/>
                    <a:pt x="19943" y="13148"/>
                  </a:cubicBezTo>
                  <a:cubicBezTo>
                    <a:pt x="19943" y="13734"/>
                    <a:pt x="19361" y="14315"/>
                    <a:pt x="18316" y="14799"/>
                  </a:cubicBezTo>
                  <a:cubicBezTo>
                    <a:pt x="18286" y="14504"/>
                    <a:pt x="18240" y="14188"/>
                    <a:pt x="18173" y="13851"/>
                  </a:cubicBezTo>
                  <a:cubicBezTo>
                    <a:pt x="17985" y="12888"/>
                    <a:pt x="17648" y="11817"/>
                    <a:pt x="17194" y="10701"/>
                  </a:cubicBezTo>
                  <a:cubicBezTo>
                    <a:pt x="17648" y="9584"/>
                    <a:pt x="17985" y="8514"/>
                    <a:pt x="18173" y="7550"/>
                  </a:cubicBezTo>
                  <a:cubicBezTo>
                    <a:pt x="18240" y="7214"/>
                    <a:pt x="18286" y="6898"/>
                    <a:pt x="18316" y="6602"/>
                  </a:cubicBezTo>
                  <a:cubicBezTo>
                    <a:pt x="19361" y="7086"/>
                    <a:pt x="19943" y="7667"/>
                    <a:pt x="19943" y="8254"/>
                  </a:cubicBezTo>
                  <a:cubicBezTo>
                    <a:pt x="19943" y="8294"/>
                    <a:pt x="19978" y="8330"/>
                    <a:pt x="20019" y="8330"/>
                  </a:cubicBezTo>
                  <a:cubicBezTo>
                    <a:pt x="20060" y="8330"/>
                    <a:pt x="20096" y="8294"/>
                    <a:pt x="20096" y="8254"/>
                  </a:cubicBezTo>
                  <a:cubicBezTo>
                    <a:pt x="20096" y="7586"/>
                    <a:pt x="19474" y="6959"/>
                    <a:pt x="18326" y="6439"/>
                  </a:cubicBezTo>
                  <a:cubicBezTo>
                    <a:pt x="18326" y="6434"/>
                    <a:pt x="18326" y="6423"/>
                    <a:pt x="18326" y="6418"/>
                  </a:cubicBezTo>
                  <a:lnTo>
                    <a:pt x="19989" y="5429"/>
                  </a:lnTo>
                  <a:cubicBezTo>
                    <a:pt x="20917" y="7010"/>
                    <a:pt x="21447" y="8845"/>
                    <a:pt x="21447" y="10803"/>
                  </a:cubicBezTo>
                  <a:cubicBezTo>
                    <a:pt x="21447" y="12786"/>
                    <a:pt x="20896" y="14651"/>
                    <a:pt x="19948" y="16242"/>
                  </a:cubicBezTo>
                  <a:close/>
                  <a:moveTo>
                    <a:pt x="3432" y="14866"/>
                  </a:moveTo>
                  <a:cubicBezTo>
                    <a:pt x="3457" y="14560"/>
                    <a:pt x="3508" y="14233"/>
                    <a:pt x="3575" y="13882"/>
                  </a:cubicBezTo>
                  <a:cubicBezTo>
                    <a:pt x="3753" y="12969"/>
                    <a:pt x="4064" y="11960"/>
                    <a:pt x="4487" y="10905"/>
                  </a:cubicBezTo>
                  <a:cubicBezTo>
                    <a:pt x="4865" y="11807"/>
                    <a:pt x="5318" y="12740"/>
                    <a:pt x="5833" y="13668"/>
                  </a:cubicBezTo>
                  <a:lnTo>
                    <a:pt x="3651" y="14962"/>
                  </a:lnTo>
                  <a:cubicBezTo>
                    <a:pt x="3575" y="14927"/>
                    <a:pt x="3503" y="14896"/>
                    <a:pt x="3432" y="14866"/>
                  </a:cubicBezTo>
                  <a:close/>
                  <a:moveTo>
                    <a:pt x="3488" y="15059"/>
                  </a:moveTo>
                  <a:lnTo>
                    <a:pt x="3416" y="15105"/>
                  </a:lnTo>
                  <a:cubicBezTo>
                    <a:pt x="3416" y="15080"/>
                    <a:pt x="3422" y="15054"/>
                    <a:pt x="3422" y="15034"/>
                  </a:cubicBezTo>
                  <a:cubicBezTo>
                    <a:pt x="3442" y="15039"/>
                    <a:pt x="3462" y="15049"/>
                    <a:pt x="3488" y="15059"/>
                  </a:cubicBezTo>
                  <a:close/>
                  <a:moveTo>
                    <a:pt x="3524" y="6490"/>
                  </a:moveTo>
                  <a:lnTo>
                    <a:pt x="5767" y="7846"/>
                  </a:lnTo>
                  <a:cubicBezTo>
                    <a:pt x="5278" y="8733"/>
                    <a:pt x="4844" y="9625"/>
                    <a:pt x="4482" y="10492"/>
                  </a:cubicBezTo>
                  <a:cubicBezTo>
                    <a:pt x="4064" y="9436"/>
                    <a:pt x="3753" y="8427"/>
                    <a:pt x="3569" y="7514"/>
                  </a:cubicBezTo>
                  <a:cubicBezTo>
                    <a:pt x="3498" y="7163"/>
                    <a:pt x="3452" y="6836"/>
                    <a:pt x="3427" y="6530"/>
                  </a:cubicBezTo>
                  <a:cubicBezTo>
                    <a:pt x="3462" y="6520"/>
                    <a:pt x="3493" y="6505"/>
                    <a:pt x="3524" y="6490"/>
                  </a:cubicBezTo>
                  <a:close/>
                  <a:moveTo>
                    <a:pt x="18163" y="6530"/>
                  </a:moveTo>
                  <a:cubicBezTo>
                    <a:pt x="18138" y="6836"/>
                    <a:pt x="18087" y="7168"/>
                    <a:pt x="18020" y="7519"/>
                  </a:cubicBezTo>
                  <a:cubicBezTo>
                    <a:pt x="17842" y="8432"/>
                    <a:pt x="17531" y="9441"/>
                    <a:pt x="17108" y="10497"/>
                  </a:cubicBezTo>
                  <a:cubicBezTo>
                    <a:pt x="16751" y="9645"/>
                    <a:pt x="16327" y="8763"/>
                    <a:pt x="15848" y="7892"/>
                  </a:cubicBezTo>
                  <a:lnTo>
                    <a:pt x="18148" y="6525"/>
                  </a:lnTo>
                  <a:cubicBezTo>
                    <a:pt x="18153" y="6525"/>
                    <a:pt x="18158" y="6530"/>
                    <a:pt x="18163" y="6530"/>
                  </a:cubicBezTo>
                  <a:close/>
                  <a:moveTo>
                    <a:pt x="15608" y="13622"/>
                  </a:moveTo>
                  <a:lnTo>
                    <a:pt x="10948" y="10803"/>
                  </a:lnTo>
                  <a:lnTo>
                    <a:pt x="15716" y="7968"/>
                  </a:lnTo>
                  <a:cubicBezTo>
                    <a:pt x="16220" y="8886"/>
                    <a:pt x="16659" y="9808"/>
                    <a:pt x="17026" y="10701"/>
                  </a:cubicBezTo>
                  <a:cubicBezTo>
                    <a:pt x="16639" y="11649"/>
                    <a:pt x="16164" y="12633"/>
                    <a:pt x="15614" y="13612"/>
                  </a:cubicBezTo>
                  <a:cubicBezTo>
                    <a:pt x="15614" y="13617"/>
                    <a:pt x="15608" y="13617"/>
                    <a:pt x="15608" y="13622"/>
                  </a:cubicBezTo>
                  <a:close/>
                  <a:moveTo>
                    <a:pt x="15772" y="7754"/>
                  </a:moveTo>
                  <a:cubicBezTo>
                    <a:pt x="15761" y="7739"/>
                    <a:pt x="15756" y="7723"/>
                    <a:pt x="15746" y="7708"/>
                  </a:cubicBezTo>
                  <a:cubicBezTo>
                    <a:pt x="15323" y="6954"/>
                    <a:pt x="14879" y="6235"/>
                    <a:pt x="14420" y="5567"/>
                  </a:cubicBezTo>
                  <a:cubicBezTo>
                    <a:pt x="15481" y="5715"/>
                    <a:pt x="16455" y="5929"/>
                    <a:pt x="17291" y="6199"/>
                  </a:cubicBezTo>
                  <a:cubicBezTo>
                    <a:pt x="17531" y="6276"/>
                    <a:pt x="17755" y="6362"/>
                    <a:pt x="17969" y="6444"/>
                  </a:cubicBezTo>
                  <a:lnTo>
                    <a:pt x="15772" y="7754"/>
                  </a:lnTo>
                  <a:close/>
                  <a:moveTo>
                    <a:pt x="15614" y="7785"/>
                  </a:moveTo>
                  <a:cubicBezTo>
                    <a:pt x="15624" y="7800"/>
                    <a:pt x="15629" y="7815"/>
                    <a:pt x="15639" y="7830"/>
                  </a:cubicBezTo>
                  <a:lnTo>
                    <a:pt x="10871" y="10665"/>
                  </a:lnTo>
                  <a:lnTo>
                    <a:pt x="10871" y="5327"/>
                  </a:lnTo>
                  <a:cubicBezTo>
                    <a:pt x="12034" y="5332"/>
                    <a:pt x="13161" y="5404"/>
                    <a:pt x="14211" y="5541"/>
                  </a:cubicBezTo>
                  <a:cubicBezTo>
                    <a:pt x="14701" y="6240"/>
                    <a:pt x="15170" y="6994"/>
                    <a:pt x="15614" y="7785"/>
                  </a:cubicBezTo>
                  <a:close/>
                  <a:moveTo>
                    <a:pt x="10876" y="5174"/>
                  </a:moveTo>
                  <a:lnTo>
                    <a:pt x="10876" y="1871"/>
                  </a:lnTo>
                  <a:cubicBezTo>
                    <a:pt x="11137" y="2060"/>
                    <a:pt x="11407" y="2284"/>
                    <a:pt x="11682" y="2544"/>
                  </a:cubicBezTo>
                  <a:cubicBezTo>
                    <a:pt x="12483" y="3288"/>
                    <a:pt x="13309" y="4257"/>
                    <a:pt x="14099" y="5373"/>
                  </a:cubicBezTo>
                  <a:cubicBezTo>
                    <a:pt x="13079" y="5246"/>
                    <a:pt x="11993" y="5180"/>
                    <a:pt x="10876" y="5174"/>
                  </a:cubicBezTo>
                  <a:close/>
                  <a:moveTo>
                    <a:pt x="10724" y="5174"/>
                  </a:moveTo>
                  <a:cubicBezTo>
                    <a:pt x="9602" y="5180"/>
                    <a:pt x="8516" y="5246"/>
                    <a:pt x="7496" y="5373"/>
                  </a:cubicBezTo>
                  <a:cubicBezTo>
                    <a:pt x="8286" y="4257"/>
                    <a:pt x="9107" y="3288"/>
                    <a:pt x="9913" y="2544"/>
                  </a:cubicBezTo>
                  <a:cubicBezTo>
                    <a:pt x="10193" y="2284"/>
                    <a:pt x="10463" y="2060"/>
                    <a:pt x="10724" y="1871"/>
                  </a:cubicBezTo>
                  <a:lnTo>
                    <a:pt x="10724" y="5174"/>
                  </a:lnTo>
                  <a:close/>
                  <a:moveTo>
                    <a:pt x="10724" y="5327"/>
                  </a:moveTo>
                  <a:lnTo>
                    <a:pt x="10724" y="10665"/>
                  </a:lnTo>
                  <a:lnTo>
                    <a:pt x="5976" y="7795"/>
                  </a:lnTo>
                  <a:cubicBezTo>
                    <a:pt x="5976" y="7790"/>
                    <a:pt x="5981" y="7790"/>
                    <a:pt x="5981" y="7785"/>
                  </a:cubicBezTo>
                  <a:cubicBezTo>
                    <a:pt x="6425" y="6994"/>
                    <a:pt x="6894" y="6240"/>
                    <a:pt x="7378" y="5541"/>
                  </a:cubicBezTo>
                  <a:cubicBezTo>
                    <a:pt x="8429" y="5404"/>
                    <a:pt x="9556" y="5332"/>
                    <a:pt x="10724" y="5327"/>
                  </a:cubicBezTo>
                  <a:close/>
                  <a:moveTo>
                    <a:pt x="5849" y="7713"/>
                  </a:moveTo>
                  <a:cubicBezTo>
                    <a:pt x="5844" y="7713"/>
                    <a:pt x="5844" y="7713"/>
                    <a:pt x="5849" y="7713"/>
                  </a:cubicBezTo>
                  <a:lnTo>
                    <a:pt x="3702" y="6423"/>
                  </a:lnTo>
                  <a:cubicBezTo>
                    <a:pt x="3891" y="6347"/>
                    <a:pt x="4095" y="6276"/>
                    <a:pt x="4304" y="6204"/>
                  </a:cubicBezTo>
                  <a:cubicBezTo>
                    <a:pt x="5140" y="5934"/>
                    <a:pt x="6114" y="5720"/>
                    <a:pt x="7175" y="5572"/>
                  </a:cubicBezTo>
                  <a:cubicBezTo>
                    <a:pt x="6716" y="6240"/>
                    <a:pt x="6267" y="6959"/>
                    <a:pt x="5849" y="7713"/>
                  </a:cubicBezTo>
                  <a:close/>
                  <a:moveTo>
                    <a:pt x="5900" y="7927"/>
                  </a:moveTo>
                  <a:lnTo>
                    <a:pt x="10647" y="10797"/>
                  </a:lnTo>
                  <a:lnTo>
                    <a:pt x="5961" y="13581"/>
                  </a:lnTo>
                  <a:cubicBezTo>
                    <a:pt x="5420" y="12612"/>
                    <a:pt x="4951" y="11639"/>
                    <a:pt x="4564" y="10695"/>
                  </a:cubicBezTo>
                  <a:cubicBezTo>
                    <a:pt x="4936" y="9793"/>
                    <a:pt x="5385" y="8860"/>
                    <a:pt x="5900" y="7927"/>
                  </a:cubicBezTo>
                  <a:close/>
                  <a:moveTo>
                    <a:pt x="5910" y="13795"/>
                  </a:moveTo>
                  <a:cubicBezTo>
                    <a:pt x="6313" y="14509"/>
                    <a:pt x="6736" y="15192"/>
                    <a:pt x="7175" y="15829"/>
                  </a:cubicBezTo>
                  <a:cubicBezTo>
                    <a:pt x="6114" y="15681"/>
                    <a:pt x="5145" y="15467"/>
                    <a:pt x="4304" y="15197"/>
                  </a:cubicBezTo>
                  <a:cubicBezTo>
                    <a:pt x="4141" y="15146"/>
                    <a:pt x="3982" y="15090"/>
                    <a:pt x="3835" y="15034"/>
                  </a:cubicBezTo>
                  <a:lnTo>
                    <a:pt x="5910" y="13795"/>
                  </a:lnTo>
                  <a:close/>
                  <a:moveTo>
                    <a:pt x="6037" y="13719"/>
                  </a:moveTo>
                  <a:lnTo>
                    <a:pt x="10718" y="10935"/>
                  </a:lnTo>
                  <a:lnTo>
                    <a:pt x="10718" y="16069"/>
                  </a:lnTo>
                  <a:cubicBezTo>
                    <a:pt x="9556" y="16064"/>
                    <a:pt x="8424" y="15992"/>
                    <a:pt x="7373" y="15855"/>
                  </a:cubicBezTo>
                  <a:cubicBezTo>
                    <a:pt x="6914" y="15192"/>
                    <a:pt x="6466" y="14473"/>
                    <a:pt x="6037" y="13719"/>
                  </a:cubicBezTo>
                  <a:close/>
                  <a:moveTo>
                    <a:pt x="10724" y="16222"/>
                  </a:moveTo>
                  <a:lnTo>
                    <a:pt x="10724" y="19525"/>
                  </a:lnTo>
                  <a:cubicBezTo>
                    <a:pt x="10463" y="19337"/>
                    <a:pt x="10193" y="19112"/>
                    <a:pt x="9913" y="18852"/>
                  </a:cubicBezTo>
                  <a:cubicBezTo>
                    <a:pt x="9112" y="18108"/>
                    <a:pt x="8286" y="17139"/>
                    <a:pt x="7496" y="16023"/>
                  </a:cubicBezTo>
                  <a:cubicBezTo>
                    <a:pt x="8510" y="16150"/>
                    <a:pt x="9602" y="16222"/>
                    <a:pt x="10724" y="16222"/>
                  </a:cubicBezTo>
                  <a:close/>
                  <a:moveTo>
                    <a:pt x="10876" y="16222"/>
                  </a:moveTo>
                  <a:cubicBezTo>
                    <a:pt x="11993" y="16217"/>
                    <a:pt x="13084" y="16150"/>
                    <a:pt x="14099" y="16028"/>
                  </a:cubicBezTo>
                  <a:cubicBezTo>
                    <a:pt x="13309" y="17144"/>
                    <a:pt x="12488" y="18113"/>
                    <a:pt x="11682" y="18857"/>
                  </a:cubicBezTo>
                  <a:cubicBezTo>
                    <a:pt x="11402" y="19112"/>
                    <a:pt x="11137" y="19337"/>
                    <a:pt x="10876" y="19530"/>
                  </a:cubicBezTo>
                  <a:lnTo>
                    <a:pt x="10876" y="16222"/>
                  </a:lnTo>
                  <a:close/>
                  <a:moveTo>
                    <a:pt x="10876" y="16069"/>
                  </a:moveTo>
                  <a:lnTo>
                    <a:pt x="10876" y="10935"/>
                  </a:lnTo>
                  <a:lnTo>
                    <a:pt x="15537" y="13754"/>
                  </a:lnTo>
                  <a:cubicBezTo>
                    <a:pt x="15119" y="14493"/>
                    <a:pt x="14675" y="15202"/>
                    <a:pt x="14222" y="15860"/>
                  </a:cubicBezTo>
                  <a:cubicBezTo>
                    <a:pt x="13166" y="15992"/>
                    <a:pt x="12039" y="16064"/>
                    <a:pt x="10876" y="16069"/>
                  </a:cubicBezTo>
                  <a:close/>
                  <a:moveTo>
                    <a:pt x="15665" y="13831"/>
                  </a:moveTo>
                  <a:lnTo>
                    <a:pt x="17689" y="15054"/>
                  </a:lnTo>
                  <a:cubicBezTo>
                    <a:pt x="17561" y="15100"/>
                    <a:pt x="17429" y="15146"/>
                    <a:pt x="17291" y="15192"/>
                  </a:cubicBezTo>
                  <a:cubicBezTo>
                    <a:pt x="16450" y="15467"/>
                    <a:pt x="15476" y="15676"/>
                    <a:pt x="14420" y="15824"/>
                  </a:cubicBezTo>
                  <a:cubicBezTo>
                    <a:pt x="14849" y="15202"/>
                    <a:pt x="15267" y="14534"/>
                    <a:pt x="15665" y="13831"/>
                  </a:cubicBezTo>
                  <a:close/>
                  <a:moveTo>
                    <a:pt x="15741" y="13698"/>
                  </a:moveTo>
                  <a:cubicBezTo>
                    <a:pt x="15741" y="13693"/>
                    <a:pt x="15746" y="13688"/>
                    <a:pt x="15746" y="13688"/>
                  </a:cubicBezTo>
                  <a:cubicBezTo>
                    <a:pt x="16266" y="12755"/>
                    <a:pt x="16725" y="11812"/>
                    <a:pt x="17108" y="10905"/>
                  </a:cubicBezTo>
                  <a:cubicBezTo>
                    <a:pt x="17526" y="11960"/>
                    <a:pt x="17837" y="12969"/>
                    <a:pt x="18020" y="13882"/>
                  </a:cubicBezTo>
                  <a:cubicBezTo>
                    <a:pt x="18092" y="14233"/>
                    <a:pt x="18138" y="14565"/>
                    <a:pt x="18163" y="14871"/>
                  </a:cubicBezTo>
                  <a:cubicBezTo>
                    <a:pt x="18071" y="14911"/>
                    <a:pt x="17975" y="14952"/>
                    <a:pt x="17873" y="14993"/>
                  </a:cubicBezTo>
                  <a:lnTo>
                    <a:pt x="15741" y="13698"/>
                  </a:lnTo>
                  <a:close/>
                  <a:moveTo>
                    <a:pt x="18173" y="15029"/>
                  </a:moveTo>
                  <a:cubicBezTo>
                    <a:pt x="18178" y="15080"/>
                    <a:pt x="18178" y="15126"/>
                    <a:pt x="18184" y="15177"/>
                  </a:cubicBezTo>
                  <a:lnTo>
                    <a:pt x="18036" y="15090"/>
                  </a:lnTo>
                  <a:cubicBezTo>
                    <a:pt x="18082" y="15070"/>
                    <a:pt x="18127" y="15049"/>
                    <a:pt x="18173" y="15029"/>
                  </a:cubicBezTo>
                  <a:close/>
                  <a:moveTo>
                    <a:pt x="19907" y="5297"/>
                  </a:moveTo>
                  <a:lnTo>
                    <a:pt x="18337" y="6230"/>
                  </a:lnTo>
                  <a:cubicBezTo>
                    <a:pt x="18388" y="5123"/>
                    <a:pt x="18133" y="4374"/>
                    <a:pt x="17597" y="4073"/>
                  </a:cubicBezTo>
                  <a:cubicBezTo>
                    <a:pt x="17561" y="4053"/>
                    <a:pt x="17516" y="4068"/>
                    <a:pt x="17495" y="4104"/>
                  </a:cubicBezTo>
                  <a:cubicBezTo>
                    <a:pt x="17475" y="4140"/>
                    <a:pt x="17490" y="4185"/>
                    <a:pt x="17526" y="4206"/>
                  </a:cubicBezTo>
                  <a:cubicBezTo>
                    <a:pt x="18020" y="4481"/>
                    <a:pt x="18245" y="5230"/>
                    <a:pt x="18178" y="6321"/>
                  </a:cubicBezTo>
                  <a:lnTo>
                    <a:pt x="18138" y="6347"/>
                  </a:lnTo>
                  <a:cubicBezTo>
                    <a:pt x="17893" y="6245"/>
                    <a:pt x="17628" y="6148"/>
                    <a:pt x="17342" y="6051"/>
                  </a:cubicBezTo>
                  <a:cubicBezTo>
                    <a:pt x="16460" y="5766"/>
                    <a:pt x="15425" y="5541"/>
                    <a:pt x="14303" y="5394"/>
                  </a:cubicBezTo>
                  <a:cubicBezTo>
                    <a:pt x="13482" y="4216"/>
                    <a:pt x="12625" y="3202"/>
                    <a:pt x="11784" y="2427"/>
                  </a:cubicBezTo>
                  <a:cubicBezTo>
                    <a:pt x="11488" y="2151"/>
                    <a:pt x="11203" y="1917"/>
                    <a:pt x="10933" y="1718"/>
                  </a:cubicBezTo>
                  <a:cubicBezTo>
                    <a:pt x="11789" y="1137"/>
                    <a:pt x="12513" y="958"/>
                    <a:pt x="12993" y="1229"/>
                  </a:cubicBezTo>
                  <a:cubicBezTo>
                    <a:pt x="13028" y="1249"/>
                    <a:pt x="13074" y="1234"/>
                    <a:pt x="13095" y="1198"/>
                  </a:cubicBezTo>
                  <a:cubicBezTo>
                    <a:pt x="13115" y="1162"/>
                    <a:pt x="13100" y="1116"/>
                    <a:pt x="13064" y="1096"/>
                  </a:cubicBezTo>
                  <a:cubicBezTo>
                    <a:pt x="12534" y="800"/>
                    <a:pt x="11774" y="969"/>
                    <a:pt x="10871" y="1575"/>
                  </a:cubicBezTo>
                  <a:lnTo>
                    <a:pt x="10871" y="158"/>
                  </a:lnTo>
                  <a:cubicBezTo>
                    <a:pt x="14701" y="184"/>
                    <a:pt x="18051" y="2238"/>
                    <a:pt x="19907" y="5297"/>
                  </a:cubicBezTo>
                  <a:close/>
                  <a:moveTo>
                    <a:pt x="10724" y="158"/>
                  </a:moveTo>
                  <a:lnTo>
                    <a:pt x="10724" y="1580"/>
                  </a:lnTo>
                  <a:cubicBezTo>
                    <a:pt x="9821" y="974"/>
                    <a:pt x="9061" y="805"/>
                    <a:pt x="8531" y="1101"/>
                  </a:cubicBezTo>
                  <a:cubicBezTo>
                    <a:pt x="8495" y="1122"/>
                    <a:pt x="8480" y="1167"/>
                    <a:pt x="8500" y="1203"/>
                  </a:cubicBezTo>
                  <a:cubicBezTo>
                    <a:pt x="8521" y="1239"/>
                    <a:pt x="8567" y="1254"/>
                    <a:pt x="8602" y="1234"/>
                  </a:cubicBezTo>
                  <a:cubicBezTo>
                    <a:pt x="9082" y="969"/>
                    <a:pt x="9806" y="1147"/>
                    <a:pt x="10662" y="1723"/>
                  </a:cubicBezTo>
                  <a:cubicBezTo>
                    <a:pt x="10387" y="1922"/>
                    <a:pt x="10101" y="2156"/>
                    <a:pt x="9806" y="2432"/>
                  </a:cubicBezTo>
                  <a:cubicBezTo>
                    <a:pt x="8969" y="3207"/>
                    <a:pt x="8108" y="4221"/>
                    <a:pt x="7287" y="5399"/>
                  </a:cubicBezTo>
                  <a:cubicBezTo>
                    <a:pt x="6165" y="5547"/>
                    <a:pt x="5135" y="5771"/>
                    <a:pt x="4253" y="6056"/>
                  </a:cubicBezTo>
                  <a:cubicBezTo>
                    <a:pt x="3998" y="6138"/>
                    <a:pt x="3758" y="6230"/>
                    <a:pt x="3534" y="6321"/>
                  </a:cubicBezTo>
                  <a:lnTo>
                    <a:pt x="3411" y="6245"/>
                  </a:lnTo>
                  <a:cubicBezTo>
                    <a:pt x="3360" y="5200"/>
                    <a:pt x="3590" y="4476"/>
                    <a:pt x="4069" y="4211"/>
                  </a:cubicBezTo>
                  <a:cubicBezTo>
                    <a:pt x="4105" y="4191"/>
                    <a:pt x="4120" y="4145"/>
                    <a:pt x="4100" y="4109"/>
                  </a:cubicBezTo>
                  <a:cubicBezTo>
                    <a:pt x="4079" y="4073"/>
                    <a:pt x="4033" y="4058"/>
                    <a:pt x="3998" y="4078"/>
                  </a:cubicBezTo>
                  <a:cubicBezTo>
                    <a:pt x="3473" y="4374"/>
                    <a:pt x="3223" y="5093"/>
                    <a:pt x="3253" y="6153"/>
                  </a:cubicBezTo>
                  <a:lnTo>
                    <a:pt x="1729" y="5230"/>
                  </a:lnTo>
                  <a:cubicBezTo>
                    <a:pt x="3595" y="2207"/>
                    <a:pt x="6925" y="184"/>
                    <a:pt x="10724" y="158"/>
                  </a:cubicBezTo>
                  <a:close/>
                  <a:moveTo>
                    <a:pt x="1652" y="5358"/>
                  </a:moveTo>
                  <a:lnTo>
                    <a:pt x="3263" y="6332"/>
                  </a:lnTo>
                  <a:cubicBezTo>
                    <a:pt x="3263" y="6367"/>
                    <a:pt x="3269" y="6398"/>
                    <a:pt x="3269" y="6434"/>
                  </a:cubicBezTo>
                  <a:cubicBezTo>
                    <a:pt x="2121" y="6954"/>
                    <a:pt x="1504" y="7581"/>
                    <a:pt x="1504" y="8248"/>
                  </a:cubicBezTo>
                  <a:cubicBezTo>
                    <a:pt x="1504" y="8289"/>
                    <a:pt x="1540" y="8325"/>
                    <a:pt x="1581" y="8325"/>
                  </a:cubicBezTo>
                  <a:cubicBezTo>
                    <a:pt x="1622" y="8325"/>
                    <a:pt x="1657" y="8289"/>
                    <a:pt x="1657" y="8248"/>
                  </a:cubicBezTo>
                  <a:cubicBezTo>
                    <a:pt x="1657" y="7662"/>
                    <a:pt x="2239" y="7086"/>
                    <a:pt x="3284" y="6597"/>
                  </a:cubicBezTo>
                  <a:cubicBezTo>
                    <a:pt x="3314" y="6892"/>
                    <a:pt x="3360" y="7208"/>
                    <a:pt x="3427" y="7545"/>
                  </a:cubicBezTo>
                  <a:cubicBezTo>
                    <a:pt x="3615" y="8508"/>
                    <a:pt x="3952" y="9579"/>
                    <a:pt x="4406" y="10695"/>
                  </a:cubicBezTo>
                  <a:cubicBezTo>
                    <a:pt x="3952" y="11812"/>
                    <a:pt x="3615" y="12883"/>
                    <a:pt x="3427" y="13846"/>
                  </a:cubicBezTo>
                  <a:cubicBezTo>
                    <a:pt x="3360" y="14182"/>
                    <a:pt x="3314" y="14499"/>
                    <a:pt x="3284" y="14794"/>
                  </a:cubicBezTo>
                  <a:cubicBezTo>
                    <a:pt x="2239" y="14310"/>
                    <a:pt x="1657" y="13729"/>
                    <a:pt x="1657" y="13142"/>
                  </a:cubicBezTo>
                  <a:cubicBezTo>
                    <a:pt x="1657" y="13102"/>
                    <a:pt x="1622" y="13066"/>
                    <a:pt x="1581" y="13066"/>
                  </a:cubicBezTo>
                  <a:cubicBezTo>
                    <a:pt x="1540" y="13066"/>
                    <a:pt x="1504" y="13102"/>
                    <a:pt x="1504" y="13142"/>
                  </a:cubicBezTo>
                  <a:cubicBezTo>
                    <a:pt x="1504" y="13805"/>
                    <a:pt x="2121" y="14437"/>
                    <a:pt x="3269" y="14957"/>
                  </a:cubicBezTo>
                  <a:cubicBezTo>
                    <a:pt x="3263" y="15039"/>
                    <a:pt x="3258" y="15115"/>
                    <a:pt x="3253" y="15192"/>
                  </a:cubicBezTo>
                  <a:lnTo>
                    <a:pt x="1606" y="16171"/>
                  </a:lnTo>
                  <a:cubicBezTo>
                    <a:pt x="678" y="14590"/>
                    <a:pt x="148" y="12755"/>
                    <a:pt x="148" y="10797"/>
                  </a:cubicBezTo>
                  <a:cubicBezTo>
                    <a:pt x="148" y="8814"/>
                    <a:pt x="699" y="6954"/>
                    <a:pt x="1652" y="5358"/>
                  </a:cubicBezTo>
                  <a:close/>
                  <a:moveTo>
                    <a:pt x="1688" y="16303"/>
                  </a:moveTo>
                  <a:lnTo>
                    <a:pt x="3253" y="15375"/>
                  </a:lnTo>
                  <a:cubicBezTo>
                    <a:pt x="3243" y="16364"/>
                    <a:pt x="3498" y="17042"/>
                    <a:pt x="3998" y="17323"/>
                  </a:cubicBezTo>
                  <a:cubicBezTo>
                    <a:pt x="4008" y="17328"/>
                    <a:pt x="4023" y="17333"/>
                    <a:pt x="4033" y="17333"/>
                  </a:cubicBezTo>
                  <a:cubicBezTo>
                    <a:pt x="4059" y="17333"/>
                    <a:pt x="4084" y="17318"/>
                    <a:pt x="4100" y="17292"/>
                  </a:cubicBezTo>
                  <a:cubicBezTo>
                    <a:pt x="4120" y="17257"/>
                    <a:pt x="4105" y="17211"/>
                    <a:pt x="4069" y="17190"/>
                  </a:cubicBezTo>
                  <a:cubicBezTo>
                    <a:pt x="3605" y="16930"/>
                    <a:pt x="3381" y="16262"/>
                    <a:pt x="3406" y="15284"/>
                  </a:cubicBezTo>
                  <a:lnTo>
                    <a:pt x="3666" y="15131"/>
                  </a:lnTo>
                  <a:cubicBezTo>
                    <a:pt x="3850" y="15202"/>
                    <a:pt x="4049" y="15273"/>
                    <a:pt x="4258" y="15340"/>
                  </a:cubicBezTo>
                  <a:cubicBezTo>
                    <a:pt x="5140" y="15625"/>
                    <a:pt x="6170" y="15850"/>
                    <a:pt x="7292" y="15997"/>
                  </a:cubicBezTo>
                  <a:cubicBezTo>
                    <a:pt x="8113" y="17175"/>
                    <a:pt x="8969" y="18189"/>
                    <a:pt x="9811" y="18964"/>
                  </a:cubicBezTo>
                  <a:cubicBezTo>
                    <a:pt x="10107" y="19240"/>
                    <a:pt x="10392" y="19474"/>
                    <a:pt x="10662" y="19673"/>
                  </a:cubicBezTo>
                  <a:cubicBezTo>
                    <a:pt x="9806" y="20254"/>
                    <a:pt x="9082" y="20433"/>
                    <a:pt x="8602" y="20162"/>
                  </a:cubicBezTo>
                  <a:cubicBezTo>
                    <a:pt x="8567" y="20142"/>
                    <a:pt x="8521" y="20157"/>
                    <a:pt x="8500" y="20193"/>
                  </a:cubicBezTo>
                  <a:cubicBezTo>
                    <a:pt x="8480" y="20229"/>
                    <a:pt x="8495" y="20275"/>
                    <a:pt x="8531" y="20295"/>
                  </a:cubicBezTo>
                  <a:cubicBezTo>
                    <a:pt x="8704" y="20392"/>
                    <a:pt x="8898" y="20438"/>
                    <a:pt x="9112" y="20438"/>
                  </a:cubicBezTo>
                  <a:cubicBezTo>
                    <a:pt x="9566" y="20438"/>
                    <a:pt x="10112" y="20229"/>
                    <a:pt x="10724" y="19816"/>
                  </a:cubicBezTo>
                  <a:lnTo>
                    <a:pt x="10724" y="21442"/>
                  </a:lnTo>
                  <a:cubicBezTo>
                    <a:pt x="6894" y="21416"/>
                    <a:pt x="3544" y="19362"/>
                    <a:pt x="1688" y="16303"/>
                  </a:cubicBezTo>
                  <a:close/>
                  <a:moveTo>
                    <a:pt x="10876" y="21447"/>
                  </a:moveTo>
                  <a:lnTo>
                    <a:pt x="10876" y="19826"/>
                  </a:lnTo>
                  <a:cubicBezTo>
                    <a:pt x="11488" y="20234"/>
                    <a:pt x="12034" y="20443"/>
                    <a:pt x="12488" y="20443"/>
                  </a:cubicBezTo>
                  <a:cubicBezTo>
                    <a:pt x="12702" y="20443"/>
                    <a:pt x="12896" y="20397"/>
                    <a:pt x="13069" y="20300"/>
                  </a:cubicBezTo>
                  <a:cubicBezTo>
                    <a:pt x="13105" y="20280"/>
                    <a:pt x="13120" y="20234"/>
                    <a:pt x="13100" y="20198"/>
                  </a:cubicBezTo>
                  <a:cubicBezTo>
                    <a:pt x="13079" y="20162"/>
                    <a:pt x="13033" y="20147"/>
                    <a:pt x="12998" y="20167"/>
                  </a:cubicBezTo>
                  <a:cubicBezTo>
                    <a:pt x="12518" y="20433"/>
                    <a:pt x="11794" y="20254"/>
                    <a:pt x="10938" y="19678"/>
                  </a:cubicBezTo>
                  <a:cubicBezTo>
                    <a:pt x="11213" y="19479"/>
                    <a:pt x="11499" y="19245"/>
                    <a:pt x="11789" y="18969"/>
                  </a:cubicBezTo>
                  <a:cubicBezTo>
                    <a:pt x="12625" y="18195"/>
                    <a:pt x="13487" y="17180"/>
                    <a:pt x="14308" y="16002"/>
                  </a:cubicBezTo>
                  <a:cubicBezTo>
                    <a:pt x="15430" y="15855"/>
                    <a:pt x="16460" y="15630"/>
                    <a:pt x="17347" y="15345"/>
                  </a:cubicBezTo>
                  <a:cubicBezTo>
                    <a:pt x="17526" y="15284"/>
                    <a:pt x="17699" y="15228"/>
                    <a:pt x="17862" y="15161"/>
                  </a:cubicBezTo>
                  <a:lnTo>
                    <a:pt x="18194" y="15360"/>
                  </a:lnTo>
                  <a:cubicBezTo>
                    <a:pt x="18204" y="16298"/>
                    <a:pt x="17980" y="16940"/>
                    <a:pt x="17531" y="17190"/>
                  </a:cubicBezTo>
                  <a:cubicBezTo>
                    <a:pt x="17495" y="17211"/>
                    <a:pt x="17480" y="17257"/>
                    <a:pt x="17500" y="17292"/>
                  </a:cubicBezTo>
                  <a:cubicBezTo>
                    <a:pt x="17516" y="17318"/>
                    <a:pt x="17541" y="17333"/>
                    <a:pt x="17567" y="17333"/>
                  </a:cubicBezTo>
                  <a:cubicBezTo>
                    <a:pt x="17577" y="17333"/>
                    <a:pt x="17592" y="17328"/>
                    <a:pt x="17602" y="17323"/>
                  </a:cubicBezTo>
                  <a:cubicBezTo>
                    <a:pt x="18092" y="17048"/>
                    <a:pt x="18347" y="16400"/>
                    <a:pt x="18347" y="15452"/>
                  </a:cubicBezTo>
                  <a:lnTo>
                    <a:pt x="19871" y="16375"/>
                  </a:lnTo>
                  <a:cubicBezTo>
                    <a:pt x="18005" y="19393"/>
                    <a:pt x="14670" y="21416"/>
                    <a:pt x="10876" y="214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600" b="1">
                <a:solidFill>
                  <a:schemeClr val="bg1"/>
                </a:solidFill>
              </a:endParaRPr>
            </a:p>
          </p:txBody>
        </p:sp>
        <p:sp>
          <p:nvSpPr>
            <p:cNvPr id="32" name="Circle">
              <a:extLst>
                <a:ext uri="{FF2B5EF4-FFF2-40B4-BE49-F238E27FC236}">
                  <a16:creationId xmlns:a16="http://schemas.microsoft.com/office/drawing/2014/main" id="{E8924E92-8AF6-D141-A43A-897A8DA37878}"/>
                </a:ext>
              </a:extLst>
            </p:cNvPr>
            <p:cNvSpPr/>
            <p:nvPr/>
          </p:nvSpPr>
          <p:spPr>
            <a:xfrm>
              <a:off x="5465245" y="3272056"/>
              <a:ext cx="1261509" cy="1261509"/>
            </a:xfrm>
            <a:prstGeom prst="ellipse">
              <a:avLst/>
            </a:pr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fr-CA" b="1" dirty="0">
                  <a:solidFill>
                    <a:schemeClr val="bg1"/>
                  </a:solidFill>
                </a:rPr>
                <a:t>SHARED VALUES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Circle">
              <a:extLst>
                <a:ext uri="{FF2B5EF4-FFF2-40B4-BE49-F238E27FC236}">
                  <a16:creationId xmlns:a16="http://schemas.microsoft.com/office/drawing/2014/main" id="{9701A1FF-4C3B-114D-8FDF-1CA7A459B49F}"/>
                </a:ext>
              </a:extLst>
            </p:cNvPr>
            <p:cNvSpPr/>
            <p:nvPr/>
          </p:nvSpPr>
          <p:spPr>
            <a:xfrm>
              <a:off x="5465245" y="1335531"/>
              <a:ext cx="1261509" cy="1261508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0" tIns="38100" rIns="0" bIns="38100" anchor="ctr"/>
            <a:lstStyle/>
            <a:p>
              <a:pPr algn="ctr"/>
              <a:r>
                <a:rPr lang="fr-CA" sz="1400" b="1" dirty="0">
                  <a:solidFill>
                    <a:schemeClr val="bg1"/>
                  </a:solidFill>
                </a:rPr>
                <a:t>STRUCTURE</a:t>
              </a:r>
              <a:endParaRPr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Circle">
              <a:extLst>
                <a:ext uri="{FF2B5EF4-FFF2-40B4-BE49-F238E27FC236}">
                  <a16:creationId xmlns:a16="http://schemas.microsoft.com/office/drawing/2014/main" id="{1C2B7177-315F-7F48-B942-550221CEF13D}"/>
                </a:ext>
              </a:extLst>
            </p:cNvPr>
            <p:cNvSpPr/>
            <p:nvPr/>
          </p:nvSpPr>
          <p:spPr>
            <a:xfrm>
              <a:off x="5465245" y="5217802"/>
              <a:ext cx="1261509" cy="1261509"/>
            </a:xfrm>
            <a:prstGeom prst="ellipse">
              <a:avLst/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0" tIns="38100" rIns="0" bIns="38100" anchor="ctr"/>
            <a:lstStyle/>
            <a:p>
              <a:pPr algn="ctr"/>
              <a:r>
                <a:rPr lang="fr-CA" sz="1400" b="1" dirty="0">
                  <a:solidFill>
                    <a:schemeClr val="bg2">
                      <a:lumMod val="10000"/>
                    </a:schemeClr>
                  </a:solidFill>
                </a:rPr>
                <a:t>STAFF</a:t>
              </a:r>
              <a:endParaRPr sz="14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5" name="Circle">
              <a:extLst>
                <a:ext uri="{FF2B5EF4-FFF2-40B4-BE49-F238E27FC236}">
                  <a16:creationId xmlns:a16="http://schemas.microsoft.com/office/drawing/2014/main" id="{0E822B51-70A1-B94E-AF62-DB179C0D0322}"/>
                </a:ext>
              </a:extLst>
            </p:cNvPr>
            <p:cNvSpPr/>
            <p:nvPr/>
          </p:nvSpPr>
          <p:spPr>
            <a:xfrm>
              <a:off x="3805367" y="2276129"/>
              <a:ext cx="1261509" cy="12615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38100" rIns="0" bIns="38100" anchor="ctr"/>
            <a:lstStyle/>
            <a:p>
              <a:pPr algn="ctr"/>
              <a:r>
                <a:rPr lang="fr-CA" sz="1400" b="1" dirty="0">
                  <a:solidFill>
                    <a:schemeClr val="bg1"/>
                  </a:solidFill>
                </a:rPr>
                <a:t>STRATEGY</a:t>
              </a:r>
              <a:endParaRPr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Circle">
              <a:extLst>
                <a:ext uri="{FF2B5EF4-FFF2-40B4-BE49-F238E27FC236}">
                  <a16:creationId xmlns:a16="http://schemas.microsoft.com/office/drawing/2014/main" id="{FEDF8108-0124-FB4C-82B0-3DC35182196B}"/>
                </a:ext>
              </a:extLst>
            </p:cNvPr>
            <p:cNvSpPr/>
            <p:nvPr/>
          </p:nvSpPr>
          <p:spPr>
            <a:xfrm>
              <a:off x="7125124" y="4277204"/>
              <a:ext cx="1261509" cy="1261509"/>
            </a:xfrm>
            <a:prstGeom prst="ellipse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0" tIns="38100" rIns="0" bIns="38100" anchor="ctr"/>
            <a:lstStyle/>
            <a:p>
              <a:pPr algn="ctr"/>
              <a:r>
                <a:rPr lang="fr-CA" sz="1400" b="1" dirty="0">
                  <a:solidFill>
                    <a:schemeClr val="bg2">
                      <a:lumMod val="10000"/>
                    </a:schemeClr>
                  </a:solidFill>
                </a:rPr>
                <a:t>STYLE</a:t>
              </a:r>
              <a:endParaRPr sz="14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0" name="Circle">
              <a:extLst>
                <a:ext uri="{FF2B5EF4-FFF2-40B4-BE49-F238E27FC236}">
                  <a16:creationId xmlns:a16="http://schemas.microsoft.com/office/drawing/2014/main" id="{29AF0833-865E-F248-BA95-5E93B558ABC5}"/>
                </a:ext>
              </a:extLst>
            </p:cNvPr>
            <p:cNvSpPr/>
            <p:nvPr/>
          </p:nvSpPr>
          <p:spPr>
            <a:xfrm>
              <a:off x="3796145" y="4267983"/>
              <a:ext cx="1261509" cy="1261509"/>
            </a:xfrm>
            <a:prstGeom prst="ellipse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0" tIns="38100" rIns="0" bIns="38100" anchor="ctr"/>
            <a:lstStyle/>
            <a:p>
              <a:pPr algn="ctr"/>
              <a:r>
                <a:rPr lang="fr-CA" sz="1400" b="1" dirty="0">
                  <a:solidFill>
                    <a:schemeClr val="bg1"/>
                  </a:solidFill>
                </a:rPr>
                <a:t>SKILLS</a:t>
              </a:r>
              <a:endParaRPr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Circle">
              <a:extLst>
                <a:ext uri="{FF2B5EF4-FFF2-40B4-BE49-F238E27FC236}">
                  <a16:creationId xmlns:a16="http://schemas.microsoft.com/office/drawing/2014/main" id="{C53DD640-CE5D-EB47-8B7E-3EFCD482DAEA}"/>
                </a:ext>
              </a:extLst>
            </p:cNvPr>
            <p:cNvSpPr/>
            <p:nvPr/>
          </p:nvSpPr>
          <p:spPr>
            <a:xfrm>
              <a:off x="7134346" y="2285350"/>
              <a:ext cx="1261509" cy="1261508"/>
            </a:xfrm>
            <a:prstGeom prst="ellipse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0" tIns="38100" rIns="0" bIns="38100" anchor="ctr"/>
            <a:lstStyle/>
            <a:p>
              <a:pPr algn="ctr"/>
              <a:r>
                <a:rPr lang="fr-CA" sz="1400" b="1" dirty="0">
                  <a:solidFill>
                    <a:schemeClr val="bg1"/>
                  </a:solidFill>
                </a:rPr>
                <a:t>SYSTEMS</a:t>
              </a:r>
              <a:endParaRPr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E686CE2-AF49-054C-A9DC-F6489948F281}"/>
              </a:ext>
            </a:extLst>
          </p:cNvPr>
          <p:cNvGrpSpPr/>
          <p:nvPr/>
        </p:nvGrpSpPr>
        <p:grpSpPr>
          <a:xfrm>
            <a:off x="695142" y="3203365"/>
            <a:ext cx="2854038" cy="1276144"/>
            <a:chOff x="319755" y="4319969"/>
            <a:chExt cx="2088994" cy="127614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DFF5A3E-C9C0-5743-9067-07E6857968F9}"/>
                </a:ext>
              </a:extLst>
            </p:cNvPr>
            <p:cNvSpPr txBox="1"/>
            <p:nvPr/>
          </p:nvSpPr>
          <p:spPr>
            <a:xfrm>
              <a:off x="319755" y="4319969"/>
              <a:ext cx="2088993" cy="461665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algn="r"/>
              <a:r>
                <a:rPr lang="en-US" sz="2400" b="1" noProof="1">
                  <a:solidFill>
                    <a:schemeClr val="accent5"/>
                  </a:solidFill>
                </a:rPr>
                <a:t>SKILLS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D73824C-7284-3048-AF87-D4142747563D}"/>
                </a:ext>
              </a:extLst>
            </p:cNvPr>
            <p:cNvSpPr/>
            <p:nvPr/>
          </p:nvSpPr>
          <p:spPr>
            <a:xfrm>
              <a:off x="319756" y="4765116"/>
              <a:ext cx="2088993" cy="83099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600" noProof="1"/>
                <a:t>Lorem ipsum dolor sit amet, consectetur adipiscing elit. Integer nec odio. Praesent libero.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AA484A8-A4CA-9640-B6BF-B9CF5026425E}"/>
              </a:ext>
            </a:extLst>
          </p:cNvPr>
          <p:cNvGrpSpPr/>
          <p:nvPr/>
        </p:nvGrpSpPr>
        <p:grpSpPr>
          <a:xfrm>
            <a:off x="8642819" y="3203365"/>
            <a:ext cx="2854038" cy="1276144"/>
            <a:chOff x="319755" y="4319969"/>
            <a:chExt cx="2088994" cy="127614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138F19A-1F6A-1046-828E-7F9F7EF95549}"/>
                </a:ext>
              </a:extLst>
            </p:cNvPr>
            <p:cNvSpPr txBox="1"/>
            <p:nvPr/>
          </p:nvSpPr>
          <p:spPr>
            <a:xfrm>
              <a:off x="319755" y="4319969"/>
              <a:ext cx="2088993" cy="461665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2"/>
                  </a:solidFill>
                </a:rPr>
                <a:t>SYSTEMS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058C478-87DF-F14C-B055-B41FCF463423}"/>
                </a:ext>
              </a:extLst>
            </p:cNvPr>
            <p:cNvSpPr/>
            <p:nvPr/>
          </p:nvSpPr>
          <p:spPr>
            <a:xfrm>
              <a:off x="319756" y="4765116"/>
              <a:ext cx="2088993" cy="83099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600" noProof="1"/>
                <a:t>Lorem ipsum dolor sit amet, consectetur adipiscing elit. Integer nec odio. Praesent libero.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C2F87EE-461E-EC4E-B6A6-46030A3A1CAF}"/>
              </a:ext>
            </a:extLst>
          </p:cNvPr>
          <p:cNvGrpSpPr/>
          <p:nvPr/>
        </p:nvGrpSpPr>
        <p:grpSpPr>
          <a:xfrm>
            <a:off x="709299" y="1663675"/>
            <a:ext cx="2854038" cy="1276144"/>
            <a:chOff x="319755" y="4319969"/>
            <a:chExt cx="2088994" cy="127614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CE06BFA-ACF6-2B40-A0F9-2E9DFD19494C}"/>
                </a:ext>
              </a:extLst>
            </p:cNvPr>
            <p:cNvSpPr txBox="1"/>
            <p:nvPr/>
          </p:nvSpPr>
          <p:spPr>
            <a:xfrm>
              <a:off x="319755" y="4319969"/>
              <a:ext cx="2088993" cy="461665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algn="r"/>
              <a:r>
                <a:rPr lang="en-US" sz="2400" b="1" noProof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STRATEGY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D558BBB-3829-ED4D-89DC-905C9FDFCD60}"/>
                </a:ext>
              </a:extLst>
            </p:cNvPr>
            <p:cNvSpPr/>
            <p:nvPr/>
          </p:nvSpPr>
          <p:spPr>
            <a:xfrm>
              <a:off x="319756" y="4765116"/>
              <a:ext cx="2088993" cy="83099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600" noProof="1"/>
                <a:t>Lorem ipsum dolor sit amet, consectetur adipiscing elit. Integer nec odio. Praesent libero.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E571C19-AC17-9C40-887E-B7F2EAE142DC}"/>
              </a:ext>
            </a:extLst>
          </p:cNvPr>
          <p:cNvGrpSpPr/>
          <p:nvPr/>
        </p:nvGrpSpPr>
        <p:grpSpPr>
          <a:xfrm>
            <a:off x="709299" y="4743056"/>
            <a:ext cx="2854038" cy="1276144"/>
            <a:chOff x="319755" y="4319969"/>
            <a:chExt cx="2088994" cy="127614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96D44C0-62E3-064A-9696-B2CC5C3D76C2}"/>
                </a:ext>
              </a:extLst>
            </p:cNvPr>
            <p:cNvSpPr txBox="1"/>
            <p:nvPr/>
          </p:nvSpPr>
          <p:spPr>
            <a:xfrm>
              <a:off x="319755" y="4319969"/>
              <a:ext cx="2088993" cy="461665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algn="r"/>
              <a:r>
                <a:rPr lang="en-US" sz="2400" b="1" noProof="1">
                  <a:solidFill>
                    <a:schemeClr val="accent4"/>
                  </a:solidFill>
                </a:rPr>
                <a:t>STAFF</a:t>
              </a:r>
              <a:endParaRPr lang="en-US" sz="2400" b="1" noProof="1">
                <a:solidFill>
                  <a:schemeClr val="accent5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4E3EB5B-51DA-8346-A607-7BEE95C29054}"/>
                </a:ext>
              </a:extLst>
            </p:cNvPr>
            <p:cNvSpPr/>
            <p:nvPr/>
          </p:nvSpPr>
          <p:spPr>
            <a:xfrm>
              <a:off x="319756" y="4765116"/>
              <a:ext cx="2088993" cy="83099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600" noProof="1"/>
                <a:t>Lorem ipsum dolor sit amet, consectetur adipiscing elit. Integer nec odio. Praesent libero.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330042-5E9C-2A4C-9E7D-79ADB5531DB7}"/>
              </a:ext>
            </a:extLst>
          </p:cNvPr>
          <p:cNvGrpSpPr/>
          <p:nvPr/>
        </p:nvGrpSpPr>
        <p:grpSpPr>
          <a:xfrm>
            <a:off x="8642820" y="1663675"/>
            <a:ext cx="2854038" cy="1276144"/>
            <a:chOff x="319755" y="4319969"/>
            <a:chExt cx="2088994" cy="127614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80D34F0-89E0-4043-9960-1024D5EAE421}"/>
                </a:ext>
              </a:extLst>
            </p:cNvPr>
            <p:cNvSpPr txBox="1"/>
            <p:nvPr/>
          </p:nvSpPr>
          <p:spPr>
            <a:xfrm>
              <a:off x="319755" y="4319969"/>
              <a:ext cx="2088993" cy="461665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1"/>
                  </a:solidFill>
                </a:rPr>
                <a:t>STRUCTURE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C67EEB3-9564-CC49-9C62-2243D8A03D45}"/>
                </a:ext>
              </a:extLst>
            </p:cNvPr>
            <p:cNvSpPr/>
            <p:nvPr/>
          </p:nvSpPr>
          <p:spPr>
            <a:xfrm>
              <a:off x="319756" y="4765116"/>
              <a:ext cx="2088993" cy="83099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600" noProof="1"/>
                <a:t>Lorem ipsum dolor sit amet, consectetur adipiscing elit. Integer nec odio. Praesent libero.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8CA4DF0-A8F2-5548-8ED6-CC220AC5A66D}"/>
              </a:ext>
            </a:extLst>
          </p:cNvPr>
          <p:cNvGrpSpPr/>
          <p:nvPr/>
        </p:nvGrpSpPr>
        <p:grpSpPr>
          <a:xfrm>
            <a:off x="8642820" y="4743056"/>
            <a:ext cx="2854038" cy="1276144"/>
            <a:chOff x="319755" y="4319969"/>
            <a:chExt cx="2088994" cy="1276144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005DE79-B176-2D40-B5AF-A179F64A1940}"/>
                </a:ext>
              </a:extLst>
            </p:cNvPr>
            <p:cNvSpPr txBox="1"/>
            <p:nvPr/>
          </p:nvSpPr>
          <p:spPr>
            <a:xfrm>
              <a:off x="319755" y="4319969"/>
              <a:ext cx="2088993" cy="461665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3">
                      <a:lumMod val="75000"/>
                    </a:schemeClr>
                  </a:solidFill>
                </a:rPr>
                <a:t>STYLE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5C2E58E-A0C2-6D41-8562-92F802F8D737}"/>
                </a:ext>
              </a:extLst>
            </p:cNvPr>
            <p:cNvSpPr/>
            <p:nvPr/>
          </p:nvSpPr>
          <p:spPr>
            <a:xfrm>
              <a:off x="319756" y="4765116"/>
              <a:ext cx="2088993" cy="83099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600" noProof="1"/>
                <a:t>Lorem ipsum dolor sit amet, consectetur adipiscing elit. Integer nec odio. Praesent libero.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998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64CC-CE0C-8843-B759-4B60C810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37159"/>
            <a:ext cx="9797831" cy="707886"/>
          </a:xfrm>
        </p:spPr>
        <p:txBody>
          <a:bodyPr/>
          <a:lstStyle/>
          <a:p>
            <a:r>
              <a:rPr lang="en-CA" dirty="0"/>
              <a:t>Essential Marketing Models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8C4EF-4273-3A45-A168-3F1C06179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AIDA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F45C4-C8DF-C845-95C0-1878A6B6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19D482E-3CDE-D441-88D7-0B7B2A46987F}"/>
              </a:ext>
            </a:extLst>
          </p:cNvPr>
          <p:cNvGrpSpPr/>
          <p:nvPr/>
        </p:nvGrpSpPr>
        <p:grpSpPr>
          <a:xfrm>
            <a:off x="7037393" y="1743892"/>
            <a:ext cx="4461196" cy="1029922"/>
            <a:chOff x="319755" y="4319969"/>
            <a:chExt cx="2088994" cy="102992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18364AD-B6DE-2245-9EC6-1DFF68A299B3}"/>
                </a:ext>
              </a:extLst>
            </p:cNvPr>
            <p:cNvSpPr txBox="1"/>
            <p:nvPr/>
          </p:nvSpPr>
          <p:spPr>
            <a:xfrm>
              <a:off x="319755" y="4319969"/>
              <a:ext cx="2088993" cy="461665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4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65FA194-25C5-AC49-97F4-F488E0335B02}"/>
                </a:ext>
              </a:extLst>
            </p:cNvPr>
            <p:cNvSpPr/>
            <p:nvPr/>
          </p:nvSpPr>
          <p:spPr>
            <a:xfrm>
              <a:off x="319756" y="4765116"/>
              <a:ext cx="2088993" cy="584775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600" noProof="1"/>
                <a:t>Lorem ipsum dolor sit amet, consectetur adipiscing elit. Integer nec odio. Praesent libero.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7CEE093-801E-AA44-BE37-38EF362C3439}"/>
              </a:ext>
            </a:extLst>
          </p:cNvPr>
          <p:cNvGrpSpPr/>
          <p:nvPr/>
        </p:nvGrpSpPr>
        <p:grpSpPr>
          <a:xfrm>
            <a:off x="5473875" y="5134900"/>
            <a:ext cx="4461196" cy="1029922"/>
            <a:chOff x="319755" y="4319969"/>
            <a:chExt cx="2088994" cy="102992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7B77CE-697F-B543-8361-4E0F583C3824}"/>
                </a:ext>
              </a:extLst>
            </p:cNvPr>
            <p:cNvSpPr txBox="1"/>
            <p:nvPr/>
          </p:nvSpPr>
          <p:spPr>
            <a:xfrm>
              <a:off x="319755" y="4319969"/>
              <a:ext cx="2088993" cy="461665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2D02A31-3480-0D4F-BC4D-71C385271D83}"/>
                </a:ext>
              </a:extLst>
            </p:cNvPr>
            <p:cNvSpPr/>
            <p:nvPr/>
          </p:nvSpPr>
          <p:spPr>
            <a:xfrm>
              <a:off x="319756" y="4765116"/>
              <a:ext cx="2088993" cy="584775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600" noProof="1"/>
                <a:t>Lorem ipsum dolor sit amet, consectetur adipiscing elit. Integer nec odio. Praesent libero.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92AA420-F8F0-E74A-B5A5-1A02B28D31FB}"/>
              </a:ext>
            </a:extLst>
          </p:cNvPr>
          <p:cNvGrpSpPr/>
          <p:nvPr/>
        </p:nvGrpSpPr>
        <p:grpSpPr>
          <a:xfrm>
            <a:off x="5960522" y="4004564"/>
            <a:ext cx="4461196" cy="1029922"/>
            <a:chOff x="319755" y="4319969"/>
            <a:chExt cx="2088994" cy="1029922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3D922DF-E1EA-D144-8338-636CA87FBBAA}"/>
                </a:ext>
              </a:extLst>
            </p:cNvPr>
            <p:cNvSpPr txBox="1"/>
            <p:nvPr/>
          </p:nvSpPr>
          <p:spPr>
            <a:xfrm>
              <a:off x="319755" y="4319969"/>
              <a:ext cx="2088993" cy="461665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FF23642-7B94-A246-8B98-487C3D28880D}"/>
                </a:ext>
              </a:extLst>
            </p:cNvPr>
            <p:cNvSpPr/>
            <p:nvPr/>
          </p:nvSpPr>
          <p:spPr>
            <a:xfrm>
              <a:off x="319756" y="4765116"/>
              <a:ext cx="2088993" cy="584775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600" noProof="1"/>
                <a:t>Lorem ipsum dolor sit amet, consectetur adipiscing elit. Integer nec odio. Praesent libero.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F9EDED2-D126-6341-AA78-A3742E36437F}"/>
              </a:ext>
            </a:extLst>
          </p:cNvPr>
          <p:cNvGrpSpPr/>
          <p:nvPr/>
        </p:nvGrpSpPr>
        <p:grpSpPr>
          <a:xfrm>
            <a:off x="6600056" y="2874228"/>
            <a:ext cx="4461196" cy="1029922"/>
            <a:chOff x="319755" y="4319969"/>
            <a:chExt cx="2088994" cy="1029922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4EC6CCD-21C7-7E46-863D-CEB2FBE931EB}"/>
                </a:ext>
              </a:extLst>
            </p:cNvPr>
            <p:cNvSpPr txBox="1"/>
            <p:nvPr/>
          </p:nvSpPr>
          <p:spPr>
            <a:xfrm>
              <a:off x="319755" y="4319969"/>
              <a:ext cx="2088993" cy="461665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0F5947A-28AF-614D-807B-4B00CB36943F}"/>
                </a:ext>
              </a:extLst>
            </p:cNvPr>
            <p:cNvSpPr/>
            <p:nvPr/>
          </p:nvSpPr>
          <p:spPr>
            <a:xfrm>
              <a:off x="319756" y="4765116"/>
              <a:ext cx="2088993" cy="584775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600" noProof="1"/>
                <a:t>Lorem ipsum dolor sit amet, consectetur adipiscing elit. Integer nec odio. Praesent libero.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F1CC1EB-1598-4809-8214-84996FF893B8}"/>
              </a:ext>
            </a:extLst>
          </p:cNvPr>
          <p:cNvGrpSpPr/>
          <p:nvPr/>
        </p:nvGrpSpPr>
        <p:grpSpPr>
          <a:xfrm>
            <a:off x="768287" y="1753083"/>
            <a:ext cx="5831768" cy="4558637"/>
            <a:chOff x="768287" y="1753083"/>
            <a:chExt cx="5831768" cy="4558637"/>
          </a:xfrm>
        </p:grpSpPr>
        <p:sp>
          <p:nvSpPr>
            <p:cNvPr id="53" name="Shape">
              <a:extLst>
                <a:ext uri="{FF2B5EF4-FFF2-40B4-BE49-F238E27FC236}">
                  <a16:creationId xmlns:a16="http://schemas.microsoft.com/office/drawing/2014/main" id="{70CB0501-D6B5-47FF-B541-968EFD19C0A5}"/>
                </a:ext>
              </a:extLst>
            </p:cNvPr>
            <p:cNvSpPr/>
            <p:nvPr/>
          </p:nvSpPr>
          <p:spPr>
            <a:xfrm>
              <a:off x="2411745" y="5097035"/>
              <a:ext cx="2695167" cy="1207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24" y="0"/>
                  </a:moveTo>
                  <a:lnTo>
                    <a:pt x="0" y="4473"/>
                  </a:lnTo>
                  <a:cubicBezTo>
                    <a:pt x="229" y="6007"/>
                    <a:pt x="435" y="7515"/>
                    <a:pt x="630" y="8947"/>
                  </a:cubicBezTo>
                  <a:cubicBezTo>
                    <a:pt x="825" y="10378"/>
                    <a:pt x="1008" y="11759"/>
                    <a:pt x="1180" y="13062"/>
                  </a:cubicBezTo>
                  <a:cubicBezTo>
                    <a:pt x="1351" y="14366"/>
                    <a:pt x="1500" y="15618"/>
                    <a:pt x="1649" y="16769"/>
                  </a:cubicBezTo>
                  <a:cubicBezTo>
                    <a:pt x="1787" y="17919"/>
                    <a:pt x="1924" y="19018"/>
                    <a:pt x="2039" y="20015"/>
                  </a:cubicBezTo>
                  <a:cubicBezTo>
                    <a:pt x="2073" y="20271"/>
                    <a:pt x="2107" y="20475"/>
                    <a:pt x="2165" y="20680"/>
                  </a:cubicBezTo>
                  <a:cubicBezTo>
                    <a:pt x="2222" y="20859"/>
                    <a:pt x="2279" y="21038"/>
                    <a:pt x="2348" y="21165"/>
                  </a:cubicBezTo>
                  <a:cubicBezTo>
                    <a:pt x="2417" y="21293"/>
                    <a:pt x="2497" y="21396"/>
                    <a:pt x="2577" y="21472"/>
                  </a:cubicBezTo>
                  <a:cubicBezTo>
                    <a:pt x="2657" y="21549"/>
                    <a:pt x="2737" y="21574"/>
                    <a:pt x="2829" y="21600"/>
                  </a:cubicBezTo>
                  <a:cubicBezTo>
                    <a:pt x="2909" y="21600"/>
                    <a:pt x="2978" y="21574"/>
                    <a:pt x="3058" y="21549"/>
                  </a:cubicBezTo>
                  <a:cubicBezTo>
                    <a:pt x="3046" y="21549"/>
                    <a:pt x="3035" y="21574"/>
                    <a:pt x="3024" y="21574"/>
                  </a:cubicBezTo>
                  <a:lnTo>
                    <a:pt x="19367" y="13727"/>
                  </a:lnTo>
                  <a:cubicBezTo>
                    <a:pt x="19424" y="13701"/>
                    <a:pt x="19481" y="13650"/>
                    <a:pt x="19527" y="13599"/>
                  </a:cubicBezTo>
                  <a:cubicBezTo>
                    <a:pt x="19573" y="13548"/>
                    <a:pt x="19630" y="13471"/>
                    <a:pt x="19664" y="13369"/>
                  </a:cubicBezTo>
                  <a:cubicBezTo>
                    <a:pt x="19699" y="13267"/>
                    <a:pt x="19745" y="13164"/>
                    <a:pt x="19779" y="13037"/>
                  </a:cubicBezTo>
                  <a:cubicBezTo>
                    <a:pt x="19813" y="12909"/>
                    <a:pt x="19836" y="12781"/>
                    <a:pt x="19859" y="12602"/>
                  </a:cubicBezTo>
                  <a:cubicBezTo>
                    <a:pt x="19962" y="11810"/>
                    <a:pt x="20065" y="10966"/>
                    <a:pt x="20191" y="10046"/>
                  </a:cubicBezTo>
                  <a:cubicBezTo>
                    <a:pt x="20317" y="9126"/>
                    <a:pt x="20443" y="8154"/>
                    <a:pt x="20592" y="7106"/>
                  </a:cubicBezTo>
                  <a:cubicBezTo>
                    <a:pt x="20741" y="6058"/>
                    <a:pt x="20890" y="4959"/>
                    <a:pt x="21062" y="3834"/>
                  </a:cubicBezTo>
                  <a:cubicBezTo>
                    <a:pt x="21142" y="3272"/>
                    <a:pt x="21234" y="2684"/>
                    <a:pt x="21325" y="2071"/>
                  </a:cubicBezTo>
                  <a:cubicBezTo>
                    <a:pt x="21417" y="1483"/>
                    <a:pt x="21508" y="869"/>
                    <a:pt x="21600" y="256"/>
                  </a:cubicBezTo>
                  <a:lnTo>
                    <a:pt x="21600" y="256"/>
                  </a:lnTo>
                  <a:lnTo>
                    <a:pt x="16824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540000" bIns="38100" anchor="ctr"/>
            <a:lstStyle/>
            <a:p>
              <a:pPr algn="r">
                <a:defRPr sz="3000">
                  <a:solidFill>
                    <a:srgbClr val="FFFFFF"/>
                  </a:solidFill>
                </a:defRPr>
              </a:pPr>
              <a:r>
                <a:rPr lang="fr-CA" sz="2000" dirty="0">
                  <a:solidFill>
                    <a:schemeClr val="bg1"/>
                  </a:solidFill>
                </a:rPr>
                <a:t>ACTION</a:t>
              </a:r>
              <a:endParaRPr sz="2000" dirty="0">
                <a:solidFill>
                  <a:schemeClr val="bg1"/>
                </a:solidFill>
              </a:endParaRPr>
            </a:p>
          </p:txBody>
        </p:sp>
        <p:sp>
          <p:nvSpPr>
            <p:cNvPr id="54" name="Shape">
              <a:extLst>
                <a:ext uri="{FF2B5EF4-FFF2-40B4-BE49-F238E27FC236}">
                  <a16:creationId xmlns:a16="http://schemas.microsoft.com/office/drawing/2014/main" id="{EC0933AD-40E6-4C2A-B7F6-AE5FCDD5C694}"/>
                </a:ext>
              </a:extLst>
            </p:cNvPr>
            <p:cNvSpPr/>
            <p:nvPr/>
          </p:nvSpPr>
          <p:spPr>
            <a:xfrm>
              <a:off x="2411745" y="5354262"/>
              <a:ext cx="708809" cy="957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1"/>
                  </a:moveTo>
                  <a:cubicBezTo>
                    <a:pt x="20729" y="2386"/>
                    <a:pt x="19902" y="4256"/>
                    <a:pt x="19161" y="6061"/>
                  </a:cubicBezTo>
                  <a:cubicBezTo>
                    <a:pt x="18377" y="7866"/>
                    <a:pt x="17681" y="9575"/>
                    <a:pt x="17027" y="11187"/>
                  </a:cubicBezTo>
                  <a:cubicBezTo>
                    <a:pt x="16374" y="12831"/>
                    <a:pt x="15765" y="14346"/>
                    <a:pt x="15242" y="15797"/>
                  </a:cubicBezTo>
                  <a:cubicBezTo>
                    <a:pt x="14676" y="17248"/>
                    <a:pt x="14197" y="18570"/>
                    <a:pt x="13761" y="19827"/>
                  </a:cubicBezTo>
                  <a:cubicBezTo>
                    <a:pt x="13631" y="20149"/>
                    <a:pt x="13500" y="20407"/>
                    <a:pt x="13282" y="20633"/>
                  </a:cubicBezTo>
                  <a:cubicBezTo>
                    <a:pt x="13065" y="20859"/>
                    <a:pt x="12847" y="21052"/>
                    <a:pt x="12585" y="21181"/>
                  </a:cubicBezTo>
                  <a:cubicBezTo>
                    <a:pt x="12324" y="21342"/>
                    <a:pt x="12019" y="21439"/>
                    <a:pt x="11714" y="21503"/>
                  </a:cubicBezTo>
                  <a:cubicBezTo>
                    <a:pt x="11410" y="21568"/>
                    <a:pt x="11105" y="21600"/>
                    <a:pt x="10756" y="21600"/>
                  </a:cubicBezTo>
                  <a:cubicBezTo>
                    <a:pt x="10452" y="21600"/>
                    <a:pt x="10103" y="21536"/>
                    <a:pt x="9798" y="21439"/>
                  </a:cubicBezTo>
                  <a:cubicBezTo>
                    <a:pt x="9494" y="21342"/>
                    <a:pt x="9189" y="21213"/>
                    <a:pt x="8927" y="21052"/>
                  </a:cubicBezTo>
                  <a:cubicBezTo>
                    <a:pt x="8666" y="20891"/>
                    <a:pt x="8405" y="20697"/>
                    <a:pt x="8231" y="20439"/>
                  </a:cubicBezTo>
                  <a:cubicBezTo>
                    <a:pt x="8013" y="20214"/>
                    <a:pt x="7882" y="19924"/>
                    <a:pt x="7752" y="19601"/>
                  </a:cubicBezTo>
                  <a:cubicBezTo>
                    <a:pt x="7316" y="18344"/>
                    <a:pt x="6837" y="16990"/>
                    <a:pt x="6271" y="15507"/>
                  </a:cubicBezTo>
                  <a:cubicBezTo>
                    <a:pt x="5748" y="14056"/>
                    <a:pt x="5139" y="12476"/>
                    <a:pt x="4485" y="10832"/>
                  </a:cubicBezTo>
                  <a:cubicBezTo>
                    <a:pt x="3832" y="9188"/>
                    <a:pt x="3135" y="7447"/>
                    <a:pt x="2395" y="5642"/>
                  </a:cubicBezTo>
                  <a:cubicBezTo>
                    <a:pt x="1655" y="3836"/>
                    <a:pt x="871" y="1934"/>
                    <a:pt x="0" y="0"/>
                  </a:cubicBezTo>
                  <a:lnTo>
                    <a:pt x="21600" y="451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t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fr-CA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Shape">
              <a:extLst>
                <a:ext uri="{FF2B5EF4-FFF2-40B4-BE49-F238E27FC236}">
                  <a16:creationId xmlns:a16="http://schemas.microsoft.com/office/drawing/2014/main" id="{A2734FF2-CB09-4A9C-B4A5-C310EF4B139C}"/>
                </a:ext>
              </a:extLst>
            </p:cNvPr>
            <p:cNvSpPr/>
            <p:nvPr/>
          </p:nvSpPr>
          <p:spPr>
            <a:xfrm>
              <a:off x="1968744" y="4168159"/>
              <a:ext cx="3499720" cy="1073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89" y="0"/>
                  </a:moveTo>
                  <a:lnTo>
                    <a:pt x="0" y="431"/>
                  </a:lnTo>
                  <a:cubicBezTo>
                    <a:pt x="229" y="2243"/>
                    <a:pt x="459" y="4055"/>
                    <a:pt x="670" y="5839"/>
                  </a:cubicBezTo>
                  <a:cubicBezTo>
                    <a:pt x="891" y="7622"/>
                    <a:pt x="1094" y="9376"/>
                    <a:pt x="1297" y="11131"/>
                  </a:cubicBezTo>
                  <a:cubicBezTo>
                    <a:pt x="1499" y="12885"/>
                    <a:pt x="1685" y="14582"/>
                    <a:pt x="1870" y="16279"/>
                  </a:cubicBezTo>
                  <a:cubicBezTo>
                    <a:pt x="2055" y="17976"/>
                    <a:pt x="2223" y="19615"/>
                    <a:pt x="2390" y="21226"/>
                  </a:cubicBezTo>
                  <a:lnTo>
                    <a:pt x="7321" y="21600"/>
                  </a:lnTo>
                  <a:lnTo>
                    <a:pt x="19518" y="16969"/>
                  </a:lnTo>
                  <a:cubicBezTo>
                    <a:pt x="19660" y="15675"/>
                    <a:pt x="19810" y="14352"/>
                    <a:pt x="19968" y="12972"/>
                  </a:cubicBezTo>
                  <a:cubicBezTo>
                    <a:pt x="20127" y="11620"/>
                    <a:pt x="20295" y="10210"/>
                    <a:pt x="20462" y="8801"/>
                  </a:cubicBezTo>
                  <a:cubicBezTo>
                    <a:pt x="20639" y="7392"/>
                    <a:pt x="20815" y="5954"/>
                    <a:pt x="21009" y="4487"/>
                  </a:cubicBezTo>
                  <a:cubicBezTo>
                    <a:pt x="21203" y="3020"/>
                    <a:pt x="21397" y="1553"/>
                    <a:pt x="21600" y="58"/>
                  </a:cubicBezTo>
                  <a:lnTo>
                    <a:pt x="1338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540000" bIns="38100" anchor="ctr"/>
            <a:lstStyle/>
            <a:p>
              <a:pPr algn="r">
                <a:defRPr sz="3000">
                  <a:solidFill>
                    <a:srgbClr val="FFFFFF"/>
                  </a:solidFill>
                </a:defRPr>
              </a:pPr>
              <a:r>
                <a:rPr lang="fr-CA" sz="2000" dirty="0">
                  <a:solidFill>
                    <a:schemeClr val="bg1"/>
                  </a:solidFill>
                </a:rPr>
                <a:t>DESIRE</a:t>
              </a:r>
              <a:endParaRPr sz="2000" dirty="0">
                <a:solidFill>
                  <a:schemeClr val="bg1"/>
                </a:solidFill>
              </a:endParaRPr>
            </a:p>
          </p:txBody>
        </p:sp>
        <p:sp>
          <p:nvSpPr>
            <p:cNvPr id="38" name="Shape">
              <a:extLst>
                <a:ext uri="{FF2B5EF4-FFF2-40B4-BE49-F238E27FC236}">
                  <a16:creationId xmlns:a16="http://schemas.microsoft.com/office/drawing/2014/main" id="{BCB7682E-6176-4906-B2F2-2A083A9C2E43}"/>
                </a:ext>
              </a:extLst>
            </p:cNvPr>
            <p:cNvSpPr/>
            <p:nvPr/>
          </p:nvSpPr>
          <p:spPr>
            <a:xfrm>
              <a:off x="768351" y="1753084"/>
              <a:ext cx="5831704" cy="1387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600" extrusionOk="0">
                  <a:moveTo>
                    <a:pt x="21577" y="8364"/>
                  </a:moveTo>
                  <a:cubicBezTo>
                    <a:pt x="21561" y="8142"/>
                    <a:pt x="21535" y="7919"/>
                    <a:pt x="21492" y="7764"/>
                  </a:cubicBezTo>
                  <a:cubicBezTo>
                    <a:pt x="21455" y="7586"/>
                    <a:pt x="21408" y="7474"/>
                    <a:pt x="21350" y="7408"/>
                  </a:cubicBezTo>
                  <a:cubicBezTo>
                    <a:pt x="19271" y="4961"/>
                    <a:pt x="17186" y="2514"/>
                    <a:pt x="15107" y="67"/>
                  </a:cubicBezTo>
                  <a:cubicBezTo>
                    <a:pt x="15107" y="67"/>
                    <a:pt x="15107" y="67"/>
                    <a:pt x="15107" y="67"/>
                  </a:cubicBezTo>
                  <a:cubicBezTo>
                    <a:pt x="15070" y="22"/>
                    <a:pt x="15028" y="0"/>
                    <a:pt x="14980" y="0"/>
                  </a:cubicBezTo>
                  <a:lnTo>
                    <a:pt x="7378" y="1424"/>
                  </a:lnTo>
                  <a:lnTo>
                    <a:pt x="353" y="2736"/>
                  </a:lnTo>
                  <a:cubicBezTo>
                    <a:pt x="273" y="2758"/>
                    <a:pt x="210" y="2870"/>
                    <a:pt x="152" y="3070"/>
                  </a:cubicBezTo>
                  <a:cubicBezTo>
                    <a:pt x="99" y="3270"/>
                    <a:pt x="56" y="3537"/>
                    <a:pt x="30" y="3826"/>
                  </a:cubicBezTo>
                  <a:cubicBezTo>
                    <a:pt x="4" y="4115"/>
                    <a:pt x="-7" y="4449"/>
                    <a:pt x="4" y="4760"/>
                  </a:cubicBezTo>
                  <a:cubicBezTo>
                    <a:pt x="14" y="5072"/>
                    <a:pt x="41" y="5383"/>
                    <a:pt x="94" y="5650"/>
                  </a:cubicBezTo>
                  <a:cubicBezTo>
                    <a:pt x="279" y="6607"/>
                    <a:pt x="459" y="7586"/>
                    <a:pt x="638" y="8587"/>
                  </a:cubicBezTo>
                  <a:cubicBezTo>
                    <a:pt x="818" y="9588"/>
                    <a:pt x="993" y="10611"/>
                    <a:pt x="1162" y="11656"/>
                  </a:cubicBezTo>
                  <a:cubicBezTo>
                    <a:pt x="1331" y="12702"/>
                    <a:pt x="1501" y="13770"/>
                    <a:pt x="1665" y="14837"/>
                  </a:cubicBezTo>
                  <a:cubicBezTo>
                    <a:pt x="1829" y="15927"/>
                    <a:pt x="1987" y="17017"/>
                    <a:pt x="2146" y="18130"/>
                  </a:cubicBezTo>
                  <a:lnTo>
                    <a:pt x="10536" y="21600"/>
                  </a:lnTo>
                  <a:lnTo>
                    <a:pt x="19556" y="20910"/>
                  </a:lnTo>
                  <a:cubicBezTo>
                    <a:pt x="19704" y="19954"/>
                    <a:pt x="19853" y="18997"/>
                    <a:pt x="20006" y="18041"/>
                  </a:cubicBezTo>
                  <a:cubicBezTo>
                    <a:pt x="20159" y="17084"/>
                    <a:pt x="20318" y="16150"/>
                    <a:pt x="20477" y="15216"/>
                  </a:cubicBezTo>
                  <a:cubicBezTo>
                    <a:pt x="20641" y="14281"/>
                    <a:pt x="20805" y="13369"/>
                    <a:pt x="20974" y="12457"/>
                  </a:cubicBezTo>
                  <a:cubicBezTo>
                    <a:pt x="21143" y="11545"/>
                    <a:pt x="21318" y="10655"/>
                    <a:pt x="21498" y="9788"/>
                  </a:cubicBezTo>
                  <a:cubicBezTo>
                    <a:pt x="21540" y="9565"/>
                    <a:pt x="21567" y="9343"/>
                    <a:pt x="21582" y="9098"/>
                  </a:cubicBezTo>
                  <a:cubicBezTo>
                    <a:pt x="21593" y="8854"/>
                    <a:pt x="21588" y="8587"/>
                    <a:pt x="21577" y="8364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540000" bIns="38100" anchor="ctr"/>
            <a:lstStyle/>
            <a:p>
              <a:pPr algn="r">
                <a:defRPr sz="3000">
                  <a:solidFill>
                    <a:srgbClr val="FFFFFF"/>
                  </a:solidFill>
                </a:defRPr>
              </a:pPr>
              <a:r>
                <a:rPr lang="fr-CA" sz="2000" dirty="0">
                  <a:solidFill>
                    <a:schemeClr val="bg1"/>
                  </a:solidFill>
                </a:rPr>
                <a:t>AWARENESS</a:t>
              </a:r>
              <a:endParaRPr sz="2000" dirty="0">
                <a:solidFill>
                  <a:schemeClr val="bg1"/>
                </a:solidFill>
              </a:endParaRPr>
            </a:p>
          </p:txBody>
        </p:sp>
        <p:sp>
          <p:nvSpPr>
            <p:cNvPr id="39" name="Shape">
              <a:extLst>
                <a:ext uri="{FF2B5EF4-FFF2-40B4-BE49-F238E27FC236}">
                  <a16:creationId xmlns:a16="http://schemas.microsoft.com/office/drawing/2014/main" id="{F74B9953-C0A5-485C-8B39-7EB6AE0DF7FD}"/>
                </a:ext>
              </a:extLst>
            </p:cNvPr>
            <p:cNvSpPr/>
            <p:nvPr/>
          </p:nvSpPr>
          <p:spPr>
            <a:xfrm>
              <a:off x="1425708" y="2982057"/>
              <a:ext cx="4561497" cy="1074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53" y="0"/>
                  </a:moveTo>
                  <a:lnTo>
                    <a:pt x="0" y="1178"/>
                  </a:lnTo>
                  <a:cubicBezTo>
                    <a:pt x="223" y="2815"/>
                    <a:pt x="440" y="4510"/>
                    <a:pt x="650" y="6176"/>
                  </a:cubicBezTo>
                  <a:cubicBezTo>
                    <a:pt x="859" y="7870"/>
                    <a:pt x="1062" y="9565"/>
                    <a:pt x="1259" y="11260"/>
                  </a:cubicBezTo>
                  <a:cubicBezTo>
                    <a:pt x="1455" y="12954"/>
                    <a:pt x="1651" y="14678"/>
                    <a:pt x="1834" y="16372"/>
                  </a:cubicBezTo>
                  <a:cubicBezTo>
                    <a:pt x="2023" y="18096"/>
                    <a:pt x="2199" y="19790"/>
                    <a:pt x="2375" y="21514"/>
                  </a:cubicBezTo>
                  <a:lnTo>
                    <a:pt x="10462" y="21514"/>
                  </a:lnTo>
                  <a:lnTo>
                    <a:pt x="19448" y="21600"/>
                  </a:lnTo>
                  <a:cubicBezTo>
                    <a:pt x="19604" y="20193"/>
                    <a:pt x="19766" y="18756"/>
                    <a:pt x="19929" y="17320"/>
                  </a:cubicBezTo>
                  <a:cubicBezTo>
                    <a:pt x="20098" y="15884"/>
                    <a:pt x="20267" y="14448"/>
                    <a:pt x="20450" y="13012"/>
                  </a:cubicBezTo>
                  <a:cubicBezTo>
                    <a:pt x="20626" y="11576"/>
                    <a:pt x="20815" y="10139"/>
                    <a:pt x="21005" y="8703"/>
                  </a:cubicBezTo>
                  <a:cubicBezTo>
                    <a:pt x="21099" y="7985"/>
                    <a:pt x="21201" y="7267"/>
                    <a:pt x="21295" y="6549"/>
                  </a:cubicBezTo>
                  <a:cubicBezTo>
                    <a:pt x="21390" y="5831"/>
                    <a:pt x="21492" y="5113"/>
                    <a:pt x="21600" y="4423"/>
                  </a:cubicBezTo>
                  <a:lnTo>
                    <a:pt x="13053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540000" bIns="38100" anchor="ctr"/>
            <a:lstStyle/>
            <a:p>
              <a:pPr algn="r">
                <a:defRPr sz="3000">
                  <a:solidFill>
                    <a:srgbClr val="FFFFFF"/>
                  </a:solidFill>
                </a:defRPr>
              </a:pPr>
              <a:r>
                <a:rPr lang="fr-CA" sz="2000" dirty="0">
                  <a:solidFill>
                    <a:schemeClr val="bg1"/>
                  </a:solidFill>
                </a:rPr>
                <a:t>INTEREST</a:t>
              </a:r>
              <a:endParaRPr sz="20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179C1EA-EF23-491C-86F8-49414538A432}"/>
                </a:ext>
              </a:extLst>
            </p:cNvPr>
            <p:cNvSpPr/>
            <p:nvPr/>
          </p:nvSpPr>
          <p:spPr>
            <a:xfrm>
              <a:off x="768287" y="1753084"/>
              <a:ext cx="4159236" cy="1267095"/>
            </a:xfrm>
            <a:custGeom>
              <a:avLst/>
              <a:gdLst>
                <a:gd name="connsiteX0" fmla="*/ 4046520 w 4159236"/>
                <a:gd name="connsiteY0" fmla="*/ 0 h 1267095"/>
                <a:gd name="connsiteX1" fmla="*/ 4080825 w 4159236"/>
                <a:gd name="connsiteY1" fmla="*/ 4304 h 1267095"/>
                <a:gd name="connsiteX2" fmla="*/ 4118180 w 4159236"/>
                <a:gd name="connsiteY2" fmla="*/ 14750 h 1267095"/>
                <a:gd name="connsiteX3" fmla="*/ 4134059 w 4159236"/>
                <a:gd name="connsiteY3" fmla="*/ 29263 h 1267095"/>
                <a:gd name="connsiteX4" fmla="*/ 4149669 w 4159236"/>
                <a:gd name="connsiteY4" fmla="*/ 56823 h 1267095"/>
                <a:gd name="connsiteX5" fmla="*/ 4158149 w 4159236"/>
                <a:gd name="connsiteY5" fmla="*/ 121194 h 1267095"/>
                <a:gd name="connsiteX6" fmla="*/ 4129627 w 4159236"/>
                <a:gd name="connsiteY6" fmla="*/ 185620 h 1267095"/>
                <a:gd name="connsiteX7" fmla="*/ 3958107 w 4159236"/>
                <a:gd name="connsiteY7" fmla="*/ 401736 h 1267095"/>
                <a:gd name="connsiteX8" fmla="*/ 3795261 w 4159236"/>
                <a:gd name="connsiteY8" fmla="*/ 624963 h 1267095"/>
                <a:gd name="connsiteX9" fmla="*/ 3640894 w 4159236"/>
                <a:gd name="connsiteY9" fmla="*/ 852553 h 1267095"/>
                <a:gd name="connsiteX10" fmla="*/ 3493657 w 4159236"/>
                <a:gd name="connsiteY10" fmla="*/ 1084400 h 1267095"/>
                <a:gd name="connsiteX11" fmla="*/ 3414041 w 4159236"/>
                <a:gd name="connsiteY11" fmla="*/ 1221594 h 1267095"/>
                <a:gd name="connsiteX12" fmla="*/ 3409815 w 4159236"/>
                <a:gd name="connsiteY12" fmla="*/ 1229061 h 1267095"/>
                <a:gd name="connsiteX13" fmla="*/ 1620963 w 4159236"/>
                <a:gd name="connsiteY13" fmla="*/ 1267095 h 1267095"/>
                <a:gd name="connsiteX14" fmla="*/ 579750 w 4159236"/>
                <a:gd name="connsiteY14" fmla="*/ 1164682 h 1267095"/>
                <a:gd name="connsiteX15" fmla="*/ 449820 w 4159236"/>
                <a:gd name="connsiteY15" fmla="*/ 953138 h 1267095"/>
                <a:gd name="connsiteX16" fmla="*/ 313948 w 4159236"/>
                <a:gd name="connsiteY16" fmla="*/ 748789 h 1267095"/>
                <a:gd name="connsiteX17" fmla="*/ 172403 w 4159236"/>
                <a:gd name="connsiteY17" fmla="*/ 551634 h 1267095"/>
                <a:gd name="connsiteX18" fmla="*/ 25456 w 4159236"/>
                <a:gd name="connsiteY18" fmla="*/ 362960 h 1267095"/>
                <a:gd name="connsiteX19" fmla="*/ 1145 w 4159236"/>
                <a:gd name="connsiteY19" fmla="*/ 305785 h 1267095"/>
                <a:gd name="connsiteX20" fmla="*/ 8168 w 4159236"/>
                <a:gd name="connsiteY20" fmla="*/ 245785 h 1267095"/>
                <a:gd name="connsiteX21" fmla="*/ 41123 w 4159236"/>
                <a:gd name="connsiteY21" fmla="*/ 197219 h 1267095"/>
                <a:gd name="connsiteX22" fmla="*/ 95418 w 4159236"/>
                <a:gd name="connsiteY22" fmla="*/ 175762 h 1267095"/>
                <a:gd name="connsiteX23" fmla="*/ 1993038 w 4159236"/>
                <a:gd name="connsiteY23" fmla="*/ 91479 h 1267095"/>
                <a:gd name="connsiteX24" fmla="*/ 4046520 w 4159236"/>
                <a:gd name="connsiteY24" fmla="*/ 0 h 1267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159236" h="1267095">
                  <a:moveTo>
                    <a:pt x="4046520" y="0"/>
                  </a:moveTo>
                  <a:cubicBezTo>
                    <a:pt x="4059485" y="0"/>
                    <a:pt x="4070831" y="1413"/>
                    <a:pt x="4080825" y="4304"/>
                  </a:cubicBezTo>
                  <a:lnTo>
                    <a:pt x="4118180" y="14750"/>
                  </a:lnTo>
                  <a:lnTo>
                    <a:pt x="4134059" y="29263"/>
                  </a:lnTo>
                  <a:cubicBezTo>
                    <a:pt x="4140708" y="37498"/>
                    <a:pt x="4146104" y="46804"/>
                    <a:pt x="4149669" y="56823"/>
                  </a:cubicBezTo>
                  <a:cubicBezTo>
                    <a:pt x="4158149" y="76862"/>
                    <a:pt x="4161040" y="99756"/>
                    <a:pt x="4158149" y="121194"/>
                  </a:cubicBezTo>
                  <a:cubicBezTo>
                    <a:pt x="4155258" y="144088"/>
                    <a:pt x="4146778" y="165581"/>
                    <a:pt x="4129627" y="185620"/>
                  </a:cubicBezTo>
                  <a:cubicBezTo>
                    <a:pt x="4071040" y="257156"/>
                    <a:pt x="4013803" y="328746"/>
                    <a:pt x="3958107" y="401736"/>
                  </a:cubicBezTo>
                  <a:cubicBezTo>
                    <a:pt x="3902412" y="474727"/>
                    <a:pt x="3848065" y="549118"/>
                    <a:pt x="3795261" y="624963"/>
                  </a:cubicBezTo>
                  <a:cubicBezTo>
                    <a:pt x="3742263" y="700809"/>
                    <a:pt x="3690808" y="776708"/>
                    <a:pt x="3640894" y="852553"/>
                  </a:cubicBezTo>
                  <a:cubicBezTo>
                    <a:pt x="3590787" y="929800"/>
                    <a:pt x="3542222" y="1007099"/>
                    <a:pt x="3493657" y="1084400"/>
                  </a:cubicBezTo>
                  <a:lnTo>
                    <a:pt x="3414041" y="1221594"/>
                  </a:lnTo>
                  <a:lnTo>
                    <a:pt x="3409815" y="1229061"/>
                  </a:lnTo>
                  <a:lnTo>
                    <a:pt x="1620963" y="1267095"/>
                  </a:lnTo>
                  <a:lnTo>
                    <a:pt x="579750" y="1164682"/>
                  </a:lnTo>
                  <a:cubicBezTo>
                    <a:pt x="536800" y="1093183"/>
                    <a:pt x="494121" y="1023160"/>
                    <a:pt x="449820" y="953138"/>
                  </a:cubicBezTo>
                  <a:cubicBezTo>
                    <a:pt x="405520" y="884593"/>
                    <a:pt x="359599" y="815984"/>
                    <a:pt x="313948" y="748789"/>
                  </a:cubicBezTo>
                  <a:cubicBezTo>
                    <a:pt x="268297" y="681657"/>
                    <a:pt x="221025" y="615939"/>
                    <a:pt x="172403" y="551634"/>
                  </a:cubicBezTo>
                  <a:cubicBezTo>
                    <a:pt x="124051" y="487329"/>
                    <a:pt x="75429" y="424438"/>
                    <a:pt x="25456" y="362960"/>
                  </a:cubicBezTo>
                  <a:cubicBezTo>
                    <a:pt x="11139" y="345807"/>
                    <a:pt x="3846" y="325828"/>
                    <a:pt x="1145" y="305785"/>
                  </a:cubicBezTo>
                  <a:cubicBezTo>
                    <a:pt x="-1827" y="285807"/>
                    <a:pt x="1145" y="264350"/>
                    <a:pt x="8168" y="245785"/>
                  </a:cubicBezTo>
                  <a:cubicBezTo>
                    <a:pt x="15191" y="227219"/>
                    <a:pt x="26806" y="210067"/>
                    <a:pt x="41123" y="197219"/>
                  </a:cubicBezTo>
                  <a:cubicBezTo>
                    <a:pt x="56790" y="184371"/>
                    <a:pt x="73808" y="177176"/>
                    <a:pt x="95418" y="175762"/>
                  </a:cubicBezTo>
                  <a:lnTo>
                    <a:pt x="1993038" y="91479"/>
                  </a:lnTo>
                  <a:lnTo>
                    <a:pt x="404652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>
              <a:miter lim="400000"/>
            </a:ln>
          </p:spPr>
          <p:txBody>
            <a:bodyPr wrap="square" lIns="38100" tIns="38100" rIns="540000" bIns="38100" anchor="ctr">
              <a:noAutofit/>
            </a:bodyPr>
            <a:lstStyle/>
            <a:p>
              <a:pPr algn="r">
                <a:defRPr sz="3000">
                  <a:solidFill>
                    <a:srgbClr val="FFFFFF"/>
                  </a:solidFill>
                </a:defRPr>
              </a:pPr>
              <a:endParaRPr sz="20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BE59487-E4E7-45CA-8879-CDCD379BB673}"/>
                </a:ext>
              </a:extLst>
            </p:cNvPr>
            <p:cNvSpPr/>
            <p:nvPr/>
          </p:nvSpPr>
          <p:spPr>
            <a:xfrm>
              <a:off x="1425709" y="3020179"/>
              <a:ext cx="2667589" cy="1032239"/>
            </a:xfrm>
            <a:custGeom>
              <a:avLst/>
              <a:gdLst>
                <a:gd name="connsiteX0" fmla="*/ 963542 w 2667589"/>
                <a:gd name="connsiteY0" fmla="*/ 0 h 1032239"/>
                <a:gd name="connsiteX1" fmla="*/ 2188668 w 2667589"/>
                <a:gd name="connsiteY1" fmla="*/ 120502 h 1032239"/>
                <a:gd name="connsiteX2" fmla="*/ 2667589 w 2667589"/>
                <a:gd name="connsiteY2" fmla="*/ 111789 h 1032239"/>
                <a:gd name="connsiteX3" fmla="*/ 2605134 w 2667589"/>
                <a:gd name="connsiteY3" fmla="*/ 222129 h 1032239"/>
                <a:gd name="connsiteX4" fmla="*/ 2463729 w 2667589"/>
                <a:gd name="connsiteY4" fmla="*/ 491196 h 1032239"/>
                <a:gd name="connsiteX5" fmla="*/ 2332152 w 2667589"/>
                <a:gd name="connsiteY5" fmla="*/ 758827 h 1032239"/>
                <a:gd name="connsiteX6" fmla="*/ 2209253 w 2667589"/>
                <a:gd name="connsiteY6" fmla="*/ 1025019 h 1032239"/>
                <a:gd name="connsiteX7" fmla="*/ 2205391 w 2667589"/>
                <a:gd name="connsiteY7" fmla="*/ 1032239 h 1032239"/>
                <a:gd name="connsiteX8" fmla="*/ 501554 w 2667589"/>
                <a:gd name="connsiteY8" fmla="*/ 1032239 h 1032239"/>
                <a:gd name="connsiteX9" fmla="*/ 387305 w 2667589"/>
                <a:gd name="connsiteY9" fmla="*/ 776415 h 1032239"/>
                <a:gd name="connsiteX10" fmla="*/ 265876 w 2667589"/>
                <a:gd name="connsiteY10" fmla="*/ 522083 h 1032239"/>
                <a:gd name="connsiteX11" fmla="*/ 137267 w 2667589"/>
                <a:gd name="connsiteY11" fmla="*/ 269145 h 1032239"/>
                <a:gd name="connsiteX12" fmla="*/ 0 w 2667589"/>
                <a:gd name="connsiteY12" fmla="*/ 20486 h 1032239"/>
                <a:gd name="connsiteX13" fmla="*/ 963542 w 2667589"/>
                <a:gd name="connsiteY13" fmla="*/ 0 h 103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589" h="1032239">
                  <a:moveTo>
                    <a:pt x="963542" y="0"/>
                  </a:moveTo>
                  <a:lnTo>
                    <a:pt x="2188668" y="120502"/>
                  </a:lnTo>
                  <a:lnTo>
                    <a:pt x="2667589" y="111789"/>
                  </a:lnTo>
                  <a:lnTo>
                    <a:pt x="2605134" y="222129"/>
                  </a:lnTo>
                  <a:cubicBezTo>
                    <a:pt x="2556510" y="312281"/>
                    <a:pt x="2509418" y="401044"/>
                    <a:pt x="2463729" y="491196"/>
                  </a:cubicBezTo>
                  <a:cubicBezTo>
                    <a:pt x="2417913" y="581348"/>
                    <a:pt x="2373629" y="670112"/>
                    <a:pt x="2332152" y="758827"/>
                  </a:cubicBezTo>
                  <a:cubicBezTo>
                    <a:pt x="2289271" y="847541"/>
                    <a:pt x="2249326" y="936305"/>
                    <a:pt x="2209253" y="1025019"/>
                  </a:cubicBezTo>
                  <a:lnTo>
                    <a:pt x="2205391" y="1032239"/>
                  </a:lnTo>
                  <a:lnTo>
                    <a:pt x="501554" y="1032239"/>
                  </a:lnTo>
                  <a:cubicBezTo>
                    <a:pt x="464386" y="946466"/>
                    <a:pt x="427218" y="862187"/>
                    <a:pt x="387305" y="776415"/>
                  </a:cubicBezTo>
                  <a:cubicBezTo>
                    <a:pt x="348659" y="692135"/>
                    <a:pt x="307268" y="606363"/>
                    <a:pt x="265876" y="522083"/>
                  </a:cubicBezTo>
                  <a:cubicBezTo>
                    <a:pt x="224274" y="437754"/>
                    <a:pt x="181404" y="353425"/>
                    <a:pt x="137267" y="269145"/>
                  </a:cubicBezTo>
                  <a:cubicBezTo>
                    <a:pt x="92919" y="186259"/>
                    <a:pt x="47093" y="101929"/>
                    <a:pt x="0" y="20486"/>
                  </a:cubicBezTo>
                  <a:lnTo>
                    <a:pt x="963542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>
              <a:miter lim="400000"/>
            </a:ln>
          </p:spPr>
          <p:txBody>
            <a:bodyPr wrap="square" lIns="38100" tIns="38100" rIns="540000" bIns="38100" anchor="ctr">
              <a:noAutofit/>
            </a:bodyPr>
            <a:lstStyle/>
            <a:p>
              <a:pPr algn="r">
                <a:defRPr sz="3000">
                  <a:solidFill>
                    <a:srgbClr val="FFFFFF"/>
                  </a:solidFill>
                </a:defRPr>
              </a:pPr>
              <a:endParaRPr sz="2000" dirty="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A843FDD-6C24-4E7D-864C-69C8C8BF198A}"/>
                </a:ext>
              </a:extLst>
            </p:cNvPr>
            <p:cNvSpPr/>
            <p:nvPr/>
          </p:nvSpPr>
          <p:spPr>
            <a:xfrm>
              <a:off x="1968743" y="4173805"/>
              <a:ext cx="1597426" cy="1067498"/>
            </a:xfrm>
            <a:custGeom>
              <a:avLst/>
              <a:gdLst>
                <a:gd name="connsiteX0" fmla="*/ 1597426 w 1597426"/>
                <a:gd name="connsiteY0" fmla="*/ 0 h 1067498"/>
                <a:gd name="connsiteX1" fmla="*/ 1591954 w 1597426"/>
                <a:gd name="connsiteY1" fmla="*/ 10229 h 1067498"/>
                <a:gd name="connsiteX2" fmla="*/ 1589610 w 1597426"/>
                <a:gd name="connsiteY2" fmla="*/ 15792 h 1067498"/>
                <a:gd name="connsiteX3" fmla="*/ 1591953 w 1597426"/>
                <a:gd name="connsiteY3" fmla="*/ 15802 h 1067498"/>
                <a:gd name="connsiteX4" fmla="*/ 1476168 w 1597426"/>
                <a:gd name="connsiteY4" fmla="*/ 290189 h 1067498"/>
                <a:gd name="connsiteX5" fmla="*/ 1370480 w 1597426"/>
                <a:gd name="connsiteY5" fmla="*/ 557417 h 1067498"/>
                <a:gd name="connsiteX6" fmla="*/ 1273268 w 1597426"/>
                <a:gd name="connsiteY6" fmla="*/ 814615 h 1067498"/>
                <a:gd name="connsiteX7" fmla="*/ 1186079 w 1597426"/>
                <a:gd name="connsiteY7" fmla="*/ 1060418 h 1067498"/>
                <a:gd name="connsiteX8" fmla="*/ 1185106 w 1597426"/>
                <a:gd name="connsiteY8" fmla="*/ 1060396 h 1067498"/>
                <a:gd name="connsiteX9" fmla="*/ 1183370 w 1597426"/>
                <a:gd name="connsiteY9" fmla="*/ 1067498 h 1067498"/>
                <a:gd name="connsiteX10" fmla="*/ 387239 w 1597426"/>
                <a:gd name="connsiteY10" fmla="*/ 1048981 h 1067498"/>
                <a:gd name="connsiteX11" fmla="*/ 302986 w 1597426"/>
                <a:gd name="connsiteY11" fmla="*/ 803186 h 1067498"/>
                <a:gd name="connsiteX12" fmla="*/ 210146 w 1597426"/>
                <a:gd name="connsiteY12" fmla="*/ 547405 h 1067498"/>
                <a:gd name="connsiteX13" fmla="*/ 108557 w 1597426"/>
                <a:gd name="connsiteY13" fmla="*/ 284468 h 1067498"/>
                <a:gd name="connsiteX14" fmla="*/ 1 w 1597426"/>
                <a:gd name="connsiteY14" fmla="*/ 15769 h 1067498"/>
                <a:gd name="connsiteX15" fmla="*/ 2870 w 1597426"/>
                <a:gd name="connsiteY15" fmla="*/ 15741 h 1067498"/>
                <a:gd name="connsiteX16" fmla="*/ 0 w 1597426"/>
                <a:gd name="connsiteY16" fmla="*/ 8644 h 1067498"/>
                <a:gd name="connsiteX17" fmla="*/ 495899 w 1597426"/>
                <a:gd name="connsiteY17" fmla="*/ 10874 h 1067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7426" h="1067498">
                  <a:moveTo>
                    <a:pt x="1597426" y="0"/>
                  </a:moveTo>
                  <a:lnTo>
                    <a:pt x="1591954" y="10229"/>
                  </a:lnTo>
                  <a:lnTo>
                    <a:pt x="1589610" y="15792"/>
                  </a:lnTo>
                  <a:lnTo>
                    <a:pt x="1591953" y="15802"/>
                  </a:lnTo>
                  <a:cubicBezTo>
                    <a:pt x="1551933" y="108660"/>
                    <a:pt x="1513387" y="200155"/>
                    <a:pt x="1476168" y="290189"/>
                  </a:cubicBezTo>
                  <a:cubicBezTo>
                    <a:pt x="1439023" y="380174"/>
                    <a:pt x="1403351" y="470207"/>
                    <a:pt x="1370480" y="557417"/>
                  </a:cubicBezTo>
                  <a:cubicBezTo>
                    <a:pt x="1336135" y="644578"/>
                    <a:pt x="1304738" y="731739"/>
                    <a:pt x="1273268" y="814615"/>
                  </a:cubicBezTo>
                  <a:cubicBezTo>
                    <a:pt x="1243271" y="898951"/>
                    <a:pt x="1213275" y="980415"/>
                    <a:pt x="1186079" y="1060418"/>
                  </a:cubicBezTo>
                  <a:lnTo>
                    <a:pt x="1185106" y="1060396"/>
                  </a:lnTo>
                  <a:lnTo>
                    <a:pt x="1183370" y="1067498"/>
                  </a:lnTo>
                  <a:lnTo>
                    <a:pt x="387239" y="1048981"/>
                  </a:lnTo>
                  <a:cubicBezTo>
                    <a:pt x="360181" y="968937"/>
                    <a:pt x="332961" y="887503"/>
                    <a:pt x="302986" y="803186"/>
                  </a:cubicBezTo>
                  <a:cubicBezTo>
                    <a:pt x="273012" y="718870"/>
                    <a:pt x="242875" y="634553"/>
                    <a:pt x="210146" y="547405"/>
                  </a:cubicBezTo>
                  <a:cubicBezTo>
                    <a:pt x="177255" y="460206"/>
                    <a:pt x="144365" y="373058"/>
                    <a:pt x="108557" y="284468"/>
                  </a:cubicBezTo>
                  <a:cubicBezTo>
                    <a:pt x="74370" y="195829"/>
                    <a:pt x="37105" y="105799"/>
                    <a:pt x="1" y="15769"/>
                  </a:cubicBezTo>
                  <a:lnTo>
                    <a:pt x="2870" y="15741"/>
                  </a:lnTo>
                  <a:lnTo>
                    <a:pt x="0" y="8644"/>
                  </a:lnTo>
                  <a:lnTo>
                    <a:pt x="495899" y="10874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Shape">
              <a:extLst>
                <a:ext uri="{FF2B5EF4-FFF2-40B4-BE49-F238E27FC236}">
                  <a16:creationId xmlns:a16="http://schemas.microsoft.com/office/drawing/2014/main" id="{1A47354B-3174-459A-A692-C19562BA1829}"/>
                </a:ext>
              </a:extLst>
            </p:cNvPr>
            <p:cNvSpPr/>
            <p:nvPr/>
          </p:nvSpPr>
          <p:spPr>
            <a:xfrm>
              <a:off x="768351" y="1753083"/>
              <a:ext cx="4159241" cy="1160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577" extrusionOk="0">
                  <a:moveTo>
                    <a:pt x="21005" y="4"/>
                  </a:moveTo>
                  <a:cubicBezTo>
                    <a:pt x="21131" y="-23"/>
                    <a:pt x="21242" y="110"/>
                    <a:pt x="21331" y="322"/>
                  </a:cubicBezTo>
                  <a:cubicBezTo>
                    <a:pt x="21420" y="535"/>
                    <a:pt x="21495" y="854"/>
                    <a:pt x="21532" y="1226"/>
                  </a:cubicBezTo>
                  <a:cubicBezTo>
                    <a:pt x="21576" y="1598"/>
                    <a:pt x="21591" y="2023"/>
                    <a:pt x="21576" y="2421"/>
                  </a:cubicBezTo>
                  <a:cubicBezTo>
                    <a:pt x="21561" y="2846"/>
                    <a:pt x="21517" y="3245"/>
                    <a:pt x="21428" y="3617"/>
                  </a:cubicBezTo>
                  <a:cubicBezTo>
                    <a:pt x="21124" y="4945"/>
                    <a:pt x="20827" y="6274"/>
                    <a:pt x="20538" y="7629"/>
                  </a:cubicBezTo>
                  <a:cubicBezTo>
                    <a:pt x="20249" y="8984"/>
                    <a:pt x="19967" y="10365"/>
                    <a:pt x="19693" y="11773"/>
                  </a:cubicBezTo>
                  <a:cubicBezTo>
                    <a:pt x="19418" y="13181"/>
                    <a:pt x="19151" y="14590"/>
                    <a:pt x="18892" y="15998"/>
                  </a:cubicBezTo>
                  <a:cubicBezTo>
                    <a:pt x="18632" y="17432"/>
                    <a:pt x="18380" y="18867"/>
                    <a:pt x="18128" y="20302"/>
                  </a:cubicBezTo>
                  <a:lnTo>
                    <a:pt x="3009" y="21577"/>
                  </a:lnTo>
                  <a:cubicBezTo>
                    <a:pt x="2786" y="20249"/>
                    <a:pt x="2564" y="18947"/>
                    <a:pt x="2334" y="17645"/>
                  </a:cubicBezTo>
                  <a:cubicBezTo>
                    <a:pt x="2104" y="16343"/>
                    <a:pt x="1867" y="15094"/>
                    <a:pt x="1630" y="13846"/>
                  </a:cubicBezTo>
                  <a:cubicBezTo>
                    <a:pt x="1392" y="12597"/>
                    <a:pt x="1148" y="11375"/>
                    <a:pt x="896" y="10179"/>
                  </a:cubicBezTo>
                  <a:cubicBezTo>
                    <a:pt x="644" y="8984"/>
                    <a:pt x="391" y="7815"/>
                    <a:pt x="132" y="6672"/>
                  </a:cubicBezTo>
                  <a:cubicBezTo>
                    <a:pt x="58" y="6353"/>
                    <a:pt x="21" y="5981"/>
                    <a:pt x="6" y="5609"/>
                  </a:cubicBezTo>
                  <a:cubicBezTo>
                    <a:pt x="-9" y="5238"/>
                    <a:pt x="6" y="4839"/>
                    <a:pt x="43" y="4494"/>
                  </a:cubicBezTo>
                  <a:cubicBezTo>
                    <a:pt x="80" y="4148"/>
                    <a:pt x="139" y="3829"/>
                    <a:pt x="213" y="3590"/>
                  </a:cubicBezTo>
                  <a:cubicBezTo>
                    <a:pt x="288" y="3351"/>
                    <a:pt x="384" y="3218"/>
                    <a:pt x="495" y="3192"/>
                  </a:cubicBezTo>
                  <a:lnTo>
                    <a:pt x="10342" y="1624"/>
                  </a:lnTo>
                  <a:lnTo>
                    <a:pt x="21005" y="4"/>
                  </a:lnTo>
                  <a:close/>
                </a:path>
              </a:pathLst>
            </a:custGeom>
            <a:solidFill>
              <a:srgbClr val="FFC00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fr-CA" sz="8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Shape">
              <a:extLst>
                <a:ext uri="{FF2B5EF4-FFF2-40B4-BE49-F238E27FC236}">
                  <a16:creationId xmlns:a16="http://schemas.microsoft.com/office/drawing/2014/main" id="{D53C4485-F0D0-4CE2-AAFF-D3F2A3A88DFF}"/>
                </a:ext>
              </a:extLst>
            </p:cNvPr>
            <p:cNvSpPr/>
            <p:nvPr/>
          </p:nvSpPr>
          <p:spPr>
            <a:xfrm>
              <a:off x="1425709" y="2982057"/>
              <a:ext cx="2756619" cy="1068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197" y="1790"/>
                    <a:pt x="20794" y="3610"/>
                    <a:pt x="20413" y="5400"/>
                  </a:cubicBezTo>
                  <a:cubicBezTo>
                    <a:pt x="20032" y="7219"/>
                    <a:pt x="19663" y="9010"/>
                    <a:pt x="19305" y="10829"/>
                  </a:cubicBezTo>
                  <a:cubicBezTo>
                    <a:pt x="18946" y="12648"/>
                    <a:pt x="18599" y="14439"/>
                    <a:pt x="18274" y="16229"/>
                  </a:cubicBezTo>
                  <a:cubicBezTo>
                    <a:pt x="17938" y="18019"/>
                    <a:pt x="17625" y="19810"/>
                    <a:pt x="17311" y="21600"/>
                  </a:cubicBezTo>
                  <a:lnTo>
                    <a:pt x="3930" y="21600"/>
                  </a:lnTo>
                  <a:cubicBezTo>
                    <a:pt x="3639" y="19896"/>
                    <a:pt x="3348" y="18164"/>
                    <a:pt x="3035" y="16431"/>
                  </a:cubicBezTo>
                  <a:cubicBezTo>
                    <a:pt x="2732" y="14698"/>
                    <a:pt x="2407" y="12995"/>
                    <a:pt x="2083" y="11291"/>
                  </a:cubicBezTo>
                  <a:cubicBezTo>
                    <a:pt x="1758" y="9587"/>
                    <a:pt x="1422" y="7883"/>
                    <a:pt x="1075" y="6180"/>
                  </a:cubicBezTo>
                  <a:cubicBezTo>
                    <a:pt x="728" y="4505"/>
                    <a:pt x="370" y="2801"/>
                    <a:pt x="0" y="1155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fr-CA" sz="7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70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64CC-CE0C-8843-B759-4B60C810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37159"/>
            <a:ext cx="9797831" cy="707886"/>
          </a:xfrm>
        </p:spPr>
        <p:txBody>
          <a:bodyPr/>
          <a:lstStyle/>
          <a:p>
            <a:r>
              <a:rPr lang="en-CA" dirty="0"/>
              <a:t>Essential Marketing Models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8C4EF-4273-3A45-A168-3F1C06179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GE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F45C4-C8DF-C845-95C0-1878A6B6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7E9F43-E78D-446B-9039-4728F670154F}"/>
              </a:ext>
            </a:extLst>
          </p:cNvPr>
          <p:cNvGrpSpPr/>
          <p:nvPr/>
        </p:nvGrpSpPr>
        <p:grpSpPr>
          <a:xfrm>
            <a:off x="2351582" y="1441416"/>
            <a:ext cx="6889687" cy="5130032"/>
            <a:chOff x="2351582" y="1441416"/>
            <a:chExt cx="6889687" cy="5130032"/>
          </a:xfrm>
        </p:grpSpPr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BA12E51A-D902-6745-8691-832DA75472F0}"/>
                </a:ext>
              </a:extLst>
            </p:cNvPr>
            <p:cNvSpPr/>
            <p:nvPr/>
          </p:nvSpPr>
          <p:spPr>
            <a:xfrm>
              <a:off x="3760329" y="1644676"/>
              <a:ext cx="1688181" cy="1147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678"/>
                  </a:lnTo>
                  <a:cubicBezTo>
                    <a:pt x="0" y="1637"/>
                    <a:pt x="1127" y="0"/>
                    <a:pt x="250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/>
                <a:t>Invest/</a:t>
              </a:r>
              <a:br>
                <a:rPr lang="en-US" sz="2000" b="1"/>
              </a:br>
              <a:r>
                <a:rPr lang="en-US" sz="2000" b="1"/>
                <a:t>Grow</a:t>
              </a:r>
            </a:p>
          </p:txBody>
        </p:sp>
        <p:sp>
          <p:nvSpPr>
            <p:cNvPr id="32" name="Rectangle">
              <a:extLst>
                <a:ext uri="{FF2B5EF4-FFF2-40B4-BE49-F238E27FC236}">
                  <a16:creationId xmlns:a16="http://schemas.microsoft.com/office/drawing/2014/main" id="{83E36B57-60D7-BF42-A9F9-30FC621CD2A0}"/>
                </a:ext>
              </a:extLst>
            </p:cNvPr>
            <p:cNvSpPr/>
            <p:nvPr/>
          </p:nvSpPr>
          <p:spPr>
            <a:xfrm>
              <a:off x="5567077" y="1644676"/>
              <a:ext cx="1688179" cy="1147285"/>
            </a:xfrm>
            <a:prstGeom prst="rect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/>
                <a:t>Invest/</a:t>
              </a:r>
              <a:br>
                <a:rPr lang="en-US" sz="2000" b="1"/>
              </a:br>
              <a:r>
                <a:rPr lang="en-US" sz="2000" b="1"/>
                <a:t>Grow</a:t>
              </a:r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5A8566D5-875B-2748-AF7E-5C9CAD1B5DA6}"/>
                </a:ext>
              </a:extLst>
            </p:cNvPr>
            <p:cNvSpPr/>
            <p:nvPr/>
          </p:nvSpPr>
          <p:spPr>
            <a:xfrm>
              <a:off x="7362531" y="1644676"/>
              <a:ext cx="1688181" cy="1148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19100" y="0"/>
                  </a:lnTo>
                  <a:cubicBezTo>
                    <a:pt x="20488" y="0"/>
                    <a:pt x="21600" y="1657"/>
                    <a:pt x="21600" y="3674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/>
                <a:t>Hold/</a:t>
              </a:r>
            </a:p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/>
                <a:t>Selective</a:t>
              </a:r>
            </a:p>
          </p:txBody>
        </p:sp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8B15C58E-0EA6-D74F-905D-27831A576023}"/>
                </a:ext>
              </a:extLst>
            </p:cNvPr>
            <p:cNvSpPr/>
            <p:nvPr/>
          </p:nvSpPr>
          <p:spPr>
            <a:xfrm>
              <a:off x="3760330" y="2909398"/>
              <a:ext cx="1688179" cy="1147285"/>
            </a:xfrm>
            <a:prstGeom prst="rect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/>
                <a:t>Invest/</a:t>
              </a:r>
              <a:br>
                <a:rPr lang="en-US" sz="2000" b="1"/>
              </a:br>
              <a:r>
                <a:rPr lang="en-US" sz="2000" b="1"/>
                <a:t>Grow</a:t>
              </a:r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A64A1095-05BB-834A-8AFB-53A8662B6ABA}"/>
                </a:ext>
              </a:extLst>
            </p:cNvPr>
            <p:cNvSpPr/>
            <p:nvPr/>
          </p:nvSpPr>
          <p:spPr>
            <a:xfrm>
              <a:off x="5567077" y="2909398"/>
              <a:ext cx="1688179" cy="1147285"/>
            </a:xfrm>
            <a:prstGeom prst="rect">
              <a:avLst/>
            </a:pr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 dirty="0"/>
                <a:t>Hold/</a:t>
              </a:r>
            </a:p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 dirty="0"/>
                <a:t>Selective</a:t>
              </a:r>
            </a:p>
          </p:txBody>
        </p:sp>
        <p:sp>
          <p:nvSpPr>
            <p:cNvPr id="36" name="Rectangle">
              <a:extLst>
                <a:ext uri="{FF2B5EF4-FFF2-40B4-BE49-F238E27FC236}">
                  <a16:creationId xmlns:a16="http://schemas.microsoft.com/office/drawing/2014/main" id="{F565F0B7-CEBA-3643-8B35-D4F469D1A896}"/>
                </a:ext>
              </a:extLst>
            </p:cNvPr>
            <p:cNvSpPr/>
            <p:nvPr/>
          </p:nvSpPr>
          <p:spPr>
            <a:xfrm>
              <a:off x="7362531" y="2909398"/>
              <a:ext cx="1688179" cy="1147285"/>
            </a:xfrm>
            <a:prstGeom prst="rect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/>
                <a:t>Divest/</a:t>
              </a:r>
            </a:p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/>
                <a:t>Harvest</a:t>
              </a:r>
            </a:p>
          </p:txBody>
        </p:sp>
        <p:sp>
          <p:nvSpPr>
            <p:cNvPr id="40" name="Rectangle">
              <a:extLst>
                <a:ext uri="{FF2B5EF4-FFF2-40B4-BE49-F238E27FC236}">
                  <a16:creationId xmlns:a16="http://schemas.microsoft.com/office/drawing/2014/main" id="{3D29C6BB-B96A-4B45-980E-703090B091B9}"/>
                </a:ext>
              </a:extLst>
            </p:cNvPr>
            <p:cNvSpPr/>
            <p:nvPr/>
          </p:nvSpPr>
          <p:spPr>
            <a:xfrm>
              <a:off x="3760330" y="4185413"/>
              <a:ext cx="1688179" cy="1147285"/>
            </a:xfrm>
            <a:prstGeom prst="rect">
              <a:avLst/>
            </a:pr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/>
                <a:t>Hold/</a:t>
              </a:r>
            </a:p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/>
                <a:t>Selective</a:t>
              </a:r>
            </a:p>
          </p:txBody>
        </p:sp>
        <p:sp>
          <p:nvSpPr>
            <p:cNvPr id="41" name="Rectangle">
              <a:extLst>
                <a:ext uri="{FF2B5EF4-FFF2-40B4-BE49-F238E27FC236}">
                  <a16:creationId xmlns:a16="http://schemas.microsoft.com/office/drawing/2014/main" id="{FF783B24-0156-D244-8007-1519DD72AB38}"/>
                </a:ext>
              </a:extLst>
            </p:cNvPr>
            <p:cNvSpPr/>
            <p:nvPr/>
          </p:nvSpPr>
          <p:spPr>
            <a:xfrm>
              <a:off x="5567077" y="4185413"/>
              <a:ext cx="1688179" cy="1147285"/>
            </a:xfrm>
            <a:prstGeom prst="rect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/>
                <a:t>Divest/</a:t>
              </a:r>
            </a:p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/>
                <a:t>Harvest</a:t>
              </a:r>
            </a:p>
          </p:txBody>
        </p:sp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06E13497-A47C-2E4B-942D-F09BE5C6FB7F}"/>
                </a:ext>
              </a:extLst>
            </p:cNvPr>
            <p:cNvSpPr/>
            <p:nvPr/>
          </p:nvSpPr>
          <p:spPr>
            <a:xfrm>
              <a:off x="7362531" y="4185413"/>
              <a:ext cx="1688181" cy="1147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7922"/>
                  </a:lnTo>
                  <a:cubicBezTo>
                    <a:pt x="21600" y="19942"/>
                    <a:pt x="20488" y="21600"/>
                    <a:pt x="19100" y="2160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/>
                <a:t>Divest/</a:t>
              </a:r>
            </a:p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/>
                <a:t>Harvest</a:t>
              </a:r>
            </a:p>
          </p:txBody>
        </p:sp>
        <p:sp>
          <p:nvSpPr>
            <p:cNvPr id="43" name="Shape">
              <a:extLst>
                <a:ext uri="{FF2B5EF4-FFF2-40B4-BE49-F238E27FC236}">
                  <a16:creationId xmlns:a16="http://schemas.microsoft.com/office/drawing/2014/main" id="{329BA900-62A0-704F-8ACF-21F432861516}"/>
                </a:ext>
              </a:extLst>
            </p:cNvPr>
            <p:cNvSpPr/>
            <p:nvPr/>
          </p:nvSpPr>
          <p:spPr>
            <a:xfrm>
              <a:off x="2351582" y="2197992"/>
              <a:ext cx="556702" cy="2572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43" y="21600"/>
                  </a:moveTo>
                  <a:lnTo>
                    <a:pt x="12443" y="21600"/>
                  </a:lnTo>
                  <a:cubicBezTo>
                    <a:pt x="5608" y="21600"/>
                    <a:pt x="0" y="20396"/>
                    <a:pt x="0" y="18907"/>
                  </a:cubicBezTo>
                  <a:lnTo>
                    <a:pt x="0" y="2693"/>
                  </a:lnTo>
                  <a:cubicBezTo>
                    <a:pt x="0" y="1214"/>
                    <a:pt x="5564" y="0"/>
                    <a:pt x="12443" y="0"/>
                  </a:cubicBezTo>
                  <a:lnTo>
                    <a:pt x="20943" y="0"/>
                  </a:lnTo>
                  <a:cubicBezTo>
                    <a:pt x="21293" y="0"/>
                    <a:pt x="21600" y="66"/>
                    <a:pt x="21600" y="142"/>
                  </a:cubicBezTo>
                  <a:cubicBezTo>
                    <a:pt x="21600" y="218"/>
                    <a:pt x="21293" y="284"/>
                    <a:pt x="20943" y="284"/>
                  </a:cubicBezTo>
                  <a:lnTo>
                    <a:pt x="12443" y="284"/>
                  </a:lnTo>
                  <a:cubicBezTo>
                    <a:pt x="6309" y="284"/>
                    <a:pt x="1314" y="1365"/>
                    <a:pt x="1314" y="2693"/>
                  </a:cubicBezTo>
                  <a:lnTo>
                    <a:pt x="1314" y="18917"/>
                  </a:lnTo>
                  <a:cubicBezTo>
                    <a:pt x="1314" y="20244"/>
                    <a:pt x="6309" y="21325"/>
                    <a:pt x="12443" y="21325"/>
                  </a:cubicBezTo>
                  <a:lnTo>
                    <a:pt x="20943" y="21325"/>
                  </a:lnTo>
                  <a:cubicBezTo>
                    <a:pt x="21293" y="21325"/>
                    <a:pt x="21600" y="21391"/>
                    <a:pt x="21600" y="21467"/>
                  </a:cubicBezTo>
                  <a:cubicBezTo>
                    <a:pt x="21600" y="21543"/>
                    <a:pt x="21337" y="21600"/>
                    <a:pt x="20943" y="2160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2000" b="1"/>
            </a:p>
          </p:txBody>
        </p:sp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B2EA028C-708D-5847-9917-380162026707}"/>
                </a:ext>
              </a:extLst>
            </p:cNvPr>
            <p:cNvSpPr/>
            <p:nvPr/>
          </p:nvSpPr>
          <p:spPr>
            <a:xfrm>
              <a:off x="4584658" y="6014743"/>
              <a:ext cx="3642853" cy="556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98" y="21600"/>
                  </a:moveTo>
                  <a:lnTo>
                    <a:pt x="1902" y="21600"/>
                  </a:lnTo>
                  <a:cubicBezTo>
                    <a:pt x="857" y="21600"/>
                    <a:pt x="0" y="16036"/>
                    <a:pt x="0" y="9157"/>
                  </a:cubicBezTo>
                  <a:lnTo>
                    <a:pt x="0" y="657"/>
                  </a:lnTo>
                  <a:cubicBezTo>
                    <a:pt x="0" y="307"/>
                    <a:pt x="47" y="0"/>
                    <a:pt x="100" y="0"/>
                  </a:cubicBezTo>
                  <a:cubicBezTo>
                    <a:pt x="154" y="0"/>
                    <a:pt x="201" y="307"/>
                    <a:pt x="201" y="657"/>
                  </a:cubicBezTo>
                  <a:lnTo>
                    <a:pt x="201" y="9157"/>
                  </a:lnTo>
                  <a:cubicBezTo>
                    <a:pt x="201" y="15291"/>
                    <a:pt x="964" y="20286"/>
                    <a:pt x="1902" y="20286"/>
                  </a:cubicBezTo>
                  <a:lnTo>
                    <a:pt x="19698" y="20286"/>
                  </a:lnTo>
                  <a:cubicBezTo>
                    <a:pt x="20636" y="20286"/>
                    <a:pt x="21399" y="15291"/>
                    <a:pt x="21399" y="9157"/>
                  </a:cubicBezTo>
                  <a:lnTo>
                    <a:pt x="21399" y="657"/>
                  </a:lnTo>
                  <a:cubicBezTo>
                    <a:pt x="21399" y="307"/>
                    <a:pt x="21446" y="0"/>
                    <a:pt x="21500" y="0"/>
                  </a:cubicBezTo>
                  <a:cubicBezTo>
                    <a:pt x="21553" y="0"/>
                    <a:pt x="21600" y="307"/>
                    <a:pt x="21600" y="657"/>
                  </a:cubicBezTo>
                  <a:lnTo>
                    <a:pt x="21600" y="9157"/>
                  </a:lnTo>
                  <a:cubicBezTo>
                    <a:pt x="21600" y="16036"/>
                    <a:pt x="20750" y="21600"/>
                    <a:pt x="19698" y="2160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2000" b="1"/>
            </a:p>
          </p:txBody>
        </p:sp>
        <p:sp>
          <p:nvSpPr>
            <p:cNvPr id="46" name="Shape">
              <a:extLst>
                <a:ext uri="{FF2B5EF4-FFF2-40B4-BE49-F238E27FC236}">
                  <a16:creationId xmlns:a16="http://schemas.microsoft.com/office/drawing/2014/main" id="{E24E0199-1854-FB47-ACB2-2139BA863982}"/>
                </a:ext>
              </a:extLst>
            </p:cNvPr>
            <p:cNvSpPr/>
            <p:nvPr/>
          </p:nvSpPr>
          <p:spPr>
            <a:xfrm>
              <a:off x="3252181" y="1441416"/>
              <a:ext cx="5989088" cy="4403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590" extrusionOk="0">
                  <a:moveTo>
                    <a:pt x="21572" y="19768"/>
                  </a:moveTo>
                  <a:lnTo>
                    <a:pt x="21282" y="19375"/>
                  </a:lnTo>
                  <a:cubicBezTo>
                    <a:pt x="21238" y="19314"/>
                    <a:pt x="21164" y="19359"/>
                    <a:pt x="21164" y="19442"/>
                  </a:cubicBezTo>
                  <a:lnTo>
                    <a:pt x="21164" y="19658"/>
                  </a:lnTo>
                  <a:cubicBezTo>
                    <a:pt x="21164" y="19707"/>
                    <a:pt x="21132" y="19752"/>
                    <a:pt x="21095" y="19752"/>
                  </a:cubicBezTo>
                  <a:lnTo>
                    <a:pt x="1307" y="19752"/>
                  </a:lnTo>
                  <a:lnTo>
                    <a:pt x="1307" y="677"/>
                  </a:lnTo>
                  <a:cubicBezTo>
                    <a:pt x="1307" y="627"/>
                    <a:pt x="1339" y="582"/>
                    <a:pt x="1376" y="582"/>
                  </a:cubicBezTo>
                  <a:lnTo>
                    <a:pt x="1535" y="582"/>
                  </a:lnTo>
                  <a:cubicBezTo>
                    <a:pt x="1596" y="582"/>
                    <a:pt x="1628" y="483"/>
                    <a:pt x="1584" y="422"/>
                  </a:cubicBezTo>
                  <a:lnTo>
                    <a:pt x="1295" y="29"/>
                  </a:lnTo>
                  <a:cubicBezTo>
                    <a:pt x="1266" y="-10"/>
                    <a:pt x="1225" y="-10"/>
                    <a:pt x="1197" y="29"/>
                  </a:cubicBezTo>
                  <a:lnTo>
                    <a:pt x="908" y="422"/>
                  </a:lnTo>
                  <a:cubicBezTo>
                    <a:pt x="863" y="483"/>
                    <a:pt x="896" y="582"/>
                    <a:pt x="957" y="582"/>
                  </a:cubicBezTo>
                  <a:lnTo>
                    <a:pt x="1115" y="582"/>
                  </a:lnTo>
                  <a:cubicBezTo>
                    <a:pt x="1152" y="582"/>
                    <a:pt x="1185" y="627"/>
                    <a:pt x="1185" y="677"/>
                  </a:cubicBezTo>
                  <a:lnTo>
                    <a:pt x="1185" y="1668"/>
                  </a:lnTo>
                  <a:cubicBezTo>
                    <a:pt x="1185" y="1939"/>
                    <a:pt x="1022" y="2161"/>
                    <a:pt x="822" y="2161"/>
                  </a:cubicBezTo>
                  <a:lnTo>
                    <a:pt x="631" y="2161"/>
                  </a:lnTo>
                  <a:cubicBezTo>
                    <a:pt x="281" y="2161"/>
                    <a:pt x="0" y="2548"/>
                    <a:pt x="0" y="3019"/>
                  </a:cubicBezTo>
                  <a:lnTo>
                    <a:pt x="0" y="5151"/>
                  </a:lnTo>
                  <a:cubicBezTo>
                    <a:pt x="0" y="5627"/>
                    <a:pt x="285" y="6009"/>
                    <a:pt x="631" y="6009"/>
                  </a:cubicBezTo>
                  <a:lnTo>
                    <a:pt x="822" y="6009"/>
                  </a:lnTo>
                  <a:cubicBezTo>
                    <a:pt x="1022" y="6009"/>
                    <a:pt x="1185" y="6230"/>
                    <a:pt x="1185" y="6502"/>
                  </a:cubicBezTo>
                  <a:lnTo>
                    <a:pt x="1185" y="7731"/>
                  </a:lnTo>
                  <a:cubicBezTo>
                    <a:pt x="1185" y="8002"/>
                    <a:pt x="1022" y="8224"/>
                    <a:pt x="822" y="8224"/>
                  </a:cubicBezTo>
                  <a:lnTo>
                    <a:pt x="631" y="8224"/>
                  </a:lnTo>
                  <a:cubicBezTo>
                    <a:pt x="281" y="8224"/>
                    <a:pt x="0" y="8611"/>
                    <a:pt x="0" y="9082"/>
                  </a:cubicBezTo>
                  <a:lnTo>
                    <a:pt x="0" y="11214"/>
                  </a:lnTo>
                  <a:cubicBezTo>
                    <a:pt x="0" y="11690"/>
                    <a:pt x="285" y="12072"/>
                    <a:pt x="631" y="12072"/>
                  </a:cubicBezTo>
                  <a:lnTo>
                    <a:pt x="822" y="12072"/>
                  </a:lnTo>
                  <a:cubicBezTo>
                    <a:pt x="1022" y="12072"/>
                    <a:pt x="1185" y="12293"/>
                    <a:pt x="1185" y="12565"/>
                  </a:cubicBezTo>
                  <a:lnTo>
                    <a:pt x="1185" y="13794"/>
                  </a:lnTo>
                  <a:cubicBezTo>
                    <a:pt x="1185" y="14065"/>
                    <a:pt x="1022" y="14287"/>
                    <a:pt x="822" y="14287"/>
                  </a:cubicBezTo>
                  <a:lnTo>
                    <a:pt x="631" y="14287"/>
                  </a:lnTo>
                  <a:cubicBezTo>
                    <a:pt x="281" y="14287"/>
                    <a:pt x="0" y="14674"/>
                    <a:pt x="0" y="15145"/>
                  </a:cubicBezTo>
                  <a:lnTo>
                    <a:pt x="0" y="17277"/>
                  </a:lnTo>
                  <a:cubicBezTo>
                    <a:pt x="0" y="17753"/>
                    <a:pt x="285" y="18135"/>
                    <a:pt x="631" y="18135"/>
                  </a:cubicBezTo>
                  <a:lnTo>
                    <a:pt x="822" y="18135"/>
                  </a:lnTo>
                  <a:cubicBezTo>
                    <a:pt x="1022" y="18135"/>
                    <a:pt x="1185" y="18356"/>
                    <a:pt x="1185" y="18628"/>
                  </a:cubicBezTo>
                  <a:lnTo>
                    <a:pt x="1185" y="19918"/>
                  </a:lnTo>
                  <a:lnTo>
                    <a:pt x="3069" y="19918"/>
                  </a:lnTo>
                  <a:cubicBezTo>
                    <a:pt x="3269" y="19918"/>
                    <a:pt x="3432" y="20139"/>
                    <a:pt x="3432" y="20411"/>
                  </a:cubicBezTo>
                  <a:lnTo>
                    <a:pt x="3432" y="20732"/>
                  </a:lnTo>
                  <a:cubicBezTo>
                    <a:pt x="3432" y="21208"/>
                    <a:pt x="3717" y="21590"/>
                    <a:pt x="4063" y="21590"/>
                  </a:cubicBezTo>
                  <a:lnTo>
                    <a:pt x="5630" y="21590"/>
                  </a:lnTo>
                  <a:cubicBezTo>
                    <a:pt x="5980" y="21590"/>
                    <a:pt x="6261" y="21202"/>
                    <a:pt x="6261" y="20732"/>
                  </a:cubicBezTo>
                  <a:lnTo>
                    <a:pt x="6261" y="20411"/>
                  </a:lnTo>
                  <a:cubicBezTo>
                    <a:pt x="6261" y="20139"/>
                    <a:pt x="6424" y="19918"/>
                    <a:pt x="6623" y="19918"/>
                  </a:cubicBezTo>
                  <a:lnTo>
                    <a:pt x="9453" y="19918"/>
                  </a:lnTo>
                  <a:cubicBezTo>
                    <a:pt x="9652" y="19918"/>
                    <a:pt x="9815" y="20139"/>
                    <a:pt x="9815" y="20411"/>
                  </a:cubicBezTo>
                  <a:lnTo>
                    <a:pt x="9815" y="20732"/>
                  </a:lnTo>
                  <a:cubicBezTo>
                    <a:pt x="9815" y="21208"/>
                    <a:pt x="10100" y="21590"/>
                    <a:pt x="10446" y="21590"/>
                  </a:cubicBezTo>
                  <a:lnTo>
                    <a:pt x="12013" y="21590"/>
                  </a:lnTo>
                  <a:cubicBezTo>
                    <a:pt x="12363" y="21590"/>
                    <a:pt x="12644" y="21202"/>
                    <a:pt x="12644" y="20732"/>
                  </a:cubicBezTo>
                  <a:lnTo>
                    <a:pt x="12644" y="20411"/>
                  </a:lnTo>
                  <a:cubicBezTo>
                    <a:pt x="12644" y="20139"/>
                    <a:pt x="12807" y="19918"/>
                    <a:pt x="13006" y="19918"/>
                  </a:cubicBezTo>
                  <a:lnTo>
                    <a:pt x="16064" y="19918"/>
                  </a:lnTo>
                  <a:cubicBezTo>
                    <a:pt x="16263" y="19918"/>
                    <a:pt x="16426" y="20139"/>
                    <a:pt x="16426" y="20411"/>
                  </a:cubicBezTo>
                  <a:lnTo>
                    <a:pt x="16426" y="20732"/>
                  </a:lnTo>
                  <a:cubicBezTo>
                    <a:pt x="16426" y="21208"/>
                    <a:pt x="16711" y="21590"/>
                    <a:pt x="17057" y="21590"/>
                  </a:cubicBezTo>
                  <a:lnTo>
                    <a:pt x="18624" y="21590"/>
                  </a:lnTo>
                  <a:cubicBezTo>
                    <a:pt x="18974" y="21590"/>
                    <a:pt x="19255" y="21202"/>
                    <a:pt x="19255" y="20732"/>
                  </a:cubicBezTo>
                  <a:lnTo>
                    <a:pt x="19255" y="20411"/>
                  </a:lnTo>
                  <a:cubicBezTo>
                    <a:pt x="19255" y="20139"/>
                    <a:pt x="19418" y="19918"/>
                    <a:pt x="19617" y="19918"/>
                  </a:cubicBezTo>
                  <a:lnTo>
                    <a:pt x="21075" y="19918"/>
                  </a:lnTo>
                  <a:cubicBezTo>
                    <a:pt x="21111" y="19918"/>
                    <a:pt x="21144" y="19962"/>
                    <a:pt x="21144" y="20012"/>
                  </a:cubicBezTo>
                  <a:lnTo>
                    <a:pt x="21144" y="20228"/>
                  </a:lnTo>
                  <a:cubicBezTo>
                    <a:pt x="21144" y="20311"/>
                    <a:pt x="21217" y="20355"/>
                    <a:pt x="21262" y="20294"/>
                  </a:cubicBezTo>
                  <a:lnTo>
                    <a:pt x="21551" y="19901"/>
                  </a:lnTo>
                  <a:cubicBezTo>
                    <a:pt x="21600" y="19868"/>
                    <a:pt x="21600" y="19807"/>
                    <a:pt x="21572" y="19768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20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E32DF1-5AF9-464B-A398-F81849ECFD31}"/>
                </a:ext>
              </a:extLst>
            </p:cNvPr>
            <p:cNvSpPr txBox="1"/>
            <p:nvPr/>
          </p:nvSpPr>
          <p:spPr>
            <a:xfrm rot="16200000">
              <a:off x="1857623" y="3159874"/>
              <a:ext cx="1829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INDUSTRY</a:t>
              </a:r>
            </a:p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ATTRACTIVENESS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6B9BA29-30A8-434A-827F-36C8748CAB2C}"/>
                </a:ext>
              </a:extLst>
            </p:cNvPr>
            <p:cNvSpPr txBox="1"/>
            <p:nvPr/>
          </p:nvSpPr>
          <p:spPr>
            <a:xfrm>
              <a:off x="5046192" y="6108429"/>
              <a:ext cx="2719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BUSINESS UNIT STRENGTH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963520-9DB5-0A43-A46A-4018271F6324}"/>
                </a:ext>
              </a:extLst>
            </p:cNvPr>
            <p:cNvSpPr txBox="1"/>
            <p:nvPr/>
          </p:nvSpPr>
          <p:spPr>
            <a:xfrm>
              <a:off x="4229081" y="5497487"/>
              <a:ext cx="7111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STRONG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F248032-70D5-AD49-B1F7-A67E052B6FD3}"/>
                </a:ext>
              </a:extLst>
            </p:cNvPr>
            <p:cNvSpPr txBox="1"/>
            <p:nvPr/>
          </p:nvSpPr>
          <p:spPr>
            <a:xfrm>
              <a:off x="5983547" y="5497487"/>
              <a:ext cx="774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AVERAGE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960B650-09CB-A941-B106-9821871B67FE}"/>
                </a:ext>
              </a:extLst>
            </p:cNvPr>
            <p:cNvSpPr txBox="1"/>
            <p:nvPr/>
          </p:nvSpPr>
          <p:spPr>
            <a:xfrm>
              <a:off x="7917469" y="5497487"/>
              <a:ext cx="564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WEAK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207DBB-3F22-2E40-8825-E90779025182}"/>
                </a:ext>
              </a:extLst>
            </p:cNvPr>
            <p:cNvSpPr txBox="1"/>
            <p:nvPr/>
          </p:nvSpPr>
          <p:spPr>
            <a:xfrm rot="16200000">
              <a:off x="3184065" y="4573193"/>
              <a:ext cx="4825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LOW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978A2A5-B202-C44C-A3DB-08889B066215}"/>
                </a:ext>
              </a:extLst>
            </p:cNvPr>
            <p:cNvSpPr txBox="1"/>
            <p:nvPr/>
          </p:nvSpPr>
          <p:spPr>
            <a:xfrm rot="16200000">
              <a:off x="3047682" y="336343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MEDIUM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E614B0C-1BBF-DA42-92FA-FC03CEAE52FB}"/>
                </a:ext>
              </a:extLst>
            </p:cNvPr>
            <p:cNvSpPr txBox="1"/>
            <p:nvPr/>
          </p:nvSpPr>
          <p:spPr>
            <a:xfrm rot="16200000">
              <a:off x="3168709" y="2099927"/>
              <a:ext cx="513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HIGH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43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64CC-CE0C-8843-B759-4B60C810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37159"/>
            <a:ext cx="9797831" cy="707886"/>
          </a:xfrm>
        </p:spPr>
        <p:txBody>
          <a:bodyPr/>
          <a:lstStyle/>
          <a:p>
            <a:r>
              <a:rPr lang="en-CA" dirty="0"/>
              <a:t>Essential Marketing Models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8C4EF-4273-3A45-A168-3F1C06179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/>
          <a:lstStyle/>
          <a:p>
            <a:r>
              <a:rPr lang="en-US" dirty="0"/>
              <a:t>The Ansoff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F45C4-C8DF-C845-95C0-1878A6B6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30BEF5-1DBD-43A9-899E-AC318B43D547}"/>
              </a:ext>
            </a:extLst>
          </p:cNvPr>
          <p:cNvGrpSpPr/>
          <p:nvPr/>
        </p:nvGrpSpPr>
        <p:grpSpPr>
          <a:xfrm>
            <a:off x="2927648" y="1689227"/>
            <a:ext cx="6058899" cy="4692101"/>
            <a:chOff x="2927648" y="1689227"/>
            <a:chExt cx="6058899" cy="4692101"/>
          </a:xfrm>
        </p:grpSpPr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1978DAAC-ED84-8F49-B0B1-2BE4B3A9918E}"/>
                </a:ext>
              </a:extLst>
            </p:cNvPr>
            <p:cNvSpPr/>
            <p:nvPr/>
          </p:nvSpPr>
          <p:spPr>
            <a:xfrm>
              <a:off x="6555496" y="1966439"/>
              <a:ext cx="2159839" cy="1469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19515" y="0"/>
                  </a:lnTo>
                  <a:cubicBezTo>
                    <a:pt x="20672" y="0"/>
                    <a:pt x="21600" y="1382"/>
                    <a:pt x="21600" y="3065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fr-CA" sz="2000" b="1" dirty="0">
                  <a:solidFill>
                    <a:schemeClr val="bg1"/>
                  </a:solidFill>
                </a:rPr>
                <a:t>PRODUCT DEVELOPMENT STRATEGY</a:t>
              </a:r>
              <a:endParaRPr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">
              <a:extLst>
                <a:ext uri="{FF2B5EF4-FFF2-40B4-BE49-F238E27FC236}">
                  <a16:creationId xmlns:a16="http://schemas.microsoft.com/office/drawing/2014/main" id="{D48852E8-F6D4-1D4B-8CE7-3839CA7DEFDA}"/>
                </a:ext>
              </a:extLst>
            </p:cNvPr>
            <p:cNvSpPr/>
            <p:nvPr/>
          </p:nvSpPr>
          <p:spPr>
            <a:xfrm>
              <a:off x="4241387" y="1966439"/>
              <a:ext cx="2159838" cy="1468013"/>
            </a:xfrm>
            <a:prstGeom prst="rect">
              <a:avLst/>
            </a:prstGeom>
            <a:solidFill>
              <a:srgbClr val="FFC00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fr-CA" sz="2000" b="1" dirty="0">
                  <a:solidFill>
                    <a:schemeClr val="bg2">
                      <a:lumMod val="25000"/>
                    </a:schemeClr>
                  </a:solidFill>
                </a:rPr>
                <a:t>MARKET PENETRATION STRATEGY</a:t>
              </a:r>
              <a:endParaRPr sz="20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Rectangle">
              <a:extLst>
                <a:ext uri="{FF2B5EF4-FFF2-40B4-BE49-F238E27FC236}">
                  <a16:creationId xmlns:a16="http://schemas.microsoft.com/office/drawing/2014/main" id="{BEBD8A28-414C-B249-870D-A85043BB1C76}"/>
                </a:ext>
              </a:extLst>
            </p:cNvPr>
            <p:cNvSpPr/>
            <p:nvPr/>
          </p:nvSpPr>
          <p:spPr>
            <a:xfrm>
              <a:off x="4241387" y="3593547"/>
              <a:ext cx="2159838" cy="1468013"/>
            </a:xfrm>
            <a:prstGeom prst="rect">
              <a:avLst/>
            </a:pr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fr-CA" sz="2000" b="1" dirty="0">
                  <a:solidFill>
                    <a:schemeClr val="bg1"/>
                  </a:solidFill>
                </a:rPr>
                <a:t>MARKET DEVELOPMENT STRATEGY</a:t>
              </a:r>
              <a:endParaRPr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2DC41DDB-2D84-8C4E-8E10-79B9BF53D152}"/>
                </a:ext>
              </a:extLst>
            </p:cNvPr>
            <p:cNvSpPr/>
            <p:nvPr/>
          </p:nvSpPr>
          <p:spPr>
            <a:xfrm>
              <a:off x="6555496" y="3593547"/>
              <a:ext cx="2159838" cy="1468013"/>
            </a:xfrm>
            <a:prstGeom prst="rect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fr-CA" sz="2000" b="1" dirty="0">
                  <a:solidFill>
                    <a:schemeClr val="bg2">
                      <a:lumMod val="25000"/>
                    </a:schemeClr>
                  </a:solidFill>
                </a:rPr>
                <a:t>DIVERSIFICATION STRATEGY</a:t>
              </a:r>
              <a:endParaRPr sz="20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BA948C30-3D84-DD4E-8AB2-55E08DD03B23}"/>
                </a:ext>
              </a:extLst>
            </p:cNvPr>
            <p:cNvSpPr/>
            <p:nvPr/>
          </p:nvSpPr>
          <p:spPr>
            <a:xfrm>
              <a:off x="2927648" y="1942334"/>
              <a:ext cx="678568" cy="3133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48" y="21600"/>
                  </a:moveTo>
                  <a:lnTo>
                    <a:pt x="12430" y="21600"/>
                  </a:lnTo>
                  <a:cubicBezTo>
                    <a:pt x="5601" y="21600"/>
                    <a:pt x="0" y="20395"/>
                    <a:pt x="0" y="18908"/>
                  </a:cubicBezTo>
                  <a:lnTo>
                    <a:pt x="0" y="2692"/>
                  </a:lnTo>
                  <a:cubicBezTo>
                    <a:pt x="0" y="1213"/>
                    <a:pt x="5563" y="0"/>
                    <a:pt x="12430" y="0"/>
                  </a:cubicBezTo>
                  <a:lnTo>
                    <a:pt x="20948" y="0"/>
                  </a:lnTo>
                  <a:cubicBezTo>
                    <a:pt x="21293" y="0"/>
                    <a:pt x="21600" y="66"/>
                    <a:pt x="21600" y="141"/>
                  </a:cubicBezTo>
                  <a:cubicBezTo>
                    <a:pt x="21600" y="216"/>
                    <a:pt x="21293" y="282"/>
                    <a:pt x="20948" y="282"/>
                  </a:cubicBezTo>
                  <a:lnTo>
                    <a:pt x="12430" y="282"/>
                  </a:lnTo>
                  <a:cubicBezTo>
                    <a:pt x="6292" y="282"/>
                    <a:pt x="1343" y="1362"/>
                    <a:pt x="1343" y="2683"/>
                  </a:cubicBezTo>
                  <a:lnTo>
                    <a:pt x="1343" y="18908"/>
                  </a:lnTo>
                  <a:cubicBezTo>
                    <a:pt x="1343" y="20238"/>
                    <a:pt x="6330" y="21309"/>
                    <a:pt x="12430" y="21309"/>
                  </a:cubicBezTo>
                  <a:lnTo>
                    <a:pt x="20948" y="21309"/>
                  </a:lnTo>
                  <a:cubicBezTo>
                    <a:pt x="21293" y="21309"/>
                    <a:pt x="21600" y="21376"/>
                    <a:pt x="21600" y="21450"/>
                  </a:cubicBezTo>
                  <a:cubicBezTo>
                    <a:pt x="21600" y="21525"/>
                    <a:pt x="21331" y="21600"/>
                    <a:pt x="20948" y="2160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3E8B9B95-8557-7C47-95E8-385267173BDC}"/>
                </a:ext>
              </a:extLst>
            </p:cNvPr>
            <p:cNvSpPr/>
            <p:nvPr/>
          </p:nvSpPr>
          <p:spPr>
            <a:xfrm>
              <a:off x="4217282" y="5702762"/>
              <a:ext cx="4508930" cy="678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600" extrusionOk="0">
                  <a:moveTo>
                    <a:pt x="19730" y="21600"/>
                  </a:moveTo>
                  <a:lnTo>
                    <a:pt x="1870" y="21600"/>
                  </a:lnTo>
                  <a:cubicBezTo>
                    <a:pt x="843" y="21600"/>
                    <a:pt x="0" y="16037"/>
                    <a:pt x="0" y="9169"/>
                  </a:cubicBezTo>
                  <a:lnTo>
                    <a:pt x="0" y="652"/>
                  </a:lnTo>
                  <a:cubicBezTo>
                    <a:pt x="0" y="307"/>
                    <a:pt x="46" y="0"/>
                    <a:pt x="98" y="0"/>
                  </a:cubicBezTo>
                  <a:cubicBezTo>
                    <a:pt x="150" y="0"/>
                    <a:pt x="196" y="307"/>
                    <a:pt x="196" y="652"/>
                  </a:cubicBezTo>
                  <a:lnTo>
                    <a:pt x="196" y="9169"/>
                  </a:lnTo>
                  <a:cubicBezTo>
                    <a:pt x="196" y="15308"/>
                    <a:pt x="946" y="20257"/>
                    <a:pt x="1864" y="20257"/>
                  </a:cubicBezTo>
                  <a:lnTo>
                    <a:pt x="19725" y="20257"/>
                  </a:lnTo>
                  <a:cubicBezTo>
                    <a:pt x="20648" y="20257"/>
                    <a:pt x="21392" y="15270"/>
                    <a:pt x="21392" y="9169"/>
                  </a:cubicBezTo>
                  <a:lnTo>
                    <a:pt x="21392" y="652"/>
                  </a:lnTo>
                  <a:cubicBezTo>
                    <a:pt x="21392" y="307"/>
                    <a:pt x="21438" y="0"/>
                    <a:pt x="21490" y="0"/>
                  </a:cubicBezTo>
                  <a:cubicBezTo>
                    <a:pt x="21542" y="0"/>
                    <a:pt x="21589" y="307"/>
                    <a:pt x="21589" y="652"/>
                  </a:cubicBezTo>
                  <a:lnTo>
                    <a:pt x="21589" y="9169"/>
                  </a:lnTo>
                  <a:cubicBezTo>
                    <a:pt x="21600" y="15999"/>
                    <a:pt x="20757" y="21600"/>
                    <a:pt x="19730" y="2160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" name="Shape">
              <a:extLst>
                <a:ext uri="{FF2B5EF4-FFF2-40B4-BE49-F238E27FC236}">
                  <a16:creationId xmlns:a16="http://schemas.microsoft.com/office/drawing/2014/main" id="{68E01AF6-10F2-F64E-BA0C-B235A4FA0400}"/>
                </a:ext>
              </a:extLst>
            </p:cNvPr>
            <p:cNvSpPr/>
            <p:nvPr/>
          </p:nvSpPr>
          <p:spPr>
            <a:xfrm>
              <a:off x="3602597" y="1689227"/>
              <a:ext cx="5383950" cy="4031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87" extrusionOk="0">
                  <a:moveTo>
                    <a:pt x="21566" y="19038"/>
                  </a:moveTo>
                  <a:lnTo>
                    <a:pt x="21155" y="18489"/>
                  </a:lnTo>
                  <a:cubicBezTo>
                    <a:pt x="21093" y="18405"/>
                    <a:pt x="20986" y="18463"/>
                    <a:pt x="20986" y="18580"/>
                  </a:cubicBezTo>
                  <a:lnTo>
                    <a:pt x="20986" y="18883"/>
                  </a:lnTo>
                  <a:cubicBezTo>
                    <a:pt x="20986" y="18954"/>
                    <a:pt x="20943" y="19012"/>
                    <a:pt x="20890" y="19012"/>
                  </a:cubicBezTo>
                  <a:lnTo>
                    <a:pt x="1870" y="19012"/>
                  </a:lnTo>
                  <a:lnTo>
                    <a:pt x="1870" y="942"/>
                  </a:lnTo>
                  <a:cubicBezTo>
                    <a:pt x="1870" y="871"/>
                    <a:pt x="1914" y="813"/>
                    <a:pt x="1967" y="813"/>
                  </a:cubicBezTo>
                  <a:lnTo>
                    <a:pt x="2194" y="813"/>
                  </a:lnTo>
                  <a:cubicBezTo>
                    <a:pt x="2281" y="813"/>
                    <a:pt x="2325" y="671"/>
                    <a:pt x="2262" y="587"/>
                  </a:cubicBezTo>
                  <a:lnTo>
                    <a:pt x="1851" y="39"/>
                  </a:lnTo>
                  <a:cubicBezTo>
                    <a:pt x="1813" y="-13"/>
                    <a:pt x="1750" y="-13"/>
                    <a:pt x="1711" y="39"/>
                  </a:cubicBezTo>
                  <a:lnTo>
                    <a:pt x="1300" y="587"/>
                  </a:lnTo>
                  <a:cubicBezTo>
                    <a:pt x="1237" y="671"/>
                    <a:pt x="1281" y="813"/>
                    <a:pt x="1368" y="813"/>
                  </a:cubicBezTo>
                  <a:lnTo>
                    <a:pt x="1595" y="813"/>
                  </a:lnTo>
                  <a:cubicBezTo>
                    <a:pt x="1648" y="813"/>
                    <a:pt x="1692" y="871"/>
                    <a:pt x="1692" y="942"/>
                  </a:cubicBezTo>
                  <a:lnTo>
                    <a:pt x="1692" y="2330"/>
                  </a:lnTo>
                  <a:cubicBezTo>
                    <a:pt x="1692" y="2710"/>
                    <a:pt x="1460" y="3020"/>
                    <a:pt x="1175" y="3020"/>
                  </a:cubicBezTo>
                  <a:lnTo>
                    <a:pt x="899" y="3020"/>
                  </a:lnTo>
                  <a:cubicBezTo>
                    <a:pt x="401" y="3020"/>
                    <a:pt x="0" y="3556"/>
                    <a:pt x="0" y="4221"/>
                  </a:cubicBezTo>
                  <a:lnTo>
                    <a:pt x="0" y="7202"/>
                  </a:lnTo>
                  <a:cubicBezTo>
                    <a:pt x="0" y="7867"/>
                    <a:pt x="401" y="8402"/>
                    <a:pt x="899" y="8402"/>
                  </a:cubicBezTo>
                  <a:lnTo>
                    <a:pt x="1175" y="8402"/>
                  </a:lnTo>
                  <a:cubicBezTo>
                    <a:pt x="1460" y="8402"/>
                    <a:pt x="1692" y="8712"/>
                    <a:pt x="1692" y="9093"/>
                  </a:cubicBezTo>
                  <a:lnTo>
                    <a:pt x="1692" y="10816"/>
                  </a:lnTo>
                  <a:lnTo>
                    <a:pt x="1692" y="9003"/>
                  </a:lnTo>
                  <a:lnTo>
                    <a:pt x="1692" y="10726"/>
                  </a:lnTo>
                  <a:cubicBezTo>
                    <a:pt x="1692" y="11106"/>
                    <a:pt x="1460" y="11416"/>
                    <a:pt x="1175" y="11416"/>
                  </a:cubicBezTo>
                  <a:lnTo>
                    <a:pt x="899" y="11416"/>
                  </a:lnTo>
                  <a:cubicBezTo>
                    <a:pt x="401" y="11416"/>
                    <a:pt x="0" y="11952"/>
                    <a:pt x="0" y="12617"/>
                  </a:cubicBezTo>
                  <a:lnTo>
                    <a:pt x="0" y="15598"/>
                  </a:lnTo>
                  <a:cubicBezTo>
                    <a:pt x="0" y="16263"/>
                    <a:pt x="401" y="16798"/>
                    <a:pt x="899" y="16798"/>
                  </a:cubicBezTo>
                  <a:lnTo>
                    <a:pt x="1175" y="16798"/>
                  </a:lnTo>
                  <a:cubicBezTo>
                    <a:pt x="1460" y="16798"/>
                    <a:pt x="1692" y="17108"/>
                    <a:pt x="1692" y="17489"/>
                  </a:cubicBezTo>
                  <a:lnTo>
                    <a:pt x="1692" y="19251"/>
                  </a:lnTo>
                  <a:lnTo>
                    <a:pt x="4374" y="19251"/>
                  </a:lnTo>
                  <a:cubicBezTo>
                    <a:pt x="4659" y="19251"/>
                    <a:pt x="4891" y="19561"/>
                    <a:pt x="4891" y="19941"/>
                  </a:cubicBezTo>
                  <a:lnTo>
                    <a:pt x="4891" y="20387"/>
                  </a:lnTo>
                  <a:cubicBezTo>
                    <a:pt x="4891" y="21051"/>
                    <a:pt x="5292" y="21587"/>
                    <a:pt x="5790" y="21587"/>
                  </a:cubicBezTo>
                  <a:lnTo>
                    <a:pt x="8023" y="21587"/>
                  </a:lnTo>
                  <a:cubicBezTo>
                    <a:pt x="8521" y="21587"/>
                    <a:pt x="8922" y="21051"/>
                    <a:pt x="8922" y="20387"/>
                  </a:cubicBezTo>
                  <a:lnTo>
                    <a:pt x="8922" y="19941"/>
                  </a:lnTo>
                  <a:cubicBezTo>
                    <a:pt x="8922" y="19561"/>
                    <a:pt x="9154" y="19251"/>
                    <a:pt x="9439" y="19251"/>
                  </a:cubicBezTo>
                  <a:lnTo>
                    <a:pt x="13466" y="19251"/>
                  </a:lnTo>
                  <a:lnTo>
                    <a:pt x="18531" y="19251"/>
                  </a:lnTo>
                  <a:lnTo>
                    <a:pt x="13741" y="19251"/>
                  </a:lnTo>
                  <a:cubicBezTo>
                    <a:pt x="14026" y="19251"/>
                    <a:pt x="14258" y="19561"/>
                    <a:pt x="14258" y="19941"/>
                  </a:cubicBezTo>
                  <a:lnTo>
                    <a:pt x="14258" y="20387"/>
                  </a:lnTo>
                  <a:cubicBezTo>
                    <a:pt x="14258" y="21051"/>
                    <a:pt x="14659" y="21587"/>
                    <a:pt x="15157" y="21587"/>
                  </a:cubicBezTo>
                  <a:lnTo>
                    <a:pt x="17390" y="21587"/>
                  </a:lnTo>
                  <a:cubicBezTo>
                    <a:pt x="17888" y="21587"/>
                    <a:pt x="18289" y="21051"/>
                    <a:pt x="18289" y="20387"/>
                  </a:cubicBezTo>
                  <a:lnTo>
                    <a:pt x="18289" y="19941"/>
                  </a:lnTo>
                  <a:cubicBezTo>
                    <a:pt x="18289" y="19561"/>
                    <a:pt x="18521" y="19251"/>
                    <a:pt x="18806" y="19251"/>
                  </a:cubicBezTo>
                  <a:lnTo>
                    <a:pt x="20880" y="19251"/>
                  </a:lnTo>
                  <a:cubicBezTo>
                    <a:pt x="20933" y="19251"/>
                    <a:pt x="20977" y="19309"/>
                    <a:pt x="20977" y="19380"/>
                  </a:cubicBezTo>
                  <a:lnTo>
                    <a:pt x="20977" y="19683"/>
                  </a:lnTo>
                  <a:cubicBezTo>
                    <a:pt x="20977" y="19799"/>
                    <a:pt x="21083" y="19857"/>
                    <a:pt x="21146" y="19774"/>
                  </a:cubicBezTo>
                  <a:lnTo>
                    <a:pt x="21557" y="19225"/>
                  </a:lnTo>
                  <a:cubicBezTo>
                    <a:pt x="21600" y="19173"/>
                    <a:pt x="21600" y="19089"/>
                    <a:pt x="21566" y="19038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42FB1C-7247-7F45-997D-29932B2C6326}"/>
                </a:ext>
              </a:extLst>
            </p:cNvPr>
            <p:cNvSpPr txBox="1"/>
            <p:nvPr/>
          </p:nvSpPr>
          <p:spPr>
            <a:xfrm rot="16200000">
              <a:off x="1958345" y="3298373"/>
              <a:ext cx="2514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MARKETS / CUSTOMERS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050653-12F0-AD4C-A10B-2CE0A9B901FF}"/>
                </a:ext>
              </a:extLst>
            </p:cNvPr>
            <p:cNvSpPr txBox="1"/>
            <p:nvPr/>
          </p:nvSpPr>
          <p:spPr>
            <a:xfrm>
              <a:off x="5309860" y="5963326"/>
              <a:ext cx="2323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PRODUCTS / SERVICES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36CA00-D4F6-524F-A48C-EF80E51D3BB6}"/>
                </a:ext>
              </a:extLst>
            </p:cNvPr>
            <p:cNvSpPr txBox="1"/>
            <p:nvPr/>
          </p:nvSpPr>
          <p:spPr>
            <a:xfrm>
              <a:off x="4941747" y="5353561"/>
              <a:ext cx="7591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EXISTING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D294AA5-EB80-054C-B99E-885B3120B557}"/>
                </a:ext>
              </a:extLst>
            </p:cNvPr>
            <p:cNvSpPr txBox="1"/>
            <p:nvPr/>
          </p:nvSpPr>
          <p:spPr>
            <a:xfrm>
              <a:off x="7387590" y="5357272"/>
              <a:ext cx="4956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NEW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A4B3695-C98C-8948-BB36-0EAB951D07E1}"/>
                </a:ext>
              </a:extLst>
            </p:cNvPr>
            <p:cNvSpPr txBox="1"/>
            <p:nvPr/>
          </p:nvSpPr>
          <p:spPr>
            <a:xfrm rot="16200000">
              <a:off x="3583851" y="4189053"/>
              <a:ext cx="4956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NEW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DD3AAA5-71AB-054D-AD09-8B6927928673}"/>
                </a:ext>
              </a:extLst>
            </p:cNvPr>
            <p:cNvSpPr txBox="1"/>
            <p:nvPr/>
          </p:nvSpPr>
          <p:spPr>
            <a:xfrm rot="16200000">
              <a:off x="3452117" y="2561945"/>
              <a:ext cx="7591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EXISTING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07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64CC-CE0C-8843-B759-4B60C810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37159"/>
            <a:ext cx="9797831" cy="707886"/>
          </a:xfrm>
        </p:spPr>
        <p:txBody>
          <a:bodyPr/>
          <a:lstStyle/>
          <a:p>
            <a:r>
              <a:rPr lang="en-CA" dirty="0"/>
              <a:t>Essential Marketing Models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8C4EF-4273-3A45-A168-3F1C06179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(Extended) Ansoff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F45C4-C8DF-C845-95C0-1878A6B6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FFF117-7B60-43A4-91CB-F15D3BCC44FC}"/>
              </a:ext>
            </a:extLst>
          </p:cNvPr>
          <p:cNvGrpSpPr/>
          <p:nvPr/>
        </p:nvGrpSpPr>
        <p:grpSpPr>
          <a:xfrm>
            <a:off x="2855640" y="1801565"/>
            <a:ext cx="6144059" cy="4457654"/>
            <a:chOff x="2855640" y="1801565"/>
            <a:chExt cx="6144059" cy="4457654"/>
          </a:xfrm>
        </p:grpSpPr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D47118F7-0E82-D64D-84E0-1BBDD90E33F2}"/>
                </a:ext>
              </a:extLst>
            </p:cNvPr>
            <p:cNvSpPr/>
            <p:nvPr/>
          </p:nvSpPr>
          <p:spPr>
            <a:xfrm>
              <a:off x="3393570" y="1813520"/>
              <a:ext cx="1787127" cy="1214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678"/>
                  </a:lnTo>
                  <a:cubicBezTo>
                    <a:pt x="0" y="1637"/>
                    <a:pt x="1127" y="0"/>
                    <a:pt x="250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b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1600">
                  <a:solidFill>
                    <a:schemeClr val="bg1"/>
                  </a:solidFill>
                </a:rPr>
                <a:t>Market Development</a:t>
              </a:r>
            </a:p>
          </p:txBody>
        </p:sp>
        <p:sp>
          <p:nvSpPr>
            <p:cNvPr id="32" name="Rectangle">
              <a:extLst>
                <a:ext uri="{FF2B5EF4-FFF2-40B4-BE49-F238E27FC236}">
                  <a16:creationId xmlns:a16="http://schemas.microsoft.com/office/drawing/2014/main" id="{15E89F11-87C3-5347-BAEA-63910346CE35}"/>
                </a:ext>
              </a:extLst>
            </p:cNvPr>
            <p:cNvSpPr/>
            <p:nvPr/>
          </p:nvSpPr>
          <p:spPr>
            <a:xfrm>
              <a:off x="5294259" y="1813520"/>
              <a:ext cx="1787125" cy="1214529"/>
            </a:xfrm>
            <a:prstGeom prst="rect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b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1600">
                  <a:solidFill>
                    <a:schemeClr val="bg2">
                      <a:lumMod val="25000"/>
                    </a:schemeClr>
                  </a:solidFill>
                </a:rPr>
                <a:t>Partial Diversification</a:t>
              </a:r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12CDD935-E2A3-BC4F-A2CD-0C8FFD5F4DB3}"/>
                </a:ext>
              </a:extLst>
            </p:cNvPr>
            <p:cNvSpPr/>
            <p:nvPr/>
          </p:nvSpPr>
          <p:spPr>
            <a:xfrm>
              <a:off x="7206900" y="1813520"/>
              <a:ext cx="1787127" cy="1214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19100" y="0"/>
                  </a:lnTo>
                  <a:cubicBezTo>
                    <a:pt x="20488" y="0"/>
                    <a:pt x="21600" y="1658"/>
                    <a:pt x="21600" y="3678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b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1600">
                  <a:solidFill>
                    <a:schemeClr val="bg1"/>
                  </a:solidFill>
                </a:rPr>
                <a:t>Diversification</a:t>
              </a:r>
            </a:p>
          </p:txBody>
        </p:sp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62F40FF1-5E06-3549-AC15-16B9665182B7}"/>
                </a:ext>
              </a:extLst>
            </p:cNvPr>
            <p:cNvSpPr/>
            <p:nvPr/>
          </p:nvSpPr>
          <p:spPr>
            <a:xfrm>
              <a:off x="3393571" y="3152370"/>
              <a:ext cx="1787125" cy="1214529"/>
            </a:xfrm>
            <a:prstGeom prst="rect">
              <a:avLst/>
            </a:pr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b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1600">
                  <a:solidFill>
                    <a:schemeClr val="bg1"/>
                  </a:solidFill>
                </a:rPr>
                <a:t>Market</a:t>
              </a:r>
              <a:br>
                <a:rPr lang="en-US" sz="1600">
                  <a:solidFill>
                    <a:schemeClr val="bg1"/>
                  </a:solidFill>
                </a:rPr>
              </a:br>
              <a:r>
                <a:rPr lang="en-US" sz="1600">
                  <a:solidFill>
                    <a:schemeClr val="bg1"/>
                  </a:solidFill>
                </a:rPr>
                <a:t>Expansion</a:t>
              </a:r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9CF483E9-82C0-6B44-9F75-53449CBBC7AF}"/>
                </a:ext>
              </a:extLst>
            </p:cNvPr>
            <p:cNvSpPr/>
            <p:nvPr/>
          </p:nvSpPr>
          <p:spPr>
            <a:xfrm>
              <a:off x="5294259" y="3152370"/>
              <a:ext cx="1787125" cy="1214529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b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</a:rPr>
                <a:t>Limited Diversification</a:t>
              </a:r>
            </a:p>
          </p:txBody>
        </p:sp>
        <p:sp>
          <p:nvSpPr>
            <p:cNvPr id="36" name="Rectangle">
              <a:extLst>
                <a:ext uri="{FF2B5EF4-FFF2-40B4-BE49-F238E27FC236}">
                  <a16:creationId xmlns:a16="http://schemas.microsoft.com/office/drawing/2014/main" id="{19C8500C-7E1C-6D47-85DB-0F16E02D6E05}"/>
                </a:ext>
              </a:extLst>
            </p:cNvPr>
            <p:cNvSpPr/>
            <p:nvPr/>
          </p:nvSpPr>
          <p:spPr>
            <a:xfrm>
              <a:off x="7206901" y="3152370"/>
              <a:ext cx="1787125" cy="1214529"/>
            </a:xfrm>
            <a:prstGeom prst="rect">
              <a:avLst/>
            </a:prstGeom>
            <a:solidFill>
              <a:srgbClr val="FFC000"/>
            </a:solidFill>
            <a:ln w="12700">
              <a:miter lim="400000"/>
            </a:ln>
          </p:spPr>
          <p:txBody>
            <a:bodyPr lIns="38100" tIns="38100" rIns="38100" bIns="38100" anchor="b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1600">
                  <a:solidFill>
                    <a:schemeClr val="bg2">
                      <a:lumMod val="25000"/>
                    </a:schemeClr>
                  </a:solidFill>
                </a:rPr>
                <a:t>Partial Diversification</a:t>
              </a:r>
            </a:p>
          </p:txBody>
        </p:sp>
        <p:sp>
          <p:nvSpPr>
            <p:cNvPr id="40" name="Rectangle">
              <a:extLst>
                <a:ext uri="{FF2B5EF4-FFF2-40B4-BE49-F238E27FC236}">
                  <a16:creationId xmlns:a16="http://schemas.microsoft.com/office/drawing/2014/main" id="{C77E90C9-C444-414F-A1A9-D44ED9BB4ED1}"/>
                </a:ext>
              </a:extLst>
            </p:cNvPr>
            <p:cNvSpPr/>
            <p:nvPr/>
          </p:nvSpPr>
          <p:spPr>
            <a:xfrm>
              <a:off x="3393571" y="4503173"/>
              <a:ext cx="1787125" cy="1214529"/>
            </a:xfrm>
            <a:prstGeom prst="rect">
              <a:avLst/>
            </a:prstGeom>
            <a:solidFill>
              <a:srgbClr val="FFC000"/>
            </a:solidFill>
            <a:ln w="12700">
              <a:miter lim="400000"/>
            </a:ln>
          </p:spPr>
          <p:txBody>
            <a:bodyPr lIns="38100" tIns="38100" rIns="38100" bIns="38100" anchor="b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1600">
                  <a:solidFill>
                    <a:schemeClr val="bg2">
                      <a:lumMod val="25000"/>
                    </a:schemeClr>
                  </a:solidFill>
                </a:rPr>
                <a:t>Market</a:t>
              </a:r>
              <a:br>
                <a:rPr lang="en-US" sz="1600">
                  <a:solidFill>
                    <a:schemeClr val="bg2">
                      <a:lumMod val="25000"/>
                    </a:schemeClr>
                  </a:solidFill>
                </a:rPr>
              </a:br>
              <a:r>
                <a:rPr lang="en-US" sz="1600">
                  <a:solidFill>
                    <a:schemeClr val="bg2">
                      <a:lumMod val="25000"/>
                    </a:schemeClr>
                  </a:solidFill>
                </a:rPr>
                <a:t>Penetration</a:t>
              </a:r>
            </a:p>
          </p:txBody>
        </p:sp>
        <p:sp>
          <p:nvSpPr>
            <p:cNvPr id="41" name="Rectangle">
              <a:extLst>
                <a:ext uri="{FF2B5EF4-FFF2-40B4-BE49-F238E27FC236}">
                  <a16:creationId xmlns:a16="http://schemas.microsoft.com/office/drawing/2014/main" id="{00361F1D-6EA3-8F49-B046-79F2A298C144}"/>
                </a:ext>
              </a:extLst>
            </p:cNvPr>
            <p:cNvSpPr/>
            <p:nvPr/>
          </p:nvSpPr>
          <p:spPr>
            <a:xfrm>
              <a:off x="5294259" y="4503173"/>
              <a:ext cx="1787125" cy="1214529"/>
            </a:xfrm>
            <a:prstGeom prst="rect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b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1600">
                  <a:solidFill>
                    <a:schemeClr val="bg1"/>
                  </a:solidFill>
                </a:rPr>
                <a:t>Product</a:t>
              </a:r>
              <a:br>
                <a:rPr lang="en-US" sz="1600">
                  <a:solidFill>
                    <a:schemeClr val="bg1"/>
                  </a:solidFill>
                </a:rPr>
              </a:br>
              <a:r>
                <a:rPr lang="en-US" sz="1600">
                  <a:solidFill>
                    <a:schemeClr val="bg1"/>
                  </a:solidFill>
                </a:rPr>
                <a:t>Extension</a:t>
              </a:r>
            </a:p>
          </p:txBody>
        </p:sp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116EF110-5E59-854C-B127-1D428C60D544}"/>
                </a:ext>
              </a:extLst>
            </p:cNvPr>
            <p:cNvSpPr/>
            <p:nvPr/>
          </p:nvSpPr>
          <p:spPr>
            <a:xfrm>
              <a:off x="7206900" y="4503173"/>
              <a:ext cx="1787127" cy="1214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7922"/>
                  </a:lnTo>
                  <a:cubicBezTo>
                    <a:pt x="21600" y="19942"/>
                    <a:pt x="20487" y="21600"/>
                    <a:pt x="19100" y="2160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b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1600" dirty="0">
                  <a:solidFill>
                    <a:schemeClr val="bg1"/>
                  </a:solidFill>
                </a:rPr>
                <a:t>Product Development</a:t>
              </a:r>
            </a:p>
          </p:txBody>
        </p:sp>
        <p:sp>
          <p:nvSpPr>
            <p:cNvPr id="43" name="Shape">
              <a:extLst>
                <a:ext uri="{FF2B5EF4-FFF2-40B4-BE49-F238E27FC236}">
                  <a16:creationId xmlns:a16="http://schemas.microsoft.com/office/drawing/2014/main" id="{D4B34533-0D14-9C45-8B9B-F98E9C0F48C0}"/>
                </a:ext>
              </a:extLst>
            </p:cNvPr>
            <p:cNvSpPr/>
            <p:nvPr/>
          </p:nvSpPr>
          <p:spPr>
            <a:xfrm>
              <a:off x="2855640" y="1801565"/>
              <a:ext cx="6144059" cy="4457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600" extrusionOk="0">
                  <a:moveTo>
                    <a:pt x="21529" y="19688"/>
                  </a:moveTo>
                  <a:lnTo>
                    <a:pt x="1348" y="19688"/>
                  </a:lnTo>
                  <a:lnTo>
                    <a:pt x="1348" y="87"/>
                  </a:lnTo>
                  <a:cubicBezTo>
                    <a:pt x="1348" y="41"/>
                    <a:pt x="1319" y="0"/>
                    <a:pt x="1285" y="0"/>
                  </a:cubicBezTo>
                  <a:lnTo>
                    <a:pt x="1285" y="0"/>
                  </a:lnTo>
                  <a:cubicBezTo>
                    <a:pt x="1252" y="0"/>
                    <a:pt x="1222" y="41"/>
                    <a:pt x="1222" y="87"/>
                  </a:cubicBezTo>
                  <a:lnTo>
                    <a:pt x="1222" y="765"/>
                  </a:lnTo>
                  <a:cubicBezTo>
                    <a:pt x="1222" y="1048"/>
                    <a:pt x="1054" y="1280"/>
                    <a:pt x="849" y="1280"/>
                  </a:cubicBezTo>
                  <a:lnTo>
                    <a:pt x="651" y="1280"/>
                  </a:lnTo>
                  <a:cubicBezTo>
                    <a:pt x="286" y="1280"/>
                    <a:pt x="-8" y="1691"/>
                    <a:pt x="0" y="2190"/>
                  </a:cubicBezTo>
                  <a:cubicBezTo>
                    <a:pt x="0" y="2798"/>
                    <a:pt x="0" y="3788"/>
                    <a:pt x="0" y="4396"/>
                  </a:cubicBezTo>
                  <a:cubicBezTo>
                    <a:pt x="-4" y="4900"/>
                    <a:pt x="290" y="5312"/>
                    <a:pt x="651" y="5312"/>
                  </a:cubicBezTo>
                  <a:lnTo>
                    <a:pt x="819" y="5312"/>
                  </a:lnTo>
                  <a:cubicBezTo>
                    <a:pt x="1084" y="5312"/>
                    <a:pt x="1264" y="5595"/>
                    <a:pt x="1218" y="5926"/>
                  </a:cubicBezTo>
                  <a:cubicBezTo>
                    <a:pt x="1218" y="6285"/>
                    <a:pt x="1214" y="6632"/>
                    <a:pt x="1214" y="6991"/>
                  </a:cubicBezTo>
                  <a:cubicBezTo>
                    <a:pt x="1273" y="7333"/>
                    <a:pt x="1088" y="7634"/>
                    <a:pt x="853" y="7634"/>
                  </a:cubicBezTo>
                  <a:lnTo>
                    <a:pt x="655" y="7634"/>
                  </a:lnTo>
                  <a:cubicBezTo>
                    <a:pt x="294" y="7634"/>
                    <a:pt x="5" y="8040"/>
                    <a:pt x="5" y="8532"/>
                  </a:cubicBezTo>
                  <a:lnTo>
                    <a:pt x="5" y="10768"/>
                  </a:lnTo>
                  <a:cubicBezTo>
                    <a:pt x="5" y="11266"/>
                    <a:pt x="299" y="11666"/>
                    <a:pt x="655" y="11666"/>
                  </a:cubicBezTo>
                  <a:lnTo>
                    <a:pt x="853" y="11666"/>
                  </a:lnTo>
                  <a:cubicBezTo>
                    <a:pt x="1059" y="11666"/>
                    <a:pt x="1227" y="11898"/>
                    <a:pt x="1227" y="12181"/>
                  </a:cubicBezTo>
                  <a:lnTo>
                    <a:pt x="1227" y="13467"/>
                  </a:lnTo>
                  <a:cubicBezTo>
                    <a:pt x="1227" y="13751"/>
                    <a:pt x="1059" y="13983"/>
                    <a:pt x="853" y="13983"/>
                  </a:cubicBezTo>
                  <a:lnTo>
                    <a:pt x="655" y="13983"/>
                  </a:lnTo>
                  <a:cubicBezTo>
                    <a:pt x="294" y="13983"/>
                    <a:pt x="5" y="14388"/>
                    <a:pt x="5" y="14881"/>
                  </a:cubicBezTo>
                  <a:cubicBezTo>
                    <a:pt x="5" y="15547"/>
                    <a:pt x="5" y="16451"/>
                    <a:pt x="5" y="17117"/>
                  </a:cubicBezTo>
                  <a:cubicBezTo>
                    <a:pt x="5" y="17615"/>
                    <a:pt x="299" y="18014"/>
                    <a:pt x="655" y="18014"/>
                  </a:cubicBezTo>
                  <a:lnTo>
                    <a:pt x="823" y="18014"/>
                  </a:lnTo>
                  <a:cubicBezTo>
                    <a:pt x="1063" y="18014"/>
                    <a:pt x="1231" y="18246"/>
                    <a:pt x="1231" y="18530"/>
                  </a:cubicBezTo>
                  <a:cubicBezTo>
                    <a:pt x="1231" y="18530"/>
                    <a:pt x="1231" y="19851"/>
                    <a:pt x="1231" y="19851"/>
                  </a:cubicBezTo>
                  <a:lnTo>
                    <a:pt x="3175" y="19851"/>
                  </a:lnTo>
                  <a:cubicBezTo>
                    <a:pt x="3381" y="19851"/>
                    <a:pt x="3549" y="20082"/>
                    <a:pt x="3549" y="20366"/>
                  </a:cubicBezTo>
                  <a:lnTo>
                    <a:pt x="3549" y="20702"/>
                  </a:lnTo>
                  <a:cubicBezTo>
                    <a:pt x="3549" y="21200"/>
                    <a:pt x="3843" y="21600"/>
                    <a:pt x="4199" y="21600"/>
                  </a:cubicBezTo>
                  <a:lnTo>
                    <a:pt x="5816" y="21600"/>
                  </a:lnTo>
                  <a:cubicBezTo>
                    <a:pt x="6177" y="21600"/>
                    <a:pt x="6467" y="21195"/>
                    <a:pt x="6467" y="20702"/>
                  </a:cubicBezTo>
                  <a:lnTo>
                    <a:pt x="6467" y="20366"/>
                  </a:lnTo>
                  <a:cubicBezTo>
                    <a:pt x="6467" y="20082"/>
                    <a:pt x="6635" y="19851"/>
                    <a:pt x="6841" y="19851"/>
                  </a:cubicBezTo>
                  <a:lnTo>
                    <a:pt x="9759" y="19851"/>
                  </a:lnTo>
                  <a:cubicBezTo>
                    <a:pt x="9965" y="19851"/>
                    <a:pt x="10133" y="20082"/>
                    <a:pt x="10133" y="20366"/>
                  </a:cubicBezTo>
                  <a:lnTo>
                    <a:pt x="10133" y="20702"/>
                  </a:lnTo>
                  <a:cubicBezTo>
                    <a:pt x="10133" y="21200"/>
                    <a:pt x="10427" y="21600"/>
                    <a:pt x="10784" y="21600"/>
                  </a:cubicBezTo>
                  <a:lnTo>
                    <a:pt x="12400" y="21600"/>
                  </a:lnTo>
                  <a:cubicBezTo>
                    <a:pt x="12761" y="21600"/>
                    <a:pt x="13051" y="21195"/>
                    <a:pt x="13051" y="20702"/>
                  </a:cubicBezTo>
                  <a:lnTo>
                    <a:pt x="13051" y="20366"/>
                  </a:lnTo>
                  <a:cubicBezTo>
                    <a:pt x="13051" y="20082"/>
                    <a:pt x="13219" y="19851"/>
                    <a:pt x="13425" y="19851"/>
                  </a:cubicBezTo>
                  <a:lnTo>
                    <a:pt x="16578" y="19851"/>
                  </a:lnTo>
                  <a:cubicBezTo>
                    <a:pt x="16784" y="19851"/>
                    <a:pt x="16952" y="20082"/>
                    <a:pt x="16952" y="20366"/>
                  </a:cubicBezTo>
                  <a:lnTo>
                    <a:pt x="16952" y="20702"/>
                  </a:lnTo>
                  <a:cubicBezTo>
                    <a:pt x="16952" y="21200"/>
                    <a:pt x="17246" y="21600"/>
                    <a:pt x="17603" y="21600"/>
                  </a:cubicBezTo>
                  <a:lnTo>
                    <a:pt x="19219" y="21600"/>
                  </a:lnTo>
                  <a:cubicBezTo>
                    <a:pt x="19581" y="21600"/>
                    <a:pt x="19870" y="21195"/>
                    <a:pt x="19870" y="20702"/>
                  </a:cubicBezTo>
                  <a:lnTo>
                    <a:pt x="19870" y="20366"/>
                  </a:lnTo>
                  <a:cubicBezTo>
                    <a:pt x="19870" y="20082"/>
                    <a:pt x="20038" y="19851"/>
                    <a:pt x="20244" y="19851"/>
                  </a:cubicBezTo>
                  <a:lnTo>
                    <a:pt x="21516" y="19851"/>
                  </a:lnTo>
                  <a:cubicBezTo>
                    <a:pt x="21550" y="19851"/>
                    <a:pt x="21579" y="19810"/>
                    <a:pt x="21579" y="19764"/>
                  </a:cubicBezTo>
                  <a:cubicBezTo>
                    <a:pt x="21592" y="19729"/>
                    <a:pt x="21563" y="19688"/>
                    <a:pt x="21529" y="19688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0AA6A06-16DC-9D49-864A-217F1C50FADE}"/>
                </a:ext>
              </a:extLst>
            </p:cNvPr>
            <p:cNvSpPr txBox="1"/>
            <p:nvPr/>
          </p:nvSpPr>
          <p:spPr>
            <a:xfrm>
              <a:off x="3881710" y="5929146"/>
              <a:ext cx="7591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EXISTING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8F1A7FC-4215-094F-A4F6-5C5195D64368}"/>
                </a:ext>
              </a:extLst>
            </p:cNvPr>
            <p:cNvSpPr txBox="1"/>
            <p:nvPr/>
          </p:nvSpPr>
          <p:spPr>
            <a:xfrm>
              <a:off x="5755713" y="5929146"/>
              <a:ext cx="8306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MODIFIED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6EB4D72-4592-9946-B26D-96255B991151}"/>
                </a:ext>
              </a:extLst>
            </p:cNvPr>
            <p:cNvSpPr txBox="1"/>
            <p:nvPr/>
          </p:nvSpPr>
          <p:spPr>
            <a:xfrm>
              <a:off x="7817651" y="5929146"/>
              <a:ext cx="4956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NEW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29C2670-D314-8B4F-945A-A3B3C660899D}"/>
                </a:ext>
              </a:extLst>
            </p:cNvPr>
            <p:cNvSpPr txBox="1"/>
            <p:nvPr/>
          </p:nvSpPr>
          <p:spPr>
            <a:xfrm rot="16200000">
              <a:off x="2674256" y="4971937"/>
              <a:ext cx="7591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EXISTING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BFA8262-C34B-1A40-967A-DB942D3BBE5D}"/>
                </a:ext>
              </a:extLst>
            </p:cNvPr>
            <p:cNvSpPr txBox="1"/>
            <p:nvPr/>
          </p:nvSpPr>
          <p:spPr>
            <a:xfrm rot="16200000">
              <a:off x="2638476" y="3624299"/>
              <a:ext cx="8306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MODIFIED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C10DB2A-2074-4045-B89C-83409C252B51}"/>
                </a:ext>
              </a:extLst>
            </p:cNvPr>
            <p:cNvSpPr txBox="1"/>
            <p:nvPr/>
          </p:nvSpPr>
          <p:spPr>
            <a:xfrm rot="16200000">
              <a:off x="2805989" y="2354489"/>
              <a:ext cx="4956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NEW</a:t>
              </a:r>
            </a:p>
          </p:txBody>
        </p:sp>
        <p:pic>
          <p:nvPicPr>
            <p:cNvPr id="6" name="Graphic 5" descr="Statistics">
              <a:extLst>
                <a:ext uri="{FF2B5EF4-FFF2-40B4-BE49-F238E27FC236}">
                  <a16:creationId xmlns:a16="http://schemas.microsoft.com/office/drawing/2014/main" id="{F5132778-B8F7-7143-9603-EBE241FFC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33457" y="1953278"/>
              <a:ext cx="507351" cy="507351"/>
            </a:xfrm>
            <a:prstGeom prst="rect">
              <a:avLst/>
            </a:prstGeom>
          </p:spPr>
        </p:pic>
        <p:pic>
          <p:nvPicPr>
            <p:cNvPr id="8" name="Graphic 7" descr="Gears">
              <a:extLst>
                <a:ext uri="{FF2B5EF4-FFF2-40B4-BE49-F238E27FC236}">
                  <a16:creationId xmlns:a16="http://schemas.microsoft.com/office/drawing/2014/main" id="{836A39E1-3CE5-2E4A-A92C-F849AB734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29394" y="4603085"/>
              <a:ext cx="507351" cy="507351"/>
            </a:xfrm>
            <a:prstGeom prst="rect">
              <a:avLst/>
            </a:prstGeom>
          </p:spPr>
        </p:pic>
        <p:pic>
          <p:nvPicPr>
            <p:cNvPr id="10" name="Graphic 9" descr="Box">
              <a:extLst>
                <a:ext uri="{FF2B5EF4-FFF2-40B4-BE49-F238E27FC236}">
                  <a16:creationId xmlns:a16="http://schemas.microsoft.com/office/drawing/2014/main" id="{03FB1F3D-FE63-604A-8CC0-49262758B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29394" y="3261119"/>
              <a:ext cx="507351" cy="507351"/>
            </a:xfrm>
            <a:prstGeom prst="rect">
              <a:avLst/>
            </a:prstGeom>
          </p:spPr>
        </p:pic>
        <p:pic>
          <p:nvPicPr>
            <p:cNvPr id="12" name="Graphic 11" descr="Coins">
              <a:extLst>
                <a:ext uri="{FF2B5EF4-FFF2-40B4-BE49-F238E27FC236}">
                  <a16:creationId xmlns:a16="http://schemas.microsoft.com/office/drawing/2014/main" id="{DA5DDA5C-92BB-9749-BDAD-92D7F0DF0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846787" y="1991487"/>
              <a:ext cx="507351" cy="507351"/>
            </a:xfrm>
            <a:prstGeom prst="rect">
              <a:avLst/>
            </a:prstGeom>
          </p:spPr>
        </p:pic>
        <p:pic>
          <p:nvPicPr>
            <p:cNvPr id="14" name="Graphic 13" descr="Arrow Rotate right">
              <a:extLst>
                <a:ext uri="{FF2B5EF4-FFF2-40B4-BE49-F238E27FC236}">
                  <a16:creationId xmlns:a16="http://schemas.microsoft.com/office/drawing/2014/main" id="{FE098F41-AAD8-4147-9B81-0D2750A02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996469" y="4603085"/>
              <a:ext cx="507351" cy="507351"/>
            </a:xfrm>
            <a:prstGeom prst="rect">
              <a:avLst/>
            </a:prstGeom>
          </p:spPr>
        </p:pic>
        <p:pic>
          <p:nvPicPr>
            <p:cNvPr id="16" name="Graphic 15" descr="Network">
              <a:extLst>
                <a:ext uri="{FF2B5EF4-FFF2-40B4-BE49-F238E27FC236}">
                  <a16:creationId xmlns:a16="http://schemas.microsoft.com/office/drawing/2014/main" id="{911C059B-B203-384F-82D1-7F3091785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033456" y="3306759"/>
              <a:ext cx="507351" cy="507351"/>
            </a:xfrm>
            <a:prstGeom prst="rect">
              <a:avLst/>
            </a:prstGeom>
          </p:spPr>
        </p:pic>
        <p:pic>
          <p:nvPicPr>
            <p:cNvPr id="18" name="Graphic 17" descr="Pause">
              <a:extLst>
                <a:ext uri="{FF2B5EF4-FFF2-40B4-BE49-F238E27FC236}">
                  <a16:creationId xmlns:a16="http://schemas.microsoft.com/office/drawing/2014/main" id="{ECDC7593-BC7A-3341-8897-005EA6D13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924554" y="1956252"/>
              <a:ext cx="507351" cy="507351"/>
            </a:xfrm>
            <a:prstGeom prst="rect">
              <a:avLst/>
            </a:prstGeom>
          </p:spPr>
        </p:pic>
        <p:pic>
          <p:nvPicPr>
            <p:cNvPr id="74" name="Graphic 73" descr="Pause">
              <a:extLst>
                <a:ext uri="{FF2B5EF4-FFF2-40B4-BE49-F238E27FC236}">
                  <a16:creationId xmlns:a16="http://schemas.microsoft.com/office/drawing/2014/main" id="{D9202FDB-FE0B-2942-B928-FD0775157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859680" y="3264057"/>
              <a:ext cx="507351" cy="507351"/>
            </a:xfrm>
            <a:prstGeom prst="rect">
              <a:avLst/>
            </a:prstGeom>
          </p:spPr>
        </p:pic>
        <p:pic>
          <p:nvPicPr>
            <p:cNvPr id="20" name="Graphic 19" descr="Shopping bag">
              <a:extLst>
                <a:ext uri="{FF2B5EF4-FFF2-40B4-BE49-F238E27FC236}">
                  <a16:creationId xmlns:a16="http://schemas.microsoft.com/office/drawing/2014/main" id="{03AF673E-1EEA-1445-ABB3-EF985FF06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817651" y="4586004"/>
              <a:ext cx="577030" cy="577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225386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howeet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91477</TotalTime>
  <Words>3001</Words>
  <PresentationFormat>Widescreen</PresentationFormat>
  <Paragraphs>580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Open Sans</vt:lpstr>
      <vt:lpstr>Showeet theme</vt:lpstr>
      <vt:lpstr>showeet</vt:lpstr>
      <vt:lpstr>Essential Marketing Models</vt:lpstr>
      <vt:lpstr>Table of Contents</vt:lpstr>
      <vt:lpstr>Essential Marketing Models </vt:lpstr>
      <vt:lpstr>Essential Marketing Models </vt:lpstr>
      <vt:lpstr>Essential Marketing Models </vt:lpstr>
      <vt:lpstr>Essential Marketing Models </vt:lpstr>
      <vt:lpstr>Essential Marketing Models </vt:lpstr>
      <vt:lpstr>Essential Marketing Models </vt:lpstr>
      <vt:lpstr>Essential Marketing Models </vt:lpstr>
      <vt:lpstr>Essential Marketing Models </vt:lpstr>
      <vt:lpstr>Essential Marketing Models </vt:lpstr>
      <vt:lpstr>Essential Marketing Models </vt:lpstr>
      <vt:lpstr>Essential Marketing Models </vt:lpstr>
      <vt:lpstr>Essential Marketing Models </vt:lpstr>
      <vt:lpstr>Essential Marketing Models </vt:lpstr>
      <vt:lpstr>Essential Marketing Models </vt:lpstr>
      <vt:lpstr>Essential Marketing Models </vt:lpstr>
      <vt:lpstr>Essential Marketing Models </vt:lpstr>
      <vt:lpstr>Essential Marketing Models </vt:lpstr>
      <vt:lpstr>Essential Marketing Models </vt:lpstr>
      <vt:lpstr>Essential Marketing Models </vt:lpstr>
      <vt:lpstr>Essential Marketing Models </vt:lpstr>
      <vt:lpstr>Essential Marketing Models </vt:lpstr>
      <vt:lpstr>Essential Marketing Models </vt:lpstr>
      <vt:lpstr>Essential Marketing Models </vt:lpstr>
      <vt:lpstr>Essential Marketing Models </vt:lpstr>
      <vt:lpstr>Thank You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Marketing Models</dc:title>
  <dc:creator>showeet.com</dc:creator>
  <dc:description>© Copyright Showeet.com</dc:description>
  <dcterms:created xsi:type="dcterms:W3CDTF">2011-05-09T14:18:21Z</dcterms:created>
  <dcterms:modified xsi:type="dcterms:W3CDTF">2020-05-12T21:47:13Z</dcterms:modified>
  <cp:category>Charts &amp; Diagrams</cp:category>
</cp:coreProperties>
</file>