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1107" r:id="rId2"/>
    <p:sldId id="277" r:id="rId3"/>
    <p:sldId id="876" r:id="rId4"/>
    <p:sldId id="925" r:id="rId5"/>
    <p:sldId id="1056" r:id="rId6"/>
    <p:sldId id="936" r:id="rId7"/>
    <p:sldId id="1057" r:id="rId8"/>
    <p:sldId id="955" r:id="rId9"/>
    <p:sldId id="1093" r:id="rId10"/>
    <p:sldId id="1094" r:id="rId11"/>
    <p:sldId id="1095" r:id="rId12"/>
    <p:sldId id="980" r:id="rId13"/>
    <p:sldId id="981" r:id="rId14"/>
    <p:sldId id="987" r:id="rId15"/>
    <p:sldId id="984" r:id="rId16"/>
    <p:sldId id="985" r:id="rId17"/>
    <p:sldId id="990" r:id="rId18"/>
    <p:sldId id="1042" r:id="rId19"/>
    <p:sldId id="1044" r:id="rId20"/>
    <p:sldId id="1050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3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84965" autoAdjust="0"/>
  </p:normalViewPr>
  <p:slideViewPr>
    <p:cSldViewPr snapToGrid="0" showGuides="1">
      <p:cViewPr varScale="1">
        <p:scale>
          <a:sx n="125" d="100"/>
          <a:sy n="125" d="100"/>
        </p:scale>
        <p:origin x="1650" y="10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6324600" y="9114472"/>
            <a:ext cx="866987" cy="30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94" tIns="0" rIns="19894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/>
              <a:pPr algn="r" rtl="0"/>
              <a:t>1</a:t>
            </a:fld>
            <a:endParaRPr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1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6.2.4 – Topologies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Mise en réseau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1.6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Réseaux fiables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Les réseaux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1.6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Réseaux fiables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1.6.1 - Architecture de réseau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45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Les réseaux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1.6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Réseaux fiables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1.6.2 – Tolérance</a:t>
            </a:r>
            <a:r>
              <a:rPr lang="fr-FR" baseline="0">
                <a:latin typeface="Arial" charset="0"/>
              </a:rPr>
              <a:t> aux pannes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32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Mise en réseau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1.6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Réseaux fiables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1.6.3 – Évolutivité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05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Les réseaux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1.6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Réseaux fiables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1.6.4 – Qualité de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433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Mise en réseau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1.6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Réseaux fiables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1.6.5 — Sécurité des réseaux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effectLst/>
              </a:rPr>
              <a:t>1.6.6 — Vérifiez votre compréhension — Réseaux fiables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33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Mise en réseau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1.10 -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pratique et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926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Les réseaux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1.10 -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pratique et questionnaire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1.10.1</a:t>
            </a:r>
            <a:r>
              <a:rPr lang="fr-FR" baseline="0">
                <a:latin typeface="Arial" charset="0"/>
              </a:rPr>
              <a:t> – </a:t>
            </a:r>
            <a:r>
              <a:rPr lang="fr-FR"/>
              <a:t>Qu'est-ce que j'ai appris dans ce module?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20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– Networking Today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New Terms and Commands</a:t>
            </a:r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Cisco Networking Academy Program</a:t>
            </a:r>
          </a:p>
          <a:p>
            <a:pPr rtl="0">
              <a:buFontTx/>
              <a:buNone/>
            </a:pPr>
            <a:r>
              <a:rPr lang="fr-FR" b="0"/>
              <a:t>Introduction aux Réseaux v7.0 (ITN)</a:t>
            </a:r>
          </a:p>
          <a:p>
            <a:pPr rtl="0">
              <a:buFontTx/>
              <a:buNone/>
            </a:pPr>
            <a:r>
              <a:rPr lang="fr-FR" sz="1200" b="0"/>
              <a:t>Module 1 : Mise en réseau</a:t>
            </a:r>
            <a:r>
              <a:rPr lang="fr-FR" sz="1200" b="0" baseline="0"/>
              <a:t> aujourd'hui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4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/>
              <a:t>1 - Mise en réseau aujourd'hui</a:t>
            </a:r>
          </a:p>
          <a:p>
            <a:pPr rtl="0"/>
            <a:r>
              <a:rPr lang="fr-FR"/>
              <a:t>1.0.2 – Qu'est-ce que je vais apprendre dans ce module?</a:t>
            </a:r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Mise en réseau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1.3 -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Topologies et représentations du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1.3.1 – Représentations</a:t>
            </a:r>
            <a:r>
              <a:rPr lang="fr-FR" baseline="0">
                <a:latin typeface="Arial" charset="0"/>
              </a:rPr>
              <a:t>du réseau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1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6.2.1: Topologies physiques et logiques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1 - Les réseaux aujourd'hui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1.3 -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Topologies et représentations du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1.3.2 - Diagrammes de topologie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>
                <a:effectLst/>
              </a:rPr>
              <a:t>1.3.3 — Vérifiez votre compréhension — Représentation du réseau et topologies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6.2.2 - Topologies 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6.2.3– Topologie WAN point à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2BE4A-CF89-4C31-BC76-9D7850E2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AF921-5749-4007-9E46-2823EBD3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459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 rtl="0">
              <a:buNone/>
            </a:pPr>
            <a:endParaRPr lang="fr-FR" sz="1600" b="1" dirty="0">
              <a:solidFill>
                <a:schemeClr val="accent4"/>
              </a:solidFill>
            </a:endParaRPr>
          </a:p>
        </p:txBody>
      </p:sp>
      <p:pic>
        <p:nvPicPr>
          <p:cNvPr id="3" name="Image 2" descr="Une image contenant cœlentéré, fond marin&#10;&#10;Description générée automatiquement">
            <a:extLst>
              <a:ext uri="{FF2B5EF4-FFF2-40B4-BE49-F238E27FC236}">
                <a16:creationId xmlns:a16="http://schemas.microsoft.com/office/drawing/2014/main" id="{F7EAB89D-9694-4FCC-9933-C51147A7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8" y="285750"/>
            <a:ext cx="7620000" cy="457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BE4DEFA-0C4F-4735-A988-CCBE6541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D5BDEF-D5A9-4740-AC89-FCE663D579DF}"/>
              </a:ext>
            </a:extLst>
          </p:cNvPr>
          <p:cNvSpPr txBox="1"/>
          <p:nvPr/>
        </p:nvSpPr>
        <p:spPr>
          <a:xfrm>
            <a:off x="1169361" y="1197261"/>
            <a:ext cx="40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Se connecter au monde</a:t>
            </a:r>
            <a:endParaRPr lang="fr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54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54000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Topologies du réseau </a:t>
            </a:r>
            <a:br>
              <a:rPr lang="en-US" dirty="0"/>
            </a:br>
            <a:r>
              <a:rPr lang="fr-FR" sz="2400" dirty="0"/>
              <a:t>Topologie WAN point à point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Les topologies point à point physiques connectent directement deux nœuds.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Les nœuds n'ont pas besoin de partager le support avec d'autres hôtes.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En outre, toutes les trames du support ne peuvent se déplacer que vers ou depuis les deux nœuds, les protocoles WAN Point-to-Point peuvent être très simples.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77" y="34083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Topologies du réseau</a:t>
            </a:r>
            <a:br>
              <a:rPr lang="en-US" dirty="0"/>
            </a:br>
            <a:r>
              <a:rPr lang="fr-FR" sz="2400"/>
              <a:t>Topologies LAN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681400"/>
            <a:ext cx="4047061" cy="3613533"/>
          </a:xfrm>
        </p:spPr>
        <p:txBody>
          <a:bodyPr/>
          <a:lstStyle/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Les périphériques finaux des réseaux locaux sont généralement interconnectés à l'aide d'une topologie étoile ou étoile étendue. Les topologies étoile et étoile étendue sont faciles à installer, très évolutives et faciles à dépanner.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Les technologies Ethernet </a:t>
            </a:r>
            <a:r>
              <a:rPr lang="fr-FR" sz="1600" dirty="0" err="1">
                <a:solidFill>
                  <a:srgbClr val="000000"/>
                </a:solidFill>
              </a:rPr>
              <a:t>Early</a:t>
            </a:r>
            <a:r>
              <a:rPr lang="fr-FR" sz="1600" dirty="0">
                <a:solidFill>
                  <a:srgbClr val="000000"/>
                </a:solidFill>
              </a:rPr>
              <a:t> et </a:t>
            </a:r>
            <a:r>
              <a:rPr lang="fr-FR" sz="1600" dirty="0" err="1">
                <a:solidFill>
                  <a:srgbClr val="000000"/>
                </a:solidFill>
              </a:rPr>
              <a:t>Legacy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Token</a:t>
            </a:r>
            <a:r>
              <a:rPr lang="fr-FR" sz="1600" dirty="0">
                <a:solidFill>
                  <a:srgbClr val="000000"/>
                </a:solidFill>
              </a:rPr>
              <a:t> Ring fournissent deux topologies supplémentaires: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0000"/>
                </a:solidFill>
              </a:rPr>
              <a:t>Topologie en bus</a:t>
            </a:r>
            <a:r>
              <a:rPr lang="fr-FR" sz="1600" dirty="0">
                <a:solidFill>
                  <a:srgbClr val="000000"/>
                </a:solidFill>
              </a:rPr>
              <a:t> : tous les systèmes finaux sont reliés entre eux et terminent à chaque extrémité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0000"/>
                </a:solidFill>
              </a:rPr>
              <a:t>Topologie en anneau </a:t>
            </a:r>
            <a:r>
              <a:rPr lang="fr-FR" sz="1600" dirty="0">
                <a:solidFill>
                  <a:srgbClr val="000000"/>
                </a:solidFill>
              </a:rPr>
              <a:t>— Chaque système d'extrémité est connecté à ses voisins respectifs pour former un anneau.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7830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fr-FR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1.6 – Réseaux fiables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9144000" cy="757551"/>
          </a:xfrm>
        </p:spPr>
        <p:txBody>
          <a:bodyPr/>
          <a:lstStyle/>
          <a:p>
            <a:pPr rtl="0"/>
            <a:r>
              <a:rPr lang="fr-FR" sz="1600"/>
              <a:t>Réseaux fiables</a:t>
            </a:r>
            <a:br>
              <a:rPr lang="en-US" altLang="en-US" dirty="0"/>
            </a:br>
            <a:r>
              <a:rPr lang="fr-FR"/>
              <a:t>Architecture des réseaux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883285" y="414868"/>
            <a:ext cx="4192621" cy="4075490"/>
          </a:xfrm>
        </p:spPr>
        <p:txBody>
          <a:bodyPr/>
          <a:lstStyle/>
          <a:p>
            <a:endParaRPr lang="en-CA" altLang="en-US" dirty="0"/>
          </a:p>
          <a:p>
            <a:pPr marL="0" indent="0" rtl="0">
              <a:buNone/>
            </a:pPr>
            <a:r>
              <a:rPr lang="fr-FR" sz="1600" dirty="0"/>
              <a:t>Architecture réseau désigne les technologies qui prennent en charge l'infrastructure qui déplace les données sur tout le réseau.</a:t>
            </a:r>
          </a:p>
          <a:p>
            <a:pPr marL="0" indent="0" rtl="0">
              <a:buNone/>
            </a:pPr>
            <a:r>
              <a:rPr lang="fr-FR" sz="1600" dirty="0"/>
              <a:t>Il existe quatre principales </a:t>
            </a:r>
            <a:r>
              <a:rPr lang="fr-FR" sz="1600"/>
              <a:t>caractéristiques que les </a:t>
            </a:r>
            <a:r>
              <a:rPr lang="fr-FR" sz="1600" dirty="0"/>
              <a:t>architectures sous-jacentes doivent prendre pour répondre aux attentes des utilisateurs 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 dirty="0"/>
              <a:t>Tolérance aux pannes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 dirty="0"/>
              <a:t>Évolutivité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 dirty="0"/>
              <a:t>Qualité de service (QoS)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 dirty="0"/>
              <a:t>Sécurité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5" y="824344"/>
            <a:ext cx="377242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08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8875300" cy="657417"/>
          </a:xfrm>
        </p:spPr>
        <p:txBody>
          <a:bodyPr/>
          <a:lstStyle/>
          <a:p>
            <a:pPr rtl="0"/>
            <a:r>
              <a:rPr lang="fr-FR" sz="1600"/>
              <a:t>Réseaux fiables</a:t>
            </a:r>
            <a:br>
              <a:rPr lang="en-US" altLang="en-US" dirty="0"/>
            </a:br>
            <a:r>
              <a:rPr lang="fr-FR"/>
              <a:t>Tolérance aux pannes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02765" y="698810"/>
            <a:ext cx="4174502" cy="4013508"/>
          </a:xfrm>
        </p:spPr>
        <p:txBody>
          <a:bodyPr/>
          <a:lstStyle/>
          <a:p>
            <a:pPr marL="0" indent="0" rtl="0">
              <a:buNone/>
            </a:pPr>
            <a:r>
              <a:rPr lang="fr-FR" sz="1600"/>
              <a:t>Un réseau tolérant aux pannes limite l'impact d'une défaillance d'en limitant le nombre de périphériques affectés. Plusieurs chemins d'accès sont nécessaires pour la tolérance de panne.</a:t>
            </a:r>
          </a:p>
          <a:p>
            <a:pPr marL="0" indent="0" rtl="0">
              <a:buNone/>
            </a:pPr>
            <a:r>
              <a:rPr lang="fr-FR" sz="1600"/>
              <a:t>Réseaux fiables assurent la redondance en mise en œuvre d'un réseau commuté de paquets.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/>
              <a:t>La commutation de paquets divise le trafic en paquets qui sont acheminés sur un réseau. 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/>
              <a:t>Chaque paquet peut théoriquement prendre un chemin différent vers la destination.</a:t>
            </a:r>
          </a:p>
          <a:p>
            <a:pPr marL="0" indent="0" rtl="0">
              <a:buNone/>
            </a:pPr>
            <a:r>
              <a:rPr lang="fr-FR" sz="1600"/>
              <a:t>Ce n'est pas possible avec les réseaux à commutation de circuits qui établissent des circuits dédiés.</a:t>
            </a:r>
          </a:p>
          <a:p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804" y="755961"/>
            <a:ext cx="4769261" cy="30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719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9144000" cy="757551"/>
          </a:xfrm>
        </p:spPr>
        <p:txBody>
          <a:bodyPr/>
          <a:lstStyle/>
          <a:p>
            <a:pPr rtl="0"/>
            <a:r>
              <a:rPr lang="fr-FR" sz="1600"/>
              <a:t>Réseaux fiables </a:t>
            </a:r>
            <a:br>
              <a:rPr lang="en-US" altLang="en-US" dirty="0"/>
            </a:br>
            <a:r>
              <a:rPr lang="fr-FR"/>
              <a:t>Évolutivité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432086" y="784034"/>
            <a:ext cx="3529770" cy="3384643"/>
          </a:xfrm>
        </p:spPr>
        <p:txBody>
          <a:bodyPr/>
          <a:lstStyle/>
          <a:p>
            <a:endParaRPr lang="en-CA" altLang="en-US" sz="1800" dirty="0"/>
          </a:p>
          <a:p>
            <a:pPr marL="0" indent="0" rtl="0">
              <a:buNone/>
            </a:pPr>
            <a:r>
              <a:rPr lang="fr-FR" sz="1800"/>
              <a:t>Un réseau évolutif est en mesure de s'étendre rapidement afin de prendre en charge de nouveaux utilisateurs et applications sans que cela n'affecte les performances du service fourni aux utilisateurs existants.</a:t>
            </a:r>
          </a:p>
          <a:p>
            <a:pPr marL="0" indent="0" rtl="0">
              <a:buNone/>
            </a:pPr>
            <a:r>
              <a:rPr lang="fr-FR" sz="1800"/>
              <a:t>Les concepteurs de réseau respectent des normes et protocoles afin de lui pour apporter les réseaux évolutifs.</a:t>
            </a:r>
          </a:p>
          <a:p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0" y="984157"/>
            <a:ext cx="5234470" cy="36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67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9056451" cy="757551"/>
          </a:xfrm>
        </p:spPr>
        <p:txBody>
          <a:bodyPr/>
          <a:lstStyle/>
          <a:p>
            <a:pPr rtl="0"/>
            <a:r>
              <a:rPr lang="fr-FR" sz="1600"/>
              <a:t>Réseaux fiables </a:t>
            </a:r>
            <a:br>
              <a:rPr lang="en-US" altLang="en-US" dirty="0"/>
            </a:br>
            <a:r>
              <a:rPr lang="fr-FR"/>
              <a:t> Qualité de service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7549" y="798944"/>
            <a:ext cx="3809042" cy="4147129"/>
          </a:xfrm>
        </p:spPr>
        <p:txBody>
          <a:bodyPr/>
          <a:lstStyle/>
          <a:p>
            <a:pPr marL="0" indent="0" rtl="0">
              <a:buNone/>
            </a:pPr>
            <a:r>
              <a:rPr lang="fr-FR"/>
              <a:t>Voix et vidéo en direct nécessitent des attentes plus élevés pour ces services dispensés. </a:t>
            </a:r>
          </a:p>
          <a:p>
            <a:pPr marL="0" indent="0" rtl="0">
              <a:buNone/>
            </a:pPr>
            <a:r>
              <a:rPr lang="fr-FR"/>
              <a:t>Avez-vous déjà regardé une vidéo en direct avec des pauses et des interruptions constantes ? Cela est dû lorsqu'il y a une demande de bande passante plus élevée que disponibles : et QoS n'est pas configurée.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/>
              <a:t>Qualité de service (QS) est le principal mécanisme utilisé pour assurer la transmission fiable des contenus pour tous les utilisateurs.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/>
              <a:t>Avec une politique de QoS en place, le routeur peut plus facilement gérer le flux de données et ⁪trafic voix.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91" y="798944"/>
            <a:ext cx="5106266" cy="39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28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5234470" cy="757551"/>
          </a:xfrm>
        </p:spPr>
        <p:txBody>
          <a:bodyPr/>
          <a:lstStyle/>
          <a:p>
            <a:pPr rtl="0"/>
            <a:r>
              <a:rPr lang="fr-FR" sz="1600"/>
              <a:t>Réseaux fiables </a:t>
            </a:r>
            <a:br>
              <a:rPr lang="en-US" altLang="en-US" dirty="0"/>
            </a:br>
            <a:r>
              <a:rPr lang="fr-FR"/>
              <a:t>Sécurité des réseaux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164667" y="132511"/>
            <a:ext cx="3687122" cy="4595354"/>
          </a:xfrm>
        </p:spPr>
        <p:txBody>
          <a:bodyPr/>
          <a:lstStyle/>
          <a:p>
            <a:pPr marL="0" indent="0" rtl="0">
              <a:buNone/>
            </a:pPr>
            <a:r>
              <a:rPr lang="fr-FR"/>
              <a:t>Il existe deux principaux types de ⁪sécurité du réseau qui doivent être résolus :  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500"/>
              <a:t>Sécurité d’infrastructure réseau</a:t>
            </a:r>
          </a:p>
          <a:p>
            <a:pPr lvl="2" rtl="0">
              <a:buFont typeface="Arial" panose="020B0604020202020204" pitchFamily="34" charset="0"/>
              <a:buChar char="•"/>
            </a:pPr>
            <a:r>
              <a:rPr lang="fr-FR" sz="1400"/>
              <a:t>Sécurité physique des dispositifs de réseau</a:t>
            </a:r>
          </a:p>
          <a:p>
            <a:pPr lvl="2" rtl="0">
              <a:buFont typeface="Arial" panose="020B0604020202020204" pitchFamily="34" charset="0"/>
              <a:buChar char="•"/>
            </a:pPr>
            <a:r>
              <a:rPr lang="fr-FR" sz="1400"/>
              <a:t>Prévention contre tout accès non - autorisé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500"/>
              <a:t>Sécurité des informations</a:t>
            </a:r>
          </a:p>
          <a:p>
            <a:pPr lvl="2" rtl="0">
              <a:buFont typeface="Arial" panose="020B0604020202020204" pitchFamily="34" charset="0"/>
              <a:buChar char="•"/>
            </a:pPr>
            <a:r>
              <a:rPr lang="fr-FR" sz="1400"/>
              <a:t>Protection de la documentation ou les données transmises sur le réseau</a:t>
            </a:r>
          </a:p>
          <a:p>
            <a:pPr marL="0" indent="0" rtl="0">
              <a:buNone/>
            </a:pPr>
            <a:r>
              <a:rPr lang="fr-FR"/>
              <a:t>Trois objectifs de ⁪sécurité du réseau :</a:t>
            </a:r>
          </a:p>
          <a:p>
            <a:pPr lvl="1" rtl="0"/>
            <a:r>
              <a:rPr lang="fr-FR"/>
              <a:t>Confidentialité - uniquement les destinataires prévus puissent lire les données</a:t>
            </a:r>
          </a:p>
          <a:p>
            <a:pPr lvl="1" rtl="0"/>
            <a:r>
              <a:rPr lang="fr-FR"/>
              <a:t>Intégrité - assurance que les données n'ont pas été altérées pendant leur transmission</a:t>
            </a:r>
          </a:p>
          <a:p>
            <a:pPr lvl="1" rtl="0"/>
            <a:r>
              <a:rPr lang="fr-FR"/>
              <a:t>Disponibilité - garantie d'un accès rapide et fiable aux données pour les utilisateurs autorisés</a:t>
            </a:r>
          </a:p>
          <a:p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" y="988631"/>
            <a:ext cx="4975518" cy="3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4663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1.10 Module pratique et questionnaire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216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7549" y="41393"/>
            <a:ext cx="4556169" cy="757551"/>
          </a:xfrm>
        </p:spPr>
        <p:txBody>
          <a:bodyPr/>
          <a:lstStyle/>
          <a:p>
            <a:pPr rtl="0"/>
            <a:r>
              <a:rPr lang="fr-FR" sz="1600"/>
              <a:t>Module Pratique et questionnaire</a:t>
            </a:r>
            <a:br>
              <a:rPr lang="en-US" altLang="en-US" dirty="0"/>
            </a:br>
            <a:r>
              <a:rPr lang="fr-FR"/>
              <a:t>Qu'est-ce que j'ai appris dans ce module 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576411"/>
          </a:xfrm>
        </p:spPr>
        <p:txBody>
          <a:bodyPr/>
          <a:lstStyle/>
          <a:p>
            <a:pPr lvl="2" rtl="0"/>
            <a:r>
              <a:rPr lang="fr-FR" sz="1600" dirty="0"/>
              <a:t>Tous les ordinateurs connectés à un réseau et qui participent directement aux communications transmises sur le réseau sont des hôtes.</a:t>
            </a:r>
          </a:p>
          <a:p>
            <a:pPr lvl="2" rtl="0"/>
            <a:r>
              <a:rPr lang="fr-FR" sz="1600" dirty="0"/>
              <a:t>Les diagrammes de réseaux utilisent souvent des symboles pour représenter les différents appareils et connexions qui composent un réseau. </a:t>
            </a:r>
          </a:p>
          <a:p>
            <a:pPr lvl="2" rtl="0"/>
            <a:r>
              <a:rPr lang="fr-FR" sz="1600" dirty="0"/>
              <a:t>Un diagramme permet de comprendre facilement comment les appareils se connectent dans un grand réseau.</a:t>
            </a:r>
          </a:p>
          <a:p>
            <a:pPr lvl="2" rtl="0"/>
            <a:r>
              <a:rPr lang="fr-FR" sz="1600" dirty="0"/>
              <a:t>Les deux types d'infrastructures de réseau sont les réseaux locaux (LAN) et les réseaux étendus (WAN).</a:t>
            </a:r>
          </a:p>
          <a:p>
            <a:pPr lvl="2"/>
            <a:r>
              <a:rPr lang="fr-FR" sz="1600" dirty="0"/>
              <a:t>L'architecture de réseau fait référence aux technologies qui soutiennent l'infrastructure et les services programmés et les règles, ou protocoles, qui font circuler les données sur le réseau.</a:t>
            </a:r>
          </a:p>
          <a:p>
            <a:pPr lvl="2"/>
            <a:r>
              <a:rPr lang="fr-FR" sz="1600" dirty="0"/>
              <a:t>Il existe quatre caractéristiques de base de l'architecture réseau : tolérance aux pannes, évolutivité, qualité de service (QoS) et sécurité.</a:t>
            </a:r>
          </a:p>
          <a:p>
            <a:pPr lvl="2"/>
            <a:endParaRPr lang="fr-FR" sz="1600" dirty="0"/>
          </a:p>
          <a:p>
            <a:pPr lvl="2" rtl="0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929511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1">
            <a:extLst>
              <a:ext uri="{FF2B5EF4-FFF2-40B4-BE49-F238E27FC236}">
                <a16:creationId xmlns:a16="http://schemas.microsoft.com/office/drawing/2014/main" id="{8F29EE34-14BC-4F83-AF92-4DDA4B0FB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56" y="-182166"/>
            <a:ext cx="6892529" cy="532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ZoneTexte 2">
            <a:extLst>
              <a:ext uri="{FF2B5EF4-FFF2-40B4-BE49-F238E27FC236}">
                <a16:creationId xmlns:a16="http://schemas.microsoft.com/office/drawing/2014/main" id="{77B3D3EA-923D-416A-9738-A97E9950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856" y="3381376"/>
            <a:ext cx="30575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fr-FR" sz="1200" b="1" dirty="0">
                <a:latin typeface="Roboto Black"/>
                <a:ea typeface="Roboto Black"/>
                <a:cs typeface="Roboto Black"/>
              </a:rPr>
              <a:t>Réseaux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CA" altLang="fr-FR" sz="1200" b="1" dirty="0">
                <a:latin typeface="Roboto Black"/>
                <a:ea typeface="Roboto Black"/>
                <a:cs typeface="Roboto Black"/>
              </a:rPr>
              <a:t>420-W33-SF</a:t>
            </a:r>
          </a:p>
          <a:p>
            <a:pPr>
              <a:spcBef>
                <a:spcPct val="0"/>
              </a:spcBef>
              <a:buFontTx/>
              <a:buNone/>
            </a:pPr>
            <a:endParaRPr lang="fr-CA" altLang="fr-FR" sz="1200" b="1" dirty="0">
              <a:latin typeface="Roboto Black"/>
              <a:ea typeface="Roboto Black"/>
              <a:cs typeface="Roboto Black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CA" altLang="fr-FR" sz="1200" b="1" dirty="0">
                <a:latin typeface="Roboto Black"/>
                <a:ea typeface="Roboto Black"/>
                <a:cs typeface="Roboto Black"/>
              </a:rPr>
              <a:t>André </a:t>
            </a:r>
            <a:r>
              <a:rPr lang="fr-CA" altLang="fr-FR" sz="1200" b="1" dirty="0" err="1">
                <a:latin typeface="Roboto Black"/>
                <a:ea typeface="Roboto Black"/>
                <a:cs typeface="Roboto Black"/>
              </a:rPr>
              <a:t>Boumso</a:t>
            </a:r>
            <a:r>
              <a:rPr lang="fr-CA" altLang="fr-FR" sz="1200" b="1" dirty="0">
                <a:latin typeface="Roboto Black"/>
                <a:ea typeface="Roboto Black"/>
                <a:cs typeface="Roboto Black"/>
              </a:rPr>
              <a:t>©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CA" altLang="fr-FR" sz="1200" b="1" dirty="0">
                <a:latin typeface="Roboto Black"/>
                <a:ea typeface="Roboto Black"/>
                <a:cs typeface="Roboto Black"/>
              </a:rPr>
              <a:t>Alain Parent©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fr-FR" sz="1400">
                <a:latin typeface="Arial" charset="0"/>
              </a:rPr>
              <a:t>Module 1</a:t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New Terms and Commands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625338"/>
              </p:ext>
            </p:extLst>
          </p:nvPr>
        </p:nvGraphicFramePr>
        <p:xfrm>
          <a:off x="144463" y="798513"/>
          <a:ext cx="8853486" cy="366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162">
                  <a:extLst>
                    <a:ext uri="{9D8B030D-6E8A-4147-A177-3AD203B41FA5}">
                      <a16:colId xmlns:a16="http://schemas.microsoft.com/office/drawing/2014/main" val="2731093094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353496225"/>
                    </a:ext>
                  </a:extLst>
                </a:gridCol>
                <a:gridCol w="2951162">
                  <a:extLst>
                    <a:ext uri="{9D8B030D-6E8A-4147-A177-3AD203B41FA5}">
                      <a16:colId xmlns:a16="http://schemas.microsoft.com/office/drawing/2014/main" val="28195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Network Interface </a:t>
                      </a:r>
                      <a:r>
                        <a:rPr lang="fr-FR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Card</a:t>
                      </a: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(NIC)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Physical Port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Interface</a:t>
                      </a: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Physical </a:t>
                      </a:r>
                      <a:r>
                        <a:rPr lang="fr-FR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topology</a:t>
                      </a:r>
                      <a:r>
                        <a:rPr lang="fr-FR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fr-FR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diagram</a:t>
                      </a:r>
                      <a:endParaRPr lang="fr-FR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topology</a:t>
                      </a: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diagram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Area Network (LAN)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Wide Area Network (WAN)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architecture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tolerant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network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Scalable network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Service (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</a:t>
                      </a: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  <a:endParaRPr lang="fr-FR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fr-FR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Bring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Your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(BYOD)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computing</a:t>
                      </a: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clouds</a:t>
                      </a: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Hybrid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clouds</a:t>
                      </a: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clouds</a:t>
                      </a: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clouds</a:t>
                      </a: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center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 home </a:t>
                      </a: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endParaRPr lang="fr-FR" sz="14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Powerline</a:t>
                      </a: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networking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Internet Service Provider (WISP)</a:t>
                      </a: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architecture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4978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751893"/>
            <a:ext cx="6672708" cy="644730"/>
          </a:xfrm>
        </p:spPr>
        <p:txBody>
          <a:bodyPr/>
          <a:lstStyle/>
          <a:p>
            <a:pPr rtl="0"/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1: Mise en réseau aujourd’hui (suite)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aux Réseaux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fr-FR"/>
              <a:t>Objectifs de ce module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31272" cy="827461"/>
          </a:xfrm>
        </p:spPr>
        <p:txBody>
          <a:bodyPr/>
          <a:lstStyle/>
          <a:p>
            <a:pPr marL="0" lvl="0" indent="0" defTabSz="914400" rtl="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sz="1400" b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Titre du module : </a:t>
            </a:r>
            <a:r>
              <a:rPr lang="fr-FR" sz="14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Mise en réseau aujourd'hui</a:t>
            </a: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marL="0" lvl="0" indent="0" defTabSz="914400" rtl="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sz="1400" b="1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Objectif du module</a:t>
            </a:r>
            <a:r>
              <a:rPr lang="fr-FR" sz="140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Expliquer les progrès des technologies modernes.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03712"/>
              </p:ext>
            </p:extLst>
          </p:nvPr>
        </p:nvGraphicFramePr>
        <p:xfrm>
          <a:off x="423333" y="1625600"/>
          <a:ext cx="8263467" cy="2914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7548">
                  <a:extLst>
                    <a:ext uri="{9D8B030D-6E8A-4147-A177-3AD203B41FA5}">
                      <a16:colId xmlns:a16="http://schemas.microsoft.com/office/drawing/2014/main" val="399010295"/>
                    </a:ext>
                  </a:extLst>
                </a:gridCol>
                <a:gridCol w="5345919">
                  <a:extLst>
                    <a:ext uri="{9D8B030D-6E8A-4147-A177-3AD203B41FA5}">
                      <a16:colId xmlns:a16="http://schemas.microsoft.com/office/drawing/2014/main" val="3417728144"/>
                    </a:ext>
                  </a:extLst>
                </a:gridCol>
              </a:tblGrid>
              <a:tr h="224116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Titre du rubrique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Objectif du rubrique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364302898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Les réseaux affectent nos vies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Expliquer comment les réseaux ont un impact sur notre vie quotidienne.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3530891527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Composants réseau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Expliquer comment les périphériques hôte et réseau sont utilisés.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662892947"/>
                  </a:ext>
                </a:extLst>
              </a:tr>
              <a:tr h="254659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FF0000"/>
                          </a:solidFill>
                          <a:effectLst/>
                        </a:rPr>
                        <a:t>Topologies et représentations du réseau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Expliquer les représentations du réseau et comment elles sont utilisées dans les topologies.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1283686363"/>
                  </a:ext>
                </a:extLst>
              </a:tr>
              <a:tr h="24991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Types courants de réseaux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Comparer les caractéristiques des types courants de réseaux.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2466644772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Connexions Internet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Expliquer comment les réseaux LAN et WAN s'interconnectent à Internet.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2893854660"/>
                  </a:ext>
                </a:extLst>
              </a:tr>
              <a:tr h="28772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solidFill>
                            <a:srgbClr val="FF0000"/>
                          </a:solidFill>
                          <a:effectLst/>
                        </a:rPr>
                        <a:t>Réseaux fiables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rgbClr val="FF0000"/>
                          </a:solidFill>
                          <a:effectLst/>
                        </a:rPr>
                        <a:t>Décrire les quatre conditions de base pour disposer d'un réseau fiable.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811040832"/>
                  </a:ext>
                </a:extLst>
              </a:tr>
              <a:tr h="406548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Tendances en matière de réseau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Expliquer comment les tendances telles que le BYOD, la collaboration en ligne, la vidéo et le cloud computing changent la façon dont nous interagissons.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2031869363"/>
                  </a:ext>
                </a:extLst>
              </a:tr>
              <a:tr h="28772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Sécurité du réseau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Identifier quelques menaces de sécurité de base et une solution pour tous les réseaux.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2746633774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Professionnel de l'IT</a:t>
                      </a: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Expliquer les possibilités d'emploi dans le domaine des réseaux.</a:t>
                      </a: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val="193890563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6.2 - Topologies du réseau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Topologies et représentations du réseau</a:t>
            </a:r>
            <a:br>
              <a:rPr lang="en-US" altLang="en-US" dirty="0"/>
            </a:br>
            <a:r>
              <a:rPr lang="fr-FR"/>
              <a:t>Représentations du réseau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67117" y="1152409"/>
            <a:ext cx="3997630" cy="3282194"/>
          </a:xfrm>
        </p:spPr>
        <p:txBody>
          <a:bodyPr/>
          <a:lstStyle/>
          <a:p>
            <a:pPr marL="0" indent="0" rtl="0">
              <a:buNone/>
            </a:pPr>
            <a:r>
              <a:rPr lang="fr-FR" sz="1600"/>
              <a:t>Schémas de réseaux, souvent appelées diagrammes de topologie, utilisent des symboles pour représenter les périphériques au sein du réseau.</a:t>
            </a:r>
          </a:p>
          <a:p>
            <a:pPr marL="0" indent="0" rtl="0">
              <a:buNone/>
            </a:pPr>
            <a:r>
              <a:rPr lang="fr-FR" sz="1600"/>
              <a:t>Les termes importants à connaître comprennent :</a:t>
            </a:r>
          </a:p>
          <a:p>
            <a:pPr lvl="2" rtl="0"/>
            <a:r>
              <a:rPr lang="fr-FR" sz="1600"/>
              <a:t>Carte réseau (NIC)</a:t>
            </a:r>
          </a:p>
          <a:p>
            <a:pPr lvl="2" rtl="0"/>
            <a:r>
              <a:rPr lang="fr-FR" sz="1600"/>
              <a:t>Port physique</a:t>
            </a:r>
          </a:p>
          <a:p>
            <a:pPr lvl="2" rtl="0"/>
            <a:r>
              <a:rPr lang="fr-FR" sz="1600"/>
              <a:t>Interface</a:t>
            </a:r>
          </a:p>
          <a:p>
            <a:pPr marL="261937" lvl="2" indent="0">
              <a:buNone/>
            </a:pPr>
            <a:endParaRPr lang="en-US" sz="1600" b="1" dirty="0"/>
          </a:p>
          <a:p>
            <a:pPr marL="261937" lvl="2" indent="0" rtl="0">
              <a:buNone/>
            </a:pPr>
            <a:r>
              <a:rPr lang="fr-FR" sz="1600" b="1"/>
              <a:t>Remarque</a:t>
            </a:r>
            <a:r>
              <a:rPr lang="fr-FR" sz="1600"/>
              <a:t>: Souvent, les termes "port" et "interface" sont utilisés de manière interchangeable</a:t>
            </a:r>
          </a:p>
          <a:p>
            <a:pPr lvl="2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47" y="983570"/>
            <a:ext cx="4880311" cy="3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8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52400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Topologies physiques et logiques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fr-FR" sz="1800" dirty="0">
                <a:solidFill>
                  <a:srgbClr val="000000"/>
                </a:solidFill>
              </a:rPr>
              <a:t>La topologie d'un réseau constitue l'organisation et la relation des périphériques réseau et les interconnexions existant entre eux.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800" dirty="0">
                <a:solidFill>
                  <a:srgbClr val="000000"/>
                </a:solidFill>
              </a:rPr>
              <a:t>Il comprend deux types différents de topologies utilisées pour décrire les réseaux: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Topologie physique </a:t>
            </a:r>
            <a:r>
              <a:rPr lang="fr-FR" sz="1800" dirty="0">
                <a:solidFill>
                  <a:srgbClr val="000000"/>
                </a:solidFill>
              </a:rPr>
              <a:t>: affiche les connexions physiques et la manière dont les périphériques sont interconnectés.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Topologie logique </a:t>
            </a:r>
            <a:r>
              <a:rPr lang="fr-FR" sz="1800" dirty="0">
                <a:solidFill>
                  <a:srgbClr val="000000"/>
                </a:solidFill>
              </a:rPr>
              <a:t>: identifie les connexions virtuelles entre les périphériques à l'aide d'interfaces de périphériques et des schémas d'adressage IP.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Représentations et topologies des réseaux</a:t>
            </a:r>
            <a:br>
              <a:rPr lang="en-US" altLang="en-US" dirty="0"/>
            </a:br>
            <a:r>
              <a:rPr lang="fr-FR"/>
              <a:t>Diagrammes de topologie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83940" y="797709"/>
            <a:ext cx="4062002" cy="740468"/>
          </a:xfrm>
        </p:spPr>
        <p:txBody>
          <a:bodyPr/>
          <a:lstStyle/>
          <a:p>
            <a:pPr marL="0" indent="0" rtl="0">
              <a:buNone/>
            </a:pPr>
            <a:r>
              <a:rPr lang="fr-FR"/>
              <a:t>Les diagrammes de topologie physique illustrent l'emplacement physique des dispositifs intermédiaires et de l'installation des câbles.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0" y="1712110"/>
            <a:ext cx="4168325" cy="268153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11703" y="756244"/>
            <a:ext cx="423229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fr-FR" sz="1500">
                <a:solidFill>
                  <a:srgbClr val="000000"/>
                </a:solidFill>
              </a:rPr>
              <a:t>Des diagrammes de topologie logique illustrent les dispositifs, les ports et le système d'adressage du réseau.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416" y="1712110"/>
            <a:ext cx="3971993" cy="267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2384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69334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Topologies WAN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 rtl="0"/>
            <a:r>
              <a:rPr lang="fr-FR" sz="1800" dirty="0">
                <a:solidFill>
                  <a:srgbClr val="000000"/>
                </a:solidFill>
              </a:rPr>
              <a:t>Ils comprend trois topologies physiques de réseau étendu courantes: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Point à point</a:t>
            </a:r>
            <a:r>
              <a:rPr lang="fr-FR" sz="1800" dirty="0">
                <a:solidFill>
                  <a:srgbClr val="000000"/>
                </a:solidFill>
              </a:rPr>
              <a:t> — la topologie WAN la plus simple et la plus courante. Elle se compose d'une liaison permanente entre deux terminaux.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Hub and </a:t>
            </a:r>
            <a:r>
              <a:rPr lang="fr-FR" sz="1800" b="1" dirty="0" err="1">
                <a:solidFill>
                  <a:srgbClr val="000000"/>
                </a:solidFill>
              </a:rPr>
              <a:t>Spoke</a:t>
            </a:r>
            <a:r>
              <a:rPr lang="fr-FR" sz="1800" dirty="0">
                <a:solidFill>
                  <a:srgbClr val="000000"/>
                </a:solidFill>
              </a:rPr>
              <a:t>: version WAN de la topologie en étoile, dans laquelle un site central connecte entre eux les sites des filiales à l'aide de liaisons point à point.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Maillée</a:t>
            </a:r>
            <a:r>
              <a:rPr lang="fr-FR" sz="1800" dirty="0">
                <a:solidFill>
                  <a:srgbClr val="000000"/>
                </a:solidFill>
              </a:rPr>
              <a:t>: cette topologie offre une haute disponibilité, mais nécessite que tous les systèmes finaux soient connectés entre eux.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16090</TotalTime>
  <Words>1589</Words>
  <Application>Microsoft Office PowerPoint</Application>
  <PresentationFormat>Affichage à l'écran (16:9)</PresentationFormat>
  <Paragraphs>226</Paragraphs>
  <Slides>21</Slides>
  <Notes>19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CiscoSans ExtraLight</vt:lpstr>
      <vt:lpstr>Roboto Black</vt:lpstr>
      <vt:lpstr>Wingdings</vt:lpstr>
      <vt:lpstr>Default Theme</vt:lpstr>
      <vt:lpstr>Présentation PowerPoint</vt:lpstr>
      <vt:lpstr>Présentation PowerPoint</vt:lpstr>
      <vt:lpstr>Module 1: Mise en réseau aujourd’hui (suite)</vt:lpstr>
      <vt:lpstr>Objectifs de ce module</vt:lpstr>
      <vt:lpstr>6.2 - Topologies du réseau</vt:lpstr>
      <vt:lpstr>Topologies et représentations du réseau Représentations du réseau</vt:lpstr>
      <vt:lpstr>Topologies du réseau Topologies physiques et logiques</vt:lpstr>
      <vt:lpstr>Représentations et topologies des réseaux Diagrammes de topologie</vt:lpstr>
      <vt:lpstr>Topologies du réseau Topologies WAN</vt:lpstr>
      <vt:lpstr>Topologies du réseau  Topologie WAN point à point</vt:lpstr>
      <vt:lpstr>Topologies du réseau Topologies LAN</vt:lpstr>
      <vt:lpstr>1.6 – Réseaux fiables</vt:lpstr>
      <vt:lpstr>Réseaux fiables Architecture des réseaux</vt:lpstr>
      <vt:lpstr>Réseaux fiables Tolérance aux pannes</vt:lpstr>
      <vt:lpstr>Réseaux fiables  Évolutivité</vt:lpstr>
      <vt:lpstr>Réseaux fiables   Qualité de service</vt:lpstr>
      <vt:lpstr>Réseaux fiables  Sécurité des réseaux</vt:lpstr>
      <vt:lpstr>1.10 Module pratique et questionnaire </vt:lpstr>
      <vt:lpstr>Module Pratique et questionnaire Qu'est-ce que j'ai appris dans ce module ? </vt:lpstr>
      <vt:lpstr>Module 1 New Terms and Commands</vt:lpstr>
      <vt:lpstr>Présentation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André Boumso</cp:lastModifiedBy>
  <cp:revision>830</cp:revision>
  <dcterms:created xsi:type="dcterms:W3CDTF">2016-08-22T22:27:36Z</dcterms:created>
  <dcterms:modified xsi:type="dcterms:W3CDTF">2022-01-10T16:39:16Z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