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6/17/2020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allen-institute-for-ai/CORD-19-research-challen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llen-institute-for-ai/CORD-19-research-challen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ubmed/" TargetMode="External"/><Relationship Id="rId2" Type="http://schemas.openxmlformats.org/officeDocument/2006/relationships/hyperlink" Target="https://github.com/ncbi-nlp/BioSentVec" TargetMode="External"/><Relationship Id="rId1" Type="http://schemas.openxmlformats.org/officeDocument/2006/relationships/slideLayout" Target="../slideLayouts/slideLayout2.xml"/><Relationship Id="rId5" Type="http://schemas.openxmlformats.org/officeDocument/2006/relationships/hyperlink" Target="https://www.nltk.org/" TargetMode="External"/><Relationship Id="rId4" Type="http://schemas.openxmlformats.org/officeDocument/2006/relationships/hyperlink" Target="https://physionet.org/works/MIMICIIIClinicalDatabase/access.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COVID19: Question-Answering Model</a:t>
            </a:r>
            <a:br>
              <a:rPr lang="en-US" sz="6000" dirty="0"/>
            </a:br>
            <a:endParaRPr lang="en-US" sz="6000" dirty="0"/>
          </a:p>
        </p:txBody>
      </p:sp>
      <p:sp>
        <p:nvSpPr>
          <p:cNvPr id="3" name="Subtitle 2"/>
          <p:cNvSpPr>
            <a:spLocks noGrp="1"/>
          </p:cNvSpPr>
          <p:nvPr>
            <p:ph type="subTitle" idx="1"/>
          </p:nvPr>
        </p:nvSpPr>
        <p:spPr/>
        <p:txBody>
          <a:bodyPr/>
          <a:lstStyle/>
          <a:p>
            <a:r>
              <a:rPr lang="en-US" sz="3600" dirty="0"/>
              <a:t>using </a:t>
            </a:r>
            <a:r>
              <a:rPr lang="en-US" sz="3600" dirty="0" smtClean="0"/>
              <a:t>Bio-Sent-</a:t>
            </a:r>
            <a:r>
              <a:rPr lang="en-US" sz="3600" dirty="0" err="1" smtClean="0"/>
              <a:t>Vec</a:t>
            </a:r>
            <a:r>
              <a:rPr lang="en-US" sz="3600" dirty="0" smtClean="0"/>
              <a:t> </a:t>
            </a:r>
            <a:r>
              <a:rPr lang="en-US" sz="3600" dirty="0"/>
              <a:t>Embedding</a:t>
            </a:r>
          </a:p>
          <a:p>
            <a:endParaRPr lang="en-US" dirty="0"/>
          </a:p>
        </p:txBody>
      </p:sp>
    </p:spTree>
    <p:extLst>
      <p:ext uri="{BB962C8B-B14F-4D97-AF65-F5344CB8AC3E}">
        <p14:creationId xmlns:p14="http://schemas.microsoft.com/office/powerpoint/2010/main" val="205305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KNN and Ranking</a:t>
            </a:r>
            <a:endParaRPr lang="en-US" dirty="0"/>
          </a:p>
        </p:txBody>
      </p:sp>
      <p:sp>
        <p:nvSpPr>
          <p:cNvPr id="3" name="Content Placeholder 2"/>
          <p:cNvSpPr>
            <a:spLocks noGrp="1"/>
          </p:cNvSpPr>
          <p:nvPr>
            <p:ph idx="1"/>
          </p:nvPr>
        </p:nvSpPr>
        <p:spPr/>
        <p:txBody>
          <a:bodyPr/>
          <a:lstStyle/>
          <a:p>
            <a:pPr fontAlgn="base"/>
            <a:r>
              <a:rPr lang="en-US" dirty="0"/>
              <a:t>The k-Nearest Neighbors algorithm (KNN)t is a very simple technique. First, I loaded entire </a:t>
            </a:r>
            <a:r>
              <a:rPr lang="en-US" dirty="0" err="1"/>
              <a:t>vectorized</a:t>
            </a:r>
            <a:r>
              <a:rPr lang="en-US" dirty="0"/>
              <a:t> sentences into the model as training. When I need to find the answer, we need to send a </a:t>
            </a:r>
            <a:r>
              <a:rPr lang="en-US" dirty="0" err="1"/>
              <a:t>vectorized</a:t>
            </a:r>
            <a:r>
              <a:rPr lang="en-US" dirty="0"/>
              <a:t> question string as input to the model and the </a:t>
            </a:r>
            <a:r>
              <a:rPr lang="en-US" dirty="0" err="1"/>
              <a:t>knn</a:t>
            </a:r>
            <a:r>
              <a:rPr lang="en-US" dirty="0"/>
              <a:t> model outputs the most similar records from the training sentence corpus with the score. From these neighbors, a summarized answer is made. A similarity between records can be measured in many different ways. I used default here.</a:t>
            </a:r>
          </a:p>
          <a:p>
            <a:pPr fontAlgn="base"/>
            <a:r>
              <a:rPr lang="en-US" dirty="0"/>
              <a:t>from </a:t>
            </a:r>
            <a:r>
              <a:rPr lang="en-US" dirty="0" err="1"/>
              <a:t>sklearn.neighbors</a:t>
            </a:r>
            <a:r>
              <a:rPr lang="en-US" dirty="0"/>
              <a:t> import </a:t>
            </a:r>
            <a:r>
              <a:rPr lang="en-US" dirty="0" err="1"/>
              <a:t>NearestNeighbors</a:t>
            </a:r>
            <a:endParaRPr lang="en-US" dirty="0"/>
          </a:p>
          <a:p>
            <a:pPr fontAlgn="base"/>
            <a:r>
              <a:rPr lang="en-US" dirty="0" err="1"/>
              <a:t>nbrs</a:t>
            </a:r>
            <a:r>
              <a:rPr lang="en-US" dirty="0"/>
              <a:t> = </a:t>
            </a:r>
            <a:r>
              <a:rPr lang="en-US" dirty="0" err="1"/>
              <a:t>NearestNeighbors</a:t>
            </a:r>
            <a:r>
              <a:rPr lang="en-US" dirty="0"/>
              <a:t>(</a:t>
            </a:r>
            <a:r>
              <a:rPr lang="en-US" dirty="0" err="1"/>
              <a:t>n_neighbors</a:t>
            </a:r>
            <a:r>
              <a:rPr lang="en-US" dirty="0"/>
              <a:t>=2, algorithm='</a:t>
            </a:r>
            <a:r>
              <a:rPr lang="en-US" dirty="0" err="1"/>
              <a:t>ball_tree</a:t>
            </a:r>
            <a:r>
              <a:rPr lang="en-US" dirty="0"/>
              <a:t>').fit(</a:t>
            </a:r>
            <a:r>
              <a:rPr lang="en-US" dirty="0" err="1"/>
              <a:t>embs</a:t>
            </a:r>
            <a:r>
              <a:rPr lang="en-US" dirty="0"/>
              <a:t>)</a:t>
            </a:r>
          </a:p>
          <a:p>
            <a:endParaRPr lang="en-US" dirty="0"/>
          </a:p>
        </p:txBody>
      </p:sp>
    </p:spTree>
    <p:extLst>
      <p:ext uri="{BB962C8B-B14F-4D97-AF65-F5344CB8AC3E}">
        <p14:creationId xmlns:p14="http://schemas.microsoft.com/office/powerpoint/2010/main" val="315006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Test the Model</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sz="1600" dirty="0"/>
              <a:t>Using trained </a:t>
            </a:r>
            <a:r>
              <a:rPr lang="en-US" sz="1600" dirty="0" err="1"/>
              <a:t>kneighbors</a:t>
            </a:r>
            <a:r>
              <a:rPr lang="en-US" sz="1600" dirty="0"/>
              <a:t> model passing the question. </a:t>
            </a:r>
          </a:p>
          <a:p>
            <a:pPr fontAlgn="base"/>
            <a:r>
              <a:rPr lang="en-US" sz="1600" dirty="0" err="1"/>
              <a:t>emb</a:t>
            </a:r>
            <a:r>
              <a:rPr lang="en-US" sz="1600" dirty="0"/>
              <a:t> = </a:t>
            </a:r>
            <a:r>
              <a:rPr lang="en-US" sz="1600" dirty="0" err="1" smtClean="0"/>
              <a:t>model.embed_sentence</a:t>
            </a:r>
            <a:endParaRPr lang="en-US" sz="1600" dirty="0" smtClean="0"/>
          </a:p>
          <a:p>
            <a:pPr fontAlgn="base"/>
            <a:r>
              <a:rPr lang="en-US" sz="1600" dirty="0" smtClean="0"/>
              <a:t>distances</a:t>
            </a:r>
            <a:r>
              <a:rPr lang="en-US" sz="1600" dirty="0"/>
              <a:t>, indices = </a:t>
            </a:r>
            <a:r>
              <a:rPr lang="en-US" sz="1600" dirty="0" err="1"/>
              <a:t>nbrs.kneighbors</a:t>
            </a:r>
            <a:r>
              <a:rPr lang="en-US" sz="1600" dirty="0"/>
              <a:t>(</a:t>
            </a:r>
            <a:r>
              <a:rPr lang="en-US" sz="1600" dirty="0" err="1"/>
              <a:t>emb</a:t>
            </a:r>
            <a:r>
              <a:rPr lang="en-US" sz="1600" dirty="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083" y="3196775"/>
            <a:ext cx="10058400" cy="3506679"/>
          </a:xfrm>
          <a:prstGeom prst="rect">
            <a:avLst/>
          </a:prstGeom>
        </p:spPr>
      </p:pic>
    </p:spTree>
    <p:extLst>
      <p:ext uri="{BB962C8B-B14F-4D97-AF65-F5344CB8AC3E}">
        <p14:creationId xmlns:p14="http://schemas.microsoft.com/office/powerpoint/2010/main" val="162724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306359"/>
            <a:ext cx="8947150" cy="3688319"/>
          </a:xfrm>
        </p:spPr>
      </p:pic>
    </p:spTree>
    <p:extLst>
      <p:ext uri="{BB962C8B-B14F-4D97-AF65-F5344CB8AC3E}">
        <p14:creationId xmlns:p14="http://schemas.microsoft.com/office/powerpoint/2010/main" val="196880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Using </a:t>
            </a:r>
            <a:r>
              <a:rPr lang="en-US" dirty="0" err="1"/>
              <a:t>BioSentVec</a:t>
            </a:r>
            <a:r>
              <a:rPr lang="en-US" dirty="0"/>
              <a:t> embedding and KNN algorithms is not the only solution, here are few alternative approaches.</a:t>
            </a:r>
          </a:p>
          <a:p>
            <a:pPr marL="0" indent="0" fontAlgn="base">
              <a:buNone/>
            </a:pPr>
            <a:r>
              <a:rPr lang="en-US" dirty="0"/>
              <a:t>●     </a:t>
            </a:r>
            <a:r>
              <a:rPr lang="en-US" dirty="0" smtClean="0"/>
              <a:t>We </a:t>
            </a:r>
            <a:r>
              <a:rPr lang="en-US" dirty="0"/>
              <a:t>can develop a custom model based on predefined keyword (fuzzy </a:t>
            </a:r>
            <a:r>
              <a:rPr lang="en-US" dirty="0" smtClean="0"/>
              <a:t>	keywords</a:t>
            </a:r>
            <a:r>
              <a:rPr lang="en-US" dirty="0"/>
              <a:t>) domain dictionary and redefined rules using regular expression for </a:t>
            </a:r>
            <a:r>
              <a:rPr lang="en-US" dirty="0" smtClean="0"/>
              <a:t>	building </a:t>
            </a:r>
            <a:r>
              <a:rPr lang="en-US" dirty="0"/>
              <a:t>a rule-based semantic search tool. This kind of model works very well </a:t>
            </a:r>
            <a:r>
              <a:rPr lang="en-US" dirty="0" smtClean="0"/>
              <a:t>	with </a:t>
            </a:r>
            <a:r>
              <a:rPr lang="en-US" dirty="0"/>
              <a:t>a narrow knowledge set and can be implemented quickly.</a:t>
            </a:r>
          </a:p>
          <a:p>
            <a:pPr marL="0" indent="0" fontAlgn="base">
              <a:buNone/>
            </a:pPr>
            <a:r>
              <a:rPr lang="en-US" dirty="0"/>
              <a:t>●      We can develop a quick Question Answering model using BERT based </a:t>
            </a:r>
            <a:r>
              <a:rPr lang="en-US" dirty="0" smtClean="0"/>
              <a:t>pre-	trained </a:t>
            </a:r>
            <a:r>
              <a:rPr lang="en-US" dirty="0"/>
              <a:t>Sentence Transformer models.</a:t>
            </a:r>
          </a:p>
          <a:p>
            <a:pPr marL="0" indent="0" fontAlgn="base">
              <a:buNone/>
            </a:pPr>
            <a:r>
              <a:rPr lang="en-US" dirty="0"/>
              <a:t>●      And many more options</a:t>
            </a:r>
          </a:p>
          <a:p>
            <a:pPr marL="0" indent="0" fontAlgn="base">
              <a:buNone/>
            </a:pPr>
            <a:r>
              <a:rPr lang="en-US" dirty="0" smtClean="0"/>
              <a:t>	I </a:t>
            </a:r>
            <a:r>
              <a:rPr lang="en-US" dirty="0"/>
              <a:t>am planning to try a similar question answering model with twitter streaming </a:t>
            </a:r>
            <a:r>
              <a:rPr lang="en-US" dirty="0" smtClean="0"/>
              <a:t>	data</a:t>
            </a:r>
            <a:r>
              <a:rPr lang="en-US" dirty="0"/>
              <a:t>.</a:t>
            </a:r>
          </a:p>
          <a:p>
            <a:pPr marL="0" indent="0" fontAlgn="base">
              <a:buNone/>
            </a:pPr>
            <a:r>
              <a:rPr lang="en-US" i="1" dirty="0" smtClean="0"/>
              <a:t>	Final </a:t>
            </a:r>
            <a:r>
              <a:rPr lang="en-US" i="1" dirty="0"/>
              <a:t>Note: I am not a heather professional to comment on the output provided </a:t>
            </a:r>
            <a:r>
              <a:rPr lang="en-US" i="1" dirty="0" smtClean="0"/>
              <a:t>	by </a:t>
            </a:r>
            <a:r>
              <a:rPr lang="en-US" i="1" dirty="0"/>
              <a:t>the model and this article purpose to illustrate the possible solution.</a:t>
            </a:r>
            <a:endParaRPr lang="en-US" dirty="0"/>
          </a:p>
          <a:p>
            <a:endParaRPr lang="en-US" dirty="0"/>
          </a:p>
        </p:txBody>
      </p:sp>
    </p:spTree>
    <p:extLst>
      <p:ext uri="{BB962C8B-B14F-4D97-AF65-F5344CB8AC3E}">
        <p14:creationId xmlns:p14="http://schemas.microsoft.com/office/powerpoint/2010/main" val="8829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endParaRPr lang="en-US" dirty="0"/>
          </a:p>
        </p:txBody>
      </p:sp>
      <p:sp>
        <p:nvSpPr>
          <p:cNvPr id="3" name="Content Placeholder 2"/>
          <p:cNvSpPr>
            <a:spLocks noGrp="1"/>
          </p:cNvSpPr>
          <p:nvPr>
            <p:ph idx="1"/>
          </p:nvPr>
        </p:nvSpPr>
        <p:spPr/>
        <p:txBody>
          <a:bodyPr/>
          <a:lstStyle/>
          <a:p>
            <a:pPr marL="0" indent="0" fontAlgn="base">
              <a:buNone/>
            </a:pPr>
            <a:r>
              <a:rPr lang="en-US" dirty="0"/>
              <a:t>●      This solution primarily based on the </a:t>
            </a:r>
            <a:r>
              <a:rPr lang="en-US" dirty="0" err="1"/>
              <a:t>BioSentVec</a:t>
            </a:r>
            <a:r>
              <a:rPr lang="en-US" dirty="0"/>
              <a:t> pre-trained morel </a:t>
            </a:r>
            <a:r>
              <a:rPr lang="en-US" dirty="0" smtClean="0"/>
              <a:t>	 	  big </a:t>
            </a:r>
            <a:r>
              <a:rPr lang="en-US" dirty="0"/>
              <a:t>thanks for the developers and the original BERT model </a:t>
            </a:r>
            <a:r>
              <a:rPr lang="en-US" dirty="0" smtClean="0"/>
              <a:t>	   	  		  developed</a:t>
            </a:r>
            <a:r>
              <a:rPr lang="en-US" dirty="0"/>
              <a:t>.</a:t>
            </a:r>
          </a:p>
          <a:p>
            <a:pPr marL="0" indent="0" fontAlgn="base">
              <a:buNone/>
            </a:pPr>
            <a:r>
              <a:rPr lang="en-US" dirty="0"/>
              <a:t>●      Dataset downloaded from </a:t>
            </a:r>
            <a:r>
              <a:rPr lang="en-US" dirty="0" smtClean="0"/>
              <a:t>	Kaggle.com</a:t>
            </a:r>
            <a:r>
              <a:rPr lang="en-US" dirty="0"/>
              <a:t>. </a:t>
            </a:r>
            <a:r>
              <a:rPr lang="en-US" dirty="0">
                <a:hlinkClick r:id="rId2"/>
              </a:rPr>
              <a:t>https://</a:t>
            </a:r>
            <a:r>
              <a:rPr lang="en-US" dirty="0" smtClean="0">
                <a:hlinkClick r:id="rId2"/>
              </a:rPr>
              <a:t>www.kaggle.com/allen-institute-for-ai/CORD-19-research-challenge</a:t>
            </a:r>
            <a:endParaRPr lang="en-US" dirty="0"/>
          </a:p>
          <a:p>
            <a:endParaRPr lang="en-US" dirty="0"/>
          </a:p>
        </p:txBody>
      </p:sp>
    </p:spTree>
    <p:extLst>
      <p:ext uri="{BB962C8B-B14F-4D97-AF65-F5344CB8AC3E}">
        <p14:creationId xmlns:p14="http://schemas.microsoft.com/office/powerpoint/2010/main" val="26885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Upgrade </a:t>
            </a:r>
            <a:endParaRPr lang="en-US" b="1" dirty="0"/>
          </a:p>
        </p:txBody>
      </p:sp>
      <p:sp>
        <p:nvSpPr>
          <p:cNvPr id="3" name="Content Placeholder 2"/>
          <p:cNvSpPr>
            <a:spLocks noGrp="1"/>
          </p:cNvSpPr>
          <p:nvPr>
            <p:ph idx="1"/>
          </p:nvPr>
        </p:nvSpPr>
        <p:spPr/>
        <p:txBody>
          <a:bodyPr/>
          <a:lstStyle/>
          <a:p>
            <a:r>
              <a:rPr lang="en-US" sz="2400" dirty="0" smtClean="0"/>
              <a:t>Task3 :What </a:t>
            </a:r>
            <a:r>
              <a:rPr lang="en-US" sz="2400" dirty="0"/>
              <a:t>do we know about virus genetics, origin, and evolution?</a:t>
            </a:r>
          </a:p>
          <a:p>
            <a:pPr fontAlgn="base"/>
            <a:r>
              <a:rPr lang="en-US" dirty="0"/>
              <a:t>COVID-19 Open Research Dataset Challenge (CORD-19</a:t>
            </a:r>
            <a:r>
              <a:rPr lang="en-US" dirty="0" smtClean="0"/>
              <a:t>)</a:t>
            </a:r>
          </a:p>
          <a:p>
            <a:pPr fontAlgn="base"/>
            <a:endParaRPr lang="en-US" dirty="0"/>
          </a:p>
          <a:p>
            <a:r>
              <a:rPr lang="en-US" b="1" dirty="0" smtClean="0"/>
              <a:t>Team Members</a:t>
            </a:r>
          </a:p>
          <a:p>
            <a:pPr marL="0" indent="0">
              <a:buNone/>
            </a:pPr>
            <a:r>
              <a:rPr lang="en-US" dirty="0" smtClean="0"/>
              <a:t>1- Abdellatif </a:t>
            </a:r>
            <a:r>
              <a:rPr lang="en-US" dirty="0" err="1" smtClean="0"/>
              <a:t>Ebrahim</a:t>
            </a:r>
            <a:r>
              <a:rPr lang="en-US" dirty="0" smtClean="0"/>
              <a:t> </a:t>
            </a:r>
            <a:r>
              <a:rPr lang="en-US" dirty="0" err="1" smtClean="0"/>
              <a:t>Foaad</a:t>
            </a:r>
            <a:endParaRPr lang="en-US" dirty="0" smtClean="0"/>
          </a:p>
          <a:p>
            <a:pPr marL="0" indent="0">
              <a:buNone/>
            </a:pPr>
            <a:r>
              <a:rPr lang="en-US" dirty="0" smtClean="0"/>
              <a:t>2- </a:t>
            </a:r>
            <a:r>
              <a:rPr lang="en-US" dirty="0" err="1" smtClean="0"/>
              <a:t>Walid</a:t>
            </a:r>
            <a:r>
              <a:rPr lang="en-US" dirty="0"/>
              <a:t> </a:t>
            </a:r>
            <a:r>
              <a:rPr lang="en-US" dirty="0" smtClean="0"/>
              <a:t>Salah </a:t>
            </a:r>
            <a:r>
              <a:rPr lang="en-US" dirty="0" err="1" smtClean="0"/>
              <a:t>Eldien</a:t>
            </a:r>
            <a:endParaRPr lang="en-US" dirty="0" smtClean="0"/>
          </a:p>
          <a:p>
            <a:pPr marL="0" indent="0">
              <a:buNone/>
            </a:pPr>
            <a:r>
              <a:rPr lang="en-US" dirty="0"/>
              <a:t>3- </a:t>
            </a:r>
            <a:r>
              <a:rPr lang="en-US" dirty="0" err="1"/>
              <a:t>Usama</a:t>
            </a:r>
            <a:r>
              <a:rPr lang="en-US" dirty="0"/>
              <a:t> </a:t>
            </a:r>
            <a:r>
              <a:rPr lang="en-US" dirty="0" err="1"/>
              <a:t>Fouad</a:t>
            </a:r>
            <a:r>
              <a:rPr lang="en-US" dirty="0"/>
              <a:t> </a:t>
            </a:r>
            <a:r>
              <a:rPr lang="en-US" dirty="0" err="1" smtClean="0"/>
              <a:t>Eltmsah</a:t>
            </a:r>
            <a:endParaRPr lang="en-US" dirty="0" smtClean="0"/>
          </a:p>
          <a:p>
            <a:pPr marL="0" indent="0">
              <a:buNone/>
            </a:pPr>
            <a:r>
              <a:rPr lang="en-US" dirty="0" smtClean="0"/>
              <a:t>4- </a:t>
            </a:r>
            <a:r>
              <a:rPr lang="en-US" dirty="0" err="1" smtClean="0"/>
              <a:t>Younis</a:t>
            </a:r>
            <a:r>
              <a:rPr lang="en-US" dirty="0" smtClean="0"/>
              <a:t> Saeed </a:t>
            </a:r>
            <a:r>
              <a:rPr lang="en-US" dirty="0" err="1" smtClean="0"/>
              <a:t>Younis</a:t>
            </a:r>
            <a:endParaRPr lang="en-US" dirty="0" smtClean="0"/>
          </a:p>
        </p:txBody>
      </p:sp>
    </p:spTree>
    <p:extLst>
      <p:ext uri="{BB962C8B-B14F-4D97-AF65-F5344CB8AC3E}">
        <p14:creationId xmlns:p14="http://schemas.microsoft.com/office/powerpoint/2010/main" val="426049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 As we see COVID19 affected 1.5M people globally and 100k deaths, the worldwide AI research community are trying help medical community whatever the way we could. Many of medical questions are leads to research papers for answers. These questions are suitable for text mining, and developing text mining tools to provide insights on these questions.</a:t>
            </a:r>
          </a:p>
          <a:p>
            <a:pPr fontAlgn="base"/>
            <a:r>
              <a:rPr lang="en-US" dirty="0" smtClean="0"/>
              <a:t>In </a:t>
            </a:r>
            <a:r>
              <a:rPr lang="en-US" dirty="0"/>
              <a:t>this blog, I want to share how you can use BERT based </a:t>
            </a:r>
            <a:r>
              <a:rPr lang="en-US" dirty="0" smtClean="0"/>
              <a:t>embedding</a:t>
            </a:r>
            <a:r>
              <a:rPr lang="en-US" dirty="0"/>
              <a:t> pre-trained model can be used to build a text-based Question and Answering tool for fining answers related to Coronavirus from COVID19 research papers repository.</a:t>
            </a:r>
          </a:p>
          <a:p>
            <a:pPr fontAlgn="base"/>
            <a:r>
              <a:rPr lang="en-US" dirty="0"/>
              <a:t>When I was with IBM, I involved a similar solution to IBM Risk Insights, which search for supply chain risks from the news articles, tweets, and weather data. Based on the base idea from the Risk Insights project and Biology knowledge domain for </a:t>
            </a:r>
            <a:r>
              <a:rPr lang="en-US" dirty="0" smtClean="0"/>
              <a:t>embedding, </a:t>
            </a:r>
            <a:r>
              <a:rPr lang="en-US" dirty="0"/>
              <a:t>I developed this model. With this model, users can search for research papers to find out and outputs related articles and which paper, under which section the user could find answers for the input question. Also, it displays the related paragraphs as output. It returns top article with highlighted answer sentences from the articles.</a:t>
            </a:r>
          </a:p>
          <a:p>
            <a:endParaRPr lang="en-US" dirty="0"/>
          </a:p>
        </p:txBody>
      </p:sp>
    </p:spTree>
    <p:extLst>
      <p:ext uri="{BB962C8B-B14F-4D97-AF65-F5344CB8AC3E}">
        <p14:creationId xmlns:p14="http://schemas.microsoft.com/office/powerpoint/2010/main" val="222951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In response to the COVID-19 pandemic, the White House and a coalition of leading research groups have prepared the COVID-19 Open Research Dataset (CORD-19). CORD-19 is a resource of over 52,000 scholarly articles, including over 41,000 with full text, about COVID-19, SARS-CoV-2, and related coronaviruses.  This dataset is publicly available in </a:t>
            </a:r>
            <a:r>
              <a:rPr lang="en-US" dirty="0" err="1">
                <a:hlinkClick r:id="rId2"/>
              </a:rPr>
              <a:t>Kaggle’s</a:t>
            </a:r>
            <a:r>
              <a:rPr lang="en-US" dirty="0">
                <a:hlinkClick r:id="rId2"/>
              </a:rPr>
              <a:t>  COVID-19 Open Research Dataset Challenge (CORD-19)</a:t>
            </a:r>
            <a:r>
              <a:rPr lang="en-US" dirty="0"/>
              <a:t>. I used only articles in the JSON format for this model. The dataset has 7865 articles in JSON format which contains 64,000 unique sections and 1.1M sentences. Also, it has articles metadata such as data published, authors, title, and abstract.</a:t>
            </a:r>
            <a:endParaRPr lang="en-US" dirty="0"/>
          </a:p>
        </p:txBody>
      </p:sp>
    </p:spTree>
    <p:extLst>
      <p:ext uri="{BB962C8B-B14F-4D97-AF65-F5344CB8AC3E}">
        <p14:creationId xmlns:p14="http://schemas.microsoft.com/office/powerpoint/2010/main" val="86483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Sentence Embedding</a:t>
            </a:r>
            <a:endParaRPr lang="en-US" dirty="0"/>
          </a:p>
        </p:txBody>
      </p:sp>
      <p:sp>
        <p:nvSpPr>
          <p:cNvPr id="3" name="Content Placeholder 2"/>
          <p:cNvSpPr>
            <a:spLocks noGrp="1"/>
          </p:cNvSpPr>
          <p:nvPr>
            <p:ph idx="1"/>
          </p:nvPr>
        </p:nvSpPr>
        <p:spPr/>
        <p:txBody>
          <a:bodyPr/>
          <a:lstStyle/>
          <a:p>
            <a:r>
              <a:rPr lang="en-US" dirty="0"/>
              <a:t>This solution primary for the medical domain so I used </a:t>
            </a:r>
            <a:r>
              <a:rPr lang="en-US" dirty="0" err="1">
                <a:hlinkClick r:id="rId2"/>
              </a:rPr>
              <a:t>BioSentVec</a:t>
            </a:r>
            <a:r>
              <a:rPr lang="en-US" dirty="0"/>
              <a:t> pre-trained model for embedding. </a:t>
            </a:r>
            <a:r>
              <a:rPr lang="en-US" dirty="0" err="1"/>
              <a:t>BioSentVec</a:t>
            </a:r>
            <a:r>
              <a:rPr lang="en-US" dirty="0"/>
              <a:t> created biomedical word and sentence </a:t>
            </a:r>
            <a:r>
              <a:rPr lang="en-US" dirty="0" smtClean="0"/>
              <a:t>embedding </a:t>
            </a:r>
            <a:r>
              <a:rPr lang="en-US" dirty="0"/>
              <a:t>using </a:t>
            </a:r>
            <a:r>
              <a:rPr lang="en-US" dirty="0">
                <a:hlinkClick r:id="rId3"/>
              </a:rPr>
              <a:t>PubMed</a:t>
            </a:r>
            <a:r>
              <a:rPr lang="en-US" dirty="0"/>
              <a:t> and the clinical notes from </a:t>
            </a:r>
            <a:r>
              <a:rPr lang="en-US" dirty="0">
                <a:hlinkClick r:id="rId4"/>
              </a:rPr>
              <a:t>MIMIC-III Clinical Database</a:t>
            </a:r>
            <a:r>
              <a:rPr lang="en-US" dirty="0"/>
              <a:t>. Both PubMed and MIMIC-III texts were split and tokenized using </a:t>
            </a:r>
            <a:r>
              <a:rPr lang="en-US" dirty="0">
                <a:hlinkClick r:id="rId5"/>
              </a:rPr>
              <a:t>NLTK</a:t>
            </a:r>
            <a:r>
              <a:rPr lang="en-US" dirty="0"/>
              <a:t>. We also lowercased all the words. </a:t>
            </a:r>
            <a:endParaRPr lang="en-US" dirty="0"/>
          </a:p>
        </p:txBody>
      </p:sp>
    </p:spTree>
    <p:extLst>
      <p:ext uri="{BB962C8B-B14F-4D97-AF65-F5344CB8AC3E}">
        <p14:creationId xmlns:p14="http://schemas.microsoft.com/office/powerpoint/2010/main" val="363637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a:t>
            </a:r>
            <a:endParaRPr lang="en-US" dirty="0"/>
          </a:p>
        </p:txBody>
      </p:sp>
      <p:sp>
        <p:nvSpPr>
          <p:cNvPr id="3" name="Content Placeholder 2"/>
          <p:cNvSpPr>
            <a:spLocks noGrp="1"/>
          </p:cNvSpPr>
          <p:nvPr>
            <p:ph idx="1"/>
          </p:nvPr>
        </p:nvSpPr>
        <p:spPr/>
        <p:txBody>
          <a:bodyPr/>
          <a:lstStyle/>
          <a:p>
            <a:r>
              <a:rPr lang="en-US" dirty="0"/>
              <a:t>This solution is a type of Question Answering model. It is a retrieval-based QA model using </a:t>
            </a:r>
            <a:r>
              <a:rPr lang="en-US" dirty="0" smtClean="0"/>
              <a:t>embedding.</a:t>
            </a:r>
            <a:r>
              <a:rPr lang="en-US" dirty="0"/>
              <a:t>  The basic idea of this solution is comparing the question string with the sentence corpus, and results in the top score sentences as an answer. I create a vector representation of each sentence using a pre-trained </a:t>
            </a:r>
            <a:r>
              <a:rPr lang="en-US" dirty="0" err="1"/>
              <a:t>BioSentVec</a:t>
            </a:r>
            <a:r>
              <a:rPr lang="en-US" dirty="0"/>
              <a:t> embedding model and </a:t>
            </a:r>
            <a:r>
              <a:rPr lang="en-US" i="1" dirty="0"/>
              <a:t>KNN</a:t>
            </a:r>
            <a:r>
              <a:rPr lang="en-US" dirty="0"/>
              <a:t> to find the answer sentences.</a:t>
            </a:r>
            <a:endParaRPr lang="en-US" dirty="0"/>
          </a:p>
        </p:txBody>
      </p:sp>
    </p:spTree>
    <p:extLst>
      <p:ext uri="{BB962C8B-B14F-4D97-AF65-F5344CB8AC3E}">
        <p14:creationId xmlns:p14="http://schemas.microsoft.com/office/powerpoint/2010/main" val="36162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1571223"/>
            <a:ext cx="10919116" cy="4842455"/>
          </a:xfrm>
        </p:spPr>
      </p:pic>
    </p:spTree>
    <p:extLst>
      <p:ext uri="{BB962C8B-B14F-4D97-AF65-F5344CB8AC3E}">
        <p14:creationId xmlns:p14="http://schemas.microsoft.com/office/powerpoint/2010/main" val="278527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a:t>
            </a:r>
            <a:endParaRPr lang="en-US" dirty="0"/>
          </a:p>
        </p:txBody>
      </p:sp>
      <p:sp>
        <p:nvSpPr>
          <p:cNvPr id="3" name="Content Placeholder 2"/>
          <p:cNvSpPr>
            <a:spLocks noGrp="1"/>
          </p:cNvSpPr>
          <p:nvPr>
            <p:ph idx="1"/>
          </p:nvPr>
        </p:nvSpPr>
        <p:spPr/>
        <p:txBody>
          <a:bodyPr/>
          <a:lstStyle/>
          <a:p>
            <a:pPr marL="0" indent="0" fontAlgn="base">
              <a:buNone/>
            </a:pPr>
            <a:r>
              <a:rPr lang="en-US" dirty="0"/>
              <a:t>Below are the steps I took to preprocess the data. </a:t>
            </a:r>
            <a:endParaRPr lang="en-US" dirty="0" smtClean="0"/>
          </a:p>
          <a:p>
            <a:pPr marL="0" indent="0" fontAlgn="base">
              <a:buNone/>
            </a:pPr>
            <a:r>
              <a:rPr lang="en-US" dirty="0" smtClean="0"/>
              <a:t>●</a:t>
            </a:r>
            <a:r>
              <a:rPr lang="en-US" dirty="0"/>
              <a:t>      Read JSON files from dataset</a:t>
            </a:r>
          </a:p>
          <a:p>
            <a:pPr marL="0" indent="0" fontAlgn="base">
              <a:buNone/>
            </a:pPr>
            <a:r>
              <a:rPr lang="en-US" dirty="0"/>
              <a:t>●      Parse JSON files</a:t>
            </a:r>
          </a:p>
          <a:p>
            <a:pPr marL="0" indent="0" fontAlgn="base">
              <a:buNone/>
            </a:pPr>
            <a:r>
              <a:rPr lang="en-US" dirty="0"/>
              <a:t>●      Remove hyperlinks, references</a:t>
            </a:r>
          </a:p>
          <a:p>
            <a:pPr marL="0" indent="0" fontAlgn="base">
              <a:buNone/>
            </a:pPr>
            <a:r>
              <a:rPr lang="en-US" dirty="0"/>
              <a:t>●      Extract section details and split article by sentences </a:t>
            </a:r>
            <a:r>
              <a:rPr lang="en-US" dirty="0" smtClean="0"/>
              <a:t>using</a:t>
            </a:r>
          </a:p>
          <a:p>
            <a:pPr marL="0" indent="0" fontAlgn="base">
              <a:buNone/>
            </a:pPr>
            <a:r>
              <a:rPr lang="en-US" dirty="0" smtClean="0"/>
              <a:t>        NLTK’s</a:t>
            </a:r>
            <a:r>
              <a:rPr lang="en-US" dirty="0"/>
              <a:t> </a:t>
            </a:r>
            <a:r>
              <a:rPr lang="en-US" dirty="0" err="1"/>
              <a:t>sent_tokenize</a:t>
            </a:r>
            <a:r>
              <a:rPr lang="en-US" dirty="0"/>
              <a:t> method.</a:t>
            </a:r>
          </a:p>
          <a:p>
            <a:pPr marL="0" indent="0" fontAlgn="base">
              <a:buNone/>
            </a:pPr>
            <a:r>
              <a:rPr lang="en-US" dirty="0"/>
              <a:t>●      Generate pandas data frame for model</a:t>
            </a:r>
          </a:p>
          <a:p>
            <a:endParaRPr lang="en-US" dirty="0"/>
          </a:p>
        </p:txBody>
      </p:sp>
    </p:spTree>
    <p:extLst>
      <p:ext uri="{BB962C8B-B14F-4D97-AF65-F5344CB8AC3E}">
        <p14:creationId xmlns:p14="http://schemas.microsoft.com/office/powerpoint/2010/main" val="33514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Embedding sentences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fontAlgn="base"/>
            <a:r>
              <a:rPr lang="en-US" dirty="0"/>
              <a:t>Loading the </a:t>
            </a:r>
            <a:r>
              <a:rPr lang="en-US" dirty="0" err="1"/>
              <a:t>BioSentVec</a:t>
            </a:r>
            <a:r>
              <a:rPr lang="en-US" dirty="0"/>
              <a:t> </a:t>
            </a:r>
            <a:r>
              <a:rPr lang="en-US" dirty="0" err="1"/>
              <a:t>pretrained</a:t>
            </a:r>
            <a:r>
              <a:rPr lang="en-US" dirty="0"/>
              <a:t> model</a:t>
            </a:r>
          </a:p>
          <a:p>
            <a:pPr fontAlgn="base"/>
            <a:r>
              <a:rPr lang="en-US" dirty="0" err="1"/>
              <a:t>model_path</a:t>
            </a:r>
            <a:r>
              <a:rPr lang="en-US" dirty="0"/>
              <a:t> = 'BioSentVec_PubMed_MIMICIII-bigram_d700.bin'</a:t>
            </a:r>
          </a:p>
          <a:p>
            <a:pPr fontAlgn="base"/>
            <a:r>
              <a:rPr lang="en-US" dirty="0"/>
              <a:t>model = sent2vec.Sent2vecModel()</a:t>
            </a:r>
          </a:p>
          <a:p>
            <a:pPr fontAlgn="base"/>
            <a:r>
              <a:rPr lang="en-US" dirty="0"/>
              <a:t>try:</a:t>
            </a:r>
          </a:p>
          <a:p>
            <a:pPr fontAlgn="base"/>
            <a:r>
              <a:rPr lang="en-US" dirty="0"/>
              <a:t>    </a:t>
            </a:r>
            <a:r>
              <a:rPr lang="en-US" dirty="0" err="1"/>
              <a:t>model.load_model</a:t>
            </a:r>
            <a:r>
              <a:rPr lang="en-US" dirty="0"/>
              <a:t>(</a:t>
            </a:r>
            <a:r>
              <a:rPr lang="en-US" dirty="0" err="1"/>
              <a:t>model_path</a:t>
            </a:r>
            <a:r>
              <a:rPr lang="en-US" dirty="0"/>
              <a:t>)</a:t>
            </a:r>
          </a:p>
          <a:p>
            <a:pPr fontAlgn="base"/>
            <a:r>
              <a:rPr lang="en-US" dirty="0"/>
              <a:t>except Exception as e:</a:t>
            </a:r>
          </a:p>
          <a:p>
            <a:pPr fontAlgn="base"/>
            <a:r>
              <a:rPr lang="en-US" dirty="0"/>
              <a:t>    print(e)</a:t>
            </a:r>
          </a:p>
          <a:p>
            <a:pPr fontAlgn="base"/>
            <a:r>
              <a:rPr lang="en-US" dirty="0"/>
              <a:t>print('model successfully loaded')</a:t>
            </a:r>
          </a:p>
          <a:p>
            <a:pPr fontAlgn="base"/>
            <a:r>
              <a:rPr lang="en-US" dirty="0" err="1"/>
              <a:t>Vectorize</a:t>
            </a:r>
            <a:r>
              <a:rPr lang="en-US" dirty="0"/>
              <a:t> the sentence corpus with </a:t>
            </a:r>
            <a:r>
              <a:rPr lang="en-US" dirty="0" err="1"/>
              <a:t>BioSentVec</a:t>
            </a:r>
            <a:r>
              <a:rPr lang="en-US" dirty="0"/>
              <a:t> model</a:t>
            </a:r>
          </a:p>
          <a:p>
            <a:pPr fontAlgn="base"/>
            <a:r>
              <a:rPr lang="en-US" dirty="0" err="1"/>
              <a:t>embs</a:t>
            </a:r>
            <a:r>
              <a:rPr lang="en-US" dirty="0"/>
              <a:t> = </a:t>
            </a:r>
            <a:r>
              <a:rPr lang="en-US" dirty="0" err="1"/>
              <a:t>model.embed_sentences</a:t>
            </a:r>
            <a:r>
              <a:rPr lang="en-US" dirty="0"/>
              <a:t>(</a:t>
            </a:r>
            <a:r>
              <a:rPr lang="en-US" dirty="0" err="1"/>
              <a:t>convid_sent_df</a:t>
            </a:r>
            <a:r>
              <a:rPr lang="en-US" dirty="0"/>
              <a:t>['sentence'])</a:t>
            </a:r>
          </a:p>
          <a:p>
            <a:endParaRPr lang="en-US" dirty="0"/>
          </a:p>
        </p:txBody>
      </p:sp>
    </p:spTree>
    <p:extLst>
      <p:ext uri="{BB962C8B-B14F-4D97-AF65-F5344CB8AC3E}">
        <p14:creationId xmlns:p14="http://schemas.microsoft.com/office/powerpoint/2010/main" val="488759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185</TotalTime>
  <Words>246</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COVID19: Question-Answering Model </vt:lpstr>
      <vt:lpstr>Upgrade </vt:lpstr>
      <vt:lpstr>Introduction</vt:lpstr>
      <vt:lpstr>Data</vt:lpstr>
      <vt:lpstr>Sentence Embedding</vt:lpstr>
      <vt:lpstr>Architecture</vt:lpstr>
      <vt:lpstr>Architecture</vt:lpstr>
      <vt:lpstr>Preprocess</vt:lpstr>
      <vt:lpstr>Embedding sentences  </vt:lpstr>
      <vt:lpstr>KNN and Ranking</vt:lpstr>
      <vt:lpstr>Test the Model  </vt:lpstr>
      <vt:lpstr>Output</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Question-Answering Model</dc:title>
  <dc:creator>Abdellatif Tefa</dc:creator>
  <cp:lastModifiedBy>Abdellatif Tefa</cp:lastModifiedBy>
  <cp:revision>7</cp:revision>
  <dcterms:created xsi:type="dcterms:W3CDTF">2020-06-17T19:52:10Z</dcterms:created>
  <dcterms:modified xsi:type="dcterms:W3CDTF">2020-06-17T22:58:06Z</dcterms:modified>
</cp:coreProperties>
</file>