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DDB08-7A82-654E-252C-4B3760DB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E9DD74-93A6-7C37-E63F-BB268B8F6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D45D5-4FEB-FC8E-D0A1-0C574E92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3A0A2B-2DFC-87D6-FAE0-01232B0C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3E3E4-9DA8-65CE-8BB1-85718577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42B59-A774-B5B8-6C8A-1CF0E75E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F8ED29-6FB8-FA3E-EABD-0F968FE50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CAA88F-A838-2013-3DB2-E2457EA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A4B8FD-A665-9457-E43E-558C0003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83631-50B1-3CB7-012B-C201D956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03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34EC8-5CFF-B7F5-5C7A-F1F0F097F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B4089A-FA98-00CE-7DE7-AA429A24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FCCA3-2DA8-4B9F-FAEE-CD3BB922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6D527-CEE7-9C50-675E-27BD6060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DA95E9-BC49-3EA8-82C8-542ABDEB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2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D8B04-C60F-F2F0-3686-60867CBF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640A62-C0D2-3737-F99E-7B4446D0E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F1332-E49F-7BF5-9140-8368C85B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C2A5A-4A45-945E-AA9E-44168DEF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DDF7B6-E337-050E-588E-1AB8CEE7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9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FF644-29B7-CA1F-2A2B-1EB78D66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5485D-127F-3650-F639-B804FB39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9B97B-C845-9B8D-6857-BA14E8AB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0778B-5E3B-5E01-EBD9-8FF5FC46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4AF85-D843-D894-84AD-0958DBEE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2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25324-6C5A-9541-624B-932794E8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B2C570-81DE-9D0E-EEED-4131E61D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4B9128-F0CA-6E75-3495-AEEB6D1E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CAC33A-63A9-0BC4-5AF6-13711B5D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3BA933-7A5A-D355-B01B-41B50126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75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8B3E8-8434-5D49-5B7F-CBA093CA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6A3FF6-E359-2838-3C4C-677815F3E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23FDF4-666C-DF1A-879F-EEDD9EFB5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B460B9-1292-6557-14E7-4E43960A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D34BC-4C9D-B822-C0A0-0CCBDBF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B13EAD-454B-2919-3644-23F54D69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A963B-B12A-84D6-652A-F21D98EC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9090E0-FA76-9A6E-F153-078E4D4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313E3C-2030-72E5-6C81-3C94DF3D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D0D998-774E-59F0-FD1F-8FC950D5A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230FED-766A-7442-3D2C-987896850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658C7C-408F-9869-3166-0723DF4C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576F1E-3697-8F8E-3938-6E547263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645C09-6AB7-CACB-2D08-9F44D4DC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0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40033-B838-E07E-7BE2-555C7CCF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3CF08F-D2A7-C2B5-9AE7-F87147E4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77104C-7341-E49B-7498-A344645F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B171E1-CF41-2AE6-F223-F7E8535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2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C90D67-DFED-6AE0-0CE7-2D55A23F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0383F8-C02A-E7E2-5600-F159A37C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BA2A2-2963-C37F-C8D6-32DD261F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34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A2494-7A20-C229-0CEA-2F69DCE7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3CF34-DCB7-686D-EF87-809803C8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FD8517-028D-93F2-4824-AB89FE59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1E549-D98A-1945-EE5F-40F031D4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6E94B1-7792-68E8-9E67-5F52818C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24A9AB-34C8-42C7-EF2C-69C0063C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86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BFCEF-3D5B-D94D-375F-A916AF33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766FDE-D1AF-BA80-38FB-8D0B21C1E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FCFC7D-5C52-AB59-D453-A49601BAF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563E2B-BB94-3A1F-E3EF-EA801FAC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CEFF2C-163C-469E-88A3-AEF0B802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2656D-4ABC-86F1-7256-C173499C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52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889C6-6326-E015-E882-4ED6A7DD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C14904-3C42-5B8C-A11A-DC2F89E1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8F34A-5E73-E723-4B0E-0E933BA95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EABB1-61E9-4676-8A02-A5570EFA2908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89C91-30B4-600A-0BBF-0CC5C7F9F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8FC37-526A-5B13-6711-0950E5CA1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4F46B-089E-46A4-A1FD-876938B2D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2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4C069-B4E5-AF69-5CB3-25F3DC227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66CC"/>
                </a:solidFill>
              </a:rPr>
              <a:t>Multithreading in C#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A6272-8D45-9C5D-6D7D-E2134349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>
                <a:solidFill>
                  <a:srgbClr val="212121"/>
                </a:solidFill>
              </a:rPr>
              <a:t>Understanding C# Multithreading Concepts</a:t>
            </a:r>
          </a:p>
        </p:txBody>
      </p:sp>
    </p:spTree>
    <p:extLst>
      <p:ext uri="{BB962C8B-B14F-4D97-AF65-F5344CB8AC3E}">
        <p14:creationId xmlns:p14="http://schemas.microsoft.com/office/powerpoint/2010/main" val="9278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A9049-DD3A-408A-D811-72618643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66CC"/>
                </a:solidFill>
              </a:rPr>
              <a:t>Thread Class in C#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1E27A9-CB2F-A6DE-DA5E-A0646DD96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rgbClr val="212121"/>
                </a:solidFill>
              </a:rPr>
              <a:t>The Thread class is used to create and manage threads in C#.</a:t>
            </a:r>
          </a:p>
          <a:p>
            <a:endParaRPr lang="en-US" sz="2000">
              <a:solidFill>
                <a:srgbClr val="212121"/>
              </a:solidFill>
            </a:endParaRPr>
          </a:p>
          <a:p>
            <a:r>
              <a:rPr lang="en-US" sz="2000">
                <a:solidFill>
                  <a:srgbClr val="212121"/>
                </a:solidFill>
              </a:rPr>
              <a:t>Basic Example:</a:t>
            </a:r>
          </a:p>
          <a:p>
            <a:r>
              <a:rPr lang="en-US" sz="2000">
                <a:solidFill>
                  <a:srgbClr val="212121"/>
                </a:solidFill>
              </a:rPr>
              <a:t>Thread thread = new Thread(PrintNumbers);</a:t>
            </a:r>
          </a:p>
          <a:p>
            <a:r>
              <a:rPr lang="en-US" sz="2000">
                <a:solidFill>
                  <a:srgbClr val="212121"/>
                </a:solidFill>
              </a:rPr>
              <a:t>thread.Start();</a:t>
            </a:r>
          </a:p>
          <a:p>
            <a:r>
              <a:rPr lang="en-US" sz="2000">
                <a:solidFill>
                  <a:srgbClr val="212121"/>
                </a:solidFill>
              </a:rPr>
              <a:t>This creates a new thread and runs the 'PrintNumbers' method in parallel.</a:t>
            </a:r>
            <a:endParaRPr lang="fr-FR" sz="200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4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57532-7CAC-9FC7-E82B-45A08FA7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66CC"/>
                </a:solidFill>
              </a:rPr>
              <a:t>C# Example: Basic Thread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F6F03-AF95-0FFF-97AA-C64C18360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sz="2000">
                <a:solidFill>
                  <a:srgbClr val="212121"/>
                </a:solidFill>
              </a:rPr>
              <a:t>' This example creates and starts a new thread.'</a:t>
            </a:r>
          </a:p>
          <a:p>
            <a:r>
              <a:rPr lang="fr-FR" sz="2000">
                <a:solidFill>
                  <a:srgbClr val="212121"/>
                </a:solidFill>
              </a:rPr>
              <a:t>using System;</a:t>
            </a:r>
          </a:p>
          <a:p>
            <a:r>
              <a:rPr lang="fr-FR" sz="2000">
                <a:solidFill>
                  <a:srgbClr val="212121"/>
                </a:solidFill>
              </a:rPr>
              <a:t>using System.Threading;</a:t>
            </a:r>
          </a:p>
          <a:p>
            <a:r>
              <a:rPr lang="fr-FR" sz="2000">
                <a:solidFill>
                  <a:srgbClr val="212121"/>
                </a:solidFill>
              </a:rPr>
              <a:t>class Program {</a:t>
            </a:r>
          </a:p>
          <a:p>
            <a:r>
              <a:rPr lang="fr-FR" sz="2000">
                <a:solidFill>
                  <a:srgbClr val="212121"/>
                </a:solidFill>
              </a:rPr>
              <a:t>    static void Main() {</a:t>
            </a:r>
          </a:p>
          <a:p>
            <a:r>
              <a:rPr lang="fr-FR" sz="2000">
                <a:solidFill>
                  <a:srgbClr val="212121"/>
                </a:solidFill>
              </a:rPr>
              <a:t>        Thread thread = new Thread(PrintNumbers);</a:t>
            </a:r>
          </a:p>
          <a:p>
            <a:r>
              <a:rPr lang="fr-FR" sz="2000">
                <a:solidFill>
                  <a:srgbClr val="212121"/>
                </a:solidFill>
              </a:rPr>
              <a:t>        thread.Start();</a:t>
            </a:r>
          </a:p>
          <a:p>
            <a:endParaRPr lang="fr-FR" sz="2000">
              <a:solidFill>
                <a:srgbClr val="212121"/>
              </a:solidFill>
            </a:endParaRPr>
          </a:p>
          <a:p>
            <a:r>
              <a:rPr lang="fr-FR" sz="2000">
                <a:solidFill>
                  <a:srgbClr val="212121"/>
                </a:solidFill>
              </a:rPr>
              <a:t>        for (int i = 0; i &lt; 5; i++) {</a:t>
            </a:r>
          </a:p>
          <a:p>
            <a:r>
              <a:rPr lang="fr-FR" sz="2000">
                <a:solidFill>
                  <a:srgbClr val="212121"/>
                </a:solidFill>
              </a:rPr>
              <a:t>            Console.WriteLine("Main Thread: " + i);</a:t>
            </a:r>
          </a:p>
          <a:p>
            <a:r>
              <a:rPr lang="fr-FR" sz="2000">
                <a:solidFill>
                  <a:srgbClr val="212121"/>
                </a:solidFill>
              </a:rPr>
              <a:t>            Thread.Sleep(100);</a:t>
            </a:r>
          </a:p>
          <a:p>
            <a:r>
              <a:rPr lang="fr-FR" sz="2000">
                <a:solidFill>
                  <a:srgbClr val="212121"/>
                </a:solidFill>
              </a:rPr>
              <a:t>        }</a:t>
            </a:r>
          </a:p>
          <a:p>
            <a:r>
              <a:rPr lang="fr-FR" sz="2000">
                <a:solidFill>
                  <a:srgbClr val="212121"/>
                </a:solidFill>
              </a:rPr>
              <a:t>    }</a:t>
            </a:r>
          </a:p>
          <a:p>
            <a:r>
              <a:rPr lang="fr-FR" sz="2000">
                <a:solidFill>
                  <a:srgbClr val="212121"/>
                </a:solidFill>
              </a:rPr>
              <a:t>    static void PrintNumbers() {</a:t>
            </a:r>
          </a:p>
          <a:p>
            <a:r>
              <a:rPr lang="fr-FR" sz="2000">
                <a:solidFill>
                  <a:srgbClr val="212121"/>
                </a:solidFill>
              </a:rPr>
              <a:t>        for (int i = 0; i &lt; 5; i++) {</a:t>
            </a:r>
          </a:p>
          <a:p>
            <a:r>
              <a:rPr lang="fr-FR" sz="2000">
                <a:solidFill>
                  <a:srgbClr val="212121"/>
                </a:solidFill>
              </a:rPr>
              <a:t>            Console.WriteLine("New Thread: " + i);</a:t>
            </a:r>
          </a:p>
          <a:p>
            <a:r>
              <a:rPr lang="fr-FR" sz="2000">
                <a:solidFill>
                  <a:srgbClr val="212121"/>
                </a:solidFill>
              </a:rPr>
              <a:t>            Thread.Sleep(100);</a:t>
            </a:r>
          </a:p>
          <a:p>
            <a:r>
              <a:rPr lang="fr-FR" sz="2000">
                <a:solidFill>
                  <a:srgbClr val="212121"/>
                </a:solidFill>
              </a:rPr>
              <a:t>        }</a:t>
            </a:r>
          </a:p>
          <a:p>
            <a:r>
              <a:rPr lang="fr-FR" sz="2000">
                <a:solidFill>
                  <a:srgbClr val="212121"/>
                </a:solidFill>
              </a:rPr>
              <a:t>    }</a:t>
            </a:r>
          </a:p>
          <a:p>
            <a:r>
              <a:rPr lang="fr-FR" sz="2000">
                <a:solidFill>
                  <a:srgbClr val="21212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09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04387-C437-993B-C58E-74C7D75E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0066CC"/>
                </a:solidFill>
              </a:rPr>
              <a:t>Thread Life Cycle in C#</a:t>
            </a:r>
            <a:endParaRPr lang="fr-FR" sz="3200" b="1">
              <a:solidFill>
                <a:srgbClr val="0066CC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8586AB-01EA-5792-B80E-02D56BBA0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rgbClr val="212121"/>
                </a:solidFill>
              </a:rPr>
              <a:t>The thread life cycle consists of the following stages:</a:t>
            </a:r>
          </a:p>
          <a:p>
            <a:r>
              <a:rPr lang="en-US" sz="2000">
                <a:solidFill>
                  <a:srgbClr val="212121"/>
                </a:solidFill>
              </a:rPr>
              <a:t>• New: Thread object is created but not started.</a:t>
            </a:r>
          </a:p>
          <a:p>
            <a:r>
              <a:rPr lang="en-US" sz="2000">
                <a:solidFill>
                  <a:srgbClr val="212121"/>
                </a:solidFill>
              </a:rPr>
              <a:t>• Runnable: After calling Start(), the thread is ready to run.</a:t>
            </a:r>
          </a:p>
          <a:p>
            <a:r>
              <a:rPr lang="en-US" sz="2000">
                <a:solidFill>
                  <a:srgbClr val="212121"/>
                </a:solidFill>
              </a:rPr>
              <a:t>• Running: The thread is executing.</a:t>
            </a:r>
          </a:p>
          <a:p>
            <a:r>
              <a:rPr lang="en-US" sz="2000">
                <a:solidFill>
                  <a:srgbClr val="212121"/>
                </a:solidFill>
              </a:rPr>
              <a:t>• Blocked/Waiting: The thread is waiting for resources or conditions.</a:t>
            </a:r>
          </a:p>
          <a:p>
            <a:r>
              <a:rPr lang="en-US" sz="2000">
                <a:solidFill>
                  <a:srgbClr val="212121"/>
                </a:solidFill>
              </a:rPr>
              <a:t>• Dead: The thread has finished executing.</a:t>
            </a:r>
            <a:endParaRPr lang="fr-FR" sz="200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8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252F5-34C7-8020-AA9B-B3EBAA38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66CC"/>
                </a:solidFill>
              </a:rPr>
              <a:t>Thread Synchronization in C#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634C7-38E9-F87E-5AD7-9D9C90699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rgbClr val="212121"/>
                </a:solidFill>
              </a:rPr>
              <a:t>Thread synchronization is critical when multiple threads access shared resources.</a:t>
            </a:r>
          </a:p>
          <a:p>
            <a:r>
              <a:rPr lang="en-US" sz="2000">
                <a:solidFill>
                  <a:srgbClr val="212121"/>
                </a:solidFill>
              </a:rPr>
              <a:t>• Use the lock keyword to prevent race conditions:</a:t>
            </a:r>
          </a:p>
          <a:p>
            <a:endParaRPr lang="en-US" sz="2000">
              <a:solidFill>
                <a:srgbClr val="212121"/>
              </a:solidFill>
            </a:endParaRPr>
          </a:p>
          <a:p>
            <a:r>
              <a:rPr lang="en-US" sz="2000">
                <a:solidFill>
                  <a:srgbClr val="212121"/>
                </a:solidFill>
              </a:rPr>
              <a:t>Code Sample:</a:t>
            </a:r>
          </a:p>
          <a:p>
            <a:r>
              <a:rPr lang="en-US" sz="2000">
                <a:solidFill>
                  <a:srgbClr val="212121"/>
                </a:solidFill>
              </a:rPr>
              <a:t>lock(lockObj) {</a:t>
            </a:r>
          </a:p>
          <a:p>
            <a:r>
              <a:rPr lang="en-US" sz="2000">
                <a:solidFill>
                  <a:srgbClr val="212121"/>
                </a:solidFill>
              </a:rPr>
              <a:t>    count++;</a:t>
            </a:r>
          </a:p>
          <a:p>
            <a:r>
              <a:rPr lang="en-US" sz="2000">
                <a:solidFill>
                  <a:srgbClr val="212121"/>
                </a:solidFill>
              </a:rPr>
              <a:t>    Console.WriteLine(count);</a:t>
            </a:r>
          </a:p>
          <a:p>
            <a:r>
              <a:rPr lang="en-US" sz="2000">
                <a:solidFill>
                  <a:srgbClr val="212121"/>
                </a:solidFill>
              </a:rPr>
              <a:t>}</a:t>
            </a:r>
            <a:endParaRPr lang="fr-FR" sz="200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1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AB60F-3146-4E83-EBF6-54854302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66CC"/>
                </a:solidFill>
              </a:rPr>
              <a:t>Thread Pooling in C#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0297AB-E812-D61D-9AFE-2D80FA653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rgbClr val="212121"/>
                </a:solidFill>
              </a:rPr>
              <a:t>Thread Pooling allows for efficient thread management by reusing threads.</a:t>
            </a:r>
          </a:p>
          <a:p>
            <a:endParaRPr lang="en-US" sz="2000">
              <a:solidFill>
                <a:srgbClr val="212121"/>
              </a:solidFill>
            </a:endParaRPr>
          </a:p>
          <a:p>
            <a:r>
              <a:rPr lang="en-US" sz="2000">
                <a:solidFill>
                  <a:srgbClr val="212121"/>
                </a:solidFill>
              </a:rPr>
              <a:t>Example Code:</a:t>
            </a:r>
          </a:p>
          <a:p>
            <a:r>
              <a:rPr lang="en-US" sz="2000">
                <a:solidFill>
                  <a:srgbClr val="212121"/>
                </a:solidFill>
              </a:rPr>
              <a:t>ThreadPool.QueueUserWorkItem(state =&gt; Console.WriteLine("Task from thread pool"));</a:t>
            </a:r>
            <a:endParaRPr lang="fr-FR" sz="200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BF7AA-4800-4DCD-667B-5144B174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66CC"/>
                </a:solidFill>
              </a:rPr>
              <a:t>Task Parallel Library (TPL)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FA99CB-6C7B-626F-A9D8-569EF202E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rgbClr val="212121"/>
                </a:solidFill>
              </a:rPr>
              <a:t>The Task Parallel Library (TPL) simplifies multithreading and offers better control:</a:t>
            </a:r>
          </a:p>
          <a:p>
            <a:endParaRPr lang="en-US" sz="2000">
              <a:solidFill>
                <a:srgbClr val="212121"/>
              </a:solidFill>
            </a:endParaRPr>
          </a:p>
          <a:p>
            <a:r>
              <a:rPr lang="en-US" sz="2000">
                <a:solidFill>
                  <a:srgbClr val="212121"/>
                </a:solidFill>
              </a:rPr>
              <a:t>Code Sample:</a:t>
            </a:r>
          </a:p>
          <a:p>
            <a:r>
              <a:rPr lang="en-US" sz="2000">
                <a:solidFill>
                  <a:srgbClr val="212121"/>
                </a:solidFill>
              </a:rPr>
              <a:t>Task task = Task.Run(() =&gt; Console.WriteLine("Task running in background"));</a:t>
            </a:r>
          </a:p>
          <a:p>
            <a:r>
              <a:rPr lang="en-US" sz="2000">
                <a:solidFill>
                  <a:srgbClr val="212121"/>
                </a:solidFill>
              </a:rPr>
              <a:t>task.Wait();</a:t>
            </a:r>
            <a:endParaRPr lang="fr-FR" sz="200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5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0166C-4B29-3D25-9A18-77E67227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0066CC"/>
                </a:solidFill>
              </a:rPr>
              <a:t>Async and Await in C#</a:t>
            </a:r>
            <a:endParaRPr lang="fr-FR" sz="3200" b="1">
              <a:solidFill>
                <a:srgbClr val="0066CC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79865F-B48E-49B3-2F3F-0746F3536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000" dirty="0" err="1">
                <a:solidFill>
                  <a:srgbClr val="212121"/>
                </a:solidFill>
              </a:rPr>
              <a:t>Async</a:t>
            </a:r>
            <a:r>
              <a:rPr lang="fr-FR" sz="2000" dirty="0">
                <a:solidFill>
                  <a:srgbClr val="212121"/>
                </a:solidFill>
              </a:rPr>
              <a:t> and </a:t>
            </a:r>
            <a:r>
              <a:rPr lang="fr-FR" sz="2000" dirty="0" err="1">
                <a:solidFill>
                  <a:srgbClr val="212121"/>
                </a:solidFill>
              </a:rPr>
              <a:t>Await</a:t>
            </a:r>
            <a:r>
              <a:rPr lang="fr-FR" sz="2000" dirty="0">
                <a:solidFill>
                  <a:srgbClr val="212121"/>
                </a:solidFill>
              </a:rPr>
              <a:t> are </a:t>
            </a:r>
            <a:r>
              <a:rPr lang="fr-FR" sz="2000" dirty="0" err="1">
                <a:solidFill>
                  <a:srgbClr val="212121"/>
                </a:solidFill>
              </a:rPr>
              <a:t>used</a:t>
            </a:r>
            <a:r>
              <a:rPr lang="fr-FR" sz="2000" dirty="0">
                <a:solidFill>
                  <a:srgbClr val="212121"/>
                </a:solidFill>
              </a:rPr>
              <a:t> to run </a:t>
            </a:r>
            <a:r>
              <a:rPr lang="fr-FR" sz="2000" dirty="0" err="1">
                <a:solidFill>
                  <a:srgbClr val="212121"/>
                </a:solidFill>
              </a:rPr>
              <a:t>tasks</a:t>
            </a:r>
            <a:r>
              <a:rPr lang="fr-FR" sz="2000" dirty="0">
                <a:solidFill>
                  <a:srgbClr val="212121"/>
                </a:solidFill>
              </a:rPr>
              <a:t> </a:t>
            </a:r>
            <a:r>
              <a:rPr lang="fr-FR" sz="2000" dirty="0" err="1">
                <a:solidFill>
                  <a:srgbClr val="212121"/>
                </a:solidFill>
              </a:rPr>
              <a:t>asynchronously</a:t>
            </a:r>
            <a:r>
              <a:rPr lang="fr-FR" sz="2000" dirty="0">
                <a:solidFill>
                  <a:srgbClr val="212121"/>
                </a:solidFill>
              </a:rPr>
              <a:t>, </a:t>
            </a:r>
            <a:r>
              <a:rPr lang="fr-FR" sz="2000" dirty="0" err="1">
                <a:solidFill>
                  <a:srgbClr val="212121"/>
                </a:solidFill>
              </a:rPr>
              <a:t>often</a:t>
            </a:r>
            <a:r>
              <a:rPr lang="fr-FR" sz="2000" dirty="0">
                <a:solidFill>
                  <a:srgbClr val="212121"/>
                </a:solidFill>
              </a:rPr>
              <a:t> for I/O </a:t>
            </a:r>
            <a:r>
              <a:rPr lang="fr-FR" sz="2000" dirty="0" err="1">
                <a:solidFill>
                  <a:srgbClr val="212121"/>
                </a:solidFill>
              </a:rPr>
              <a:t>operations</a:t>
            </a:r>
            <a:r>
              <a:rPr lang="fr-FR" sz="2000" dirty="0">
                <a:solidFill>
                  <a:srgbClr val="212121"/>
                </a:solidFill>
              </a:rPr>
              <a:t>.</a:t>
            </a:r>
          </a:p>
          <a:p>
            <a:endParaRPr lang="fr-FR" sz="2000" dirty="0">
              <a:solidFill>
                <a:srgbClr val="212121"/>
              </a:solidFill>
            </a:endParaRPr>
          </a:p>
          <a:p>
            <a:r>
              <a:rPr lang="fr-FR" sz="2000" dirty="0">
                <a:solidFill>
                  <a:srgbClr val="212121"/>
                </a:solidFill>
              </a:rPr>
              <a:t>Code </a:t>
            </a:r>
            <a:r>
              <a:rPr lang="fr-FR" sz="2000" dirty="0" err="1">
                <a:solidFill>
                  <a:srgbClr val="212121"/>
                </a:solidFill>
              </a:rPr>
              <a:t>Sample</a:t>
            </a:r>
            <a:r>
              <a:rPr lang="fr-FR" sz="2000" dirty="0">
                <a:solidFill>
                  <a:srgbClr val="212121"/>
                </a:solidFill>
              </a:rPr>
              <a:t>:</a:t>
            </a:r>
          </a:p>
          <a:p>
            <a:r>
              <a:rPr lang="fr-FR" sz="2000" dirty="0">
                <a:solidFill>
                  <a:srgbClr val="212121"/>
                </a:solidFill>
              </a:rPr>
              <a:t>public </a:t>
            </a:r>
            <a:r>
              <a:rPr lang="fr-FR" sz="2000" dirty="0" err="1">
                <a:solidFill>
                  <a:srgbClr val="212121"/>
                </a:solidFill>
              </a:rPr>
              <a:t>async</a:t>
            </a:r>
            <a:r>
              <a:rPr lang="fr-FR" sz="2000" dirty="0">
                <a:solidFill>
                  <a:srgbClr val="212121"/>
                </a:solidFill>
              </a:rPr>
              <a:t> </a:t>
            </a:r>
            <a:r>
              <a:rPr lang="fr-FR" sz="2000" dirty="0" err="1">
                <a:solidFill>
                  <a:srgbClr val="212121"/>
                </a:solidFill>
              </a:rPr>
              <a:t>Task</a:t>
            </a:r>
            <a:r>
              <a:rPr lang="fr-FR" sz="2000" dirty="0">
                <a:solidFill>
                  <a:srgbClr val="212121"/>
                </a:solidFill>
              </a:rPr>
              <a:t> </a:t>
            </a:r>
            <a:r>
              <a:rPr lang="fr-FR" sz="2000" dirty="0" err="1">
                <a:solidFill>
                  <a:srgbClr val="212121"/>
                </a:solidFill>
              </a:rPr>
              <a:t>DoWorkAsync</a:t>
            </a:r>
            <a:r>
              <a:rPr lang="fr-FR" sz="2000" dirty="0">
                <a:solidFill>
                  <a:srgbClr val="212121"/>
                </a:solidFill>
              </a:rPr>
              <a:t>() {</a:t>
            </a:r>
          </a:p>
          <a:p>
            <a:r>
              <a:rPr lang="fr-FR" sz="2000" dirty="0">
                <a:solidFill>
                  <a:srgbClr val="212121"/>
                </a:solidFill>
              </a:rPr>
              <a:t>    </a:t>
            </a:r>
            <a:r>
              <a:rPr lang="fr-FR" sz="2000" dirty="0" err="1">
                <a:solidFill>
                  <a:srgbClr val="212121"/>
                </a:solidFill>
              </a:rPr>
              <a:t>await</a:t>
            </a:r>
            <a:r>
              <a:rPr lang="fr-FR" sz="2000" dirty="0">
                <a:solidFill>
                  <a:srgbClr val="212121"/>
                </a:solidFill>
              </a:rPr>
              <a:t> </a:t>
            </a:r>
            <a:r>
              <a:rPr lang="fr-FR" sz="2000" dirty="0" err="1">
                <a:solidFill>
                  <a:srgbClr val="212121"/>
                </a:solidFill>
              </a:rPr>
              <a:t>Task.Run</a:t>
            </a:r>
            <a:r>
              <a:rPr lang="fr-FR" sz="2000" dirty="0">
                <a:solidFill>
                  <a:srgbClr val="212121"/>
                </a:solidFill>
              </a:rPr>
              <a:t>(() =&gt; {</a:t>
            </a:r>
          </a:p>
          <a:p>
            <a:r>
              <a:rPr lang="fr-FR" sz="2000" dirty="0">
                <a:solidFill>
                  <a:srgbClr val="212121"/>
                </a:solidFill>
              </a:rPr>
              <a:t>        // Long-running </a:t>
            </a:r>
            <a:r>
              <a:rPr lang="fr-FR" sz="2000" dirty="0" err="1">
                <a:solidFill>
                  <a:srgbClr val="212121"/>
                </a:solidFill>
              </a:rPr>
              <a:t>task</a:t>
            </a:r>
            <a:endParaRPr lang="fr-FR" sz="2000" dirty="0">
              <a:solidFill>
                <a:srgbClr val="212121"/>
              </a:solidFill>
            </a:endParaRPr>
          </a:p>
          <a:p>
            <a:r>
              <a:rPr lang="fr-FR" sz="2000" dirty="0">
                <a:solidFill>
                  <a:srgbClr val="212121"/>
                </a:solidFill>
              </a:rPr>
              <a:t>        </a:t>
            </a:r>
            <a:r>
              <a:rPr lang="fr-FR" sz="2000" dirty="0" err="1">
                <a:solidFill>
                  <a:srgbClr val="212121"/>
                </a:solidFill>
              </a:rPr>
              <a:t>Console.WriteLine</a:t>
            </a:r>
            <a:r>
              <a:rPr lang="fr-FR" sz="2000" dirty="0">
                <a:solidFill>
                  <a:srgbClr val="212121"/>
                </a:solidFill>
              </a:rPr>
              <a:t>("Work </a:t>
            </a:r>
            <a:r>
              <a:rPr lang="fr-FR" sz="2000" dirty="0" err="1">
                <a:solidFill>
                  <a:srgbClr val="212121"/>
                </a:solidFill>
              </a:rPr>
              <a:t>done</a:t>
            </a:r>
            <a:r>
              <a:rPr lang="fr-FR" sz="2000" dirty="0">
                <a:solidFill>
                  <a:srgbClr val="212121"/>
                </a:solidFill>
              </a:rPr>
              <a:t> </a:t>
            </a:r>
            <a:r>
              <a:rPr lang="fr-FR" sz="2000" dirty="0" err="1">
                <a:solidFill>
                  <a:srgbClr val="212121"/>
                </a:solidFill>
              </a:rPr>
              <a:t>asynchronously</a:t>
            </a:r>
            <a:r>
              <a:rPr lang="fr-FR" sz="2000" dirty="0">
                <a:solidFill>
                  <a:srgbClr val="212121"/>
                </a:solidFill>
              </a:rPr>
              <a:t>");</a:t>
            </a:r>
          </a:p>
          <a:p>
            <a:r>
              <a:rPr lang="fr-FR" sz="2000" dirty="0">
                <a:solidFill>
                  <a:srgbClr val="212121"/>
                </a:solidFill>
              </a:rPr>
              <a:t>    });</a:t>
            </a:r>
          </a:p>
          <a:p>
            <a:r>
              <a:rPr lang="fr-FR" sz="2000" dirty="0">
                <a:solidFill>
                  <a:srgbClr val="21212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399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437</Words>
  <Application>Microsoft Office PowerPoint</Application>
  <PresentationFormat>Grand écran</PresentationFormat>
  <Paragraphs>67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Multithreading in C#</vt:lpstr>
      <vt:lpstr>Thread Class in C#</vt:lpstr>
      <vt:lpstr>C# Example: Basic Thread</vt:lpstr>
      <vt:lpstr>Thread Life Cycle in C#</vt:lpstr>
      <vt:lpstr>Thread Synchronization in C#</vt:lpstr>
      <vt:lpstr>Thread Pooling in C#</vt:lpstr>
      <vt:lpstr>Task Parallel Library (TPL)</vt:lpstr>
      <vt:lpstr>Async and Await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SALIM ABDELLI</dc:creator>
  <cp:lastModifiedBy>SALIM ABDELLI</cp:lastModifiedBy>
  <cp:revision>1</cp:revision>
  <dcterms:created xsi:type="dcterms:W3CDTF">2024-10-24T11:34:10Z</dcterms:created>
  <dcterms:modified xsi:type="dcterms:W3CDTF">2024-10-24T11:35:37Z</dcterms:modified>
</cp:coreProperties>
</file>