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939" r:id="rId2"/>
    <p:sldMasterId id="2147483722" r:id="rId3"/>
  </p:sldMasterIdLst>
  <p:sldIdLst>
    <p:sldId id="258" r:id="rId4"/>
    <p:sldId id="257" r:id="rId5"/>
    <p:sldId id="259" r:id="rId6"/>
    <p:sldId id="260" r:id="rId7"/>
    <p:sldId id="261" r:id="rId8"/>
    <p:sldId id="263" r:id="rId9"/>
    <p:sldId id="264" r:id="rId10"/>
    <p:sldId id="266" r:id="rId11"/>
    <p:sldId id="267" r:id="rId12"/>
    <p:sldId id="268" r:id="rId13"/>
    <p:sldId id="265" r:id="rId14"/>
    <p:sldId id="262" r:id="rId15"/>
    <p:sldId id="269" r:id="rId16"/>
    <p:sldId id="270" r:id="rId17"/>
    <p:sldId id="271" r:id="rId18"/>
    <p:sldId id="272" r:id="rId19"/>
    <p:sldId id="273" r:id="rId20"/>
    <p:sldId id="274" r:id="rId21"/>
    <p:sldId id="275" r:id="rId22"/>
    <p:sldId id="277" r:id="rId23"/>
    <p:sldId id="276" r:id="rId24"/>
    <p:sldId id="278" r:id="rId25"/>
    <p:sldId id="279" r:id="rId26"/>
    <p:sldId id="280" r:id="rId27"/>
    <p:sldId id="281"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4B3195-E4A5-4FDD-B7FE-6CE25831BB62}" v="132" dt="2022-05-22T17:16:11.397"/>
    <p1510:client id="{466BCDD3-C290-4A3F-A59C-FC68386E7CC3}" v="524" dt="2022-05-24T00:35:17.741"/>
    <p1510:client id="{5FEC9943-23F7-4FD1-946B-B86D00BEE8ED}" v="1589" dt="2022-05-22T20:24:21.391"/>
    <p1510:client id="{921E6622-0901-4165-B50F-8AB4636754D6}" v="241" dt="2022-05-22T19:05:10.841"/>
    <p1510:client id="{BF58419C-964C-4519-81D8-89238901617B}" v="973" dt="2022-05-22T18:32:00.521"/>
    <p1510:client id="{DADFA215-C58B-4218-A5FC-285D45E05261}" v="204" dt="2022-05-23T16:18:20.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3A9B99-122F-46A2-8D8A-F8A44815BE47}" type="doc">
      <dgm:prSet loTypeId="urn:microsoft.com/office/officeart/2005/8/layout/venn3" loCatId="relationship" qsTypeId="urn:microsoft.com/office/officeart/2005/8/quickstyle/simple1" qsCatId="simple" csTypeId="urn:microsoft.com/office/officeart/2005/8/colors/accent2_1" csCatId="accent2" phldr="1"/>
      <dgm:spPr/>
      <dgm:t>
        <a:bodyPr/>
        <a:lstStyle/>
        <a:p>
          <a:endParaRPr lang="fr-FR"/>
        </a:p>
      </dgm:t>
    </dgm:pt>
    <dgm:pt modelId="{C004009B-2E78-4408-9BCF-426819DEEF03}">
      <dgm:prSet phldrT="[Texte]" phldr="0"/>
      <dgm:spPr/>
      <dgm:t>
        <a:bodyPr/>
        <a:lstStyle/>
        <a:p>
          <a:r>
            <a:rPr lang="fr-FR" b="0" i="0" dirty="0">
              <a:solidFill>
                <a:schemeClr val="tx1"/>
              </a:solidFill>
              <a:latin typeface="Batang"/>
              <a:ea typeface="Batang"/>
              <a:cs typeface="Calibri"/>
            </a:rPr>
            <a:t>Grève tournante</a:t>
          </a:r>
        </a:p>
      </dgm:t>
    </dgm:pt>
    <dgm:pt modelId="{A607EB8D-4FE3-434E-9A92-C432C66DC434}" type="parTrans" cxnId="{A32F30B9-FA3A-48A6-8DB7-CFC1AFC03C81}">
      <dgm:prSet/>
      <dgm:spPr/>
      <dgm:t>
        <a:bodyPr/>
        <a:lstStyle/>
        <a:p>
          <a:endParaRPr lang="fr-FR"/>
        </a:p>
      </dgm:t>
    </dgm:pt>
    <dgm:pt modelId="{44EC1436-946D-4B9F-A01A-3F0E29F617B9}" type="sibTrans" cxnId="{A32F30B9-FA3A-48A6-8DB7-CFC1AFC03C81}">
      <dgm:prSet/>
      <dgm:spPr/>
      <dgm:t>
        <a:bodyPr/>
        <a:lstStyle/>
        <a:p>
          <a:endParaRPr lang="fr-FR"/>
        </a:p>
      </dgm:t>
    </dgm:pt>
    <dgm:pt modelId="{EE8C1392-8EC3-407E-8B7F-3D0E0C3C2197}">
      <dgm:prSet phldrT="[Texte]" phldr="0"/>
      <dgm:spPr/>
      <dgm:t>
        <a:bodyPr/>
        <a:lstStyle/>
        <a:p>
          <a:pPr rtl="0"/>
          <a:r>
            <a:rPr lang="fr-FR" b="0" i="0" dirty="0">
              <a:solidFill>
                <a:schemeClr val="tx1"/>
              </a:solidFill>
              <a:latin typeface="Batang"/>
              <a:ea typeface="Batang"/>
              <a:cs typeface="Calibri"/>
            </a:rPr>
            <a:t>Grève surprise</a:t>
          </a:r>
        </a:p>
      </dgm:t>
    </dgm:pt>
    <dgm:pt modelId="{AE79B335-3BC4-4E43-BC54-B14DC030E23B}" type="parTrans" cxnId="{4C1A552D-1735-4121-992D-02A124EC8FF4}">
      <dgm:prSet/>
      <dgm:spPr/>
      <dgm:t>
        <a:bodyPr/>
        <a:lstStyle/>
        <a:p>
          <a:endParaRPr lang="fr-FR"/>
        </a:p>
      </dgm:t>
    </dgm:pt>
    <dgm:pt modelId="{4895FCBF-73BF-4740-AF50-9C5D62F71605}" type="sibTrans" cxnId="{4C1A552D-1735-4121-992D-02A124EC8FF4}">
      <dgm:prSet/>
      <dgm:spPr/>
      <dgm:t>
        <a:bodyPr/>
        <a:lstStyle/>
        <a:p>
          <a:endParaRPr lang="fr-FR"/>
        </a:p>
      </dgm:t>
    </dgm:pt>
    <dgm:pt modelId="{1C6F6997-B2CB-4BE2-B32C-488C4CB419A8}">
      <dgm:prSet phldrT="[Texte]" phldr="0"/>
      <dgm:spPr/>
      <dgm:t>
        <a:bodyPr/>
        <a:lstStyle/>
        <a:p>
          <a:pPr rtl="0"/>
          <a:r>
            <a:rPr lang="fr-FR" b="0" i="0" dirty="0">
              <a:solidFill>
                <a:schemeClr val="tx1"/>
              </a:solidFill>
              <a:latin typeface="Batang"/>
              <a:ea typeface="Batang"/>
              <a:cs typeface="Calibri"/>
            </a:rPr>
            <a:t>Grève perlée</a:t>
          </a:r>
        </a:p>
      </dgm:t>
    </dgm:pt>
    <dgm:pt modelId="{01410F8E-983C-4ABF-8013-F4BB37F8D17A}" type="parTrans" cxnId="{E5DF9192-9C11-4C99-8FCD-0B13AC11FB55}">
      <dgm:prSet/>
      <dgm:spPr/>
      <dgm:t>
        <a:bodyPr/>
        <a:lstStyle/>
        <a:p>
          <a:endParaRPr lang="fr-FR"/>
        </a:p>
      </dgm:t>
    </dgm:pt>
    <dgm:pt modelId="{33FA30FB-30EA-4048-9A0F-4DE86F7EFB21}" type="sibTrans" cxnId="{E5DF9192-9C11-4C99-8FCD-0B13AC11FB55}">
      <dgm:prSet/>
      <dgm:spPr/>
      <dgm:t>
        <a:bodyPr/>
        <a:lstStyle/>
        <a:p>
          <a:endParaRPr lang="fr-FR"/>
        </a:p>
      </dgm:t>
    </dgm:pt>
    <dgm:pt modelId="{38053F7D-1AB1-4331-B866-1BA41E0FBEE6}">
      <dgm:prSet phldr="0"/>
      <dgm:spPr/>
      <dgm:t>
        <a:bodyPr/>
        <a:lstStyle/>
        <a:p>
          <a:pPr rtl="0"/>
          <a:r>
            <a:rPr lang="fr-FR" b="0" i="0" dirty="0">
              <a:solidFill>
                <a:schemeClr val="tx1"/>
              </a:solidFill>
              <a:latin typeface="Batang"/>
              <a:ea typeface="Batang"/>
              <a:cs typeface="Calibri"/>
            </a:rPr>
            <a:t>Grève thrombose</a:t>
          </a:r>
        </a:p>
      </dgm:t>
    </dgm:pt>
    <dgm:pt modelId="{8313112C-09EE-429B-9168-2D5719C445EA}" type="parTrans" cxnId="{2CFF441D-EF90-44B0-8CD3-2EA1DB6A79F0}">
      <dgm:prSet/>
      <dgm:spPr/>
    </dgm:pt>
    <dgm:pt modelId="{C9599F7C-BBEB-45B3-B158-BA72DA166C79}" type="sibTrans" cxnId="{2CFF441D-EF90-44B0-8CD3-2EA1DB6A79F0}">
      <dgm:prSet/>
      <dgm:spPr/>
    </dgm:pt>
    <dgm:pt modelId="{9B04DDCB-02AE-4C76-9E3F-143565274727}">
      <dgm:prSet phldr="0"/>
      <dgm:spPr/>
      <dgm:t>
        <a:bodyPr/>
        <a:lstStyle/>
        <a:p>
          <a:pPr rtl="0"/>
          <a:r>
            <a:rPr lang="fr-FR" b="0" i="0" dirty="0">
              <a:solidFill>
                <a:schemeClr val="tx1"/>
              </a:solidFill>
              <a:latin typeface="Batang"/>
              <a:ea typeface="Batang"/>
              <a:cs typeface="Calibri"/>
            </a:rPr>
            <a:t>Grève de protestation</a:t>
          </a:r>
        </a:p>
      </dgm:t>
    </dgm:pt>
    <dgm:pt modelId="{CFC16EA9-3462-4D4B-A4AE-713B52B02112}" type="parTrans" cxnId="{D1D667E1-561C-4341-87FF-08C2FC290B42}">
      <dgm:prSet/>
      <dgm:spPr/>
    </dgm:pt>
    <dgm:pt modelId="{DD912EA6-600C-4453-8728-AA4616A184FA}" type="sibTrans" cxnId="{D1D667E1-561C-4341-87FF-08C2FC290B42}">
      <dgm:prSet/>
      <dgm:spPr/>
    </dgm:pt>
    <dgm:pt modelId="{88031440-A51F-4443-B207-A53C3FAE02C1}">
      <dgm:prSet phldr="0"/>
      <dgm:spPr/>
      <dgm:t>
        <a:bodyPr/>
        <a:lstStyle/>
        <a:p>
          <a:r>
            <a:rPr lang="fr-FR" b="0" i="0" dirty="0">
              <a:solidFill>
                <a:schemeClr val="tx1"/>
              </a:solidFill>
              <a:latin typeface="Batang"/>
              <a:ea typeface="Batang"/>
              <a:cs typeface="Calibri"/>
            </a:rPr>
            <a:t>Grève avec occupation des usine </a:t>
          </a:r>
        </a:p>
      </dgm:t>
    </dgm:pt>
    <dgm:pt modelId="{AC875A15-3051-4280-BCAC-043F0739418B}" type="parTrans" cxnId="{750D2D1C-4500-45EC-AC30-DA1268681035}">
      <dgm:prSet/>
      <dgm:spPr/>
    </dgm:pt>
    <dgm:pt modelId="{BE6F404B-1150-4DD0-ABD7-B66338930DE3}" type="sibTrans" cxnId="{750D2D1C-4500-45EC-AC30-DA1268681035}">
      <dgm:prSet/>
      <dgm:spPr/>
    </dgm:pt>
    <dgm:pt modelId="{6153CFA4-101C-48E1-8A26-BF4CDD3C0EE9}" type="pres">
      <dgm:prSet presAssocID="{043A9B99-122F-46A2-8D8A-F8A44815BE47}" presName="Name0" presStyleCnt="0">
        <dgm:presLayoutVars>
          <dgm:dir/>
          <dgm:resizeHandles val="exact"/>
        </dgm:presLayoutVars>
      </dgm:prSet>
      <dgm:spPr/>
    </dgm:pt>
    <dgm:pt modelId="{C8E96170-E502-4DCC-8482-0A876F77D4B0}" type="pres">
      <dgm:prSet presAssocID="{C004009B-2E78-4408-9BCF-426819DEEF03}" presName="Name5" presStyleLbl="vennNode1" presStyleIdx="0" presStyleCnt="6">
        <dgm:presLayoutVars>
          <dgm:bulletEnabled val="1"/>
        </dgm:presLayoutVars>
      </dgm:prSet>
      <dgm:spPr/>
    </dgm:pt>
    <dgm:pt modelId="{5ECAB81E-4E35-4BAE-8094-2E8DA59A366A}" type="pres">
      <dgm:prSet presAssocID="{44EC1436-946D-4B9F-A01A-3F0E29F617B9}" presName="space" presStyleCnt="0"/>
      <dgm:spPr/>
    </dgm:pt>
    <dgm:pt modelId="{AC56DFF8-695D-40DD-A55D-4455113D4212}" type="pres">
      <dgm:prSet presAssocID="{EE8C1392-8EC3-407E-8B7F-3D0E0C3C2197}" presName="Name5" presStyleLbl="vennNode1" presStyleIdx="1" presStyleCnt="6">
        <dgm:presLayoutVars>
          <dgm:bulletEnabled val="1"/>
        </dgm:presLayoutVars>
      </dgm:prSet>
      <dgm:spPr/>
    </dgm:pt>
    <dgm:pt modelId="{F995EABC-9316-43AB-A4E5-028521A9C890}" type="pres">
      <dgm:prSet presAssocID="{4895FCBF-73BF-4740-AF50-9C5D62F71605}" presName="space" presStyleCnt="0"/>
      <dgm:spPr/>
    </dgm:pt>
    <dgm:pt modelId="{99DBF395-099D-4FC4-A985-B51F6D6C265E}" type="pres">
      <dgm:prSet presAssocID="{1C6F6997-B2CB-4BE2-B32C-488C4CB419A8}" presName="Name5" presStyleLbl="vennNode1" presStyleIdx="2" presStyleCnt="6">
        <dgm:presLayoutVars>
          <dgm:bulletEnabled val="1"/>
        </dgm:presLayoutVars>
      </dgm:prSet>
      <dgm:spPr/>
    </dgm:pt>
    <dgm:pt modelId="{06EEE128-EC66-4A8A-A8A3-DFC12DD3393A}" type="pres">
      <dgm:prSet presAssocID="{33FA30FB-30EA-4048-9A0F-4DE86F7EFB21}" presName="space" presStyleCnt="0"/>
      <dgm:spPr/>
    </dgm:pt>
    <dgm:pt modelId="{34F217F0-7757-4A64-901A-99D41F5FA51E}" type="pres">
      <dgm:prSet presAssocID="{88031440-A51F-4443-B207-A53C3FAE02C1}" presName="Name5" presStyleLbl="vennNode1" presStyleIdx="3" presStyleCnt="6">
        <dgm:presLayoutVars>
          <dgm:bulletEnabled val="1"/>
        </dgm:presLayoutVars>
      </dgm:prSet>
      <dgm:spPr/>
    </dgm:pt>
    <dgm:pt modelId="{F4015925-960F-4649-BB1E-BE40739F8005}" type="pres">
      <dgm:prSet presAssocID="{BE6F404B-1150-4DD0-ABD7-B66338930DE3}" presName="space" presStyleCnt="0"/>
      <dgm:spPr/>
    </dgm:pt>
    <dgm:pt modelId="{2170027E-5C4C-4154-99E9-1F68E114A732}" type="pres">
      <dgm:prSet presAssocID="{38053F7D-1AB1-4331-B866-1BA41E0FBEE6}" presName="Name5" presStyleLbl="vennNode1" presStyleIdx="4" presStyleCnt="6">
        <dgm:presLayoutVars>
          <dgm:bulletEnabled val="1"/>
        </dgm:presLayoutVars>
      </dgm:prSet>
      <dgm:spPr/>
    </dgm:pt>
    <dgm:pt modelId="{F040A653-8B95-471A-B2CB-427EA6A7A887}" type="pres">
      <dgm:prSet presAssocID="{C9599F7C-BBEB-45B3-B158-BA72DA166C79}" presName="space" presStyleCnt="0"/>
      <dgm:spPr/>
    </dgm:pt>
    <dgm:pt modelId="{DF831584-69AE-4C92-837B-B49499921EF3}" type="pres">
      <dgm:prSet presAssocID="{9B04DDCB-02AE-4C76-9E3F-143565274727}" presName="Name5" presStyleLbl="vennNode1" presStyleIdx="5" presStyleCnt="6">
        <dgm:presLayoutVars>
          <dgm:bulletEnabled val="1"/>
        </dgm:presLayoutVars>
      </dgm:prSet>
      <dgm:spPr/>
    </dgm:pt>
  </dgm:ptLst>
  <dgm:cxnLst>
    <dgm:cxn modelId="{01814A1A-CAB6-48EA-A89E-CFD8516072F5}" type="presOf" srcId="{9B04DDCB-02AE-4C76-9E3F-143565274727}" destId="{DF831584-69AE-4C92-837B-B49499921EF3}" srcOrd="0" destOrd="0" presId="urn:microsoft.com/office/officeart/2005/8/layout/venn3"/>
    <dgm:cxn modelId="{750D2D1C-4500-45EC-AC30-DA1268681035}" srcId="{043A9B99-122F-46A2-8D8A-F8A44815BE47}" destId="{88031440-A51F-4443-B207-A53C3FAE02C1}" srcOrd="3" destOrd="0" parTransId="{AC875A15-3051-4280-BCAC-043F0739418B}" sibTransId="{BE6F404B-1150-4DD0-ABD7-B66338930DE3}"/>
    <dgm:cxn modelId="{2CFF441D-EF90-44B0-8CD3-2EA1DB6A79F0}" srcId="{043A9B99-122F-46A2-8D8A-F8A44815BE47}" destId="{38053F7D-1AB1-4331-B866-1BA41E0FBEE6}" srcOrd="4" destOrd="0" parTransId="{8313112C-09EE-429B-9168-2D5719C445EA}" sibTransId="{C9599F7C-BBEB-45B3-B158-BA72DA166C79}"/>
    <dgm:cxn modelId="{4C1A552D-1735-4121-992D-02A124EC8FF4}" srcId="{043A9B99-122F-46A2-8D8A-F8A44815BE47}" destId="{EE8C1392-8EC3-407E-8B7F-3D0E0C3C2197}" srcOrd="1" destOrd="0" parTransId="{AE79B335-3BC4-4E43-BC54-B14DC030E23B}" sibTransId="{4895FCBF-73BF-4740-AF50-9C5D62F71605}"/>
    <dgm:cxn modelId="{03179132-8978-4C2C-BB3E-8385374CBD2E}" type="presOf" srcId="{C004009B-2E78-4408-9BCF-426819DEEF03}" destId="{C8E96170-E502-4DCC-8482-0A876F77D4B0}" srcOrd="0" destOrd="0" presId="urn:microsoft.com/office/officeart/2005/8/layout/venn3"/>
    <dgm:cxn modelId="{70245636-2C41-40FE-9293-2703051601F2}" type="presOf" srcId="{1C6F6997-B2CB-4BE2-B32C-488C4CB419A8}" destId="{99DBF395-099D-4FC4-A985-B51F6D6C265E}" srcOrd="0" destOrd="0" presId="urn:microsoft.com/office/officeart/2005/8/layout/venn3"/>
    <dgm:cxn modelId="{C863573A-9C78-46C9-83BF-FC46D5955309}" type="presOf" srcId="{38053F7D-1AB1-4331-B866-1BA41E0FBEE6}" destId="{2170027E-5C4C-4154-99E9-1F68E114A732}" srcOrd="0" destOrd="0" presId="urn:microsoft.com/office/officeart/2005/8/layout/venn3"/>
    <dgm:cxn modelId="{A1AD9659-DF17-4238-A178-400B151C9F42}" type="presOf" srcId="{88031440-A51F-4443-B207-A53C3FAE02C1}" destId="{34F217F0-7757-4A64-901A-99D41F5FA51E}" srcOrd="0" destOrd="0" presId="urn:microsoft.com/office/officeart/2005/8/layout/venn3"/>
    <dgm:cxn modelId="{E5DF9192-9C11-4C99-8FCD-0B13AC11FB55}" srcId="{043A9B99-122F-46A2-8D8A-F8A44815BE47}" destId="{1C6F6997-B2CB-4BE2-B32C-488C4CB419A8}" srcOrd="2" destOrd="0" parTransId="{01410F8E-983C-4ABF-8013-F4BB37F8D17A}" sibTransId="{33FA30FB-30EA-4048-9A0F-4DE86F7EFB21}"/>
    <dgm:cxn modelId="{A32F30B9-FA3A-48A6-8DB7-CFC1AFC03C81}" srcId="{043A9B99-122F-46A2-8D8A-F8A44815BE47}" destId="{C004009B-2E78-4408-9BCF-426819DEEF03}" srcOrd="0" destOrd="0" parTransId="{A607EB8D-4FE3-434E-9A92-C432C66DC434}" sibTransId="{44EC1436-946D-4B9F-A01A-3F0E29F617B9}"/>
    <dgm:cxn modelId="{DFF400C1-108F-45F0-BF82-1E55C3E6491D}" type="presOf" srcId="{EE8C1392-8EC3-407E-8B7F-3D0E0C3C2197}" destId="{AC56DFF8-695D-40DD-A55D-4455113D4212}" srcOrd="0" destOrd="0" presId="urn:microsoft.com/office/officeart/2005/8/layout/venn3"/>
    <dgm:cxn modelId="{16E764D0-5454-482C-98E5-3201C7380798}" type="presOf" srcId="{043A9B99-122F-46A2-8D8A-F8A44815BE47}" destId="{6153CFA4-101C-48E1-8A26-BF4CDD3C0EE9}" srcOrd="0" destOrd="0" presId="urn:microsoft.com/office/officeart/2005/8/layout/venn3"/>
    <dgm:cxn modelId="{D1D667E1-561C-4341-87FF-08C2FC290B42}" srcId="{043A9B99-122F-46A2-8D8A-F8A44815BE47}" destId="{9B04DDCB-02AE-4C76-9E3F-143565274727}" srcOrd="5" destOrd="0" parTransId="{CFC16EA9-3462-4D4B-A4AE-713B52B02112}" sibTransId="{DD912EA6-600C-4453-8728-AA4616A184FA}"/>
    <dgm:cxn modelId="{E5CAAF6E-19B4-4785-9FAB-2CF20D3FD6AD}" type="presParOf" srcId="{6153CFA4-101C-48E1-8A26-BF4CDD3C0EE9}" destId="{C8E96170-E502-4DCC-8482-0A876F77D4B0}" srcOrd="0" destOrd="0" presId="urn:microsoft.com/office/officeart/2005/8/layout/venn3"/>
    <dgm:cxn modelId="{D8F809BA-1A23-43E0-BD34-87869E7975FB}" type="presParOf" srcId="{6153CFA4-101C-48E1-8A26-BF4CDD3C0EE9}" destId="{5ECAB81E-4E35-4BAE-8094-2E8DA59A366A}" srcOrd="1" destOrd="0" presId="urn:microsoft.com/office/officeart/2005/8/layout/venn3"/>
    <dgm:cxn modelId="{833D5E5B-C2CC-4192-B5CD-F83B21332288}" type="presParOf" srcId="{6153CFA4-101C-48E1-8A26-BF4CDD3C0EE9}" destId="{AC56DFF8-695D-40DD-A55D-4455113D4212}" srcOrd="2" destOrd="0" presId="urn:microsoft.com/office/officeart/2005/8/layout/venn3"/>
    <dgm:cxn modelId="{8BF01FED-E0CC-44F0-99D9-5E644EF854B3}" type="presParOf" srcId="{6153CFA4-101C-48E1-8A26-BF4CDD3C0EE9}" destId="{F995EABC-9316-43AB-A4E5-028521A9C890}" srcOrd="3" destOrd="0" presId="urn:microsoft.com/office/officeart/2005/8/layout/venn3"/>
    <dgm:cxn modelId="{5A81A70E-C73F-456B-AC1A-326582A41AF1}" type="presParOf" srcId="{6153CFA4-101C-48E1-8A26-BF4CDD3C0EE9}" destId="{99DBF395-099D-4FC4-A985-B51F6D6C265E}" srcOrd="4" destOrd="0" presId="urn:microsoft.com/office/officeart/2005/8/layout/venn3"/>
    <dgm:cxn modelId="{72FF5ACB-F66E-482C-9D26-70ED3C304573}" type="presParOf" srcId="{6153CFA4-101C-48E1-8A26-BF4CDD3C0EE9}" destId="{06EEE128-EC66-4A8A-A8A3-DFC12DD3393A}" srcOrd="5" destOrd="0" presId="urn:microsoft.com/office/officeart/2005/8/layout/venn3"/>
    <dgm:cxn modelId="{79E6AD4B-7FF2-4F29-A324-46A0D0C52200}" type="presParOf" srcId="{6153CFA4-101C-48E1-8A26-BF4CDD3C0EE9}" destId="{34F217F0-7757-4A64-901A-99D41F5FA51E}" srcOrd="6" destOrd="0" presId="urn:microsoft.com/office/officeart/2005/8/layout/venn3"/>
    <dgm:cxn modelId="{AEA6AA5B-E9DE-4E5D-BA45-F2B799AB86C4}" type="presParOf" srcId="{6153CFA4-101C-48E1-8A26-BF4CDD3C0EE9}" destId="{F4015925-960F-4649-BB1E-BE40739F8005}" srcOrd="7" destOrd="0" presId="urn:microsoft.com/office/officeart/2005/8/layout/venn3"/>
    <dgm:cxn modelId="{FF237E9F-E3F6-4127-A3F8-A0F556AA7286}" type="presParOf" srcId="{6153CFA4-101C-48E1-8A26-BF4CDD3C0EE9}" destId="{2170027E-5C4C-4154-99E9-1F68E114A732}" srcOrd="8" destOrd="0" presId="urn:microsoft.com/office/officeart/2005/8/layout/venn3"/>
    <dgm:cxn modelId="{4A21EA47-0548-4F99-BCDF-0BFCC2097675}" type="presParOf" srcId="{6153CFA4-101C-48E1-8A26-BF4CDD3C0EE9}" destId="{F040A653-8B95-471A-B2CB-427EA6A7A887}" srcOrd="9" destOrd="0" presId="urn:microsoft.com/office/officeart/2005/8/layout/venn3"/>
    <dgm:cxn modelId="{CDDE6427-14EA-4901-A9E5-0FCE61E91EA2}" type="presParOf" srcId="{6153CFA4-101C-48E1-8A26-BF4CDD3C0EE9}" destId="{DF831584-69AE-4C92-837B-B49499921EF3}" srcOrd="1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96170-E502-4DCC-8482-0A876F77D4B0}">
      <dsp:nvSpPr>
        <dsp:cNvPr id="0" name=""/>
        <dsp:cNvSpPr/>
      </dsp:nvSpPr>
      <dsp:spPr>
        <a:xfrm>
          <a:off x="1443" y="1726808"/>
          <a:ext cx="2364210" cy="2364210"/>
        </a:xfrm>
        <a:prstGeom prst="ellipse">
          <a:avLst/>
        </a:prstGeom>
        <a:solidFill>
          <a:schemeClr val="lt1">
            <a:alpha val="5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0110" tIns="24130" rIns="130110" bIns="24130" numCol="1" spcCol="1270" anchor="ctr" anchorCtr="0">
          <a:noAutofit/>
        </a:bodyPr>
        <a:lstStyle/>
        <a:p>
          <a:pPr marL="0" lvl="0" indent="0" algn="ctr" defTabSz="844550">
            <a:lnSpc>
              <a:spcPct val="90000"/>
            </a:lnSpc>
            <a:spcBef>
              <a:spcPct val="0"/>
            </a:spcBef>
            <a:spcAft>
              <a:spcPct val="35000"/>
            </a:spcAft>
            <a:buNone/>
          </a:pPr>
          <a:r>
            <a:rPr lang="fr-FR" sz="1900" b="0" i="0" kern="1200" dirty="0">
              <a:solidFill>
                <a:schemeClr val="tx1"/>
              </a:solidFill>
              <a:latin typeface="Batang"/>
              <a:ea typeface="Batang"/>
              <a:cs typeface="Calibri"/>
            </a:rPr>
            <a:t>Grève tournante</a:t>
          </a:r>
        </a:p>
      </dsp:txBody>
      <dsp:txXfrm>
        <a:off x="347674" y="2073039"/>
        <a:ext cx="1671748" cy="1671748"/>
      </dsp:txXfrm>
    </dsp:sp>
    <dsp:sp modelId="{AC56DFF8-695D-40DD-A55D-4455113D4212}">
      <dsp:nvSpPr>
        <dsp:cNvPr id="0" name=""/>
        <dsp:cNvSpPr/>
      </dsp:nvSpPr>
      <dsp:spPr>
        <a:xfrm>
          <a:off x="1892811" y="1726808"/>
          <a:ext cx="2364210" cy="2364210"/>
        </a:xfrm>
        <a:prstGeom prst="ellipse">
          <a:avLst/>
        </a:prstGeom>
        <a:solidFill>
          <a:schemeClr val="lt1">
            <a:alpha val="5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0110" tIns="24130" rIns="130110" bIns="24130" numCol="1" spcCol="1270" anchor="ctr" anchorCtr="0">
          <a:noAutofit/>
        </a:bodyPr>
        <a:lstStyle/>
        <a:p>
          <a:pPr marL="0" lvl="0" indent="0" algn="ctr" defTabSz="844550" rtl="0">
            <a:lnSpc>
              <a:spcPct val="90000"/>
            </a:lnSpc>
            <a:spcBef>
              <a:spcPct val="0"/>
            </a:spcBef>
            <a:spcAft>
              <a:spcPct val="35000"/>
            </a:spcAft>
            <a:buNone/>
          </a:pPr>
          <a:r>
            <a:rPr lang="fr-FR" sz="1900" b="0" i="0" kern="1200" dirty="0">
              <a:solidFill>
                <a:schemeClr val="tx1"/>
              </a:solidFill>
              <a:latin typeface="Batang"/>
              <a:ea typeface="Batang"/>
              <a:cs typeface="Calibri"/>
            </a:rPr>
            <a:t>Grève surprise</a:t>
          </a:r>
        </a:p>
      </dsp:txBody>
      <dsp:txXfrm>
        <a:off x="2239042" y="2073039"/>
        <a:ext cx="1671748" cy="1671748"/>
      </dsp:txXfrm>
    </dsp:sp>
    <dsp:sp modelId="{99DBF395-099D-4FC4-A985-B51F6D6C265E}">
      <dsp:nvSpPr>
        <dsp:cNvPr id="0" name=""/>
        <dsp:cNvSpPr/>
      </dsp:nvSpPr>
      <dsp:spPr>
        <a:xfrm>
          <a:off x="3784180" y="1726808"/>
          <a:ext cx="2364210" cy="2364210"/>
        </a:xfrm>
        <a:prstGeom prst="ellipse">
          <a:avLst/>
        </a:prstGeom>
        <a:solidFill>
          <a:schemeClr val="lt1">
            <a:alpha val="5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0110" tIns="24130" rIns="130110" bIns="24130" numCol="1" spcCol="1270" anchor="ctr" anchorCtr="0">
          <a:noAutofit/>
        </a:bodyPr>
        <a:lstStyle/>
        <a:p>
          <a:pPr marL="0" lvl="0" indent="0" algn="ctr" defTabSz="844550" rtl="0">
            <a:lnSpc>
              <a:spcPct val="90000"/>
            </a:lnSpc>
            <a:spcBef>
              <a:spcPct val="0"/>
            </a:spcBef>
            <a:spcAft>
              <a:spcPct val="35000"/>
            </a:spcAft>
            <a:buNone/>
          </a:pPr>
          <a:r>
            <a:rPr lang="fr-FR" sz="1900" b="0" i="0" kern="1200" dirty="0">
              <a:solidFill>
                <a:schemeClr val="tx1"/>
              </a:solidFill>
              <a:latin typeface="Batang"/>
              <a:ea typeface="Batang"/>
              <a:cs typeface="Calibri"/>
            </a:rPr>
            <a:t>Grève perlée</a:t>
          </a:r>
        </a:p>
      </dsp:txBody>
      <dsp:txXfrm>
        <a:off x="4130411" y="2073039"/>
        <a:ext cx="1671748" cy="1671748"/>
      </dsp:txXfrm>
    </dsp:sp>
    <dsp:sp modelId="{34F217F0-7757-4A64-901A-99D41F5FA51E}">
      <dsp:nvSpPr>
        <dsp:cNvPr id="0" name=""/>
        <dsp:cNvSpPr/>
      </dsp:nvSpPr>
      <dsp:spPr>
        <a:xfrm>
          <a:off x="5675548" y="1726808"/>
          <a:ext cx="2364210" cy="2364210"/>
        </a:xfrm>
        <a:prstGeom prst="ellipse">
          <a:avLst/>
        </a:prstGeom>
        <a:solidFill>
          <a:schemeClr val="lt1">
            <a:alpha val="5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0110" tIns="24130" rIns="130110" bIns="24130" numCol="1" spcCol="1270" anchor="ctr" anchorCtr="0">
          <a:noAutofit/>
        </a:bodyPr>
        <a:lstStyle/>
        <a:p>
          <a:pPr marL="0" lvl="0" indent="0" algn="ctr" defTabSz="844550">
            <a:lnSpc>
              <a:spcPct val="90000"/>
            </a:lnSpc>
            <a:spcBef>
              <a:spcPct val="0"/>
            </a:spcBef>
            <a:spcAft>
              <a:spcPct val="35000"/>
            </a:spcAft>
            <a:buNone/>
          </a:pPr>
          <a:r>
            <a:rPr lang="fr-FR" sz="1900" b="0" i="0" kern="1200" dirty="0">
              <a:solidFill>
                <a:schemeClr val="tx1"/>
              </a:solidFill>
              <a:latin typeface="Batang"/>
              <a:ea typeface="Batang"/>
              <a:cs typeface="Calibri"/>
            </a:rPr>
            <a:t>Grève avec occupation des usine </a:t>
          </a:r>
        </a:p>
      </dsp:txBody>
      <dsp:txXfrm>
        <a:off x="6021779" y="2073039"/>
        <a:ext cx="1671748" cy="1671748"/>
      </dsp:txXfrm>
    </dsp:sp>
    <dsp:sp modelId="{2170027E-5C4C-4154-99E9-1F68E114A732}">
      <dsp:nvSpPr>
        <dsp:cNvPr id="0" name=""/>
        <dsp:cNvSpPr/>
      </dsp:nvSpPr>
      <dsp:spPr>
        <a:xfrm>
          <a:off x="7566916" y="1726808"/>
          <a:ext cx="2364210" cy="2364210"/>
        </a:xfrm>
        <a:prstGeom prst="ellipse">
          <a:avLst/>
        </a:prstGeom>
        <a:solidFill>
          <a:schemeClr val="lt1">
            <a:alpha val="5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0110" tIns="24130" rIns="130110" bIns="24130" numCol="1" spcCol="1270" anchor="ctr" anchorCtr="0">
          <a:noAutofit/>
        </a:bodyPr>
        <a:lstStyle/>
        <a:p>
          <a:pPr marL="0" lvl="0" indent="0" algn="ctr" defTabSz="844550" rtl="0">
            <a:lnSpc>
              <a:spcPct val="90000"/>
            </a:lnSpc>
            <a:spcBef>
              <a:spcPct val="0"/>
            </a:spcBef>
            <a:spcAft>
              <a:spcPct val="35000"/>
            </a:spcAft>
            <a:buNone/>
          </a:pPr>
          <a:r>
            <a:rPr lang="fr-FR" sz="1900" b="0" i="0" kern="1200" dirty="0">
              <a:solidFill>
                <a:schemeClr val="tx1"/>
              </a:solidFill>
              <a:latin typeface="Batang"/>
              <a:ea typeface="Batang"/>
              <a:cs typeface="Calibri"/>
            </a:rPr>
            <a:t>Grève thrombose</a:t>
          </a:r>
        </a:p>
      </dsp:txBody>
      <dsp:txXfrm>
        <a:off x="7913147" y="2073039"/>
        <a:ext cx="1671748" cy="1671748"/>
      </dsp:txXfrm>
    </dsp:sp>
    <dsp:sp modelId="{DF831584-69AE-4C92-837B-B49499921EF3}">
      <dsp:nvSpPr>
        <dsp:cNvPr id="0" name=""/>
        <dsp:cNvSpPr/>
      </dsp:nvSpPr>
      <dsp:spPr>
        <a:xfrm>
          <a:off x="9458285" y="1726808"/>
          <a:ext cx="2364210" cy="2364210"/>
        </a:xfrm>
        <a:prstGeom prst="ellipse">
          <a:avLst/>
        </a:prstGeom>
        <a:solidFill>
          <a:schemeClr val="lt1">
            <a:alpha val="5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0110" tIns="24130" rIns="130110" bIns="24130" numCol="1" spcCol="1270" anchor="ctr" anchorCtr="0">
          <a:noAutofit/>
        </a:bodyPr>
        <a:lstStyle/>
        <a:p>
          <a:pPr marL="0" lvl="0" indent="0" algn="ctr" defTabSz="844550" rtl="0">
            <a:lnSpc>
              <a:spcPct val="90000"/>
            </a:lnSpc>
            <a:spcBef>
              <a:spcPct val="0"/>
            </a:spcBef>
            <a:spcAft>
              <a:spcPct val="35000"/>
            </a:spcAft>
            <a:buNone/>
          </a:pPr>
          <a:r>
            <a:rPr lang="fr-FR" sz="1900" b="0" i="0" kern="1200" dirty="0">
              <a:solidFill>
                <a:schemeClr val="tx1"/>
              </a:solidFill>
              <a:latin typeface="Batang"/>
              <a:ea typeface="Batang"/>
              <a:cs typeface="Calibri"/>
            </a:rPr>
            <a:t>Grève de protestation</a:t>
          </a:r>
        </a:p>
      </dsp:txBody>
      <dsp:txXfrm>
        <a:off x="9804516" y="2073039"/>
        <a:ext cx="1671748" cy="167174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5/23/2022</a:t>
            </a:fld>
            <a:endParaRPr lang="en-US"/>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a:t>
            </a:fld>
            <a:endParaRPr lang="en-US"/>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8307719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5/23/2022</a:t>
            </a:fld>
            <a:endParaRPr lang="en-US"/>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a:t>
            </a:fld>
            <a:endParaRPr lang="en-US"/>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198633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5/23/2022</a:t>
            </a:fld>
            <a:endParaRPr lang="en-US"/>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a:t>
            </a:fld>
            <a:endParaRPr lang="en-US"/>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121909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5/23/2022</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38819116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5/23/2022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517343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5/23/2022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6632941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5/23/2022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400775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5/23/2022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5453537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5/23/2022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0357676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5/23/2022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59807501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5/23/2022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668475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5/23/2022</a:t>
            </a:fld>
            <a:endParaRPr lang="en-US"/>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a:t>
            </a:fld>
            <a:endParaRPr lang="en-US"/>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0676764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5/23/2022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943787"/>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5/23/2022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39458594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5/23/2022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198690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May 23, 2022</a:t>
            </a:fld>
            <a:endParaRPr lang="en-US" dirty="0"/>
          </a:p>
        </p:txBody>
      </p:sp>
    </p:spTree>
    <p:extLst>
      <p:ext uri="{BB962C8B-B14F-4D97-AF65-F5344CB8AC3E}">
        <p14:creationId xmlns:p14="http://schemas.microsoft.com/office/powerpoint/2010/main" val="4176135872"/>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May 23, 2022</a:t>
            </a:fld>
            <a:endParaRPr lang="en-US" dirty="0"/>
          </a:p>
        </p:txBody>
      </p:sp>
    </p:spTree>
    <p:extLst>
      <p:ext uri="{BB962C8B-B14F-4D97-AF65-F5344CB8AC3E}">
        <p14:creationId xmlns:p14="http://schemas.microsoft.com/office/powerpoint/2010/main" val="3994384789"/>
      </p:ext>
    </p:extLst>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Monday, May 23, 2022</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624515"/>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Monday, May 23, 2022</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2688040985"/>
      </p:ext>
    </p:extLst>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Monday, May 23, 2022</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1458416709"/>
      </p:ext>
    </p:extLst>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Monday, May 23, 2022</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2080437595"/>
      </p:ext>
    </p:extLst>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Monday, May 23, 2022</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2955869068"/>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5/23/2022</a:t>
            </a:fld>
            <a:endParaRPr lang="en-US"/>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a:t>
            </a:fld>
            <a:endParaRPr lang="en-US"/>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38609464"/>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Monday, May 23, 2022</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4190269698"/>
      </p:ext>
    </p:extLst>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Monday, May 23, 2022</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2543950748"/>
      </p:ext>
    </p:extLst>
  </p:cSld>
  <p:clrMapOvr>
    <a:masterClrMapping/>
  </p:clrMapOvr>
  <p:transition spd="med">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Monday, May 23, 2022</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4100804912"/>
      </p:ext>
    </p:extLst>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Monday, May 23, 2022</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1706773553"/>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5/23/2022</a:t>
            </a:fld>
            <a:endParaRPr lang="en-US"/>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a:t>
            </a:fld>
            <a:endParaRPr lang="en-US"/>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9293846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5/23/2022</a:t>
            </a:fld>
            <a:endParaRPr lang="en-US"/>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a:t>
            </a:fld>
            <a:endParaRPr lang="en-US"/>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9919158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5/23/2022</a:t>
            </a:fld>
            <a:endParaRPr lang="en-US"/>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a:t>
            </a:fld>
            <a:endParaRPr lang="en-US"/>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8476725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5/23/2022</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a:t>
            </a:fld>
            <a:endParaRPr lang="en-US"/>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0670645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5/23/2022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a:t>
            </a:fld>
            <a:endParaRPr lang="en-US"/>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0261515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5/23/2022</a:t>
            </a:fld>
            <a:endParaRPr lang="en-US"/>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a:t>
            </a:fld>
            <a:endParaRPr lang="en-US"/>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2227493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5/23/2022</a:t>
            </a:fld>
            <a:endParaRPr lang="en-US"/>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endParaRPr lang="en-US"/>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a:t>
            </a:fld>
            <a:endParaRPr lang="en-US"/>
          </a:p>
        </p:txBody>
      </p:sp>
    </p:spTree>
    <p:extLst>
      <p:ext uri="{BB962C8B-B14F-4D97-AF65-F5344CB8AC3E}">
        <p14:creationId xmlns:p14="http://schemas.microsoft.com/office/powerpoint/2010/main" val="197751143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5/23/2022</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a:t>
            </a:fld>
            <a:endParaRPr lang="en-US"/>
          </a:p>
        </p:txBody>
      </p:sp>
    </p:spTree>
    <p:extLst>
      <p:ext uri="{BB962C8B-B14F-4D97-AF65-F5344CB8AC3E}">
        <p14:creationId xmlns:p14="http://schemas.microsoft.com/office/powerpoint/2010/main" val="2776487564"/>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2" r:id="rId6"/>
    <p:sldLayoutId id="2147483928" r:id="rId7"/>
    <p:sldLayoutId id="2147483929" r:id="rId8"/>
    <p:sldLayoutId id="2147483930" r:id="rId9"/>
    <p:sldLayoutId id="2147483931" r:id="rId10"/>
    <p:sldLayoutId id="2147483933" r:id="rId11"/>
  </p:sldLayoutIdLst>
  <p:hf hdr="0" ftr="0" dt="0"/>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May 23, 2022</a:t>
            </a:fld>
            <a:endParaRPr lang="en-US" dirty="0"/>
          </a:p>
        </p:txBody>
      </p:sp>
    </p:spTree>
    <p:extLst>
      <p:ext uri="{BB962C8B-B14F-4D97-AF65-F5344CB8AC3E}">
        <p14:creationId xmlns:p14="http://schemas.microsoft.com/office/powerpoint/2010/main" val="515622396"/>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ransition spd="med">
    <p:pull/>
  </p:transition>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
            <a:extLst>
              <a:ext uri="{FF2B5EF4-FFF2-40B4-BE49-F238E27FC236}">
                <a16:creationId xmlns:a16="http://schemas.microsoft.com/office/drawing/2014/main" id="{CA660326-15F3-034E-D0E2-48FF127D6B7D}"/>
              </a:ext>
            </a:extLst>
          </p:cNvPr>
          <p:cNvPicPr>
            <a:picLocks noChangeAspect="1"/>
          </p:cNvPicPr>
          <p:nvPr/>
        </p:nvPicPr>
        <p:blipFill rotWithShape="1">
          <a:blip r:embed="rId2">
            <a:alphaModFix amt="50000"/>
          </a:blip>
          <a:srcRect l="94" r="11039"/>
          <a:stretch/>
        </p:blipFill>
        <p:spPr>
          <a:xfrm>
            <a:off x="20" y="10"/>
            <a:ext cx="12191980" cy="6857990"/>
          </a:xfrm>
          <a:prstGeom prst="rect">
            <a:avLst/>
          </a:prstGeom>
        </p:spPr>
      </p:pic>
      <p:sp>
        <p:nvSpPr>
          <p:cNvPr id="2" name="Titre 1">
            <a:extLst>
              <a:ext uri="{FF2B5EF4-FFF2-40B4-BE49-F238E27FC236}">
                <a16:creationId xmlns:a16="http://schemas.microsoft.com/office/drawing/2014/main" id="{BE87869A-99BF-EC2D-AF48-5B91C4F55BF6}"/>
              </a:ext>
            </a:extLst>
          </p:cNvPr>
          <p:cNvSpPr>
            <a:spLocks noGrp="1"/>
          </p:cNvSpPr>
          <p:nvPr>
            <p:ph type="ctrTitle"/>
          </p:nvPr>
        </p:nvSpPr>
        <p:spPr>
          <a:xfrm>
            <a:off x="1527048" y="1124712"/>
            <a:ext cx="9144000" cy="3063240"/>
          </a:xfrm>
        </p:spPr>
        <p:txBody>
          <a:bodyPr>
            <a:normAutofit/>
          </a:bodyPr>
          <a:lstStyle/>
          <a:p>
            <a:pPr algn="ctr"/>
            <a:r>
              <a:rPr lang="fr-FR" b="1" dirty="0">
                <a:latin typeface="Times New Roman"/>
                <a:cs typeface="Sabon Next LT"/>
              </a:rPr>
              <a:t>Le droit de grève</a:t>
            </a:r>
          </a:p>
        </p:txBody>
      </p:sp>
      <p:sp>
        <p:nvSpPr>
          <p:cNvPr id="3" name="Sous-titre 2">
            <a:extLst>
              <a:ext uri="{FF2B5EF4-FFF2-40B4-BE49-F238E27FC236}">
                <a16:creationId xmlns:a16="http://schemas.microsoft.com/office/drawing/2014/main" id="{FA5FB3B2-AF7A-AE1E-97E3-5EC7D4483A32}"/>
              </a:ext>
            </a:extLst>
          </p:cNvPr>
          <p:cNvSpPr>
            <a:spLocks noGrp="1"/>
          </p:cNvSpPr>
          <p:nvPr>
            <p:ph type="subTitle" idx="1"/>
          </p:nvPr>
        </p:nvSpPr>
        <p:spPr>
          <a:xfrm>
            <a:off x="1268255" y="4513169"/>
            <a:ext cx="9661584" cy="1701971"/>
          </a:xfrm>
        </p:spPr>
        <p:txBody>
          <a:bodyPr vert="horz" lIns="91440" tIns="45720" rIns="91440" bIns="45720" rtlCol="0" anchor="t">
            <a:normAutofit fontScale="70000" lnSpcReduction="20000"/>
          </a:bodyPr>
          <a:lstStyle/>
          <a:p>
            <a:r>
              <a:rPr lang="fr-FR" sz="3200" b="1" i="1" u="sng" dirty="0">
                <a:latin typeface="Times New Roman"/>
                <a:cs typeface="Times New Roman"/>
              </a:rPr>
              <a:t>Réalisé par: </a:t>
            </a:r>
            <a:r>
              <a:rPr lang="fr-FR" sz="3200" b="1" i="1" dirty="0">
                <a:latin typeface="Times New Roman"/>
                <a:cs typeface="Times New Roman"/>
              </a:rPr>
              <a:t>                                                               </a:t>
            </a:r>
            <a:r>
              <a:rPr lang="fr-FR" sz="3200" b="1" i="1" u="sng" dirty="0">
                <a:latin typeface="Times New Roman"/>
                <a:cs typeface="Times New Roman"/>
              </a:rPr>
              <a:t>Demandé par:</a:t>
            </a:r>
            <a:r>
              <a:rPr lang="fr-FR" sz="3200" b="1" i="1" dirty="0">
                <a:latin typeface="Times New Roman"/>
                <a:cs typeface="Times New Roman"/>
              </a:rPr>
              <a:t> </a:t>
            </a:r>
            <a:r>
              <a:rPr lang="fr-FR" sz="3200" i="1" dirty="0">
                <a:latin typeface="Times New Roman"/>
                <a:cs typeface="Times New Roman"/>
              </a:rPr>
              <a:t>M. Khadim</a:t>
            </a:r>
          </a:p>
          <a:p>
            <a:r>
              <a:rPr lang="fr-FR" sz="3200" i="1" noProof="1">
                <a:latin typeface="Times New Roman"/>
                <a:cs typeface="Times New Roman"/>
              </a:rPr>
              <a:t>Dakouk Asmae</a:t>
            </a:r>
            <a:r>
              <a:rPr lang="fr-FR" sz="3200" i="1" dirty="0">
                <a:latin typeface="Times New Roman"/>
                <a:cs typeface="Times New Roman"/>
              </a:rPr>
              <a:t> </a:t>
            </a:r>
            <a:r>
              <a:rPr lang="fr-FR" sz="3200" b="1" i="1" dirty="0">
                <a:latin typeface="Times New Roman"/>
                <a:cs typeface="Times New Roman"/>
              </a:rPr>
              <a:t>                                                           </a:t>
            </a:r>
            <a:r>
              <a:rPr lang="fr-FR" sz="3200" b="1" i="1" u="sng" dirty="0">
                <a:latin typeface="Times New Roman"/>
                <a:cs typeface="Times New Roman"/>
              </a:rPr>
              <a:t>Filière:</a:t>
            </a:r>
            <a:r>
              <a:rPr lang="fr-FR" sz="3200" i="1" dirty="0">
                <a:latin typeface="Times New Roman"/>
                <a:cs typeface="Times New Roman"/>
              </a:rPr>
              <a:t> Agro-Industrie</a:t>
            </a:r>
          </a:p>
          <a:p>
            <a:r>
              <a:rPr lang="fr-FR" sz="3200" b="1" i="1" dirty="0">
                <a:latin typeface="Times New Roman"/>
                <a:cs typeface="Times New Roman"/>
              </a:rPr>
              <a:t>                                                                            </a:t>
            </a:r>
            <a:r>
              <a:rPr lang="fr-FR" sz="3200" b="1" i="1" u="sng" dirty="0">
                <a:latin typeface="Times New Roman"/>
                <a:cs typeface="Times New Roman"/>
              </a:rPr>
              <a:t> Année universitaire</a:t>
            </a:r>
            <a:r>
              <a:rPr lang="fr-FR" sz="3200" b="1" i="1" dirty="0">
                <a:latin typeface="Times New Roman"/>
                <a:cs typeface="Times New Roman"/>
              </a:rPr>
              <a:t>:</a:t>
            </a:r>
            <a:r>
              <a:rPr lang="fr-FR" sz="3200" i="1" dirty="0">
                <a:latin typeface="Times New Roman"/>
                <a:cs typeface="Times New Roman"/>
              </a:rPr>
              <a:t> 2021/2022 </a:t>
            </a:r>
            <a:r>
              <a:rPr lang="fr-FR" sz="3600" dirty="0"/>
              <a:t> </a:t>
            </a:r>
            <a:r>
              <a:rPr lang="fr-FR" sz="3200" dirty="0"/>
              <a:t> </a:t>
            </a:r>
          </a:p>
          <a:p>
            <a:endParaRPr lang="fr-FR" sz="3200"/>
          </a:p>
        </p:txBody>
      </p:sp>
      <p:sp>
        <p:nvSpPr>
          <p:cNvPr id="25"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5">
            <a:extLst>
              <a:ext uri="{FF2B5EF4-FFF2-40B4-BE49-F238E27FC236}">
                <a16:creationId xmlns:a16="http://schemas.microsoft.com/office/drawing/2014/main" id="{5FF8A2A9-BBC7-D0FD-F406-17AB7FDC7C40}"/>
              </a:ext>
            </a:extLst>
          </p:cNvPr>
          <p:cNvPicPr>
            <a:picLocks noChangeAspect="1"/>
          </p:cNvPicPr>
          <p:nvPr/>
        </p:nvPicPr>
        <p:blipFill>
          <a:blip r:embed="rId3"/>
          <a:stretch>
            <a:fillRect/>
          </a:stretch>
        </p:blipFill>
        <p:spPr>
          <a:xfrm>
            <a:off x="10991041" y="-129845"/>
            <a:ext cx="1309240" cy="1021692"/>
          </a:xfrm>
          <a:prstGeom prst="ellipse">
            <a:avLst/>
          </a:prstGeom>
          <a:ln>
            <a:noFill/>
          </a:ln>
          <a:effectLst>
            <a:softEdge rad="112500"/>
          </a:effectLst>
        </p:spPr>
      </p:pic>
      <p:pic>
        <p:nvPicPr>
          <p:cNvPr id="6" name="Image 6">
            <a:extLst>
              <a:ext uri="{FF2B5EF4-FFF2-40B4-BE49-F238E27FC236}">
                <a16:creationId xmlns:a16="http://schemas.microsoft.com/office/drawing/2014/main" id="{48F6E915-9F6B-5061-9F51-4AF1E249D3E7}"/>
              </a:ext>
            </a:extLst>
          </p:cNvPr>
          <p:cNvPicPr>
            <a:picLocks noChangeAspect="1"/>
          </p:cNvPicPr>
          <p:nvPr/>
        </p:nvPicPr>
        <p:blipFill>
          <a:blip r:embed="rId4"/>
          <a:stretch>
            <a:fillRect/>
          </a:stretch>
        </p:blipFill>
        <p:spPr>
          <a:xfrm>
            <a:off x="-50769" y="-86714"/>
            <a:ext cx="1352372" cy="935429"/>
          </a:xfrm>
          <a:prstGeom prst="ellipse">
            <a:avLst/>
          </a:prstGeom>
          <a:ln>
            <a:noFill/>
          </a:ln>
          <a:effectLst>
            <a:softEdge rad="112500"/>
          </a:effectLst>
        </p:spPr>
      </p:pic>
      <p:sp>
        <p:nvSpPr>
          <p:cNvPr id="7" name="ZoneTexte 6">
            <a:extLst>
              <a:ext uri="{FF2B5EF4-FFF2-40B4-BE49-F238E27FC236}">
                <a16:creationId xmlns:a16="http://schemas.microsoft.com/office/drawing/2014/main" id="{27CBE097-AD10-B108-8B50-BA42ED5AD413}"/>
              </a:ext>
            </a:extLst>
          </p:cNvPr>
          <p:cNvSpPr txBox="1"/>
          <p:nvPr/>
        </p:nvSpPr>
        <p:spPr>
          <a:xfrm>
            <a:off x="3646099" y="-5751"/>
            <a:ext cx="4655388" cy="9028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en-US" i="1" dirty="0">
                <a:latin typeface="Times New Roman"/>
                <a:ea typeface="+mn-lt"/>
                <a:cs typeface="+mn-lt"/>
              </a:rPr>
              <a:t>Université Sultan Moulay Slimane</a:t>
            </a:r>
            <a:endParaRPr lang="fr-FR" i="1" dirty="0">
              <a:latin typeface="Times New Roman"/>
              <a:cs typeface="Times New Roman"/>
            </a:endParaRPr>
          </a:p>
          <a:p>
            <a:pPr algn="ctr">
              <a:lnSpc>
                <a:spcPct val="90000"/>
              </a:lnSpc>
              <a:spcBef>
                <a:spcPts val="1000"/>
              </a:spcBef>
            </a:pPr>
            <a:r>
              <a:rPr lang="en-US" i="1" dirty="0">
                <a:latin typeface="Times New Roman"/>
                <a:ea typeface="+mn-lt"/>
                <a:cs typeface="+mn-lt"/>
              </a:rPr>
              <a:t> Ecole Supérieure de Technologie Béni-Mellal</a:t>
            </a:r>
            <a:endParaRPr lang="en-US" i="1" dirty="0">
              <a:latin typeface="Times New Roman"/>
              <a:cs typeface="Times New Roman"/>
            </a:endParaRPr>
          </a:p>
          <a:p>
            <a:pPr algn="ctr"/>
            <a:endParaRPr lang="fr-FR" sz="1100"/>
          </a:p>
        </p:txBody>
      </p:sp>
      <p:sp>
        <p:nvSpPr>
          <p:cNvPr id="12" name="Espace réservé du numéro de diapositive 11">
            <a:extLst>
              <a:ext uri="{FF2B5EF4-FFF2-40B4-BE49-F238E27FC236}">
                <a16:creationId xmlns:a16="http://schemas.microsoft.com/office/drawing/2014/main" id="{9DD8CF9C-7518-67BD-B02C-29B4E5A31BA5}"/>
              </a:ext>
            </a:extLst>
          </p:cNvPr>
          <p:cNvSpPr>
            <a:spLocks noGrp="1"/>
          </p:cNvSpPr>
          <p:nvPr>
            <p:ph type="sldNum" sz="quarter" idx="12"/>
          </p:nvPr>
        </p:nvSpPr>
        <p:spPr/>
        <p:txBody>
          <a:bodyPr/>
          <a:lstStyle/>
          <a:p>
            <a:fld id="{A7CD31F4-64FA-4BA0-9498-67783267A8C8}" type="slidenum">
              <a:rPr lang="en-US" smtClean="0"/>
              <a:t>1</a:t>
            </a:fld>
            <a:endParaRPr lang="fr-FR"/>
          </a:p>
        </p:txBody>
      </p:sp>
    </p:spTree>
    <p:extLst>
      <p:ext uri="{BB962C8B-B14F-4D97-AF65-F5344CB8AC3E}">
        <p14:creationId xmlns:p14="http://schemas.microsoft.com/office/powerpoint/2010/main" val="3548346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5F188-FD2E-733E-086D-84389F17E737}"/>
              </a:ext>
            </a:extLst>
          </p:cNvPr>
          <p:cNvSpPr>
            <a:spLocks noGrp="1"/>
          </p:cNvSpPr>
          <p:nvPr>
            <p:ph type="title"/>
          </p:nvPr>
        </p:nvSpPr>
        <p:spPr/>
        <p:txBody>
          <a:bodyPr/>
          <a:lstStyle/>
          <a:p>
            <a:r>
              <a:rPr lang="fr-FR" u="sng">
                <a:ea typeface="+mj-lt"/>
                <a:cs typeface="+mj-lt"/>
              </a:rPr>
              <a:t>III.  Types de grève:</a:t>
            </a:r>
            <a:endParaRPr lang="fr-FR"/>
          </a:p>
        </p:txBody>
      </p:sp>
      <p:sp>
        <p:nvSpPr>
          <p:cNvPr id="3" name="Espace réservé du contenu 2">
            <a:extLst>
              <a:ext uri="{FF2B5EF4-FFF2-40B4-BE49-F238E27FC236}">
                <a16:creationId xmlns:a16="http://schemas.microsoft.com/office/drawing/2014/main" id="{C5865094-38C3-E39E-D20B-C88D3092FB52}"/>
              </a:ext>
            </a:extLst>
          </p:cNvPr>
          <p:cNvSpPr>
            <a:spLocks noGrp="1"/>
          </p:cNvSpPr>
          <p:nvPr>
            <p:ph idx="1"/>
          </p:nvPr>
        </p:nvSpPr>
        <p:spPr/>
        <p:txBody>
          <a:bodyPr vert="horz" lIns="91440" tIns="45720" rIns="91440" bIns="45720" rtlCol="0" anchor="t">
            <a:normAutofit/>
          </a:bodyPr>
          <a:lstStyle/>
          <a:p>
            <a:pPr marL="0" indent="0">
              <a:buNone/>
            </a:pPr>
            <a:r>
              <a:rPr lang="fr-FR" b="1" dirty="0">
                <a:solidFill>
                  <a:schemeClr val="accent2">
                    <a:lumMod val="75000"/>
                  </a:schemeClr>
                </a:solidFill>
              </a:rPr>
              <a:t> </a:t>
            </a:r>
            <a:r>
              <a:rPr lang="fr-FR" sz="6600" b="1" dirty="0">
                <a:solidFill>
                  <a:schemeClr val="accent2">
                    <a:lumMod val="75000"/>
                  </a:schemeClr>
                </a:solidFill>
                <a:latin typeface="The Hand Bold"/>
              </a:rPr>
              <a:t> </a:t>
            </a:r>
            <a:r>
              <a:rPr lang="fr-FR" sz="4800" b="1" dirty="0">
                <a:solidFill>
                  <a:schemeClr val="accent2">
                    <a:lumMod val="75000"/>
                  </a:schemeClr>
                </a:solidFill>
                <a:latin typeface="Batang"/>
                <a:ea typeface="Batang"/>
              </a:rPr>
              <a:t>6.  La grève de protestation:</a:t>
            </a:r>
            <a:endParaRPr lang="fr-FR" dirty="0">
              <a:solidFill>
                <a:schemeClr val="accent2">
                  <a:lumMod val="75000"/>
                </a:schemeClr>
              </a:solidFill>
              <a:latin typeface="Avenir Next LT Pro"/>
              <a:ea typeface="Batang"/>
            </a:endParaRPr>
          </a:p>
          <a:p>
            <a:pPr marL="0" indent="0" algn="ctr">
              <a:buNone/>
            </a:pPr>
            <a:r>
              <a:rPr lang="fr-FR" sz="4800" dirty="0">
                <a:solidFill>
                  <a:srgbClr val="000000"/>
                </a:solidFill>
                <a:latin typeface="Batang"/>
                <a:ea typeface="Batang"/>
              </a:rPr>
              <a:t>Elle</a:t>
            </a:r>
            <a:r>
              <a:rPr lang="fr-FR" sz="4800" dirty="0">
                <a:latin typeface="Batang"/>
                <a:ea typeface="Batang"/>
              </a:rPr>
              <a:t> se fait en dehors de l'usine.</a:t>
            </a:r>
            <a:endParaRPr lang="fr-FR"/>
          </a:p>
          <a:p>
            <a:pPr marL="0" indent="0">
              <a:buNone/>
            </a:pPr>
            <a:endParaRPr lang="fr-FR"/>
          </a:p>
        </p:txBody>
      </p:sp>
      <p:sp>
        <p:nvSpPr>
          <p:cNvPr id="6" name="Espace réservé du numéro de diapositive 5">
            <a:extLst>
              <a:ext uri="{FF2B5EF4-FFF2-40B4-BE49-F238E27FC236}">
                <a16:creationId xmlns:a16="http://schemas.microsoft.com/office/drawing/2014/main" id="{8386CCB5-1EF5-B5B8-675D-8349DF4DCEED}"/>
              </a:ext>
            </a:extLst>
          </p:cNvPr>
          <p:cNvSpPr>
            <a:spLocks noGrp="1"/>
          </p:cNvSpPr>
          <p:nvPr>
            <p:ph type="sldNum" sz="quarter" idx="12"/>
          </p:nvPr>
        </p:nvSpPr>
        <p:spPr/>
        <p:txBody>
          <a:bodyPr/>
          <a:lstStyle/>
          <a:p>
            <a:fld id="{F3450C42-9A0B-4425-92C2-70FCF7C45734}" type="slidenum">
              <a:rPr lang="en-US" smtClean="0"/>
              <a:t>10</a:t>
            </a:fld>
            <a:endParaRPr lang="fr-FR"/>
          </a:p>
        </p:txBody>
      </p:sp>
    </p:spTree>
    <p:extLst>
      <p:ext uri="{BB962C8B-B14F-4D97-AF65-F5344CB8AC3E}">
        <p14:creationId xmlns:p14="http://schemas.microsoft.com/office/powerpoint/2010/main" val="29446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C6D132-2B11-AD8A-EA27-0C70D7F793B4}"/>
              </a:ext>
            </a:extLst>
          </p:cNvPr>
          <p:cNvSpPr>
            <a:spLocks noGrp="1"/>
          </p:cNvSpPr>
          <p:nvPr>
            <p:ph type="title"/>
          </p:nvPr>
        </p:nvSpPr>
        <p:spPr>
          <a:xfrm>
            <a:off x="-182593" y="293238"/>
            <a:ext cx="8934092" cy="1325563"/>
          </a:xfrm>
        </p:spPr>
        <p:txBody>
          <a:bodyPr/>
          <a:lstStyle/>
          <a:p>
            <a:r>
              <a:rPr lang="fr-FR" dirty="0"/>
              <a:t>                 </a:t>
            </a:r>
            <a:r>
              <a:rPr lang="fr-FR" dirty="0">
                <a:solidFill>
                  <a:srgbClr val="000000"/>
                </a:solidFill>
                <a:latin typeface="Avenir Next LT Pro"/>
              </a:rPr>
              <a:t>       </a:t>
            </a:r>
            <a:r>
              <a:rPr lang="fr-FR" b="1" dirty="0">
                <a:solidFill>
                  <a:srgbClr val="000000"/>
                </a:solidFill>
                <a:latin typeface="Batang"/>
                <a:ea typeface="Batang"/>
              </a:rPr>
              <a:t> </a:t>
            </a:r>
            <a:r>
              <a:rPr lang="fr-FR" sz="5400" b="1" dirty="0">
                <a:solidFill>
                  <a:schemeClr val="accent2">
                    <a:lumMod val="75000"/>
                  </a:schemeClr>
                </a:solidFill>
                <a:latin typeface="Batang"/>
                <a:ea typeface="Batang"/>
              </a:rPr>
              <a:t>Récapitulatif:</a:t>
            </a:r>
            <a:endParaRPr lang="fr-FR" sz="5400" b="1" u="sng" dirty="0">
              <a:solidFill>
                <a:schemeClr val="accent2">
                  <a:lumMod val="75000"/>
                </a:schemeClr>
              </a:solidFill>
              <a:latin typeface="Batang"/>
              <a:ea typeface="Batang"/>
            </a:endParaRPr>
          </a:p>
        </p:txBody>
      </p:sp>
      <p:graphicFrame>
        <p:nvGraphicFramePr>
          <p:cNvPr id="4" name="Diagramme 3">
            <a:extLst>
              <a:ext uri="{FF2B5EF4-FFF2-40B4-BE49-F238E27FC236}">
                <a16:creationId xmlns:a16="http://schemas.microsoft.com/office/drawing/2014/main" id="{882BF5A0-55E0-F2F2-254C-6F031746C014}"/>
              </a:ext>
            </a:extLst>
          </p:cNvPr>
          <p:cNvGraphicFramePr>
            <a:graphicFrameLocks noGrp="1"/>
          </p:cNvGraphicFramePr>
          <p:nvPr>
            <p:extLst>
              <p:ext uri="{D42A27DB-BD31-4B8C-83A1-F6EECF244321}">
                <p14:modId xmlns:p14="http://schemas.microsoft.com/office/powerpoint/2010/main" val="2729823050"/>
              </p:ext>
            </p:extLst>
          </p:nvPr>
        </p:nvGraphicFramePr>
        <p:xfrm>
          <a:off x="119332" y="962983"/>
          <a:ext cx="11823939" cy="5817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6" name="Espace réservé du numéro de diapositive 145">
            <a:extLst>
              <a:ext uri="{FF2B5EF4-FFF2-40B4-BE49-F238E27FC236}">
                <a16:creationId xmlns:a16="http://schemas.microsoft.com/office/drawing/2014/main" id="{7236A95C-7420-8F08-D095-92A4B4C0A91D}"/>
              </a:ext>
            </a:extLst>
          </p:cNvPr>
          <p:cNvSpPr>
            <a:spLocks noGrp="1"/>
          </p:cNvSpPr>
          <p:nvPr>
            <p:ph type="sldNum" sz="quarter" idx="12"/>
          </p:nvPr>
        </p:nvSpPr>
        <p:spPr/>
        <p:txBody>
          <a:bodyPr/>
          <a:lstStyle/>
          <a:p>
            <a:fld id="{F3450C42-9A0B-4425-92C2-70FCF7C45734}" type="slidenum">
              <a:rPr lang="en-US" smtClean="0"/>
              <a:t>11</a:t>
            </a:fld>
            <a:endParaRPr lang="fr-FR"/>
          </a:p>
        </p:txBody>
      </p:sp>
    </p:spTree>
    <p:extLst>
      <p:ext uri="{BB962C8B-B14F-4D97-AF65-F5344CB8AC3E}">
        <p14:creationId xmlns:p14="http://schemas.microsoft.com/office/powerpoint/2010/main" val="119037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D0EE93-3EAB-81C3-0B2F-48CE78278DD0}"/>
              </a:ext>
            </a:extLst>
          </p:cNvPr>
          <p:cNvSpPr>
            <a:spLocks noGrp="1"/>
          </p:cNvSpPr>
          <p:nvPr>
            <p:ph type="title"/>
          </p:nvPr>
        </p:nvSpPr>
        <p:spPr/>
        <p:txBody>
          <a:bodyPr/>
          <a:lstStyle/>
          <a:p>
            <a:r>
              <a:rPr lang="fr-FR" u="sng" dirty="0">
                <a:ea typeface="+mj-lt"/>
                <a:cs typeface="+mj-lt"/>
              </a:rPr>
              <a:t>IV. Procédure:</a:t>
            </a:r>
            <a:endParaRPr lang="fr-FR" u="sng" dirty="0"/>
          </a:p>
        </p:txBody>
      </p:sp>
      <p:sp>
        <p:nvSpPr>
          <p:cNvPr id="3" name="Espace réservé du contenu 2">
            <a:extLst>
              <a:ext uri="{FF2B5EF4-FFF2-40B4-BE49-F238E27FC236}">
                <a16:creationId xmlns:a16="http://schemas.microsoft.com/office/drawing/2014/main" id="{EB6EDDF6-2147-CA79-99D2-1FE355326C43}"/>
              </a:ext>
            </a:extLst>
          </p:cNvPr>
          <p:cNvSpPr>
            <a:spLocks noGrp="1"/>
          </p:cNvSpPr>
          <p:nvPr>
            <p:ph idx="1"/>
          </p:nvPr>
        </p:nvSpPr>
        <p:spPr/>
        <p:txBody>
          <a:bodyPr vert="horz" lIns="91440" tIns="45720" rIns="91440" bIns="45720" rtlCol="0" anchor="t">
            <a:normAutofit fontScale="77500" lnSpcReduction="20000"/>
          </a:bodyPr>
          <a:lstStyle/>
          <a:p>
            <a:r>
              <a:rPr lang="fr-FR" sz="5400" dirty="0">
                <a:latin typeface="Batang"/>
                <a:ea typeface="Batang"/>
              </a:rPr>
              <a:t>La grève ne peut être décidée que par la majorité des deux tiers de l'ensemble des salariés de l'établissement ou de l'entreprise, et non par leurs seuls représentants (délégués du personnel ou délégués syndicaux)</a:t>
            </a:r>
            <a:r>
              <a:rPr lang="fr-FR" sz="6000" dirty="0">
                <a:latin typeface="The Hand Bold"/>
              </a:rPr>
              <a:t>.</a:t>
            </a:r>
          </a:p>
          <a:p>
            <a:endParaRPr lang="fr-FR" dirty="0"/>
          </a:p>
        </p:txBody>
      </p:sp>
      <p:sp>
        <p:nvSpPr>
          <p:cNvPr id="6" name="Espace réservé du numéro de diapositive 5">
            <a:extLst>
              <a:ext uri="{FF2B5EF4-FFF2-40B4-BE49-F238E27FC236}">
                <a16:creationId xmlns:a16="http://schemas.microsoft.com/office/drawing/2014/main" id="{EEBB4790-1DE5-3587-0F21-0B40FBD66FCD}"/>
              </a:ext>
            </a:extLst>
          </p:cNvPr>
          <p:cNvSpPr>
            <a:spLocks noGrp="1"/>
          </p:cNvSpPr>
          <p:nvPr>
            <p:ph type="sldNum" sz="quarter" idx="12"/>
          </p:nvPr>
        </p:nvSpPr>
        <p:spPr/>
        <p:txBody>
          <a:bodyPr/>
          <a:lstStyle/>
          <a:p>
            <a:fld id="{F3450C42-9A0B-4425-92C2-70FCF7C45734}" type="slidenum">
              <a:rPr lang="en-US" smtClean="0"/>
              <a:t>12</a:t>
            </a:fld>
            <a:endParaRPr lang="fr-FR"/>
          </a:p>
        </p:txBody>
      </p:sp>
    </p:spTree>
    <p:extLst>
      <p:ext uri="{BB962C8B-B14F-4D97-AF65-F5344CB8AC3E}">
        <p14:creationId xmlns:p14="http://schemas.microsoft.com/office/powerpoint/2010/main" val="205786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CD4A7-20F3-D6F5-E80B-D118742896EA}"/>
              </a:ext>
            </a:extLst>
          </p:cNvPr>
          <p:cNvSpPr>
            <a:spLocks noGrp="1"/>
          </p:cNvSpPr>
          <p:nvPr>
            <p:ph type="title"/>
          </p:nvPr>
        </p:nvSpPr>
        <p:spPr/>
        <p:txBody>
          <a:bodyPr/>
          <a:lstStyle/>
          <a:p>
            <a:r>
              <a:rPr lang="fr-FR" u="sng" dirty="0">
                <a:ea typeface="+mj-lt"/>
                <a:cs typeface="+mj-lt"/>
              </a:rPr>
              <a:t>IV. Procédure:</a:t>
            </a:r>
            <a:endParaRPr lang="fr-FR" dirty="0"/>
          </a:p>
        </p:txBody>
      </p:sp>
      <p:sp>
        <p:nvSpPr>
          <p:cNvPr id="3" name="Espace réservé du contenu 2">
            <a:extLst>
              <a:ext uri="{FF2B5EF4-FFF2-40B4-BE49-F238E27FC236}">
                <a16:creationId xmlns:a16="http://schemas.microsoft.com/office/drawing/2014/main" id="{A53D7119-4E09-A85F-E0D5-67EF28FA1403}"/>
              </a:ext>
            </a:extLst>
          </p:cNvPr>
          <p:cNvSpPr>
            <a:spLocks noGrp="1"/>
          </p:cNvSpPr>
          <p:nvPr>
            <p:ph idx="1"/>
          </p:nvPr>
        </p:nvSpPr>
        <p:spPr/>
        <p:txBody>
          <a:bodyPr vert="horz" lIns="91440" tIns="45720" rIns="91440" bIns="45720" rtlCol="0" anchor="t">
            <a:noAutofit/>
          </a:bodyPr>
          <a:lstStyle/>
          <a:p>
            <a:r>
              <a:rPr lang="fr-FR" sz="4400" b="1" i="1" dirty="0">
                <a:solidFill>
                  <a:schemeClr val="accent2">
                    <a:lumMod val="75000"/>
                  </a:schemeClr>
                </a:solidFill>
                <a:latin typeface="Batang"/>
                <a:ea typeface="Batang"/>
              </a:rPr>
              <a:t>Le vote:</a:t>
            </a:r>
          </a:p>
          <a:p>
            <a:pPr marL="0" indent="0">
              <a:buNone/>
            </a:pPr>
            <a:r>
              <a:rPr lang="fr-FR" sz="4400" dirty="0">
                <a:latin typeface="Batang"/>
                <a:ea typeface="Batang"/>
              </a:rPr>
              <a:t>Il doit se dérouler sous le contrôle de l'agent de l'inspection du travail qui est chargé de recueillir tous les justificatifs attestant du résultats du scrutin.</a:t>
            </a:r>
          </a:p>
        </p:txBody>
      </p:sp>
      <p:sp>
        <p:nvSpPr>
          <p:cNvPr id="6" name="Espace réservé du numéro de diapositive 5">
            <a:extLst>
              <a:ext uri="{FF2B5EF4-FFF2-40B4-BE49-F238E27FC236}">
                <a16:creationId xmlns:a16="http://schemas.microsoft.com/office/drawing/2014/main" id="{7EC3A6FD-6203-90F3-F7E4-254F3607718C}"/>
              </a:ext>
            </a:extLst>
          </p:cNvPr>
          <p:cNvSpPr>
            <a:spLocks noGrp="1"/>
          </p:cNvSpPr>
          <p:nvPr>
            <p:ph type="sldNum" sz="quarter" idx="12"/>
          </p:nvPr>
        </p:nvSpPr>
        <p:spPr/>
        <p:txBody>
          <a:bodyPr/>
          <a:lstStyle/>
          <a:p>
            <a:fld id="{F3450C42-9A0B-4425-92C2-70FCF7C45734}" type="slidenum">
              <a:rPr lang="en-US" smtClean="0"/>
              <a:t>13</a:t>
            </a:fld>
            <a:endParaRPr lang="fr-FR"/>
          </a:p>
        </p:txBody>
      </p:sp>
    </p:spTree>
    <p:extLst>
      <p:ext uri="{BB962C8B-B14F-4D97-AF65-F5344CB8AC3E}">
        <p14:creationId xmlns:p14="http://schemas.microsoft.com/office/powerpoint/2010/main" val="242451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A23156-F8F6-9D1E-A282-9C327EEBF6EB}"/>
              </a:ext>
            </a:extLst>
          </p:cNvPr>
          <p:cNvSpPr>
            <a:spLocks noGrp="1"/>
          </p:cNvSpPr>
          <p:nvPr>
            <p:ph type="title"/>
          </p:nvPr>
        </p:nvSpPr>
        <p:spPr/>
        <p:txBody>
          <a:bodyPr/>
          <a:lstStyle/>
          <a:p>
            <a:r>
              <a:rPr lang="fr-FR" u="sng" dirty="0">
                <a:ea typeface="+mj-lt"/>
                <a:cs typeface="+mj-lt"/>
              </a:rPr>
              <a:t>IV. Procédure:</a:t>
            </a:r>
            <a:endParaRPr lang="fr-FR" dirty="0"/>
          </a:p>
        </p:txBody>
      </p:sp>
      <p:sp>
        <p:nvSpPr>
          <p:cNvPr id="3" name="Espace réservé du contenu 2">
            <a:extLst>
              <a:ext uri="{FF2B5EF4-FFF2-40B4-BE49-F238E27FC236}">
                <a16:creationId xmlns:a16="http://schemas.microsoft.com/office/drawing/2014/main" id="{074CEE08-3F10-7EA7-B406-7C416C6F8361}"/>
              </a:ext>
            </a:extLst>
          </p:cNvPr>
          <p:cNvSpPr>
            <a:spLocks noGrp="1"/>
          </p:cNvSpPr>
          <p:nvPr>
            <p:ph idx="1"/>
          </p:nvPr>
        </p:nvSpPr>
        <p:spPr>
          <a:xfrm>
            <a:off x="234351" y="1624342"/>
            <a:ext cx="11780807" cy="5041451"/>
          </a:xfrm>
        </p:spPr>
        <p:txBody>
          <a:bodyPr vert="horz" lIns="91440" tIns="45720" rIns="91440" bIns="45720" rtlCol="0" anchor="t">
            <a:normAutofit fontScale="77500" lnSpcReduction="20000"/>
          </a:bodyPr>
          <a:lstStyle/>
          <a:p>
            <a:r>
              <a:rPr lang="fr-FR" sz="5400" b="1" i="1" dirty="0">
                <a:solidFill>
                  <a:schemeClr val="accent2">
                    <a:lumMod val="75000"/>
                  </a:schemeClr>
                </a:solidFill>
                <a:latin typeface="Batang"/>
                <a:ea typeface="Batang"/>
              </a:rPr>
              <a:t>Au niveau national ou régional:</a:t>
            </a:r>
            <a:endParaRPr lang="fr-FR" dirty="0">
              <a:solidFill>
                <a:schemeClr val="accent2">
                  <a:lumMod val="75000"/>
                </a:schemeClr>
              </a:solidFill>
            </a:endParaRPr>
          </a:p>
          <a:p>
            <a:pPr marL="0" indent="0">
              <a:buNone/>
            </a:pPr>
            <a:r>
              <a:rPr lang="fr-FR" sz="5400" dirty="0">
                <a:latin typeface="Batang"/>
                <a:ea typeface="Batang"/>
              </a:rPr>
              <a:t>     La grève ne peut être décidée que par un syndicat représentatif à l'échelon national.</a:t>
            </a:r>
          </a:p>
          <a:p>
            <a:pPr marL="0" indent="0">
              <a:buNone/>
            </a:pPr>
            <a:r>
              <a:rPr lang="fr-FR" sz="5400" dirty="0">
                <a:latin typeface="Batang"/>
                <a:ea typeface="Batang"/>
              </a:rPr>
              <a:t>     Ce qui implique qu'il s'agira généralement d'une des centrales syndicales participant au dialogue social.</a:t>
            </a:r>
          </a:p>
          <a:p>
            <a:pPr marL="0" indent="0">
              <a:buNone/>
            </a:pPr>
            <a:r>
              <a:rPr lang="fr-FR" dirty="0"/>
              <a:t>      </a:t>
            </a:r>
          </a:p>
          <a:p>
            <a:pPr marL="0" indent="0">
              <a:buNone/>
            </a:pPr>
            <a:r>
              <a:rPr lang="fr-FR" dirty="0"/>
              <a:t>   </a:t>
            </a:r>
          </a:p>
        </p:txBody>
      </p:sp>
      <p:sp>
        <p:nvSpPr>
          <p:cNvPr id="4" name="Flèche : courbe vers la droite 3">
            <a:extLst>
              <a:ext uri="{FF2B5EF4-FFF2-40B4-BE49-F238E27FC236}">
                <a16:creationId xmlns:a16="http://schemas.microsoft.com/office/drawing/2014/main" id="{1AFCF32D-DBA6-1EC4-4384-67EDF5D3C7F9}"/>
              </a:ext>
            </a:extLst>
          </p:cNvPr>
          <p:cNvSpPr/>
          <p:nvPr/>
        </p:nvSpPr>
        <p:spPr>
          <a:xfrm>
            <a:off x="540013" y="2504621"/>
            <a:ext cx="603849" cy="445698"/>
          </a:xfrm>
          <a:prstGeom prst="curved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Flèche : courbe vers la droite 4">
            <a:extLst>
              <a:ext uri="{FF2B5EF4-FFF2-40B4-BE49-F238E27FC236}">
                <a16:creationId xmlns:a16="http://schemas.microsoft.com/office/drawing/2014/main" id="{78FA5F11-AB9A-1190-A9C0-5624B36122A2}"/>
              </a:ext>
            </a:extLst>
          </p:cNvPr>
          <p:cNvSpPr/>
          <p:nvPr/>
        </p:nvSpPr>
        <p:spPr>
          <a:xfrm>
            <a:off x="539113" y="3697043"/>
            <a:ext cx="603850" cy="445699"/>
          </a:xfrm>
          <a:prstGeom prst="curved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Espace réservé du numéro de diapositive 7">
            <a:extLst>
              <a:ext uri="{FF2B5EF4-FFF2-40B4-BE49-F238E27FC236}">
                <a16:creationId xmlns:a16="http://schemas.microsoft.com/office/drawing/2014/main" id="{C7FC8283-3548-7851-1C46-7C0E87AF5EAF}"/>
              </a:ext>
            </a:extLst>
          </p:cNvPr>
          <p:cNvSpPr>
            <a:spLocks noGrp="1"/>
          </p:cNvSpPr>
          <p:nvPr>
            <p:ph type="sldNum" sz="quarter" idx="12"/>
          </p:nvPr>
        </p:nvSpPr>
        <p:spPr/>
        <p:txBody>
          <a:bodyPr/>
          <a:lstStyle/>
          <a:p>
            <a:fld id="{F3450C42-9A0B-4425-92C2-70FCF7C45734}" type="slidenum">
              <a:rPr lang="en-US" smtClean="0"/>
              <a:t>14</a:t>
            </a:fld>
            <a:endParaRPr lang="fr-FR"/>
          </a:p>
        </p:txBody>
      </p:sp>
    </p:spTree>
    <p:extLst>
      <p:ext uri="{BB962C8B-B14F-4D97-AF65-F5344CB8AC3E}">
        <p14:creationId xmlns:p14="http://schemas.microsoft.com/office/powerpoint/2010/main" val="71374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1582FE-49D2-A17E-2AF1-B1FDCE8F9A8A}"/>
              </a:ext>
            </a:extLst>
          </p:cNvPr>
          <p:cNvSpPr>
            <a:spLocks noGrp="1"/>
          </p:cNvSpPr>
          <p:nvPr>
            <p:ph type="title"/>
          </p:nvPr>
        </p:nvSpPr>
        <p:spPr/>
        <p:txBody>
          <a:bodyPr/>
          <a:lstStyle/>
          <a:p>
            <a:r>
              <a:rPr lang="fr-FR" u="sng" dirty="0">
                <a:ea typeface="+mj-lt"/>
                <a:cs typeface="+mj-lt"/>
              </a:rPr>
              <a:t>IV. Procédure:</a:t>
            </a:r>
            <a:endParaRPr lang="fr-FR" dirty="0"/>
          </a:p>
        </p:txBody>
      </p:sp>
      <p:sp>
        <p:nvSpPr>
          <p:cNvPr id="3" name="Espace réservé du contenu 2">
            <a:extLst>
              <a:ext uri="{FF2B5EF4-FFF2-40B4-BE49-F238E27FC236}">
                <a16:creationId xmlns:a16="http://schemas.microsoft.com/office/drawing/2014/main" id="{28EB9E76-ED6E-448E-B934-9C0F9572F3FC}"/>
              </a:ext>
            </a:extLst>
          </p:cNvPr>
          <p:cNvSpPr>
            <a:spLocks noGrp="1"/>
          </p:cNvSpPr>
          <p:nvPr>
            <p:ph idx="1"/>
          </p:nvPr>
        </p:nvSpPr>
        <p:spPr>
          <a:xfrm>
            <a:off x="823823" y="1638719"/>
            <a:ext cx="11220090" cy="4351338"/>
          </a:xfrm>
        </p:spPr>
        <p:txBody>
          <a:bodyPr vert="horz" lIns="91440" tIns="45720" rIns="91440" bIns="45720" rtlCol="0" anchor="t">
            <a:noAutofit/>
          </a:bodyPr>
          <a:lstStyle/>
          <a:p>
            <a:r>
              <a:rPr lang="fr-FR" sz="4400" b="1" i="1" dirty="0">
                <a:solidFill>
                  <a:schemeClr val="accent2">
                    <a:lumMod val="75000"/>
                  </a:schemeClr>
                </a:solidFill>
                <a:latin typeface="Batang"/>
                <a:ea typeface="Batang"/>
              </a:rPr>
              <a:t>Après la prise de décision:</a:t>
            </a:r>
          </a:p>
          <a:p>
            <a:pPr marL="0" indent="0">
              <a:buNone/>
            </a:pPr>
            <a:r>
              <a:rPr lang="fr-FR" sz="4400" dirty="0">
                <a:latin typeface="Batang"/>
                <a:ea typeface="Batang"/>
              </a:rPr>
              <a:t>La décision doit être notifiée à l'employeur ou aux employeurs concernés, par lettre recommandée, avec accusé de réception, avec un préavis d'au moins 10 jours ouvrables.</a:t>
            </a:r>
          </a:p>
          <a:p>
            <a:pPr marL="0" indent="0">
              <a:buNone/>
            </a:pPr>
            <a:endParaRPr lang="fr-FR" sz="4400" dirty="0">
              <a:latin typeface="Batang"/>
              <a:ea typeface="Batang"/>
            </a:endParaRPr>
          </a:p>
        </p:txBody>
      </p:sp>
      <p:sp>
        <p:nvSpPr>
          <p:cNvPr id="6" name="Espace réservé du numéro de diapositive 5">
            <a:extLst>
              <a:ext uri="{FF2B5EF4-FFF2-40B4-BE49-F238E27FC236}">
                <a16:creationId xmlns:a16="http://schemas.microsoft.com/office/drawing/2014/main" id="{B67691B6-73F8-6C4C-01E6-ADC435B075AF}"/>
              </a:ext>
            </a:extLst>
          </p:cNvPr>
          <p:cNvSpPr>
            <a:spLocks noGrp="1"/>
          </p:cNvSpPr>
          <p:nvPr>
            <p:ph type="sldNum" sz="quarter" idx="12"/>
          </p:nvPr>
        </p:nvSpPr>
        <p:spPr/>
        <p:txBody>
          <a:bodyPr/>
          <a:lstStyle/>
          <a:p>
            <a:fld id="{F3450C42-9A0B-4425-92C2-70FCF7C45734}" type="slidenum">
              <a:rPr lang="en-US" smtClean="0"/>
              <a:t>15</a:t>
            </a:fld>
            <a:endParaRPr lang="fr-FR"/>
          </a:p>
        </p:txBody>
      </p:sp>
    </p:spTree>
    <p:extLst>
      <p:ext uri="{BB962C8B-B14F-4D97-AF65-F5344CB8AC3E}">
        <p14:creationId xmlns:p14="http://schemas.microsoft.com/office/powerpoint/2010/main" val="111724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85B573-DA76-0D25-8DF3-A5A830FF4AF7}"/>
              </a:ext>
            </a:extLst>
          </p:cNvPr>
          <p:cNvSpPr>
            <a:spLocks noGrp="1"/>
          </p:cNvSpPr>
          <p:nvPr>
            <p:ph type="title"/>
          </p:nvPr>
        </p:nvSpPr>
        <p:spPr/>
        <p:txBody>
          <a:bodyPr/>
          <a:lstStyle/>
          <a:p>
            <a:r>
              <a:rPr lang="fr-FR" u="sng" dirty="0">
                <a:ea typeface="+mj-lt"/>
                <a:cs typeface="+mj-lt"/>
              </a:rPr>
              <a:t>IV. Procédure:</a:t>
            </a:r>
            <a:endParaRPr lang="fr-FR" dirty="0"/>
          </a:p>
        </p:txBody>
      </p:sp>
      <p:sp>
        <p:nvSpPr>
          <p:cNvPr id="3" name="Espace réservé du contenu 2">
            <a:extLst>
              <a:ext uri="{FF2B5EF4-FFF2-40B4-BE49-F238E27FC236}">
                <a16:creationId xmlns:a16="http://schemas.microsoft.com/office/drawing/2014/main" id="{C7FE705D-BD78-80D3-A6E5-CACE64E51656}"/>
              </a:ext>
            </a:extLst>
          </p:cNvPr>
          <p:cNvSpPr>
            <a:spLocks noGrp="1"/>
          </p:cNvSpPr>
          <p:nvPr>
            <p:ph idx="1"/>
          </p:nvPr>
        </p:nvSpPr>
        <p:spPr>
          <a:xfrm>
            <a:off x="205596" y="1538078"/>
            <a:ext cx="11450128" cy="5027073"/>
          </a:xfrm>
        </p:spPr>
        <p:txBody>
          <a:bodyPr vert="horz" lIns="91440" tIns="45720" rIns="91440" bIns="45720" rtlCol="0" anchor="t">
            <a:normAutofit fontScale="92500" lnSpcReduction="20000"/>
          </a:bodyPr>
          <a:lstStyle/>
          <a:p>
            <a:pPr marL="0" indent="0">
              <a:buNone/>
            </a:pPr>
            <a:r>
              <a:rPr lang="fr-FR" dirty="0"/>
              <a:t>        </a:t>
            </a:r>
            <a:r>
              <a:rPr lang="fr-FR" dirty="0">
                <a:latin typeface="Avenir Next LT Pro"/>
              </a:rPr>
              <a:t>      </a:t>
            </a:r>
            <a:r>
              <a:rPr lang="fr-FR" sz="3600" b="1" dirty="0">
                <a:latin typeface="The Hand Bold"/>
              </a:rPr>
              <a:t> </a:t>
            </a:r>
            <a:r>
              <a:rPr lang="fr-FR" sz="3600" dirty="0">
                <a:latin typeface="Batang"/>
                <a:ea typeface="Batang"/>
              </a:rPr>
              <a:t>La décision doit notamment préciser:</a:t>
            </a:r>
          </a:p>
          <a:p>
            <a:pPr marL="457200" indent="-457200">
              <a:buFont typeface="Courier New" panose="020B0604020202020204" pitchFamily="34" charset="0"/>
              <a:buChar char="o"/>
            </a:pPr>
            <a:r>
              <a:rPr lang="fr-FR" sz="3600" dirty="0">
                <a:solidFill>
                  <a:schemeClr val="accent2">
                    <a:lumMod val="75000"/>
                  </a:schemeClr>
                </a:solidFill>
                <a:latin typeface="Batang"/>
                <a:ea typeface="Batang"/>
              </a:rPr>
              <a:t>Les motifs et l'objet du recours à la grève</a:t>
            </a:r>
          </a:p>
          <a:p>
            <a:pPr marL="457200" indent="-457200">
              <a:buFont typeface="Courier New" panose="020B0604020202020204" pitchFamily="34" charset="0"/>
              <a:buChar char="o"/>
            </a:pPr>
            <a:r>
              <a:rPr lang="fr-FR" sz="3600" dirty="0">
                <a:solidFill>
                  <a:schemeClr val="accent2">
                    <a:lumMod val="75000"/>
                  </a:schemeClr>
                </a:solidFill>
                <a:latin typeface="Batang"/>
                <a:ea typeface="Batang"/>
              </a:rPr>
              <a:t>La durée de la grève</a:t>
            </a:r>
          </a:p>
          <a:p>
            <a:pPr marL="457200" indent="-457200">
              <a:buFont typeface="Courier New" panose="020B0604020202020204" pitchFamily="34" charset="0"/>
              <a:buChar char="o"/>
            </a:pPr>
            <a:r>
              <a:rPr lang="fr-FR" sz="3600" dirty="0">
                <a:solidFill>
                  <a:schemeClr val="accent2">
                    <a:lumMod val="75000"/>
                  </a:schemeClr>
                </a:solidFill>
                <a:latin typeface="Batang"/>
                <a:ea typeface="Batang"/>
              </a:rPr>
              <a:t>Les éléments d'identification des membres du comité de grève</a:t>
            </a:r>
          </a:p>
          <a:p>
            <a:pPr marL="0" indent="0">
              <a:buNone/>
            </a:pPr>
            <a:r>
              <a:rPr lang="fr-FR" sz="3600" dirty="0">
                <a:latin typeface="Batang"/>
                <a:ea typeface="Batang"/>
              </a:rPr>
              <a:t>      Une copie de cette décision doit également être adressée au moins dix jours avant le début de la grève, à la délégation préfectorale ou provinciale, chargée du travail ainsi qu'à l'autorité locale.</a:t>
            </a:r>
          </a:p>
          <a:p>
            <a:pPr marL="0" indent="0">
              <a:buNone/>
            </a:pPr>
            <a:endParaRPr lang="fr-FR" sz="5400" dirty="0"/>
          </a:p>
          <a:p>
            <a:endParaRPr lang="fr-FR" dirty="0"/>
          </a:p>
        </p:txBody>
      </p:sp>
      <p:sp>
        <p:nvSpPr>
          <p:cNvPr id="6" name="Espace réservé du numéro de diapositive 5">
            <a:extLst>
              <a:ext uri="{FF2B5EF4-FFF2-40B4-BE49-F238E27FC236}">
                <a16:creationId xmlns:a16="http://schemas.microsoft.com/office/drawing/2014/main" id="{E64F3AE7-6A99-CCF2-DC9F-1ED0548008D7}"/>
              </a:ext>
            </a:extLst>
          </p:cNvPr>
          <p:cNvSpPr>
            <a:spLocks noGrp="1"/>
          </p:cNvSpPr>
          <p:nvPr>
            <p:ph type="sldNum" sz="quarter" idx="12"/>
          </p:nvPr>
        </p:nvSpPr>
        <p:spPr/>
        <p:txBody>
          <a:bodyPr/>
          <a:lstStyle/>
          <a:p>
            <a:fld id="{F3450C42-9A0B-4425-92C2-70FCF7C45734}" type="slidenum">
              <a:rPr lang="en-US" smtClean="0"/>
              <a:t>16</a:t>
            </a:fld>
            <a:endParaRPr lang="fr-FR"/>
          </a:p>
        </p:txBody>
      </p:sp>
    </p:spTree>
    <p:extLst>
      <p:ext uri="{BB962C8B-B14F-4D97-AF65-F5344CB8AC3E}">
        <p14:creationId xmlns:p14="http://schemas.microsoft.com/office/powerpoint/2010/main" val="96052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1D50D0-A486-AC14-D9F2-35E189226E35}"/>
              </a:ext>
            </a:extLst>
          </p:cNvPr>
          <p:cNvSpPr>
            <a:spLocks noGrp="1"/>
          </p:cNvSpPr>
          <p:nvPr>
            <p:ph type="title"/>
          </p:nvPr>
        </p:nvSpPr>
        <p:spPr/>
        <p:txBody>
          <a:bodyPr/>
          <a:lstStyle/>
          <a:p>
            <a:r>
              <a:rPr lang="fr-FR" u="sng" dirty="0">
                <a:ea typeface="+mj-lt"/>
                <a:cs typeface="+mj-lt"/>
              </a:rPr>
              <a:t>IV. Procédure:</a:t>
            </a:r>
            <a:endParaRPr lang="fr-FR" dirty="0"/>
          </a:p>
        </p:txBody>
      </p:sp>
      <p:sp>
        <p:nvSpPr>
          <p:cNvPr id="3" name="Espace réservé du contenu 2">
            <a:extLst>
              <a:ext uri="{FF2B5EF4-FFF2-40B4-BE49-F238E27FC236}">
                <a16:creationId xmlns:a16="http://schemas.microsoft.com/office/drawing/2014/main" id="{585DBA53-F457-6193-0FB0-BAA750B8390F}"/>
              </a:ext>
            </a:extLst>
          </p:cNvPr>
          <p:cNvSpPr>
            <a:spLocks noGrp="1"/>
          </p:cNvSpPr>
          <p:nvPr>
            <p:ph idx="1"/>
          </p:nvPr>
        </p:nvSpPr>
        <p:spPr>
          <a:xfrm>
            <a:off x="838200" y="1423059"/>
            <a:ext cx="10515600" cy="5156470"/>
          </a:xfrm>
        </p:spPr>
        <p:txBody>
          <a:bodyPr vert="horz" lIns="91440" tIns="45720" rIns="91440" bIns="45720" rtlCol="0" anchor="t">
            <a:noAutofit/>
          </a:bodyPr>
          <a:lstStyle/>
          <a:p>
            <a:r>
              <a:rPr lang="fr-FR" dirty="0">
                <a:solidFill>
                  <a:schemeClr val="accent2">
                    <a:lumMod val="75000"/>
                  </a:schemeClr>
                </a:solidFill>
                <a:latin typeface="Batang"/>
                <a:ea typeface="Batang"/>
              </a:rPr>
              <a:t>Le comité de grève</a:t>
            </a:r>
            <a:r>
              <a:rPr lang="fr-FR" dirty="0">
                <a:latin typeface="Batang"/>
                <a:ea typeface="Batang"/>
              </a:rPr>
              <a:t>:</a:t>
            </a:r>
          </a:p>
          <a:p>
            <a:pPr marL="0" indent="0">
              <a:buNone/>
            </a:pPr>
            <a:r>
              <a:rPr lang="fr-FR" dirty="0">
                <a:latin typeface="Batang"/>
                <a:ea typeface="Batang"/>
              </a:rPr>
              <a:t>   Il doit être désigné par les travailleurs du lieu de travail affecté par le conflit</a:t>
            </a:r>
          </a:p>
          <a:p>
            <a:pPr marL="457200" indent="-457200"/>
            <a:r>
              <a:rPr lang="fr-FR" dirty="0">
                <a:solidFill>
                  <a:schemeClr val="accent2">
                    <a:lumMod val="75000"/>
                  </a:schemeClr>
                </a:solidFill>
                <a:latin typeface="Batang"/>
                <a:ea typeface="Batang"/>
              </a:rPr>
              <a:t>Ses tâches principales:</a:t>
            </a:r>
          </a:p>
          <a:p>
            <a:pPr marL="0" indent="0">
              <a:buNone/>
            </a:pPr>
            <a:r>
              <a:rPr lang="fr-FR" dirty="0">
                <a:latin typeface="Batang"/>
                <a:ea typeface="Batang"/>
              </a:rPr>
              <a:t>    Garantir la prestation des services indispensables pour la sécurité des personnes</a:t>
            </a:r>
          </a:p>
          <a:p>
            <a:pPr marL="0" indent="0">
              <a:buNone/>
            </a:pPr>
            <a:r>
              <a:rPr lang="fr-FR" dirty="0">
                <a:latin typeface="Batang"/>
                <a:ea typeface="Batang"/>
              </a:rPr>
              <a:t>     Le maintien des locaux et des machines</a:t>
            </a:r>
          </a:p>
          <a:p>
            <a:pPr marL="0" indent="0">
              <a:buNone/>
            </a:pPr>
            <a:r>
              <a:rPr lang="fr-FR" dirty="0">
                <a:latin typeface="Batang"/>
                <a:ea typeface="Batang"/>
              </a:rPr>
              <a:t>     Toute autre prestation nécessaire pour la reprise ultérieure du travail</a:t>
            </a:r>
          </a:p>
        </p:txBody>
      </p:sp>
      <p:sp>
        <p:nvSpPr>
          <p:cNvPr id="5" name="Flèche : courbe vers la droite 4">
            <a:extLst>
              <a:ext uri="{FF2B5EF4-FFF2-40B4-BE49-F238E27FC236}">
                <a16:creationId xmlns:a16="http://schemas.microsoft.com/office/drawing/2014/main" id="{2F20A9E4-19AB-0D39-592C-34285246E6DD}"/>
              </a:ext>
            </a:extLst>
          </p:cNvPr>
          <p:cNvSpPr/>
          <p:nvPr/>
        </p:nvSpPr>
        <p:spPr>
          <a:xfrm>
            <a:off x="1057597" y="3669187"/>
            <a:ext cx="287548" cy="431321"/>
          </a:xfrm>
          <a:prstGeom prst="curved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Flèche : courbe vers la droite 6">
            <a:extLst>
              <a:ext uri="{FF2B5EF4-FFF2-40B4-BE49-F238E27FC236}">
                <a16:creationId xmlns:a16="http://schemas.microsoft.com/office/drawing/2014/main" id="{7127BE37-783C-3D8C-45D5-BF0FA027958C}"/>
              </a:ext>
            </a:extLst>
          </p:cNvPr>
          <p:cNvSpPr/>
          <p:nvPr/>
        </p:nvSpPr>
        <p:spPr>
          <a:xfrm>
            <a:off x="1057597" y="4776243"/>
            <a:ext cx="287549" cy="460075"/>
          </a:xfrm>
          <a:prstGeom prst="curved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Flèche : courbe vers la droite 8">
            <a:extLst>
              <a:ext uri="{FF2B5EF4-FFF2-40B4-BE49-F238E27FC236}">
                <a16:creationId xmlns:a16="http://schemas.microsoft.com/office/drawing/2014/main" id="{7AAECA27-0DDA-B0BE-7CD1-4BB48AC87E4C}"/>
              </a:ext>
            </a:extLst>
          </p:cNvPr>
          <p:cNvSpPr/>
          <p:nvPr/>
        </p:nvSpPr>
        <p:spPr>
          <a:xfrm>
            <a:off x="1057598" y="5351338"/>
            <a:ext cx="287548" cy="445698"/>
          </a:xfrm>
          <a:prstGeom prst="curved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Espace réservé du numéro de diapositive 7">
            <a:extLst>
              <a:ext uri="{FF2B5EF4-FFF2-40B4-BE49-F238E27FC236}">
                <a16:creationId xmlns:a16="http://schemas.microsoft.com/office/drawing/2014/main" id="{05AA316B-A0FC-8DB9-5A47-EF3388ADC9EA}"/>
              </a:ext>
            </a:extLst>
          </p:cNvPr>
          <p:cNvSpPr>
            <a:spLocks noGrp="1"/>
          </p:cNvSpPr>
          <p:nvPr>
            <p:ph type="sldNum" sz="quarter" idx="12"/>
          </p:nvPr>
        </p:nvSpPr>
        <p:spPr/>
        <p:txBody>
          <a:bodyPr/>
          <a:lstStyle/>
          <a:p>
            <a:fld id="{F3450C42-9A0B-4425-92C2-70FCF7C45734}" type="slidenum">
              <a:rPr lang="en-US" smtClean="0"/>
              <a:t>17</a:t>
            </a:fld>
            <a:endParaRPr lang="fr-FR"/>
          </a:p>
        </p:txBody>
      </p:sp>
    </p:spTree>
    <p:extLst>
      <p:ext uri="{BB962C8B-B14F-4D97-AF65-F5344CB8AC3E}">
        <p14:creationId xmlns:p14="http://schemas.microsoft.com/office/powerpoint/2010/main" val="112749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478371-B2B5-97F1-4957-F40A09C0E188}"/>
              </a:ext>
            </a:extLst>
          </p:cNvPr>
          <p:cNvSpPr>
            <a:spLocks noGrp="1"/>
          </p:cNvSpPr>
          <p:nvPr>
            <p:ph type="title"/>
          </p:nvPr>
        </p:nvSpPr>
        <p:spPr/>
        <p:txBody>
          <a:bodyPr>
            <a:normAutofit/>
          </a:bodyPr>
          <a:lstStyle/>
          <a:p>
            <a:r>
              <a:rPr lang="fr-FR" sz="5400" b="1" u="sng" dirty="0">
                <a:solidFill>
                  <a:srgbClr val="FF0000"/>
                </a:solidFill>
                <a:latin typeface="Batang"/>
                <a:ea typeface="Batang"/>
              </a:rPr>
              <a:t>A RETENIR:</a:t>
            </a:r>
          </a:p>
        </p:txBody>
      </p:sp>
      <p:sp>
        <p:nvSpPr>
          <p:cNvPr id="3" name="Espace réservé du contenu 2">
            <a:extLst>
              <a:ext uri="{FF2B5EF4-FFF2-40B4-BE49-F238E27FC236}">
                <a16:creationId xmlns:a16="http://schemas.microsoft.com/office/drawing/2014/main" id="{26F7CEEA-FF9F-6379-69D6-58D773D42ED8}"/>
              </a:ext>
            </a:extLst>
          </p:cNvPr>
          <p:cNvSpPr>
            <a:spLocks noGrp="1"/>
          </p:cNvSpPr>
          <p:nvPr>
            <p:ph idx="1"/>
          </p:nvPr>
        </p:nvSpPr>
        <p:spPr/>
        <p:txBody>
          <a:bodyPr vert="horz" lIns="91440" tIns="45720" rIns="91440" bIns="45720" rtlCol="0" anchor="t">
            <a:normAutofit/>
          </a:bodyPr>
          <a:lstStyle/>
          <a:p>
            <a:pPr marL="0" indent="0" algn="ctr">
              <a:buNone/>
            </a:pPr>
            <a:r>
              <a:rPr lang="fr-FR" dirty="0"/>
              <a:t> </a:t>
            </a:r>
            <a:r>
              <a:rPr lang="fr-FR" sz="4800" dirty="0">
                <a:latin typeface="Batang"/>
                <a:ea typeface="Batang"/>
              </a:rPr>
              <a:t>Le chef d'entreprise est en droit de </a:t>
            </a:r>
            <a:r>
              <a:rPr lang="fr-FR" sz="4800" dirty="0">
                <a:highlight>
                  <a:srgbClr val="00FFFF"/>
                </a:highlight>
                <a:latin typeface="Batang"/>
                <a:ea typeface="Batang"/>
              </a:rPr>
              <a:t>sous-traiter</a:t>
            </a:r>
            <a:r>
              <a:rPr lang="fr-FR" sz="4800" dirty="0">
                <a:latin typeface="Batang"/>
                <a:ea typeface="Batang"/>
              </a:rPr>
              <a:t> tout ou partie de son activité par une autre entreprise.</a:t>
            </a:r>
            <a:endParaRPr lang="fr-FR"/>
          </a:p>
        </p:txBody>
      </p:sp>
      <p:sp>
        <p:nvSpPr>
          <p:cNvPr id="6" name="Espace réservé du numéro de diapositive 5">
            <a:extLst>
              <a:ext uri="{FF2B5EF4-FFF2-40B4-BE49-F238E27FC236}">
                <a16:creationId xmlns:a16="http://schemas.microsoft.com/office/drawing/2014/main" id="{CB14FA86-4638-F022-1283-244DCD22487D}"/>
              </a:ext>
            </a:extLst>
          </p:cNvPr>
          <p:cNvSpPr>
            <a:spLocks noGrp="1"/>
          </p:cNvSpPr>
          <p:nvPr>
            <p:ph type="sldNum" sz="quarter" idx="12"/>
          </p:nvPr>
        </p:nvSpPr>
        <p:spPr/>
        <p:txBody>
          <a:bodyPr/>
          <a:lstStyle/>
          <a:p>
            <a:fld id="{F3450C42-9A0B-4425-92C2-70FCF7C45734}" type="slidenum">
              <a:rPr lang="en-US" smtClean="0"/>
              <a:t>18</a:t>
            </a:fld>
            <a:endParaRPr lang="fr-FR"/>
          </a:p>
        </p:txBody>
      </p:sp>
    </p:spTree>
    <p:extLst>
      <p:ext uri="{BB962C8B-B14F-4D97-AF65-F5344CB8AC3E}">
        <p14:creationId xmlns:p14="http://schemas.microsoft.com/office/powerpoint/2010/main" val="223665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4F606-07F0-C908-0258-6AFC0F17777B}"/>
              </a:ext>
            </a:extLst>
          </p:cNvPr>
          <p:cNvSpPr>
            <a:spLocks noGrp="1"/>
          </p:cNvSpPr>
          <p:nvPr>
            <p:ph type="title"/>
          </p:nvPr>
        </p:nvSpPr>
        <p:spPr/>
        <p:txBody>
          <a:bodyPr/>
          <a:lstStyle/>
          <a:p>
            <a:r>
              <a:rPr lang="fr-FR" u="sng" dirty="0">
                <a:ea typeface="+mj-lt"/>
                <a:cs typeface="+mj-lt"/>
              </a:rPr>
              <a:t>V. Grèves licites:</a:t>
            </a:r>
            <a:endParaRPr lang="fr-FR" dirty="0"/>
          </a:p>
        </p:txBody>
      </p:sp>
      <p:sp>
        <p:nvSpPr>
          <p:cNvPr id="3" name="Espace réservé du contenu 2">
            <a:extLst>
              <a:ext uri="{FF2B5EF4-FFF2-40B4-BE49-F238E27FC236}">
                <a16:creationId xmlns:a16="http://schemas.microsoft.com/office/drawing/2014/main" id="{A437C7E9-7CC8-67E8-3AA1-9E9AA34AADBE}"/>
              </a:ext>
            </a:extLst>
          </p:cNvPr>
          <p:cNvSpPr>
            <a:spLocks noGrp="1"/>
          </p:cNvSpPr>
          <p:nvPr>
            <p:ph idx="1"/>
          </p:nvPr>
        </p:nvSpPr>
        <p:spPr>
          <a:xfrm>
            <a:off x="838200" y="1523701"/>
            <a:ext cx="11090694" cy="5041450"/>
          </a:xfrm>
        </p:spPr>
        <p:txBody>
          <a:bodyPr vert="horz" lIns="91440" tIns="45720" rIns="91440" bIns="45720" rtlCol="0" anchor="t">
            <a:normAutofit fontScale="92500" lnSpcReduction="10000"/>
          </a:bodyPr>
          <a:lstStyle/>
          <a:p>
            <a:pPr marL="0" indent="0">
              <a:buNone/>
            </a:pPr>
            <a:r>
              <a:rPr lang="fr-FR" dirty="0"/>
              <a:t>  </a:t>
            </a:r>
            <a:r>
              <a:rPr lang="fr-FR" sz="4000" dirty="0">
                <a:latin typeface="The Hand Bold"/>
              </a:rPr>
              <a:t> </a:t>
            </a:r>
            <a:r>
              <a:rPr lang="fr-FR" sz="3200" dirty="0">
                <a:latin typeface="Batang"/>
                <a:ea typeface="Batang"/>
              </a:rPr>
              <a:t>Seront admises comme licites pour le déclenchement d'une grève, ses seules revendications professionnelles portant sur:</a:t>
            </a:r>
          </a:p>
          <a:p>
            <a:r>
              <a:rPr lang="fr-FR" sz="3200" dirty="0">
                <a:solidFill>
                  <a:schemeClr val="accent2">
                    <a:lumMod val="75000"/>
                  </a:schemeClr>
                </a:solidFill>
                <a:latin typeface="Batang"/>
                <a:ea typeface="Batang"/>
              </a:rPr>
              <a:t>La demande d'augmentation des salaires</a:t>
            </a:r>
          </a:p>
          <a:p>
            <a:r>
              <a:rPr lang="fr-FR" sz="3200" dirty="0">
                <a:solidFill>
                  <a:schemeClr val="accent2">
                    <a:lumMod val="75000"/>
                  </a:schemeClr>
                </a:solidFill>
                <a:latin typeface="Batang"/>
                <a:ea typeface="Batang"/>
              </a:rPr>
              <a:t>Les conditions du travail dans les cas où l'employeur est en infraction avec les dispositions du code du travail</a:t>
            </a:r>
          </a:p>
          <a:p>
            <a:r>
              <a:rPr lang="fr-FR" sz="3200" dirty="0">
                <a:solidFill>
                  <a:schemeClr val="accent2">
                    <a:lumMod val="75000"/>
                  </a:schemeClr>
                </a:solidFill>
                <a:latin typeface="Batang"/>
                <a:ea typeface="Batang"/>
              </a:rPr>
              <a:t>La défense des droits collectifs prévus par le législateur social et les conventions collectives.</a:t>
            </a:r>
          </a:p>
          <a:p>
            <a:r>
              <a:rPr lang="fr-FR" sz="3200" dirty="0">
                <a:solidFill>
                  <a:schemeClr val="accent2">
                    <a:lumMod val="75000"/>
                  </a:schemeClr>
                </a:solidFill>
                <a:latin typeface="Batang"/>
                <a:ea typeface="Batang"/>
              </a:rPr>
              <a:t>La défense d'emploi</a:t>
            </a:r>
          </a:p>
        </p:txBody>
      </p:sp>
      <p:sp>
        <p:nvSpPr>
          <p:cNvPr id="6" name="Espace réservé du numéro de diapositive 5">
            <a:extLst>
              <a:ext uri="{FF2B5EF4-FFF2-40B4-BE49-F238E27FC236}">
                <a16:creationId xmlns:a16="http://schemas.microsoft.com/office/drawing/2014/main" id="{A671F5B0-FE6B-411B-0AE4-DEF8D7BF0541}"/>
              </a:ext>
            </a:extLst>
          </p:cNvPr>
          <p:cNvSpPr>
            <a:spLocks noGrp="1"/>
          </p:cNvSpPr>
          <p:nvPr>
            <p:ph type="sldNum" sz="quarter" idx="12"/>
          </p:nvPr>
        </p:nvSpPr>
        <p:spPr/>
        <p:txBody>
          <a:bodyPr/>
          <a:lstStyle/>
          <a:p>
            <a:fld id="{F3450C42-9A0B-4425-92C2-70FCF7C45734}" type="slidenum">
              <a:rPr lang="en-US" smtClean="0"/>
              <a:t>19</a:t>
            </a:fld>
            <a:endParaRPr lang="fr-FR"/>
          </a:p>
        </p:txBody>
      </p:sp>
    </p:spTree>
    <p:extLst>
      <p:ext uri="{BB962C8B-B14F-4D97-AF65-F5344CB8AC3E}">
        <p14:creationId xmlns:p14="http://schemas.microsoft.com/office/powerpoint/2010/main" val="148387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763383" y="594963"/>
            <a:ext cx="4894428" cy="1097257"/>
          </a:xfrm>
        </p:spPr>
        <p:txBody>
          <a:bodyPr anchor="b">
            <a:normAutofit/>
          </a:bodyPr>
          <a:lstStyle/>
          <a:p>
            <a:pPr algn="l"/>
            <a:r>
              <a:rPr lang="fr-FR">
                <a:ea typeface="Source Sans Pro SemiBold"/>
                <a:cs typeface="Calibri Light"/>
              </a:rPr>
              <a:t>Plan:</a:t>
            </a:r>
            <a:endParaRPr lang="fr-FR">
              <a:cs typeface="Calibri Light"/>
            </a:endParaRPr>
          </a:p>
        </p:txBody>
      </p:sp>
      <p:sp>
        <p:nvSpPr>
          <p:cNvPr id="3" name="Sous-titre 2"/>
          <p:cNvSpPr>
            <a:spLocks noGrp="1"/>
          </p:cNvSpPr>
          <p:nvPr>
            <p:ph type="subTitle" idx="1"/>
          </p:nvPr>
        </p:nvSpPr>
        <p:spPr>
          <a:xfrm>
            <a:off x="403950" y="1987998"/>
            <a:ext cx="6102125" cy="4365236"/>
          </a:xfrm>
        </p:spPr>
        <p:txBody>
          <a:bodyPr vert="horz" lIns="91440" tIns="45720" rIns="91440" bIns="45720" rtlCol="0" anchor="t">
            <a:noAutofit/>
          </a:bodyPr>
          <a:lstStyle/>
          <a:p>
            <a:pPr marL="457200" indent="-457200" algn="l">
              <a:buAutoNum type="romanUcPeriod"/>
            </a:pPr>
            <a:r>
              <a:rPr lang="fr-FR" dirty="0">
                <a:ea typeface="Meiryo"/>
              </a:rPr>
              <a:t>Introduction</a:t>
            </a:r>
          </a:p>
          <a:p>
            <a:pPr marL="457200" indent="-457200" algn="l">
              <a:buAutoNum type="romanUcPeriod"/>
            </a:pPr>
            <a:r>
              <a:rPr lang="fr-FR" dirty="0">
                <a:ea typeface="Meiryo"/>
              </a:rPr>
              <a:t>Définition de la grève</a:t>
            </a:r>
          </a:p>
          <a:p>
            <a:pPr marL="457200" indent="-457200" algn="l">
              <a:buAutoNum type="romanUcPeriod"/>
            </a:pPr>
            <a:r>
              <a:rPr lang="fr-FR" dirty="0">
                <a:ea typeface="Meiryo"/>
              </a:rPr>
              <a:t>Types de grève</a:t>
            </a:r>
          </a:p>
          <a:p>
            <a:pPr marL="457200" indent="-457200" algn="l">
              <a:buAutoNum type="romanUcPeriod"/>
            </a:pPr>
            <a:r>
              <a:rPr lang="fr-FR" dirty="0">
                <a:ea typeface="Meiryo"/>
              </a:rPr>
              <a:t>Procédure</a:t>
            </a:r>
          </a:p>
          <a:p>
            <a:pPr marL="457200" indent="-457200" algn="l">
              <a:buAutoNum type="romanUcPeriod"/>
            </a:pPr>
            <a:r>
              <a:rPr lang="fr-FR" dirty="0">
                <a:ea typeface="Meiryo"/>
              </a:rPr>
              <a:t>Grève licite</a:t>
            </a:r>
          </a:p>
          <a:p>
            <a:pPr marL="457200" indent="-457200" algn="l">
              <a:buAutoNum type="romanUcPeriod"/>
            </a:pPr>
            <a:r>
              <a:rPr lang="fr-FR" dirty="0">
                <a:ea typeface="Meiryo"/>
                <a:cs typeface="Times New Roman"/>
              </a:rPr>
              <a:t>Effets</a:t>
            </a:r>
            <a:r>
              <a:rPr lang="fr-FR" dirty="0">
                <a:ea typeface="+mn-lt"/>
                <a:cs typeface="+mn-lt"/>
              </a:rPr>
              <a:t> de grève sur les salariés</a:t>
            </a:r>
            <a:endParaRPr lang="fr-FR" dirty="0">
              <a:ea typeface="Meiryo"/>
              <a:cs typeface="Times New Roman"/>
            </a:endParaRPr>
          </a:p>
          <a:p>
            <a:pPr marL="457200" indent="-457200" algn="l">
              <a:buAutoNum type="romanUcPeriod"/>
            </a:pPr>
            <a:r>
              <a:rPr lang="fr-FR" dirty="0"/>
              <a:t>Cas de grève au Maroc</a:t>
            </a:r>
          </a:p>
          <a:p>
            <a:pPr marL="457200" indent="-457200" algn="l">
              <a:buAutoNum type="romanUcPeriod"/>
            </a:pPr>
            <a:r>
              <a:rPr lang="fr-FR" dirty="0">
                <a:ea typeface="Meiryo"/>
              </a:rPr>
              <a:t>conclusion</a:t>
            </a:r>
          </a:p>
          <a:p>
            <a:pPr algn="l"/>
            <a:endParaRPr lang="fr-FR" dirty="0">
              <a:ea typeface="Meiryo"/>
            </a:endParaRPr>
          </a:p>
          <a:p>
            <a:pPr algn="l"/>
            <a:endParaRPr lang="fr-FR" dirty="0">
              <a:ea typeface="Meiryo"/>
            </a:endParaRPr>
          </a:p>
          <a:p>
            <a:pPr marL="457200" indent="-457200" algn="l">
              <a:buAutoNum type="romanUcPeriod"/>
            </a:pPr>
            <a:endParaRPr lang="fr-FR" dirty="0">
              <a:ea typeface="Meiryo"/>
            </a:endParaRPr>
          </a:p>
          <a:p>
            <a:pPr marL="457200" indent="-457200" algn="l">
              <a:buAutoNum type="romanUcPeriod"/>
            </a:pPr>
            <a:endParaRPr lang="fr-FR">
              <a:ea typeface="Meiryo"/>
            </a:endParaRPr>
          </a:p>
          <a:p>
            <a:pPr marL="457200" indent="-457200" algn="l">
              <a:buAutoNum type="romanUcPeriod"/>
            </a:pPr>
            <a:endParaRPr lang="fr-FR">
              <a:ea typeface="Meiryo"/>
            </a:endParaRPr>
          </a:p>
          <a:p>
            <a:pPr marL="457200" indent="-457200" algn="l">
              <a:buAutoNum type="romanUcPeriod"/>
            </a:pPr>
            <a:endParaRPr lang="fr-FR">
              <a:ea typeface="Meiryo"/>
            </a:endParaRPr>
          </a:p>
          <a:p>
            <a:pPr marL="457200" indent="-457200" algn="l">
              <a:buAutoNum type="romanUcPeriod"/>
            </a:pPr>
            <a:endParaRPr lang="fr-FR">
              <a:ea typeface="Meiryo"/>
            </a:endParaRPr>
          </a:p>
        </p:txBody>
      </p:sp>
      <p:grpSp>
        <p:nvGrpSpPr>
          <p:cNvPr id="20" name="Group 23">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21" name="Rectangle 24">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28" name="Rectangle 27">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tx1"/>
          </a:solidFill>
        </p:grpSpPr>
        <p:sp>
          <p:nvSpPr>
            <p:cNvPr id="31" name="Freeform: Shape 3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10" name="Picture 3" descr="Des mains allant vers l’avant">
            <a:extLst>
              <a:ext uri="{FF2B5EF4-FFF2-40B4-BE49-F238E27FC236}">
                <a16:creationId xmlns:a16="http://schemas.microsoft.com/office/drawing/2014/main" id="{C2991350-993B-E35A-A231-CB0E95D263D2}"/>
              </a:ext>
            </a:extLst>
          </p:cNvPr>
          <p:cNvPicPr>
            <a:picLocks noChangeAspect="1"/>
          </p:cNvPicPr>
          <p:nvPr/>
        </p:nvPicPr>
        <p:blipFill rotWithShape="1">
          <a:blip r:embed="rId2"/>
          <a:srcRect l="9579" r="24324" b="54"/>
          <a:stretch/>
        </p:blipFill>
        <p:spPr>
          <a:xfrm>
            <a:off x="6347198" y="594456"/>
            <a:ext cx="4825640" cy="5644231"/>
          </a:xfrm>
          <a:prstGeom prst="rect">
            <a:avLst/>
          </a:prstGeom>
          <a:ln w="28575">
            <a:noFill/>
          </a:ln>
        </p:spPr>
      </p:pic>
      <p:sp>
        <p:nvSpPr>
          <p:cNvPr id="37"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Oval 40">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Espace réservé du numéro de diapositive 7">
            <a:extLst>
              <a:ext uri="{FF2B5EF4-FFF2-40B4-BE49-F238E27FC236}">
                <a16:creationId xmlns:a16="http://schemas.microsoft.com/office/drawing/2014/main" id="{B86C40C2-C469-4C74-EB5C-9532D1DF8E76}"/>
              </a:ext>
            </a:extLst>
          </p:cNvPr>
          <p:cNvSpPr>
            <a:spLocks noGrp="1"/>
          </p:cNvSpPr>
          <p:nvPr>
            <p:ph type="sldNum" sz="quarter" idx="12"/>
          </p:nvPr>
        </p:nvSpPr>
        <p:spPr/>
        <p:txBody>
          <a:bodyPr/>
          <a:lstStyle/>
          <a:p>
            <a:fld id="{F3450C42-9A0B-4425-92C2-70FCF7C45734}" type="slidenum">
              <a:rPr lang="en-US" smtClean="0"/>
              <a:t>2</a:t>
            </a:fld>
            <a:endParaRPr lang="fr-FR"/>
          </a:p>
        </p:txBody>
      </p:sp>
    </p:spTree>
    <p:extLst>
      <p:ext uri="{BB962C8B-B14F-4D97-AF65-F5344CB8AC3E}">
        <p14:creationId xmlns:p14="http://schemas.microsoft.com/office/powerpoint/2010/main" val="141018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9A4554-325E-F1A3-8F39-8FBB7C511980}"/>
              </a:ext>
            </a:extLst>
          </p:cNvPr>
          <p:cNvSpPr>
            <a:spLocks noGrp="1"/>
          </p:cNvSpPr>
          <p:nvPr>
            <p:ph type="title"/>
          </p:nvPr>
        </p:nvSpPr>
        <p:spPr/>
        <p:txBody>
          <a:bodyPr/>
          <a:lstStyle/>
          <a:p>
            <a:r>
              <a:rPr lang="fr-FR" u="sng" dirty="0">
                <a:latin typeface="Avenir Next LT Pro"/>
                <a:cs typeface="Times New Roman"/>
              </a:rPr>
              <a:t>VI</a:t>
            </a:r>
            <a:r>
              <a:rPr lang="fr-FR" i="1" u="sng" dirty="0">
                <a:latin typeface="Avenir Next LT Pro"/>
                <a:cs typeface="Times New Roman"/>
              </a:rPr>
              <a:t>. </a:t>
            </a:r>
            <a:r>
              <a:rPr lang="fr-FR" u="sng" dirty="0"/>
              <a:t>Effets de grève sur les salariés:</a:t>
            </a:r>
          </a:p>
        </p:txBody>
      </p:sp>
      <p:sp>
        <p:nvSpPr>
          <p:cNvPr id="3" name="Espace réservé du contenu 2">
            <a:extLst>
              <a:ext uri="{FF2B5EF4-FFF2-40B4-BE49-F238E27FC236}">
                <a16:creationId xmlns:a16="http://schemas.microsoft.com/office/drawing/2014/main" id="{0ED18DBB-0666-A8CD-6032-8115997B682B}"/>
              </a:ext>
            </a:extLst>
          </p:cNvPr>
          <p:cNvSpPr>
            <a:spLocks noGrp="1"/>
          </p:cNvSpPr>
          <p:nvPr>
            <p:ph idx="1"/>
          </p:nvPr>
        </p:nvSpPr>
        <p:spPr>
          <a:xfrm>
            <a:off x="148087" y="1336795"/>
            <a:ext cx="11723298" cy="4782658"/>
          </a:xfrm>
        </p:spPr>
        <p:txBody>
          <a:bodyPr vert="horz" lIns="91440" tIns="45720" rIns="91440" bIns="45720" rtlCol="0" anchor="t">
            <a:noAutofit/>
          </a:bodyPr>
          <a:lstStyle/>
          <a:p>
            <a:pPr algn="just"/>
            <a:r>
              <a:rPr lang="fr-FR" dirty="0">
                <a:latin typeface="Batang"/>
                <a:ea typeface="+mn-lt"/>
                <a:cs typeface="+mn-lt"/>
              </a:rPr>
              <a:t>Le mouvement de grève suspend le contrat de travail. Ainsi, le salarié ne vient pas travailler et l’employeur n’est pas tenu de payer le salarié. De même, l’employé ne peut être sanctionné s’il est gréviste, </a:t>
            </a:r>
            <a:endParaRPr lang="fr-FR">
              <a:highlight>
                <a:srgbClr val="00FFFF"/>
              </a:highlight>
              <a:latin typeface="Batang"/>
              <a:ea typeface="Batang"/>
              <a:cs typeface="Calibri"/>
            </a:endParaRPr>
          </a:p>
          <a:p>
            <a:pPr marL="0" indent="0" algn="just">
              <a:buNone/>
            </a:pPr>
            <a:r>
              <a:rPr lang="fr-FR" dirty="0">
                <a:latin typeface="Batang"/>
                <a:ea typeface="+mn-lt"/>
                <a:cs typeface="+mn-lt"/>
              </a:rPr>
              <a:t>sauf </a:t>
            </a:r>
            <a:r>
              <a:rPr lang="fr-FR" dirty="0">
                <a:highlight>
                  <a:srgbClr val="00FFFF"/>
                </a:highlight>
                <a:latin typeface="Batang"/>
                <a:ea typeface="+mn-lt"/>
                <a:cs typeface="+mn-lt"/>
              </a:rPr>
              <a:t>cas particuliers.</a:t>
            </a:r>
            <a:endParaRPr lang="fr-FR">
              <a:highlight>
                <a:srgbClr val="00FFFF"/>
              </a:highlight>
              <a:latin typeface="Batang"/>
              <a:ea typeface="Batang"/>
              <a:cs typeface="Calibri"/>
            </a:endParaRPr>
          </a:p>
          <a:p>
            <a:pPr algn="just"/>
            <a:r>
              <a:rPr lang="fr-FR" dirty="0">
                <a:latin typeface="Batang"/>
                <a:ea typeface="+mn-lt"/>
                <a:cs typeface="+mn-lt"/>
              </a:rPr>
              <a:t>L'article </a:t>
            </a:r>
            <a:r>
              <a:rPr lang="fr-FR" dirty="0">
                <a:highlight>
                  <a:srgbClr val="00FFFF"/>
                </a:highlight>
                <a:latin typeface="Batang"/>
                <a:ea typeface="+mn-lt"/>
                <a:cs typeface="+mn-lt"/>
              </a:rPr>
              <a:t>L2511-1</a:t>
            </a:r>
            <a:r>
              <a:rPr lang="fr-FR" dirty="0">
                <a:latin typeface="Batang"/>
                <a:ea typeface="+mn-lt"/>
                <a:cs typeface="+mn-lt"/>
              </a:rPr>
              <a:t> du Code du travail accorde une protection particulière aux salariés grévistes. </a:t>
            </a:r>
            <a:endParaRPr lang="fr-FR">
              <a:latin typeface="Batang"/>
              <a:ea typeface="Batang"/>
              <a:cs typeface="Calibri"/>
            </a:endParaRPr>
          </a:p>
          <a:p>
            <a:pPr algn="just"/>
            <a:r>
              <a:rPr lang="fr-FR" dirty="0">
                <a:latin typeface="Batang"/>
                <a:ea typeface="+mn-lt"/>
                <a:cs typeface="+mn-lt"/>
              </a:rPr>
              <a:t>Ainsi, on ne pourra pas licencier un salarié gréviste, sauf faute lourde, ni le sanctionner avec des mesures discriminatoires en matière de salaires ou d’évolutions de carrière.</a:t>
            </a:r>
            <a:endParaRPr lang="fr-FR">
              <a:latin typeface="Batang"/>
              <a:ea typeface="Batang"/>
            </a:endParaRPr>
          </a:p>
          <a:p>
            <a:pPr algn="just">
              <a:buNone/>
            </a:pPr>
            <a:endParaRPr lang="fr-FR" sz="2400" b="1" dirty="0">
              <a:latin typeface="Avenir Next LT Pro"/>
              <a:ea typeface="Batang"/>
            </a:endParaRPr>
          </a:p>
          <a:p>
            <a:pPr algn="just">
              <a:buNone/>
            </a:pPr>
            <a:endParaRPr lang="fr-FR" sz="2400" dirty="0"/>
          </a:p>
        </p:txBody>
      </p:sp>
      <p:sp>
        <p:nvSpPr>
          <p:cNvPr id="6" name="Espace réservé du numéro de diapositive 5">
            <a:extLst>
              <a:ext uri="{FF2B5EF4-FFF2-40B4-BE49-F238E27FC236}">
                <a16:creationId xmlns:a16="http://schemas.microsoft.com/office/drawing/2014/main" id="{46E41057-FBD4-7E10-A17B-73EF9E674022}"/>
              </a:ext>
            </a:extLst>
          </p:cNvPr>
          <p:cNvSpPr>
            <a:spLocks noGrp="1"/>
          </p:cNvSpPr>
          <p:nvPr>
            <p:ph type="sldNum" sz="quarter" idx="12"/>
          </p:nvPr>
        </p:nvSpPr>
        <p:spPr/>
        <p:txBody>
          <a:bodyPr/>
          <a:lstStyle/>
          <a:p>
            <a:fld id="{F3450C42-9A0B-4425-92C2-70FCF7C45734}" type="slidenum">
              <a:rPr lang="en-US" smtClean="0"/>
              <a:t>20</a:t>
            </a:fld>
            <a:endParaRPr lang="fr-FR"/>
          </a:p>
        </p:txBody>
      </p:sp>
    </p:spTree>
    <p:extLst>
      <p:ext uri="{BB962C8B-B14F-4D97-AF65-F5344CB8AC3E}">
        <p14:creationId xmlns:p14="http://schemas.microsoft.com/office/powerpoint/2010/main" val="244639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76310-D489-D2D0-C3BD-869234E79347}"/>
              </a:ext>
            </a:extLst>
          </p:cNvPr>
          <p:cNvSpPr>
            <a:spLocks noGrp="1"/>
          </p:cNvSpPr>
          <p:nvPr>
            <p:ph type="title"/>
          </p:nvPr>
        </p:nvSpPr>
        <p:spPr/>
        <p:txBody>
          <a:bodyPr/>
          <a:lstStyle/>
          <a:p>
            <a:r>
              <a:rPr lang="fr-FR" u="sng" dirty="0">
                <a:ea typeface="+mj-lt"/>
                <a:cs typeface="+mj-lt"/>
              </a:rPr>
              <a:t>VI</a:t>
            </a:r>
            <a:r>
              <a:rPr lang="fr-FR" i="1" u="sng" dirty="0">
                <a:ea typeface="+mj-lt"/>
                <a:cs typeface="+mj-lt"/>
              </a:rPr>
              <a:t>. </a:t>
            </a:r>
            <a:r>
              <a:rPr lang="fr-FR" u="sng" dirty="0">
                <a:ea typeface="+mj-lt"/>
                <a:cs typeface="+mj-lt"/>
              </a:rPr>
              <a:t>Effets de grève sur les salariés:</a:t>
            </a:r>
            <a:endParaRPr lang="fr-FR" dirty="0"/>
          </a:p>
        </p:txBody>
      </p:sp>
      <p:sp>
        <p:nvSpPr>
          <p:cNvPr id="3" name="Espace réservé du contenu 2">
            <a:extLst>
              <a:ext uri="{FF2B5EF4-FFF2-40B4-BE49-F238E27FC236}">
                <a16:creationId xmlns:a16="http://schemas.microsoft.com/office/drawing/2014/main" id="{C7DE01D4-2A0F-FBCB-AB63-235C57DE5C3F}"/>
              </a:ext>
            </a:extLst>
          </p:cNvPr>
          <p:cNvSpPr>
            <a:spLocks noGrp="1"/>
          </p:cNvSpPr>
          <p:nvPr>
            <p:ph idx="1"/>
          </p:nvPr>
        </p:nvSpPr>
        <p:spPr>
          <a:xfrm>
            <a:off x="191219" y="1451814"/>
            <a:ext cx="11795184" cy="4351338"/>
          </a:xfrm>
        </p:spPr>
        <p:txBody>
          <a:bodyPr vert="horz" lIns="91440" tIns="45720" rIns="91440" bIns="45720" rtlCol="0" anchor="t">
            <a:noAutofit/>
          </a:bodyPr>
          <a:lstStyle/>
          <a:p>
            <a:pPr algn="just"/>
            <a:r>
              <a:rPr lang="fr-FR" sz="3200" dirty="0">
                <a:latin typeface="Batang"/>
                <a:ea typeface="+mn-lt"/>
                <a:cs typeface="+mn-lt"/>
              </a:rPr>
              <a:t>De même, la retenue de salaire doit être proportionnée à la durée de la grève.</a:t>
            </a:r>
          </a:p>
          <a:p>
            <a:pPr algn="just"/>
            <a:r>
              <a:rPr lang="fr-FR" sz="3200" dirty="0">
                <a:latin typeface="Batang"/>
                <a:ea typeface="+mn-lt"/>
                <a:cs typeface="+mn-lt"/>
              </a:rPr>
              <a:t>Quand bien même un salarié gréviste a le droit de faire grève, </a:t>
            </a:r>
            <a:r>
              <a:rPr lang="fr-FR" sz="3200" dirty="0">
                <a:highlight>
                  <a:srgbClr val="00FFFF"/>
                </a:highlight>
                <a:latin typeface="Batang"/>
                <a:ea typeface="+mn-lt"/>
                <a:cs typeface="+mn-lt"/>
              </a:rPr>
              <a:t>il n’a pas le droit d’empêcher un salarié non-gréviste de travailler.</a:t>
            </a:r>
          </a:p>
          <a:p>
            <a:pPr algn="just"/>
            <a:r>
              <a:rPr lang="fr-FR" sz="3200" dirty="0">
                <a:latin typeface="Batang"/>
                <a:ea typeface="+mn-lt"/>
                <a:cs typeface="+mn-lt"/>
              </a:rPr>
              <a:t>Ce cas rends possible le licenciement d’un salarié gréviste pour faute lourde, mais l’employeur sera tenu d’apporter la preuve de la participation active du salarié à l’entrave.</a:t>
            </a:r>
          </a:p>
          <a:p>
            <a:endParaRPr lang="fr-FR" sz="3200" dirty="0">
              <a:latin typeface="Batang"/>
              <a:ea typeface="+mn-lt"/>
              <a:cs typeface="+mn-lt"/>
            </a:endParaRPr>
          </a:p>
          <a:p>
            <a:endParaRPr lang="fr-FR" dirty="0"/>
          </a:p>
        </p:txBody>
      </p:sp>
      <p:sp>
        <p:nvSpPr>
          <p:cNvPr id="6" name="Espace réservé du numéro de diapositive 5">
            <a:extLst>
              <a:ext uri="{FF2B5EF4-FFF2-40B4-BE49-F238E27FC236}">
                <a16:creationId xmlns:a16="http://schemas.microsoft.com/office/drawing/2014/main" id="{DD3515F4-E041-8B70-894A-74ABA56D5C89}"/>
              </a:ext>
            </a:extLst>
          </p:cNvPr>
          <p:cNvSpPr>
            <a:spLocks noGrp="1"/>
          </p:cNvSpPr>
          <p:nvPr>
            <p:ph type="sldNum" sz="quarter" idx="12"/>
          </p:nvPr>
        </p:nvSpPr>
        <p:spPr/>
        <p:txBody>
          <a:bodyPr/>
          <a:lstStyle/>
          <a:p>
            <a:fld id="{F3450C42-9A0B-4425-92C2-70FCF7C45734}" type="slidenum">
              <a:rPr lang="en-US" smtClean="0"/>
              <a:t>21</a:t>
            </a:fld>
            <a:endParaRPr lang="fr-FR"/>
          </a:p>
        </p:txBody>
      </p:sp>
    </p:spTree>
    <p:extLst>
      <p:ext uri="{BB962C8B-B14F-4D97-AF65-F5344CB8AC3E}">
        <p14:creationId xmlns:p14="http://schemas.microsoft.com/office/powerpoint/2010/main" val="161347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33" name="Freeform: Shape 132">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59" name="Oval 138">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60" name="Rectangle 14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Image 5" descr="Une image contenant texte&#10;&#10;Description générée automatiquement">
            <a:extLst>
              <a:ext uri="{FF2B5EF4-FFF2-40B4-BE49-F238E27FC236}">
                <a16:creationId xmlns:a16="http://schemas.microsoft.com/office/drawing/2014/main" id="{69575653-AE3E-80AB-6F8B-64C41D72D255}"/>
              </a:ext>
            </a:extLst>
          </p:cNvPr>
          <p:cNvPicPr>
            <a:picLocks noChangeAspect="1"/>
          </p:cNvPicPr>
          <p:nvPr/>
        </p:nvPicPr>
        <p:blipFill rotWithShape="1">
          <a:blip r:embed="rId2"/>
          <a:srcRect b="16667"/>
          <a:stretch/>
        </p:blipFill>
        <p:spPr>
          <a:xfrm>
            <a:off x="20" y="10"/>
            <a:ext cx="12191980" cy="6857990"/>
          </a:xfrm>
          <a:prstGeom prst="rect">
            <a:avLst/>
          </a:prstGeom>
        </p:spPr>
      </p:pic>
      <p:sp>
        <p:nvSpPr>
          <p:cNvPr id="161" name="Rectangle 142">
            <a:extLst>
              <a:ext uri="{FF2B5EF4-FFF2-40B4-BE49-F238E27FC236}">
                <a16:creationId xmlns:a16="http://schemas.microsoft.com/office/drawing/2014/main" id="{5C7FA6E3-5183-4E37-B15B-91038FE1F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8045" y="0"/>
            <a:ext cx="7603955" cy="6858000"/>
          </a:xfrm>
          <a:prstGeom prst="rect">
            <a:avLst/>
          </a:prstGeom>
          <a:gradFill>
            <a:gsLst>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2" name="Graphic 190">
            <a:extLst>
              <a:ext uri="{FF2B5EF4-FFF2-40B4-BE49-F238E27FC236}">
                <a16:creationId xmlns:a16="http://schemas.microsoft.com/office/drawing/2014/main" id="{F3F5D407-83EF-4D7F-9DAF-4C3CEB778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25182" y="827494"/>
            <a:ext cx="1291642" cy="429215"/>
            <a:chOff x="2504802" y="1755501"/>
            <a:chExt cx="1598829" cy="531293"/>
          </a:xfrm>
          <a:solidFill>
            <a:schemeClr val="tx1"/>
          </a:solidFill>
        </p:grpSpPr>
        <p:sp>
          <p:nvSpPr>
            <p:cNvPr id="146" name="Freeform: Shape 145">
              <a:extLst>
                <a:ext uri="{FF2B5EF4-FFF2-40B4-BE49-F238E27FC236}">
                  <a16:creationId xmlns:a16="http://schemas.microsoft.com/office/drawing/2014/main" id="{CC07906A-A83F-47F2-975A-C1756F445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C38730D-4164-41D4-81C0-E9A070EA8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63" name="Group 148">
            <a:extLst>
              <a:ext uri="{FF2B5EF4-FFF2-40B4-BE49-F238E27FC236}">
                <a16:creationId xmlns:a16="http://schemas.microsoft.com/office/drawing/2014/main" id="{D2539C73-C848-4608-957A-D6C0169139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67" y="533549"/>
            <a:ext cx="5356040" cy="5343028"/>
            <a:chOff x="739960" y="1925092"/>
            <a:chExt cx="4376696" cy="4366063"/>
          </a:xfrm>
        </p:grpSpPr>
        <p:sp>
          <p:nvSpPr>
            <p:cNvPr id="150" name="Oval 149">
              <a:extLst>
                <a:ext uri="{FF2B5EF4-FFF2-40B4-BE49-F238E27FC236}">
                  <a16:creationId xmlns:a16="http://schemas.microsoft.com/office/drawing/2014/main" id="{253EEDFE-1D2D-4938-9DF2-97FB4F709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EA4CF2D-570F-4529-ADDA-B37CF05B6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2" name="Oval 151">
              <a:extLst>
                <a:ext uri="{FF2B5EF4-FFF2-40B4-BE49-F238E27FC236}">
                  <a16:creationId xmlns:a16="http://schemas.microsoft.com/office/drawing/2014/main" id="{CBE92B83-AFA7-40B1-9D3C-502840BAD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FEB6FCCF-A8F2-3EE3-81AA-1415D393DCF1}"/>
              </a:ext>
            </a:extLst>
          </p:cNvPr>
          <p:cNvSpPr>
            <a:spLocks noGrp="1"/>
          </p:cNvSpPr>
          <p:nvPr>
            <p:ph type="title"/>
          </p:nvPr>
        </p:nvSpPr>
        <p:spPr>
          <a:xfrm>
            <a:off x="6905156" y="1869510"/>
            <a:ext cx="4915711" cy="2765203"/>
          </a:xfrm>
        </p:spPr>
        <p:txBody>
          <a:bodyPr vert="horz" lIns="91440" tIns="45720" rIns="91440" bIns="45720" rtlCol="0" anchor="b">
            <a:noAutofit/>
          </a:bodyPr>
          <a:lstStyle/>
          <a:p>
            <a:pPr algn="ctr"/>
            <a:r>
              <a:rPr lang="en-US" cap="all" spc="1500" noProof="1">
                <a:ea typeface="Source Sans Pro SemiBold"/>
              </a:rPr>
              <a:t>VII.Cas de grève au Maroc:</a:t>
            </a:r>
          </a:p>
        </p:txBody>
      </p:sp>
      <p:sp>
        <p:nvSpPr>
          <p:cNvPr id="164" name="Oval 153">
            <a:extLst>
              <a:ext uri="{FF2B5EF4-FFF2-40B4-BE49-F238E27FC236}">
                <a16:creationId xmlns:a16="http://schemas.microsoft.com/office/drawing/2014/main" id="{20046D4B-EE93-4EAF-9717-C56B1E68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5" name="Oval 155">
            <a:extLst>
              <a:ext uri="{FF2B5EF4-FFF2-40B4-BE49-F238E27FC236}">
                <a16:creationId xmlns:a16="http://schemas.microsoft.com/office/drawing/2014/main" id="{9A3B4D80-4945-4E47-8FA7-BA0541CB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Espace réservé du numéro de diapositive 7">
            <a:extLst>
              <a:ext uri="{FF2B5EF4-FFF2-40B4-BE49-F238E27FC236}">
                <a16:creationId xmlns:a16="http://schemas.microsoft.com/office/drawing/2014/main" id="{81B784B3-505B-0E57-7D2C-A7B3DFFD6319}"/>
              </a:ext>
            </a:extLst>
          </p:cNvPr>
          <p:cNvSpPr>
            <a:spLocks noGrp="1"/>
          </p:cNvSpPr>
          <p:nvPr>
            <p:ph type="sldNum" sz="quarter" idx="12"/>
          </p:nvPr>
        </p:nvSpPr>
        <p:spPr/>
        <p:txBody>
          <a:bodyPr/>
          <a:lstStyle/>
          <a:p>
            <a:fld id="{F3450C42-9A0B-4425-92C2-70FCF7C45734}" type="slidenum">
              <a:rPr lang="en-US" smtClean="0"/>
              <a:t>22</a:t>
            </a:fld>
            <a:endParaRPr lang="fr-FR"/>
          </a:p>
        </p:txBody>
      </p:sp>
    </p:spTree>
    <p:extLst>
      <p:ext uri="{BB962C8B-B14F-4D97-AF65-F5344CB8AC3E}">
        <p14:creationId xmlns:p14="http://schemas.microsoft.com/office/powerpoint/2010/main" val="348367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descr="Une image contenant texte&#10;&#10;Description générée automatiquement">
            <a:extLst>
              <a:ext uri="{FF2B5EF4-FFF2-40B4-BE49-F238E27FC236}">
                <a16:creationId xmlns:a16="http://schemas.microsoft.com/office/drawing/2014/main" id="{47019DE7-E87B-6107-AB01-EE2EFF0330C4}"/>
              </a:ext>
            </a:extLst>
          </p:cNvPr>
          <p:cNvPicPr>
            <a:picLocks noGrp="1" noChangeAspect="1"/>
          </p:cNvPicPr>
          <p:nvPr>
            <p:ph idx="1"/>
          </p:nvPr>
        </p:nvPicPr>
        <p:blipFill>
          <a:blip r:embed="rId2"/>
          <a:stretch>
            <a:fillRect/>
          </a:stretch>
        </p:blipFill>
        <p:spPr>
          <a:xfrm>
            <a:off x="-90973" y="-299"/>
            <a:ext cx="12244550" cy="6852997"/>
          </a:xfrm>
        </p:spPr>
      </p:pic>
      <p:pic>
        <p:nvPicPr>
          <p:cNvPr id="5" name="Image 5" descr="Une image contenant texte, intérieur&#10;&#10;Description générée automatiquement">
            <a:extLst>
              <a:ext uri="{FF2B5EF4-FFF2-40B4-BE49-F238E27FC236}">
                <a16:creationId xmlns:a16="http://schemas.microsoft.com/office/drawing/2014/main" id="{ECCF0D4F-1CAA-B6DE-957B-F2CBCBDE8D0A}"/>
              </a:ext>
            </a:extLst>
          </p:cNvPr>
          <p:cNvPicPr>
            <a:picLocks noChangeAspect="1"/>
          </p:cNvPicPr>
          <p:nvPr/>
        </p:nvPicPr>
        <p:blipFill>
          <a:blip r:embed="rId3"/>
          <a:stretch>
            <a:fillRect/>
          </a:stretch>
        </p:blipFill>
        <p:spPr>
          <a:xfrm>
            <a:off x="6162137" y="2183022"/>
            <a:ext cx="5460519" cy="1715578"/>
          </a:xfrm>
          <a:prstGeom prst="rect">
            <a:avLst/>
          </a:prstGeom>
          <a:ln>
            <a:noFill/>
          </a:ln>
          <a:effectLst>
            <a:softEdge rad="112500"/>
          </a:effectLst>
        </p:spPr>
      </p:pic>
      <p:sp>
        <p:nvSpPr>
          <p:cNvPr id="8" name="Espace réservé du numéro de diapositive 7">
            <a:extLst>
              <a:ext uri="{FF2B5EF4-FFF2-40B4-BE49-F238E27FC236}">
                <a16:creationId xmlns:a16="http://schemas.microsoft.com/office/drawing/2014/main" id="{EAC5CFBA-9EC5-75C4-5377-8B33314FE389}"/>
              </a:ext>
            </a:extLst>
          </p:cNvPr>
          <p:cNvSpPr>
            <a:spLocks noGrp="1"/>
          </p:cNvSpPr>
          <p:nvPr>
            <p:ph type="sldNum" sz="quarter" idx="12"/>
          </p:nvPr>
        </p:nvSpPr>
        <p:spPr/>
        <p:txBody>
          <a:bodyPr/>
          <a:lstStyle/>
          <a:p>
            <a:fld id="{F3450C42-9A0B-4425-92C2-70FCF7C45734}" type="slidenum">
              <a:rPr lang="en-US" smtClean="0"/>
              <a:t>23</a:t>
            </a:fld>
            <a:endParaRPr lang="fr-FR"/>
          </a:p>
        </p:txBody>
      </p:sp>
    </p:spTree>
    <p:extLst>
      <p:ext uri="{BB962C8B-B14F-4D97-AF65-F5344CB8AC3E}">
        <p14:creationId xmlns:p14="http://schemas.microsoft.com/office/powerpoint/2010/main" val="215315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9F1903-8E12-76D1-0455-4B8E9E3834E3}"/>
              </a:ext>
            </a:extLst>
          </p:cNvPr>
          <p:cNvSpPr>
            <a:spLocks noGrp="1"/>
          </p:cNvSpPr>
          <p:nvPr>
            <p:ph type="title"/>
          </p:nvPr>
        </p:nvSpPr>
        <p:spPr/>
        <p:txBody>
          <a:bodyPr/>
          <a:lstStyle/>
          <a:p>
            <a:r>
              <a:rPr lang="fr-FR" u="sng" dirty="0">
                <a:ea typeface="+mj-lt"/>
                <a:cs typeface="+mj-lt"/>
              </a:rPr>
              <a:t>VIII. Conclusion:</a:t>
            </a:r>
            <a:endParaRPr lang="fr-FR" dirty="0"/>
          </a:p>
        </p:txBody>
      </p:sp>
      <p:sp>
        <p:nvSpPr>
          <p:cNvPr id="3" name="Espace réservé du contenu 2">
            <a:extLst>
              <a:ext uri="{FF2B5EF4-FFF2-40B4-BE49-F238E27FC236}">
                <a16:creationId xmlns:a16="http://schemas.microsoft.com/office/drawing/2014/main" id="{D8FFADFE-5E8E-4380-8240-15C4514A37A4}"/>
              </a:ext>
            </a:extLst>
          </p:cNvPr>
          <p:cNvSpPr>
            <a:spLocks noGrp="1"/>
          </p:cNvSpPr>
          <p:nvPr>
            <p:ph idx="1"/>
          </p:nvPr>
        </p:nvSpPr>
        <p:spPr/>
        <p:txBody>
          <a:bodyPr vert="horz" lIns="91440" tIns="45720" rIns="91440" bIns="45720" rtlCol="0" anchor="t">
            <a:normAutofit/>
          </a:bodyPr>
          <a:lstStyle/>
          <a:p>
            <a:pPr marL="0" indent="0">
              <a:buNone/>
            </a:pPr>
            <a:r>
              <a:rPr lang="fr-FR" dirty="0">
                <a:ea typeface="+mn-lt"/>
                <a:cs typeface="+mn-lt"/>
              </a:rPr>
              <a:t>  </a:t>
            </a:r>
            <a:r>
              <a:rPr lang="fr-FR" sz="3200" dirty="0">
                <a:latin typeface="Batang"/>
                <a:ea typeface="+mn-lt"/>
                <a:cs typeface="+mn-lt"/>
              </a:rPr>
              <a:t> </a:t>
            </a:r>
            <a:r>
              <a:rPr lang="fr-FR" sz="3200" dirty="0">
                <a:highlight>
                  <a:srgbClr val="00FFFF"/>
                </a:highlight>
                <a:latin typeface="Batang"/>
                <a:ea typeface="+mn-lt"/>
                <a:cs typeface="+mn-lt"/>
              </a:rPr>
              <a:t>L'article 29</a:t>
            </a:r>
            <a:r>
              <a:rPr lang="fr-FR" sz="3200" dirty="0">
                <a:latin typeface="Batang"/>
                <a:ea typeface="+mn-lt"/>
                <a:cs typeface="+mn-lt"/>
              </a:rPr>
              <a:t> de la constitution marocaine garantit le droit de grève mais le gouvernement essaie maintenant de restreindre par la loi, les modalités de son exercice. Pour les syndicats marocains, ce projet ferait de ce droit humain universel un instrument d'oppression dirigé directement contre les protestataires et les syndicalistes. </a:t>
            </a:r>
            <a:endParaRPr lang="fr-FR" sz="3200">
              <a:latin typeface="Batang"/>
              <a:ea typeface="Batang"/>
            </a:endParaRPr>
          </a:p>
          <a:p>
            <a:endParaRPr lang="fr-FR" sz="3200" dirty="0">
              <a:latin typeface="Batang"/>
              <a:ea typeface="Batang"/>
            </a:endParaRPr>
          </a:p>
        </p:txBody>
      </p:sp>
      <p:sp>
        <p:nvSpPr>
          <p:cNvPr id="6" name="Espace réservé du numéro de diapositive 5">
            <a:extLst>
              <a:ext uri="{FF2B5EF4-FFF2-40B4-BE49-F238E27FC236}">
                <a16:creationId xmlns:a16="http://schemas.microsoft.com/office/drawing/2014/main" id="{60294491-6274-C53A-C48A-05CFB2155F41}"/>
              </a:ext>
            </a:extLst>
          </p:cNvPr>
          <p:cNvSpPr>
            <a:spLocks noGrp="1"/>
          </p:cNvSpPr>
          <p:nvPr>
            <p:ph type="sldNum" sz="quarter" idx="12"/>
          </p:nvPr>
        </p:nvSpPr>
        <p:spPr/>
        <p:txBody>
          <a:bodyPr/>
          <a:lstStyle/>
          <a:p>
            <a:fld id="{F3450C42-9A0B-4425-92C2-70FCF7C45734}" type="slidenum">
              <a:rPr lang="en-US" smtClean="0"/>
              <a:t>24</a:t>
            </a:fld>
            <a:endParaRPr lang="fr-FR"/>
          </a:p>
        </p:txBody>
      </p:sp>
    </p:spTree>
    <p:extLst>
      <p:ext uri="{BB962C8B-B14F-4D97-AF65-F5344CB8AC3E}">
        <p14:creationId xmlns:p14="http://schemas.microsoft.com/office/powerpoint/2010/main" val="284951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93" name="Freeform: Shape 192">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98" name="Oval 197">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9" name="Rectangle 19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06" name="Picture 405" descr="Chat par terre">
            <a:extLst>
              <a:ext uri="{FF2B5EF4-FFF2-40B4-BE49-F238E27FC236}">
                <a16:creationId xmlns:a16="http://schemas.microsoft.com/office/drawing/2014/main" id="{6767F107-7498-081C-ED3C-345372A0CF43}"/>
              </a:ext>
            </a:extLst>
          </p:cNvPr>
          <p:cNvPicPr>
            <a:picLocks noChangeAspect="1"/>
          </p:cNvPicPr>
          <p:nvPr/>
        </p:nvPicPr>
        <p:blipFill rotWithShape="1">
          <a:blip r:embed="rId2"/>
          <a:srcRect t="395" b="14699"/>
          <a:stretch/>
        </p:blipFill>
        <p:spPr>
          <a:xfrm>
            <a:off x="20" y="10"/>
            <a:ext cx="12191980" cy="6857990"/>
          </a:xfrm>
          <a:prstGeom prst="rect">
            <a:avLst/>
          </a:prstGeom>
        </p:spPr>
      </p:pic>
      <p:sp>
        <p:nvSpPr>
          <p:cNvPr id="200" name="Rectangle 199">
            <a:extLst>
              <a:ext uri="{FF2B5EF4-FFF2-40B4-BE49-F238E27FC236}">
                <a16:creationId xmlns:a16="http://schemas.microsoft.com/office/drawing/2014/main" id="{5C7FA6E3-5183-4E37-B15B-91038FE1F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8045" y="0"/>
            <a:ext cx="7603955" cy="6858000"/>
          </a:xfrm>
          <a:prstGeom prst="rect">
            <a:avLst/>
          </a:prstGeom>
          <a:gradFill>
            <a:gsLst>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1" name="Graphic 190">
            <a:extLst>
              <a:ext uri="{FF2B5EF4-FFF2-40B4-BE49-F238E27FC236}">
                <a16:creationId xmlns:a16="http://schemas.microsoft.com/office/drawing/2014/main" id="{F3F5D407-83EF-4D7F-9DAF-4C3CEB778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25182" y="827494"/>
            <a:ext cx="1291642" cy="429215"/>
            <a:chOff x="2504802" y="1755501"/>
            <a:chExt cx="1598829" cy="531293"/>
          </a:xfrm>
          <a:solidFill>
            <a:schemeClr val="tx1"/>
          </a:solidFill>
        </p:grpSpPr>
        <p:sp>
          <p:nvSpPr>
            <p:cNvPr id="202" name="Freeform: Shape 201">
              <a:extLst>
                <a:ext uri="{FF2B5EF4-FFF2-40B4-BE49-F238E27FC236}">
                  <a16:creationId xmlns:a16="http://schemas.microsoft.com/office/drawing/2014/main" id="{CC07906A-A83F-47F2-975A-C1756F445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C38730D-4164-41D4-81C0-E9A070EA8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04" name="Group 203">
            <a:extLst>
              <a:ext uri="{FF2B5EF4-FFF2-40B4-BE49-F238E27FC236}">
                <a16:creationId xmlns:a16="http://schemas.microsoft.com/office/drawing/2014/main" id="{D2539C73-C848-4608-957A-D6C0169139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67" y="533549"/>
            <a:ext cx="5356040" cy="5343028"/>
            <a:chOff x="739960" y="1925092"/>
            <a:chExt cx="4376696" cy="4366063"/>
          </a:xfrm>
        </p:grpSpPr>
        <p:sp>
          <p:nvSpPr>
            <p:cNvPr id="205" name="Oval 204">
              <a:extLst>
                <a:ext uri="{FF2B5EF4-FFF2-40B4-BE49-F238E27FC236}">
                  <a16:creationId xmlns:a16="http://schemas.microsoft.com/office/drawing/2014/main" id="{253EEDFE-1D2D-4938-9DF2-97FB4F709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5EA4CF2D-570F-4529-ADDA-B37CF05B6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7" name="Oval 206">
              <a:extLst>
                <a:ext uri="{FF2B5EF4-FFF2-40B4-BE49-F238E27FC236}">
                  <a16:creationId xmlns:a16="http://schemas.microsoft.com/office/drawing/2014/main" id="{CBE92B83-AFA7-40B1-9D3C-502840BAD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FA9EC2C3-28AD-2797-1399-052B215EA961}"/>
              </a:ext>
            </a:extLst>
          </p:cNvPr>
          <p:cNvSpPr>
            <a:spLocks noGrp="1"/>
          </p:cNvSpPr>
          <p:nvPr>
            <p:ph type="title"/>
          </p:nvPr>
        </p:nvSpPr>
        <p:spPr>
          <a:xfrm>
            <a:off x="6804514" y="532416"/>
            <a:ext cx="5088238" cy="3785996"/>
          </a:xfrm>
        </p:spPr>
        <p:txBody>
          <a:bodyPr vert="horz" lIns="91440" tIns="45720" rIns="91440" bIns="45720" rtlCol="0" anchor="b">
            <a:noAutofit/>
          </a:bodyPr>
          <a:lstStyle/>
          <a:p>
            <a:pPr algn="ctr"/>
            <a:r>
              <a:rPr lang="en-US" sz="4000" b="1" cap="all" spc="1500" noProof="1">
                <a:solidFill>
                  <a:schemeClr val="accent4"/>
                </a:solidFill>
                <a:latin typeface="Times New Roman"/>
                <a:ea typeface="Source Sans Pro SemiBold"/>
                <a:cs typeface="Times New Roman"/>
              </a:rPr>
              <a:t>Merci pour votre attention</a:t>
            </a:r>
          </a:p>
        </p:txBody>
      </p:sp>
      <p:sp>
        <p:nvSpPr>
          <p:cNvPr id="208" name="Oval 207">
            <a:extLst>
              <a:ext uri="{FF2B5EF4-FFF2-40B4-BE49-F238E27FC236}">
                <a16:creationId xmlns:a16="http://schemas.microsoft.com/office/drawing/2014/main" id="{20046D4B-EE93-4EAF-9717-C56B1E68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9" name="Oval 208">
            <a:extLst>
              <a:ext uri="{FF2B5EF4-FFF2-40B4-BE49-F238E27FC236}">
                <a16:creationId xmlns:a16="http://schemas.microsoft.com/office/drawing/2014/main" id="{9A3B4D80-4945-4E47-8FA7-BA0541CB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Espace réservé du numéro de diapositive 3">
            <a:extLst>
              <a:ext uri="{FF2B5EF4-FFF2-40B4-BE49-F238E27FC236}">
                <a16:creationId xmlns:a16="http://schemas.microsoft.com/office/drawing/2014/main" id="{33905968-0748-4A62-39AF-BFFAEAFFACD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3450C42-9A0B-4425-92C2-70FCF7C45734}"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163432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77" name="Freeform: Shape 76">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79" name="Freeform: Shape 7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81" name="Freeform: Shape 80">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83" name="Freeform: Shape 8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5" name="Freeform: Shape 8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7" name="Freeform: Shape 8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Freeform: Shape 8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9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5" name="Rectangle 9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BA1584C-CF85-DBB0-CF91-C5620E9D5705}"/>
              </a:ext>
            </a:extLst>
          </p:cNvPr>
          <p:cNvSpPr>
            <a:spLocks noGrp="1"/>
          </p:cNvSpPr>
          <p:nvPr>
            <p:ph type="ctrTitle"/>
          </p:nvPr>
        </p:nvSpPr>
        <p:spPr>
          <a:xfrm>
            <a:off x="2096011" y="1562501"/>
            <a:ext cx="8014358" cy="2567996"/>
          </a:xfrm>
        </p:spPr>
        <p:txBody>
          <a:bodyPr>
            <a:normAutofit/>
          </a:bodyPr>
          <a:lstStyle/>
          <a:p>
            <a:pPr marL="1143000" indent="-1143000">
              <a:buAutoNum type="romanUcPeriod"/>
            </a:pPr>
            <a:r>
              <a:rPr lang="fr-FR" sz="4000">
                <a:ea typeface="Source Sans Pro SemiBold"/>
              </a:rPr>
              <a:t>introduction</a:t>
            </a:r>
            <a:endParaRPr lang="fr-FR" sz="4000"/>
          </a:p>
        </p:txBody>
      </p:sp>
      <p:sp>
        <p:nvSpPr>
          <p:cNvPr id="97" name="Oval 9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Oval 9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Espace réservé du numéro de diapositive 4">
            <a:extLst>
              <a:ext uri="{FF2B5EF4-FFF2-40B4-BE49-F238E27FC236}">
                <a16:creationId xmlns:a16="http://schemas.microsoft.com/office/drawing/2014/main" id="{18CFE690-045B-D118-F28F-C64813EECA3E}"/>
              </a:ext>
            </a:extLst>
          </p:cNvPr>
          <p:cNvSpPr>
            <a:spLocks noGrp="1"/>
          </p:cNvSpPr>
          <p:nvPr>
            <p:ph type="sldNum" sz="quarter" idx="12"/>
          </p:nvPr>
        </p:nvSpPr>
        <p:spPr/>
        <p:txBody>
          <a:bodyPr/>
          <a:lstStyle/>
          <a:p>
            <a:fld id="{F3450C42-9A0B-4425-92C2-70FCF7C45734}" type="slidenum">
              <a:rPr lang="en-US" smtClean="0"/>
              <a:t>3</a:t>
            </a:fld>
            <a:endParaRPr lang="fr-FR"/>
          </a:p>
        </p:txBody>
      </p:sp>
    </p:spTree>
    <p:extLst>
      <p:ext uri="{BB962C8B-B14F-4D97-AF65-F5344CB8AC3E}">
        <p14:creationId xmlns:p14="http://schemas.microsoft.com/office/powerpoint/2010/main" val="164828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C5C668-A1D5-7B9C-ACD4-B3B20EA4646B}"/>
              </a:ext>
            </a:extLst>
          </p:cNvPr>
          <p:cNvSpPr>
            <a:spLocks noGrp="1"/>
          </p:cNvSpPr>
          <p:nvPr>
            <p:ph type="title"/>
          </p:nvPr>
        </p:nvSpPr>
        <p:spPr/>
        <p:txBody>
          <a:bodyPr/>
          <a:lstStyle/>
          <a:p>
            <a:r>
              <a:rPr lang="fr-FR"/>
              <a:t>II</a:t>
            </a:r>
            <a:r>
              <a:rPr lang="fr-FR" u="sng">
                <a:latin typeface="Avenir Next LT Pro"/>
              </a:rPr>
              <a:t>.  Définition de la grève:</a:t>
            </a:r>
          </a:p>
        </p:txBody>
      </p:sp>
      <p:sp>
        <p:nvSpPr>
          <p:cNvPr id="3" name="Espace réservé du contenu 2">
            <a:extLst>
              <a:ext uri="{FF2B5EF4-FFF2-40B4-BE49-F238E27FC236}">
                <a16:creationId xmlns:a16="http://schemas.microsoft.com/office/drawing/2014/main" id="{C31E522D-9D12-4ACC-2ED0-4891C4B8ABBD}"/>
              </a:ext>
            </a:extLst>
          </p:cNvPr>
          <p:cNvSpPr>
            <a:spLocks noGrp="1"/>
          </p:cNvSpPr>
          <p:nvPr>
            <p:ph idx="1"/>
          </p:nvPr>
        </p:nvSpPr>
        <p:spPr/>
        <p:txBody>
          <a:bodyPr vert="horz" lIns="91440" tIns="45720" rIns="91440" bIns="45720" rtlCol="0" anchor="t">
            <a:normAutofit/>
          </a:bodyPr>
          <a:lstStyle/>
          <a:p>
            <a:pPr marL="0" indent="0">
              <a:buNone/>
            </a:pPr>
            <a:r>
              <a:rPr lang="fr-FR" dirty="0"/>
              <a:t>  </a:t>
            </a:r>
            <a:r>
              <a:rPr lang="fr-FR" sz="5400" b="1" dirty="0">
                <a:latin typeface="The Hand Bold"/>
              </a:rPr>
              <a:t> </a:t>
            </a:r>
            <a:r>
              <a:rPr lang="fr-FR" sz="3600" dirty="0">
                <a:latin typeface="Batang"/>
                <a:ea typeface="Batang"/>
              </a:rPr>
              <a:t>Arrêt total collectif et concerté du travail décidé par un groupement ou une collectivité de travailleurs pour faire aboutir des revendications professionnelles et directes de cet ensemble de salariés et </a:t>
            </a:r>
            <a:r>
              <a:rPr lang="fr-FR" sz="3600" b="1" dirty="0">
                <a:latin typeface="Batang"/>
                <a:ea typeface="Batang"/>
              </a:rPr>
              <a:t>s'exerçant en dehors des lieux de travail.</a:t>
            </a:r>
          </a:p>
        </p:txBody>
      </p:sp>
      <p:sp>
        <p:nvSpPr>
          <p:cNvPr id="6" name="Espace réservé du numéro de diapositive 5">
            <a:extLst>
              <a:ext uri="{FF2B5EF4-FFF2-40B4-BE49-F238E27FC236}">
                <a16:creationId xmlns:a16="http://schemas.microsoft.com/office/drawing/2014/main" id="{8901C69C-FB6A-C27A-9D9F-C6659D01545C}"/>
              </a:ext>
            </a:extLst>
          </p:cNvPr>
          <p:cNvSpPr>
            <a:spLocks noGrp="1"/>
          </p:cNvSpPr>
          <p:nvPr>
            <p:ph type="sldNum" sz="quarter" idx="12"/>
          </p:nvPr>
        </p:nvSpPr>
        <p:spPr/>
        <p:txBody>
          <a:bodyPr/>
          <a:lstStyle/>
          <a:p>
            <a:fld id="{F3450C42-9A0B-4425-92C2-70FCF7C45734}" type="slidenum">
              <a:rPr lang="en-US" smtClean="0"/>
              <a:t>4</a:t>
            </a:fld>
            <a:endParaRPr lang="fr-FR"/>
          </a:p>
        </p:txBody>
      </p:sp>
    </p:spTree>
    <p:extLst>
      <p:ext uri="{BB962C8B-B14F-4D97-AF65-F5344CB8AC3E}">
        <p14:creationId xmlns:p14="http://schemas.microsoft.com/office/powerpoint/2010/main" val="147467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D4384-2B1A-D79A-DC6F-B9AA0D717FEB}"/>
              </a:ext>
            </a:extLst>
          </p:cNvPr>
          <p:cNvSpPr>
            <a:spLocks noGrp="1"/>
          </p:cNvSpPr>
          <p:nvPr>
            <p:ph type="title"/>
          </p:nvPr>
        </p:nvSpPr>
        <p:spPr/>
        <p:txBody>
          <a:bodyPr>
            <a:normAutofit/>
          </a:bodyPr>
          <a:lstStyle/>
          <a:p>
            <a:r>
              <a:rPr lang="fr-FR" sz="4800" u="sng"/>
              <a:t>III.  Types de grève:</a:t>
            </a:r>
          </a:p>
        </p:txBody>
      </p:sp>
      <p:sp>
        <p:nvSpPr>
          <p:cNvPr id="1013" name="Espace réservé du contenu 1012">
            <a:extLst>
              <a:ext uri="{FF2B5EF4-FFF2-40B4-BE49-F238E27FC236}">
                <a16:creationId xmlns:a16="http://schemas.microsoft.com/office/drawing/2014/main" id="{378A7410-540C-1206-02A1-302F645E933C}"/>
              </a:ext>
            </a:extLst>
          </p:cNvPr>
          <p:cNvSpPr>
            <a:spLocks noGrp="1"/>
          </p:cNvSpPr>
          <p:nvPr>
            <p:ph idx="1"/>
          </p:nvPr>
        </p:nvSpPr>
        <p:spPr/>
        <p:txBody>
          <a:bodyPr vert="horz" lIns="91440" tIns="45720" rIns="91440" bIns="45720" rtlCol="0" anchor="t">
            <a:normAutofit/>
          </a:bodyPr>
          <a:lstStyle/>
          <a:p>
            <a:pPr marL="514350" indent="-514350">
              <a:buAutoNum type="arabicPeriod"/>
            </a:pPr>
            <a:r>
              <a:rPr lang="fr-FR" sz="4400" b="1" i="1" dirty="0">
                <a:solidFill>
                  <a:schemeClr val="accent2">
                    <a:lumMod val="75000"/>
                  </a:schemeClr>
                </a:solidFill>
                <a:latin typeface="Batang"/>
                <a:ea typeface="Batang"/>
                <a:cs typeface="Times New Roman"/>
              </a:rPr>
              <a:t>La grève tournante:</a:t>
            </a:r>
          </a:p>
          <a:p>
            <a:pPr marL="0" indent="0">
              <a:buNone/>
            </a:pPr>
            <a:r>
              <a:rPr lang="fr-FR" sz="4400" dirty="0">
                <a:latin typeface="Batang"/>
                <a:ea typeface="Batang"/>
                <a:cs typeface="Times New Roman"/>
              </a:rPr>
              <a:t>   Dans laquelle les divers services d'une même entreprise interrompent le travail à tour de rôle.</a:t>
            </a:r>
          </a:p>
        </p:txBody>
      </p:sp>
      <p:sp>
        <p:nvSpPr>
          <p:cNvPr id="5" name="Espace réservé du numéro de diapositive 4">
            <a:extLst>
              <a:ext uri="{FF2B5EF4-FFF2-40B4-BE49-F238E27FC236}">
                <a16:creationId xmlns:a16="http://schemas.microsoft.com/office/drawing/2014/main" id="{C714ADD6-83B2-969A-C9DB-708B6EEF05BA}"/>
              </a:ext>
            </a:extLst>
          </p:cNvPr>
          <p:cNvSpPr>
            <a:spLocks noGrp="1"/>
          </p:cNvSpPr>
          <p:nvPr>
            <p:ph type="sldNum" sz="quarter" idx="12"/>
          </p:nvPr>
        </p:nvSpPr>
        <p:spPr/>
        <p:txBody>
          <a:bodyPr/>
          <a:lstStyle/>
          <a:p>
            <a:fld id="{F3450C42-9A0B-4425-92C2-70FCF7C45734}" type="slidenum">
              <a:rPr lang="en-US" smtClean="0"/>
              <a:t>5</a:t>
            </a:fld>
            <a:endParaRPr lang="fr-FR"/>
          </a:p>
        </p:txBody>
      </p:sp>
    </p:spTree>
    <p:extLst>
      <p:ext uri="{BB962C8B-B14F-4D97-AF65-F5344CB8AC3E}">
        <p14:creationId xmlns:p14="http://schemas.microsoft.com/office/powerpoint/2010/main" val="397398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013"/>
                                        </p:tgtEl>
                                        <p:attrNameLst>
                                          <p:attrName>style.visibility</p:attrName>
                                        </p:attrNameLst>
                                      </p:cBhvr>
                                      <p:to>
                                        <p:strVal val="visible"/>
                                      </p:to>
                                    </p:set>
                                    <p:anim calcmode="lin" valueType="num">
                                      <p:cBhvr>
                                        <p:cTn id="12" dur="500" fill="hold"/>
                                        <p:tgtEl>
                                          <p:spTgt spid="1013"/>
                                        </p:tgtEl>
                                        <p:attrNameLst>
                                          <p:attrName>ppt_w</p:attrName>
                                        </p:attrNameLst>
                                      </p:cBhvr>
                                      <p:tavLst>
                                        <p:tav tm="0">
                                          <p:val>
                                            <p:fltVal val="0"/>
                                          </p:val>
                                        </p:tav>
                                        <p:tav tm="100000">
                                          <p:val>
                                            <p:strVal val="#ppt_w"/>
                                          </p:val>
                                        </p:tav>
                                      </p:tavLst>
                                    </p:anim>
                                    <p:anim calcmode="lin" valueType="num">
                                      <p:cBhvr>
                                        <p:cTn id="13" dur="500" fill="hold"/>
                                        <p:tgtEl>
                                          <p:spTgt spid="10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8281F2-3DC0-9DF0-DD87-2E424F570E95}"/>
              </a:ext>
            </a:extLst>
          </p:cNvPr>
          <p:cNvSpPr>
            <a:spLocks noGrp="1"/>
          </p:cNvSpPr>
          <p:nvPr>
            <p:ph type="title"/>
          </p:nvPr>
        </p:nvSpPr>
        <p:spPr/>
        <p:txBody>
          <a:bodyPr>
            <a:normAutofit/>
          </a:bodyPr>
          <a:lstStyle/>
          <a:p>
            <a:r>
              <a:rPr lang="fr-FR" sz="4800" u="sng">
                <a:ea typeface="+mj-lt"/>
                <a:cs typeface="+mj-lt"/>
              </a:rPr>
              <a:t>III.  Types de grève:</a:t>
            </a:r>
            <a:endParaRPr lang="fr-FR" sz="4800"/>
          </a:p>
        </p:txBody>
      </p:sp>
      <p:sp>
        <p:nvSpPr>
          <p:cNvPr id="3" name="Espace réservé du contenu 2">
            <a:extLst>
              <a:ext uri="{FF2B5EF4-FFF2-40B4-BE49-F238E27FC236}">
                <a16:creationId xmlns:a16="http://schemas.microsoft.com/office/drawing/2014/main" id="{571C7081-DB32-F29A-BA90-749A2816B579}"/>
              </a:ext>
            </a:extLst>
          </p:cNvPr>
          <p:cNvSpPr>
            <a:spLocks noGrp="1"/>
          </p:cNvSpPr>
          <p:nvPr>
            <p:ph idx="1"/>
          </p:nvPr>
        </p:nvSpPr>
        <p:spPr>
          <a:xfrm>
            <a:off x="306238" y="1466192"/>
            <a:ext cx="11881448" cy="4710771"/>
          </a:xfrm>
        </p:spPr>
        <p:txBody>
          <a:bodyPr vert="horz" lIns="91440" tIns="45720" rIns="91440" bIns="45720" rtlCol="0" anchor="t">
            <a:normAutofit fontScale="92500" lnSpcReduction="10000"/>
          </a:bodyPr>
          <a:lstStyle/>
          <a:p>
            <a:pPr marL="0" indent="0">
              <a:buNone/>
            </a:pPr>
            <a:r>
              <a:rPr lang="fr-FR" b="1" dirty="0">
                <a:solidFill>
                  <a:schemeClr val="accent2">
                    <a:lumMod val="75000"/>
                  </a:schemeClr>
                </a:solidFill>
              </a:rPr>
              <a:t>  </a:t>
            </a:r>
            <a:endParaRPr lang="fr-FR">
              <a:solidFill>
                <a:schemeClr val="accent2">
                  <a:lumMod val="75000"/>
                </a:schemeClr>
              </a:solidFill>
            </a:endParaRPr>
          </a:p>
          <a:p>
            <a:pPr marL="0" indent="0">
              <a:buNone/>
            </a:pPr>
            <a:r>
              <a:rPr lang="fr-FR" sz="6000" b="1" dirty="0">
                <a:solidFill>
                  <a:schemeClr val="accent2">
                    <a:lumMod val="75000"/>
                  </a:schemeClr>
                </a:solidFill>
                <a:latin typeface="The Hand Bold"/>
              </a:rPr>
              <a:t>     </a:t>
            </a:r>
            <a:r>
              <a:rPr lang="fr-FR" sz="4000" b="1" i="1" dirty="0">
                <a:solidFill>
                  <a:schemeClr val="accent2">
                    <a:lumMod val="75000"/>
                  </a:schemeClr>
                </a:solidFill>
                <a:latin typeface="Batang"/>
                <a:ea typeface="Batang"/>
              </a:rPr>
              <a:t> 2.  La grève surprise:</a:t>
            </a:r>
          </a:p>
          <a:p>
            <a:r>
              <a:rPr lang="fr-FR" sz="4000" dirty="0">
                <a:latin typeface="Batang"/>
                <a:ea typeface="Batang"/>
              </a:rPr>
              <a:t>Elle est tantôt comme une simple manifestation du mécontentement, tantôt un moyen pour désorganiser la production. </a:t>
            </a:r>
          </a:p>
          <a:p>
            <a:r>
              <a:rPr lang="fr-FR" sz="4000" dirty="0">
                <a:latin typeface="Batang"/>
                <a:ea typeface="Batang"/>
              </a:rPr>
              <a:t>Elle peut être qualifiée de grève de débrayage (grève de courte durée)</a:t>
            </a:r>
          </a:p>
          <a:p>
            <a:pPr marL="0" indent="0">
              <a:buNone/>
            </a:pPr>
            <a:endParaRPr lang="fr-FR" sz="4000" dirty="0">
              <a:latin typeface="Batang"/>
              <a:ea typeface="Batang"/>
            </a:endParaRPr>
          </a:p>
        </p:txBody>
      </p:sp>
      <p:sp>
        <p:nvSpPr>
          <p:cNvPr id="6" name="Espace réservé du numéro de diapositive 5">
            <a:extLst>
              <a:ext uri="{FF2B5EF4-FFF2-40B4-BE49-F238E27FC236}">
                <a16:creationId xmlns:a16="http://schemas.microsoft.com/office/drawing/2014/main" id="{680C6B6E-3505-32C4-BFB4-C45A5D6D037D}"/>
              </a:ext>
            </a:extLst>
          </p:cNvPr>
          <p:cNvSpPr>
            <a:spLocks noGrp="1"/>
          </p:cNvSpPr>
          <p:nvPr>
            <p:ph type="sldNum" sz="quarter" idx="12"/>
          </p:nvPr>
        </p:nvSpPr>
        <p:spPr/>
        <p:txBody>
          <a:bodyPr/>
          <a:lstStyle/>
          <a:p>
            <a:fld id="{F3450C42-9A0B-4425-92C2-70FCF7C45734}" type="slidenum">
              <a:rPr lang="en-US" smtClean="0"/>
              <a:t>6</a:t>
            </a:fld>
            <a:endParaRPr lang="fr-FR"/>
          </a:p>
        </p:txBody>
      </p:sp>
    </p:spTree>
    <p:extLst>
      <p:ext uri="{BB962C8B-B14F-4D97-AF65-F5344CB8AC3E}">
        <p14:creationId xmlns:p14="http://schemas.microsoft.com/office/powerpoint/2010/main" val="233430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0BD794-7EDB-6BC6-4298-B98754ED07FE}"/>
              </a:ext>
            </a:extLst>
          </p:cNvPr>
          <p:cNvSpPr>
            <a:spLocks noGrp="1"/>
          </p:cNvSpPr>
          <p:nvPr>
            <p:ph type="title"/>
          </p:nvPr>
        </p:nvSpPr>
        <p:spPr/>
        <p:txBody>
          <a:bodyPr>
            <a:normAutofit/>
          </a:bodyPr>
          <a:lstStyle/>
          <a:p>
            <a:r>
              <a:rPr lang="fr-FR" sz="4800" u="sng">
                <a:ea typeface="+mj-lt"/>
                <a:cs typeface="+mj-lt"/>
              </a:rPr>
              <a:t>III.  Types de grève:</a:t>
            </a:r>
            <a:endParaRPr lang="fr-FR" sz="4800"/>
          </a:p>
        </p:txBody>
      </p:sp>
      <p:sp>
        <p:nvSpPr>
          <p:cNvPr id="3" name="Espace réservé du contenu 2">
            <a:extLst>
              <a:ext uri="{FF2B5EF4-FFF2-40B4-BE49-F238E27FC236}">
                <a16:creationId xmlns:a16="http://schemas.microsoft.com/office/drawing/2014/main" id="{FF930C7B-7096-8E2F-ED52-B13855ACEAD9}"/>
              </a:ext>
            </a:extLst>
          </p:cNvPr>
          <p:cNvSpPr>
            <a:spLocks noGrp="1"/>
          </p:cNvSpPr>
          <p:nvPr>
            <p:ph idx="1"/>
          </p:nvPr>
        </p:nvSpPr>
        <p:spPr/>
        <p:txBody>
          <a:bodyPr vert="horz" lIns="91440" tIns="45720" rIns="91440" bIns="45720" rtlCol="0" anchor="t">
            <a:normAutofit/>
          </a:bodyPr>
          <a:lstStyle/>
          <a:p>
            <a:pPr marL="0" indent="0">
              <a:buNone/>
            </a:pPr>
            <a:r>
              <a:rPr lang="fr-FR" sz="4000" dirty="0"/>
              <a:t>   </a:t>
            </a:r>
            <a:r>
              <a:rPr lang="fr-FR" sz="4000" i="1" dirty="0">
                <a:latin typeface="Batang"/>
                <a:ea typeface="Batang"/>
              </a:rPr>
              <a:t> </a:t>
            </a:r>
            <a:r>
              <a:rPr lang="fr-FR" sz="4000" b="1" i="1" dirty="0">
                <a:solidFill>
                  <a:schemeClr val="accent2">
                    <a:lumMod val="75000"/>
                  </a:schemeClr>
                </a:solidFill>
                <a:latin typeface="Batang"/>
                <a:ea typeface="Batang"/>
              </a:rPr>
              <a:t>3. La grève perlée:</a:t>
            </a:r>
            <a:endParaRPr lang="fr-FR" sz="4000" b="1" i="1" u="sng">
              <a:solidFill>
                <a:schemeClr val="accent2">
                  <a:lumMod val="75000"/>
                </a:schemeClr>
              </a:solidFill>
              <a:latin typeface="Batang"/>
              <a:ea typeface="Batang"/>
            </a:endParaRPr>
          </a:p>
          <a:p>
            <a:pPr marL="0" indent="0">
              <a:buNone/>
            </a:pPr>
            <a:r>
              <a:rPr lang="fr-FR" sz="3600" dirty="0">
                <a:latin typeface="Batang"/>
                <a:ea typeface="Batang"/>
              </a:rPr>
              <a:t>Elle ne comporte pas d'interruption totale du travail</a:t>
            </a:r>
          </a:p>
          <a:p>
            <a:pPr marL="0" indent="0">
              <a:buNone/>
            </a:pPr>
            <a:r>
              <a:rPr lang="fr-FR" sz="3600" dirty="0">
                <a:latin typeface="Batang"/>
                <a:ea typeface="Batang"/>
              </a:rPr>
              <a:t>mais, l'accomplissement de celui-ci se fait au ralenti ou dans des mauvaises conditions techniques.</a:t>
            </a:r>
          </a:p>
        </p:txBody>
      </p:sp>
      <p:sp>
        <p:nvSpPr>
          <p:cNvPr id="6" name="Espace réservé du numéro de diapositive 5">
            <a:extLst>
              <a:ext uri="{FF2B5EF4-FFF2-40B4-BE49-F238E27FC236}">
                <a16:creationId xmlns:a16="http://schemas.microsoft.com/office/drawing/2014/main" id="{BEE88A7D-3612-397E-4D31-AC9DE477A83C}"/>
              </a:ext>
            </a:extLst>
          </p:cNvPr>
          <p:cNvSpPr>
            <a:spLocks noGrp="1"/>
          </p:cNvSpPr>
          <p:nvPr>
            <p:ph type="sldNum" sz="quarter" idx="12"/>
          </p:nvPr>
        </p:nvSpPr>
        <p:spPr/>
        <p:txBody>
          <a:bodyPr/>
          <a:lstStyle/>
          <a:p>
            <a:fld id="{F3450C42-9A0B-4425-92C2-70FCF7C45734}" type="slidenum">
              <a:rPr lang="en-US" smtClean="0"/>
              <a:t>7</a:t>
            </a:fld>
            <a:endParaRPr lang="fr-FR"/>
          </a:p>
        </p:txBody>
      </p:sp>
    </p:spTree>
    <p:extLst>
      <p:ext uri="{BB962C8B-B14F-4D97-AF65-F5344CB8AC3E}">
        <p14:creationId xmlns:p14="http://schemas.microsoft.com/office/powerpoint/2010/main" val="78246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21889B-7045-1049-C604-C20BC591BD2F}"/>
              </a:ext>
            </a:extLst>
          </p:cNvPr>
          <p:cNvSpPr>
            <a:spLocks noGrp="1"/>
          </p:cNvSpPr>
          <p:nvPr>
            <p:ph type="title"/>
          </p:nvPr>
        </p:nvSpPr>
        <p:spPr/>
        <p:txBody>
          <a:bodyPr/>
          <a:lstStyle/>
          <a:p>
            <a:r>
              <a:rPr lang="fr-FR" u="sng">
                <a:ea typeface="+mj-lt"/>
                <a:cs typeface="+mj-lt"/>
              </a:rPr>
              <a:t>III.  Types de grève:</a:t>
            </a:r>
            <a:endParaRPr lang="fr-FR"/>
          </a:p>
        </p:txBody>
      </p:sp>
      <p:sp>
        <p:nvSpPr>
          <p:cNvPr id="3" name="Espace réservé du contenu 2">
            <a:extLst>
              <a:ext uri="{FF2B5EF4-FFF2-40B4-BE49-F238E27FC236}">
                <a16:creationId xmlns:a16="http://schemas.microsoft.com/office/drawing/2014/main" id="{10B4AD1C-EBE3-202B-F190-D920B9D4B17C}"/>
              </a:ext>
            </a:extLst>
          </p:cNvPr>
          <p:cNvSpPr>
            <a:spLocks noGrp="1"/>
          </p:cNvSpPr>
          <p:nvPr>
            <p:ph idx="1"/>
          </p:nvPr>
        </p:nvSpPr>
        <p:spPr>
          <a:xfrm>
            <a:off x="378125" y="1825625"/>
            <a:ext cx="11579524" cy="4351338"/>
          </a:xfrm>
        </p:spPr>
        <p:txBody>
          <a:bodyPr vert="horz" lIns="91440" tIns="45720" rIns="91440" bIns="45720" rtlCol="0" anchor="t">
            <a:noAutofit/>
          </a:bodyPr>
          <a:lstStyle/>
          <a:p>
            <a:pPr marL="0" indent="0">
              <a:buNone/>
            </a:pPr>
            <a:r>
              <a:rPr lang="fr-FR" sz="4400" b="1" dirty="0">
                <a:solidFill>
                  <a:schemeClr val="accent2">
                    <a:lumMod val="75000"/>
                  </a:schemeClr>
                </a:solidFill>
                <a:latin typeface="Batang"/>
                <a:ea typeface="Batang"/>
              </a:rPr>
              <a:t>4.  La grève avec occupation des usines( grève sur le tas):</a:t>
            </a:r>
          </a:p>
          <a:p>
            <a:pPr marL="0" indent="0" algn="just">
              <a:buNone/>
            </a:pPr>
            <a:r>
              <a:rPr lang="fr-FR" sz="4400" dirty="0">
                <a:latin typeface="Batang"/>
                <a:ea typeface="Batang"/>
              </a:rPr>
              <a:t>C'est là où les grévistes se maintiennent au lieu de travail.</a:t>
            </a:r>
            <a:endParaRPr lang="fr-FR" dirty="0"/>
          </a:p>
        </p:txBody>
      </p:sp>
      <p:sp>
        <p:nvSpPr>
          <p:cNvPr id="6" name="Espace réservé du numéro de diapositive 5">
            <a:extLst>
              <a:ext uri="{FF2B5EF4-FFF2-40B4-BE49-F238E27FC236}">
                <a16:creationId xmlns:a16="http://schemas.microsoft.com/office/drawing/2014/main" id="{D683BF9B-5A9B-DC77-73D0-F1123AFD5E1C}"/>
              </a:ext>
            </a:extLst>
          </p:cNvPr>
          <p:cNvSpPr>
            <a:spLocks noGrp="1"/>
          </p:cNvSpPr>
          <p:nvPr>
            <p:ph type="sldNum" sz="quarter" idx="12"/>
          </p:nvPr>
        </p:nvSpPr>
        <p:spPr/>
        <p:txBody>
          <a:bodyPr/>
          <a:lstStyle/>
          <a:p>
            <a:fld id="{F3450C42-9A0B-4425-92C2-70FCF7C45734}" type="slidenum">
              <a:rPr lang="en-US" smtClean="0"/>
              <a:t>8</a:t>
            </a:fld>
            <a:endParaRPr lang="fr-FR"/>
          </a:p>
        </p:txBody>
      </p:sp>
    </p:spTree>
    <p:extLst>
      <p:ext uri="{BB962C8B-B14F-4D97-AF65-F5344CB8AC3E}">
        <p14:creationId xmlns:p14="http://schemas.microsoft.com/office/powerpoint/2010/main" val="287338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A7926-FEA0-6D9D-C538-50FAB2B82457}"/>
              </a:ext>
            </a:extLst>
          </p:cNvPr>
          <p:cNvSpPr>
            <a:spLocks noGrp="1"/>
          </p:cNvSpPr>
          <p:nvPr>
            <p:ph type="title"/>
          </p:nvPr>
        </p:nvSpPr>
        <p:spPr/>
        <p:txBody>
          <a:bodyPr/>
          <a:lstStyle/>
          <a:p>
            <a:r>
              <a:rPr lang="fr-FR" u="sng">
                <a:ea typeface="+mj-lt"/>
                <a:cs typeface="+mj-lt"/>
              </a:rPr>
              <a:t>III.  Types de grève:</a:t>
            </a:r>
            <a:endParaRPr lang="fr-FR"/>
          </a:p>
        </p:txBody>
      </p:sp>
      <p:sp>
        <p:nvSpPr>
          <p:cNvPr id="3" name="Espace réservé du contenu 2">
            <a:extLst>
              <a:ext uri="{FF2B5EF4-FFF2-40B4-BE49-F238E27FC236}">
                <a16:creationId xmlns:a16="http://schemas.microsoft.com/office/drawing/2014/main" id="{EC11E64E-D5FC-6554-A5F2-52179CACD78A}"/>
              </a:ext>
            </a:extLst>
          </p:cNvPr>
          <p:cNvSpPr>
            <a:spLocks noGrp="1"/>
          </p:cNvSpPr>
          <p:nvPr>
            <p:ph idx="1"/>
          </p:nvPr>
        </p:nvSpPr>
        <p:spPr/>
        <p:txBody>
          <a:bodyPr vert="horz" lIns="91440" tIns="45720" rIns="91440" bIns="45720" rtlCol="0" anchor="t">
            <a:normAutofit/>
          </a:bodyPr>
          <a:lstStyle/>
          <a:p>
            <a:pPr marL="0" indent="0">
              <a:buNone/>
            </a:pPr>
            <a:r>
              <a:rPr lang="fr-FR" sz="6000" b="1" i="1" dirty="0">
                <a:solidFill>
                  <a:schemeClr val="accent2">
                    <a:lumMod val="75000"/>
                  </a:schemeClr>
                </a:solidFill>
                <a:latin typeface="The Hand Bold"/>
              </a:rPr>
              <a:t>  </a:t>
            </a:r>
            <a:r>
              <a:rPr lang="fr-FR" sz="4800" b="1" i="1" dirty="0">
                <a:solidFill>
                  <a:schemeClr val="accent2">
                    <a:lumMod val="75000"/>
                  </a:schemeClr>
                </a:solidFill>
                <a:latin typeface="Batang"/>
                <a:ea typeface="Batang"/>
              </a:rPr>
              <a:t>5.  La grève thrombose:</a:t>
            </a:r>
          </a:p>
          <a:p>
            <a:pPr marL="0" indent="0">
              <a:buNone/>
            </a:pPr>
            <a:r>
              <a:rPr lang="fr-FR" sz="4800" dirty="0">
                <a:latin typeface="Batang"/>
                <a:ea typeface="Batang"/>
              </a:rPr>
              <a:t>Elle se manifeste par un arrêt de travail dans un atelier entraînant l'immobilisation de l'usine.</a:t>
            </a:r>
          </a:p>
        </p:txBody>
      </p:sp>
      <p:sp>
        <p:nvSpPr>
          <p:cNvPr id="6" name="Espace réservé du numéro de diapositive 5">
            <a:extLst>
              <a:ext uri="{FF2B5EF4-FFF2-40B4-BE49-F238E27FC236}">
                <a16:creationId xmlns:a16="http://schemas.microsoft.com/office/drawing/2014/main" id="{7B284E72-221D-1F17-4847-4D303540D327}"/>
              </a:ext>
            </a:extLst>
          </p:cNvPr>
          <p:cNvSpPr>
            <a:spLocks noGrp="1"/>
          </p:cNvSpPr>
          <p:nvPr>
            <p:ph type="sldNum" sz="quarter" idx="12"/>
          </p:nvPr>
        </p:nvSpPr>
        <p:spPr/>
        <p:txBody>
          <a:bodyPr/>
          <a:lstStyle/>
          <a:p>
            <a:fld id="{F3450C42-9A0B-4425-92C2-70FCF7C45734}" type="slidenum">
              <a:rPr lang="en-US" smtClean="0"/>
              <a:t>9</a:t>
            </a:fld>
            <a:endParaRPr lang="fr-FR"/>
          </a:p>
        </p:txBody>
      </p:sp>
    </p:spTree>
    <p:extLst>
      <p:ext uri="{BB962C8B-B14F-4D97-AF65-F5344CB8AC3E}">
        <p14:creationId xmlns:p14="http://schemas.microsoft.com/office/powerpoint/2010/main" val="246036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3.xml><?xml version="1.0" encoding="utf-8"?>
<a:theme xmlns:a="http://schemas.openxmlformats.org/drawingml/2006/main" name="ThinLineVTI">
  <a:themeElements>
    <a:clrScheme name="AnalogousFromDarkSeedLeftStep">
      <a:dk1>
        <a:srgbClr val="000000"/>
      </a:dk1>
      <a:lt1>
        <a:srgbClr val="FFFFFF"/>
      </a:lt1>
      <a:dk2>
        <a:srgbClr val="3D2E22"/>
      </a:dk2>
      <a:lt2>
        <a:srgbClr val="E6E2E8"/>
      </a:lt2>
      <a:accent1>
        <a:srgbClr val="48B520"/>
      </a:accent1>
      <a:accent2>
        <a:srgbClr val="7DAE13"/>
      </a:accent2>
      <a:accent3>
        <a:srgbClr val="B0A11F"/>
      </a:accent3>
      <a:accent4>
        <a:srgbClr val="D57317"/>
      </a:accent4>
      <a:accent5>
        <a:srgbClr val="E73629"/>
      </a:accent5>
      <a:accent6>
        <a:srgbClr val="D5175A"/>
      </a:accent6>
      <a:hlink>
        <a:srgbClr val="BF5D3F"/>
      </a:hlink>
      <a:folHlink>
        <a:srgbClr val="7F7F7F"/>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25</Slides>
  <Notes>0</Notes>
  <HiddenSlides>0</HiddenSlides>
  <ScaleCrop>false</ScaleCrop>
  <HeadingPairs>
    <vt:vector size="4" baseType="variant">
      <vt:variant>
        <vt:lpstr>Thème</vt:lpstr>
      </vt:variant>
      <vt:variant>
        <vt:i4>3</vt:i4>
      </vt:variant>
      <vt:variant>
        <vt:lpstr>Titres des diapositives</vt:lpstr>
      </vt:variant>
      <vt:variant>
        <vt:i4>25</vt:i4>
      </vt:variant>
    </vt:vector>
  </HeadingPairs>
  <TitlesOfParts>
    <vt:vector size="28" baseType="lpstr">
      <vt:lpstr>FunkyShapesVTI</vt:lpstr>
      <vt:lpstr>SketchyVTI</vt:lpstr>
      <vt:lpstr>ThinLineVTI</vt:lpstr>
      <vt:lpstr>Le droit de grève</vt:lpstr>
      <vt:lpstr>Plan:</vt:lpstr>
      <vt:lpstr>introduction</vt:lpstr>
      <vt:lpstr>II.  Définition de la grève:</vt:lpstr>
      <vt:lpstr>III.  Types de grève:</vt:lpstr>
      <vt:lpstr>III.  Types de grève:</vt:lpstr>
      <vt:lpstr>III.  Types de grève:</vt:lpstr>
      <vt:lpstr>III.  Types de grève:</vt:lpstr>
      <vt:lpstr>III.  Types de grève:</vt:lpstr>
      <vt:lpstr>III.  Types de grève:</vt:lpstr>
      <vt:lpstr>                         Récapitulatif:</vt:lpstr>
      <vt:lpstr>IV. Procédure:</vt:lpstr>
      <vt:lpstr>IV. Procédure:</vt:lpstr>
      <vt:lpstr>IV. Procédure:</vt:lpstr>
      <vt:lpstr>IV. Procédure:</vt:lpstr>
      <vt:lpstr>IV. Procédure:</vt:lpstr>
      <vt:lpstr>IV. Procédure:</vt:lpstr>
      <vt:lpstr>A RETENIR:</vt:lpstr>
      <vt:lpstr>V. Grèves licites:</vt:lpstr>
      <vt:lpstr>VI. Effets de grève sur les salariés:</vt:lpstr>
      <vt:lpstr>VI. Effets de grève sur les salariés:</vt:lpstr>
      <vt:lpstr>VII.Cas de grève au Maroc:</vt:lpstr>
      <vt:lpstr>Présentation PowerPoint</vt:lpstr>
      <vt:lpstr>VIII. Conclusion: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790</cp:revision>
  <dcterms:created xsi:type="dcterms:W3CDTF">2022-05-22T16:06:52Z</dcterms:created>
  <dcterms:modified xsi:type="dcterms:W3CDTF">2022-05-24T00:37:35Z</dcterms:modified>
</cp:coreProperties>
</file>