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7"/>
  </p:notesMasterIdLst>
  <p:sldIdLst>
    <p:sldId id="256" r:id="rId2"/>
    <p:sldId id="270" r:id="rId3"/>
    <p:sldId id="257" r:id="rId4"/>
    <p:sldId id="258" r:id="rId5"/>
    <p:sldId id="259" r:id="rId6"/>
    <p:sldId id="260" r:id="rId7"/>
    <p:sldId id="264" r:id="rId8"/>
    <p:sldId id="263" r:id="rId9"/>
    <p:sldId id="272" r:id="rId10"/>
    <p:sldId id="261" r:id="rId11"/>
    <p:sldId id="262" r:id="rId12"/>
    <p:sldId id="265" r:id="rId13"/>
    <p:sldId id="266" r:id="rId14"/>
    <p:sldId id="271" r:id="rId15"/>
    <p:sldId id="273" r:id="rId16"/>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8A224DB-EC06-4C86-B2E7-25D3F3E33709}" v="436" dt="2022-05-24T11:44:46.74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94624" autoAdjust="0"/>
  </p:normalViewPr>
  <p:slideViewPr>
    <p:cSldViewPr>
      <p:cViewPr varScale="1">
        <p:scale>
          <a:sx n="69" d="100"/>
          <a:sy n="69" d="100"/>
        </p:scale>
        <p:origin x="-1416" y="-102"/>
      </p:cViewPr>
      <p:guideLst>
        <p:guide orient="horz" pos="2160"/>
        <p:guide pos="2880"/>
      </p:guideLst>
    </p:cSldViewPr>
  </p:slideViewPr>
  <p:outlineViewPr>
    <p:cViewPr>
      <p:scale>
        <a:sx n="33" d="100"/>
        <a:sy n="33" d="100"/>
      </p:scale>
      <p:origin x="0" y="6672"/>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217E70D-C7C7-4A4C-A40F-1F4BD78F61D9}" type="datetimeFigureOut">
              <a:rPr lang="fr-FR" smtClean="0"/>
              <a:pPr/>
              <a:t>24/05/2022</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BDE5E0C-07ED-4ACA-8F13-9242B3CEDF9F}" type="slidenum">
              <a:rPr lang="fr-FR" smtClean="0"/>
              <a:pPr/>
              <a:t>‹N°›</a:t>
            </a:fld>
            <a:endParaRPr lang="fr-F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8BDE5E0C-07ED-4ACA-8F13-9242B3CEDF9F}" type="slidenum">
              <a:rPr lang="fr-FR" smtClean="0"/>
              <a:pPr/>
              <a:t>11</a:t>
            </a:fld>
            <a:endParaRPr lang="fr-F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8BDE5E0C-07ED-4ACA-8F13-9242B3CEDF9F}" type="slidenum">
              <a:rPr lang="fr-FR" smtClean="0"/>
              <a:pPr/>
              <a:t>12</a:t>
            </a:fld>
            <a:endParaRPr lang="fr-F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8600"/>
            <a:ext cx="7772400" cy="4571999"/>
          </a:xfrm>
        </p:spPr>
        <p:txBody>
          <a:bodyPr anchor="ctr">
            <a:noAutofit/>
          </a:bodyPr>
          <a:lstStyle>
            <a:lvl1pPr>
              <a:lnSpc>
                <a:spcPct val="100000"/>
              </a:lnSpc>
              <a:defRPr sz="8800" spc="-80" baseline="0">
                <a:solidFill>
                  <a:schemeClr val="tx1"/>
                </a:solidFill>
              </a:defRPr>
            </a:lvl1pPr>
          </a:lstStyle>
          <a:p>
            <a:r>
              <a:rPr lang="fr-FR"/>
              <a:t>Modifiez le style du titre</a:t>
            </a:r>
            <a:endParaRPr lang="en-US" dirty="0"/>
          </a:p>
        </p:txBody>
      </p:sp>
      <p:sp>
        <p:nvSpPr>
          <p:cNvPr id="3" name="Subtitle 2"/>
          <p:cNvSpPr>
            <a:spLocks noGrp="1"/>
          </p:cNvSpPr>
          <p:nvPr>
            <p:ph type="subTitle" idx="1"/>
          </p:nvPr>
        </p:nvSpPr>
        <p:spPr>
          <a:xfrm>
            <a:off x="457200" y="4800600"/>
            <a:ext cx="6858000" cy="914400"/>
          </a:xfrm>
        </p:spPr>
        <p:txBody>
          <a:bodyPr/>
          <a:lstStyle>
            <a:lvl1pPr marL="0" indent="0" algn="l">
              <a:buNone/>
              <a:defRPr b="0" cap="all" spc="120" baseline="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C533CC90-2662-4AA3-8C8F-D1680715F09B}" type="datetimeFigureOut">
              <a:rPr lang="fr-FR" smtClean="0"/>
              <a:pPr/>
              <a:t>24/05/2022</a:t>
            </a:fld>
            <a:endParaRPr lang="fr-FR"/>
          </a:p>
        </p:txBody>
      </p:sp>
      <p:sp>
        <p:nvSpPr>
          <p:cNvPr id="5" name="Footer Placeholder 4"/>
          <p:cNvSpPr>
            <a:spLocks noGrp="1"/>
          </p:cNvSpPr>
          <p:nvPr>
            <p:ph type="ftr" sz="quarter" idx="11"/>
          </p:nvPr>
        </p:nvSpPr>
        <p:spPr/>
        <p:txBody>
          <a:bodyPr/>
          <a:lstStyle/>
          <a:p>
            <a:endParaRPr lang="fr-FR"/>
          </a:p>
        </p:txBody>
      </p:sp>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62A27F5E-1B2F-4072-A6A8-3FC94709A04F}" type="slidenum">
              <a:rPr lang="fr-FR" smtClean="0"/>
              <a:pPr/>
              <a:t>‹N°›</a:t>
            </a:fld>
            <a:endParaRPr lang="fr-F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a:p>
        </p:txBody>
      </p:sp>
      <p:sp>
        <p:nvSpPr>
          <p:cNvPr id="3" name="Vertical Text Placeholder 2"/>
          <p:cNvSpPr>
            <a:spLocks noGrp="1"/>
          </p:cNvSpPr>
          <p:nvPr>
            <p:ph type="body" orient="vert" idx="1"/>
          </p:nvPr>
        </p:nvSpPr>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Date Placeholder 3"/>
          <p:cNvSpPr>
            <a:spLocks noGrp="1"/>
          </p:cNvSpPr>
          <p:nvPr>
            <p:ph type="dt" sz="half" idx="10"/>
          </p:nvPr>
        </p:nvSpPr>
        <p:spPr/>
        <p:txBody>
          <a:bodyPr/>
          <a:lstStyle/>
          <a:p>
            <a:fld id="{C533CC90-2662-4AA3-8C8F-D1680715F09B}" type="datetimeFigureOut">
              <a:rPr lang="fr-FR" smtClean="0"/>
              <a:pPr/>
              <a:t>24/05/2022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62A27F5E-1B2F-4072-A6A8-3FC94709A04F}" type="slidenum">
              <a:rPr lang="fr-FR" smtClean="0"/>
              <a:pPr/>
              <a:t>‹N°›</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fr-FR"/>
              <a:t>Modifiez le style du titre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Date Placeholder 3"/>
          <p:cNvSpPr>
            <a:spLocks noGrp="1"/>
          </p:cNvSpPr>
          <p:nvPr>
            <p:ph type="dt" sz="half" idx="10"/>
          </p:nvPr>
        </p:nvSpPr>
        <p:spPr/>
        <p:txBody>
          <a:bodyPr/>
          <a:lstStyle/>
          <a:p>
            <a:fld id="{C533CC90-2662-4AA3-8C8F-D1680715F09B}" type="datetimeFigureOut">
              <a:rPr lang="fr-FR" smtClean="0"/>
              <a:pPr/>
              <a:t>24/05/2022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62A27F5E-1B2F-4072-A6A8-3FC94709A04F}" type="slidenum">
              <a:rPr lang="fr-FR" smtClean="0"/>
              <a:pPr/>
              <a:t>‹N°›</a:t>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a:p>
        </p:txBody>
      </p:sp>
      <p:sp>
        <p:nvSpPr>
          <p:cNvPr id="3" name="Content Placeholder 2"/>
          <p:cNvSpPr>
            <a:spLocks noGrp="1"/>
          </p:cNvSpPr>
          <p:nvPr>
            <p:ph idx="1"/>
          </p:nvPr>
        </p:nvSpPr>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C533CC90-2662-4AA3-8C8F-D1680715F09B}" type="datetimeFigureOut">
              <a:rPr lang="fr-FR" smtClean="0"/>
              <a:pPr/>
              <a:t>24/05/2022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62A27F5E-1B2F-4072-A6A8-3FC94709A04F}" type="slidenum">
              <a:rPr lang="fr-FR" smtClean="0"/>
              <a:pPr/>
              <a:t>‹N°›</a:t>
            </a:fld>
            <a:endParaRPr lang="fr-F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447800"/>
            <a:ext cx="7772400" cy="4321175"/>
          </a:xfrm>
        </p:spPr>
        <p:txBody>
          <a:bodyPr anchor="ctr">
            <a:noAutofit/>
          </a:bodyPr>
          <a:lstStyle>
            <a:lvl1pPr algn="l">
              <a:lnSpc>
                <a:spcPct val="100000"/>
              </a:lnSpc>
              <a:defRPr sz="8800" b="0" cap="all" spc="-80" baseline="0">
                <a:solidFill>
                  <a:schemeClr val="tx1"/>
                </a:solidFill>
              </a:defRPr>
            </a:lvl1pPr>
          </a:lstStyle>
          <a:p>
            <a:r>
              <a:rPr lang="fr-FR"/>
              <a:t>Modifiez le style du titre</a:t>
            </a:r>
            <a:endParaRPr lang="en-US" dirty="0"/>
          </a:p>
        </p:txBody>
      </p:sp>
      <p:sp>
        <p:nvSpPr>
          <p:cNvPr id="3" name="Text Placeholder 2"/>
          <p:cNvSpPr>
            <a:spLocks noGrp="1"/>
          </p:cNvSpPr>
          <p:nvPr>
            <p:ph type="body" idx="1"/>
          </p:nvPr>
        </p:nvSpPr>
        <p:spPr>
          <a:xfrm>
            <a:off x="457200" y="228601"/>
            <a:ext cx="7772400" cy="1066800"/>
          </a:xfrm>
        </p:spPr>
        <p:txBody>
          <a:bodyPr anchor="b"/>
          <a:lstStyle>
            <a:lvl1pPr marL="0" indent="0">
              <a:buNone/>
              <a:defRPr sz="2000" b="0" cap="all" spc="12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Modifiez les styles du texte du masque</a:t>
            </a:r>
          </a:p>
        </p:txBody>
      </p:sp>
      <p:sp>
        <p:nvSpPr>
          <p:cNvPr id="7" name="Date Placeholder 6"/>
          <p:cNvSpPr>
            <a:spLocks noGrp="1"/>
          </p:cNvSpPr>
          <p:nvPr>
            <p:ph type="dt" sz="half" idx="10"/>
          </p:nvPr>
        </p:nvSpPr>
        <p:spPr/>
        <p:txBody>
          <a:bodyPr/>
          <a:lstStyle/>
          <a:p>
            <a:fld id="{C533CC90-2662-4AA3-8C8F-D1680715F09B}" type="datetimeFigureOut">
              <a:rPr lang="fr-FR" smtClean="0"/>
              <a:pPr/>
              <a:t>24/05/2022</a:t>
            </a:fld>
            <a:endParaRPr lang="fr-FR"/>
          </a:p>
        </p:txBody>
      </p:sp>
      <p:sp>
        <p:nvSpPr>
          <p:cNvPr id="8" name="Slide Number Placeholder 7"/>
          <p:cNvSpPr>
            <a:spLocks noGrp="1"/>
          </p:cNvSpPr>
          <p:nvPr>
            <p:ph type="sldNum" sz="quarter" idx="11"/>
          </p:nvPr>
        </p:nvSpPr>
        <p:spPr/>
        <p:txBody>
          <a:bodyPr/>
          <a:lstStyle/>
          <a:p>
            <a:fld id="{62A27F5E-1B2F-4072-A6A8-3FC94709A04F}" type="slidenum">
              <a:rPr lang="fr-FR" smtClean="0"/>
              <a:pPr/>
              <a:t>‹N°›</a:t>
            </a:fld>
            <a:endParaRPr lang="fr-FR"/>
          </a:p>
        </p:txBody>
      </p:sp>
      <p:sp>
        <p:nvSpPr>
          <p:cNvPr id="9" name="Footer Placeholder 8"/>
          <p:cNvSpPr>
            <a:spLocks noGrp="1"/>
          </p:cNvSpPr>
          <p:nvPr>
            <p:ph type="ftr" sz="quarter" idx="12"/>
          </p:nvPr>
        </p:nvSpPr>
        <p:spPr/>
        <p:txBody>
          <a:bodyPr/>
          <a:lstStyle/>
          <a:p>
            <a:endParaRPr lang="fr-F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a:p>
        </p:txBody>
      </p:sp>
      <p:sp>
        <p:nvSpPr>
          <p:cNvPr id="3" name="Content Placeholder 2"/>
          <p:cNvSpPr>
            <a:spLocks noGrp="1"/>
          </p:cNvSpPr>
          <p:nvPr>
            <p:ph sz="half" idx="1"/>
          </p:nvPr>
        </p:nvSpPr>
        <p:spPr>
          <a:xfrm>
            <a:off x="1630680" y="1574800"/>
            <a:ext cx="32918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5090160" y="1574800"/>
            <a:ext cx="32918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C533CC90-2662-4AA3-8C8F-D1680715F09B}" type="datetimeFigureOut">
              <a:rPr lang="fr-FR" smtClean="0"/>
              <a:pPr/>
              <a:t>24/05/2022</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62A27F5E-1B2F-4072-A6A8-3FC94709A04F}" type="slidenum">
              <a:rPr lang="fr-FR" smtClean="0"/>
              <a:pPr/>
              <a:t>‹N°›</a:t>
            </a:fld>
            <a:endParaRPr lang="fr-F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a:t>Modifiez le style du titre</a:t>
            </a:r>
            <a:endParaRPr lang="en-US"/>
          </a:p>
        </p:txBody>
      </p:sp>
      <p:sp>
        <p:nvSpPr>
          <p:cNvPr id="3" name="Text Placeholder 2"/>
          <p:cNvSpPr>
            <a:spLocks noGrp="1"/>
          </p:cNvSpPr>
          <p:nvPr>
            <p:ph type="body" idx="1"/>
          </p:nvPr>
        </p:nvSpPr>
        <p:spPr>
          <a:xfrm>
            <a:off x="1627632" y="1572768"/>
            <a:ext cx="3291840" cy="639762"/>
          </a:xfrm>
        </p:spPr>
        <p:txBody>
          <a:bodyPr anchor="b">
            <a:noAutofit/>
          </a:bodyPr>
          <a:lstStyle>
            <a:lvl1pPr marL="0" indent="0">
              <a:buNone/>
              <a:defRPr sz="1800" b="0" cap="all" spc="1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4" name="Content Placeholder 3"/>
          <p:cNvSpPr>
            <a:spLocks noGrp="1"/>
          </p:cNvSpPr>
          <p:nvPr>
            <p:ph sz="half" idx="2"/>
          </p:nvPr>
        </p:nvSpPr>
        <p:spPr>
          <a:xfrm>
            <a:off x="1627632"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5093208" y="1572768"/>
            <a:ext cx="3291840" cy="639762"/>
          </a:xfrm>
        </p:spPr>
        <p:txBody>
          <a:bodyPr anchor="b">
            <a:noAutofit/>
          </a:bodyPr>
          <a:lstStyle>
            <a:lvl1pPr marL="0" indent="0">
              <a:buNone/>
              <a:defRPr lang="en-US" sz="1800" b="0" kern="1200" cap="all" spc="100" baseline="0" dirty="0" smtClean="0">
                <a:solidFill>
                  <a:schemeClr val="tx1"/>
                </a:solidFill>
                <a:latin typeface="+mj-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spcBef>
                <a:spcPct val="20000"/>
              </a:spcBef>
              <a:buFont typeface="Arial" pitchFamily="34" charset="0"/>
              <a:buNone/>
            </a:pPr>
            <a:r>
              <a:rPr lang="fr-FR"/>
              <a:t>Modifiez les styles du texte du masque</a:t>
            </a:r>
          </a:p>
        </p:txBody>
      </p:sp>
      <p:sp>
        <p:nvSpPr>
          <p:cNvPr id="6" name="Content Placeholder 5"/>
          <p:cNvSpPr>
            <a:spLocks noGrp="1"/>
          </p:cNvSpPr>
          <p:nvPr>
            <p:ph sz="quarter" idx="4"/>
          </p:nvPr>
        </p:nvSpPr>
        <p:spPr>
          <a:xfrm>
            <a:off x="5093208"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C533CC90-2662-4AA3-8C8F-D1680715F09B}" type="datetimeFigureOut">
              <a:rPr lang="fr-FR" smtClean="0"/>
              <a:pPr/>
              <a:t>24/05/2022</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62A27F5E-1B2F-4072-A6A8-3FC94709A04F}" type="slidenum">
              <a:rPr lang="fr-FR" smtClean="0"/>
              <a:pPr/>
              <a:t>‹N°›</a:t>
            </a:fld>
            <a:endParaRPr lang="fr-F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a:p>
        </p:txBody>
      </p:sp>
      <p:sp>
        <p:nvSpPr>
          <p:cNvPr id="3" name="Date Placeholder 2"/>
          <p:cNvSpPr>
            <a:spLocks noGrp="1"/>
          </p:cNvSpPr>
          <p:nvPr>
            <p:ph type="dt" sz="half" idx="10"/>
          </p:nvPr>
        </p:nvSpPr>
        <p:spPr/>
        <p:txBody>
          <a:bodyPr/>
          <a:lstStyle/>
          <a:p>
            <a:fld id="{C533CC90-2662-4AA3-8C8F-D1680715F09B}" type="datetimeFigureOut">
              <a:rPr lang="fr-FR" smtClean="0"/>
              <a:pPr/>
              <a:t>24/05/2022</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62A27F5E-1B2F-4072-A6A8-3FC94709A04F}" type="slidenum">
              <a:rPr lang="fr-FR" smtClean="0"/>
              <a:pPr/>
              <a:t>‹N°›</a:t>
            </a:fld>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533CC90-2662-4AA3-8C8F-D1680715F09B}" type="datetimeFigureOut">
              <a:rPr lang="fr-FR" smtClean="0"/>
              <a:pPr/>
              <a:t>24/05/2022</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62A27F5E-1B2F-4072-A6A8-3FC94709A04F}" type="slidenum">
              <a:rPr lang="fr-FR" smtClean="0"/>
              <a:pPr/>
              <a:t>‹N°›</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4805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457200" y="1600200"/>
            <a:ext cx="3008313" cy="448056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Modifiez les styles du texte du masque</a:t>
            </a:r>
          </a:p>
        </p:txBody>
      </p:sp>
      <p:sp>
        <p:nvSpPr>
          <p:cNvPr id="5" name="Date Placeholder 4"/>
          <p:cNvSpPr>
            <a:spLocks noGrp="1"/>
          </p:cNvSpPr>
          <p:nvPr>
            <p:ph type="dt" sz="half" idx="10"/>
          </p:nvPr>
        </p:nvSpPr>
        <p:spPr/>
        <p:txBody>
          <a:bodyPr/>
          <a:lstStyle/>
          <a:p>
            <a:fld id="{C533CC90-2662-4AA3-8C8F-D1680715F09B}" type="datetimeFigureOut">
              <a:rPr lang="fr-FR" smtClean="0"/>
              <a:pPr/>
              <a:t>24/05/2022</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62A27F5E-1B2F-4072-A6A8-3FC94709A04F}" type="slidenum">
              <a:rPr lang="fr-FR" smtClean="0"/>
              <a:pPr/>
              <a:t>‹N°›</a:t>
            </a:fld>
            <a:endParaRPr lang="fr-FR"/>
          </a:p>
        </p:txBody>
      </p:sp>
      <p:sp>
        <p:nvSpPr>
          <p:cNvPr id="8" name="Title 7"/>
          <p:cNvSpPr>
            <a:spLocks noGrp="1"/>
          </p:cNvSpPr>
          <p:nvPr>
            <p:ph type="title"/>
          </p:nvPr>
        </p:nvSpPr>
        <p:spPr/>
        <p:txBody>
          <a:bodyPr/>
          <a:lstStyle/>
          <a:p>
            <a:r>
              <a:rPr lang="fr-FR"/>
              <a:t>Modifiez le style du titre</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1" y="0"/>
            <a:ext cx="9000877" cy="4846320"/>
          </a:xfrm>
          <a:solidFill>
            <a:schemeClr val="bg1">
              <a:lumMod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a:p>
        </p:txBody>
      </p:sp>
      <p:sp>
        <p:nvSpPr>
          <p:cNvPr id="4" name="Text Placeholder 3"/>
          <p:cNvSpPr>
            <a:spLocks noGrp="1"/>
          </p:cNvSpPr>
          <p:nvPr>
            <p:ph type="body" sz="half" idx="2"/>
          </p:nvPr>
        </p:nvSpPr>
        <p:spPr>
          <a:xfrm>
            <a:off x="457200" y="5715000"/>
            <a:ext cx="8153400" cy="457200"/>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Modifiez les styles du texte du masque</a:t>
            </a:r>
          </a:p>
        </p:txBody>
      </p:sp>
      <p:sp>
        <p:nvSpPr>
          <p:cNvPr id="5" name="Date Placeholder 4"/>
          <p:cNvSpPr>
            <a:spLocks noGrp="1"/>
          </p:cNvSpPr>
          <p:nvPr>
            <p:ph type="dt" sz="half" idx="10"/>
          </p:nvPr>
        </p:nvSpPr>
        <p:spPr/>
        <p:txBody>
          <a:bodyPr/>
          <a:lstStyle/>
          <a:p>
            <a:fld id="{C533CC90-2662-4AA3-8C8F-D1680715F09B}" type="datetimeFigureOut">
              <a:rPr lang="fr-FR" smtClean="0"/>
              <a:pPr/>
              <a:t>24/05/2022</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lvl1pPr>
              <a:defRPr>
                <a:solidFill>
                  <a:schemeClr val="tx1"/>
                </a:solidFill>
              </a:defRPr>
            </a:lvl1pPr>
          </a:lstStyle>
          <a:p>
            <a:fld id="{62A27F5E-1B2F-4072-A6A8-3FC94709A04F}" type="slidenum">
              <a:rPr lang="fr-FR" smtClean="0"/>
              <a:pPr/>
              <a:t>‹N°›</a:t>
            </a:fld>
            <a:endParaRPr lang="fr-FR"/>
          </a:p>
        </p:txBody>
      </p:sp>
      <p:sp>
        <p:nvSpPr>
          <p:cNvPr id="8" name="Title 7"/>
          <p:cNvSpPr>
            <a:spLocks noGrp="1"/>
          </p:cNvSpPr>
          <p:nvPr>
            <p:ph type="title"/>
          </p:nvPr>
        </p:nvSpPr>
        <p:spPr>
          <a:xfrm>
            <a:off x="457200" y="4953000"/>
            <a:ext cx="8153400" cy="762000"/>
          </a:xfrm>
        </p:spPr>
        <p:txBody>
          <a:bodyPr anchor="t">
            <a:normAutofit/>
          </a:bodyPr>
          <a:lstStyle>
            <a:lvl1pPr>
              <a:defRPr sz="3200"/>
            </a:lvl1pPr>
          </a:lstStyle>
          <a:p>
            <a:r>
              <a:rPr lang="fr-FR"/>
              <a:t>Modifiez le style du titre</a:t>
            </a:r>
            <a:endParaRPr lang="en-US" dirty="0"/>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52718"/>
            <a:ext cx="5791200" cy="1371600"/>
          </a:xfrm>
          <a:prstGeom prst="rect">
            <a:avLst/>
          </a:prstGeom>
        </p:spPr>
        <p:txBody>
          <a:bodyPr vert="horz" lIns="91440" tIns="45720" rIns="91440" bIns="45720" rtlCol="0" anchor="b">
            <a:normAutofit/>
          </a:bodyPr>
          <a:lstStyle/>
          <a:p>
            <a:r>
              <a:rPr lang="fr-FR"/>
              <a:t>Modifiez le style du titre</a:t>
            </a:r>
            <a:endParaRPr lang="en-US" dirty="0"/>
          </a:p>
        </p:txBody>
      </p:sp>
      <p:sp>
        <p:nvSpPr>
          <p:cNvPr id="3" name="Text Placeholder 2"/>
          <p:cNvSpPr>
            <a:spLocks noGrp="1"/>
          </p:cNvSpPr>
          <p:nvPr>
            <p:ph type="body" idx="1"/>
          </p:nvPr>
        </p:nvSpPr>
        <p:spPr>
          <a:xfrm>
            <a:off x="457200" y="1752600"/>
            <a:ext cx="7620000" cy="4373563"/>
          </a:xfrm>
          <a:prstGeom prst="rect">
            <a:avLst/>
          </a:prstGeom>
        </p:spPr>
        <p:txBody>
          <a:bodyPr vert="horz" lIns="91440" tIns="45720" rIns="91440" bIns="45720" rtlCol="0">
            <a:normAutofit/>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457200" y="6172201"/>
            <a:ext cx="3429000" cy="304800"/>
          </a:xfrm>
          <a:prstGeom prst="rect">
            <a:avLst/>
          </a:prstGeom>
        </p:spPr>
        <p:txBody>
          <a:bodyPr vert="horz" lIns="91440" tIns="45720" rIns="91440" bIns="0" rtlCol="0" anchor="b"/>
          <a:lstStyle>
            <a:lvl1pPr algn="l">
              <a:defRPr sz="1000">
                <a:solidFill>
                  <a:schemeClr val="tx1"/>
                </a:solidFill>
              </a:defRPr>
            </a:lvl1pPr>
          </a:lstStyle>
          <a:p>
            <a:fld id="{C533CC90-2662-4AA3-8C8F-D1680715F09B}" type="datetimeFigureOut">
              <a:rPr lang="fr-FR" smtClean="0"/>
              <a:pPr/>
              <a:t>24/05/2022</a:t>
            </a:fld>
            <a:endParaRPr lang="fr-FR"/>
          </a:p>
        </p:txBody>
      </p:sp>
      <p:sp>
        <p:nvSpPr>
          <p:cNvPr id="5" name="Footer Placeholder 4"/>
          <p:cNvSpPr>
            <a:spLocks noGrp="1"/>
          </p:cNvSpPr>
          <p:nvPr>
            <p:ph type="ftr" sz="quarter" idx="3"/>
          </p:nvPr>
        </p:nvSpPr>
        <p:spPr>
          <a:xfrm>
            <a:off x="457200" y="6492875"/>
            <a:ext cx="3429000" cy="283845"/>
          </a:xfrm>
          <a:prstGeom prst="rect">
            <a:avLst/>
          </a:prstGeom>
        </p:spPr>
        <p:txBody>
          <a:bodyPr vert="horz" lIns="91440" tIns="45720" rIns="91440" bIns="45720" rtlCol="0" anchor="t"/>
          <a:lstStyle>
            <a:lvl1pPr algn="l">
              <a:defRPr sz="1000">
                <a:solidFill>
                  <a:schemeClr val="tx1"/>
                </a:solidFill>
              </a:defRPr>
            </a:lvl1pPr>
          </a:lstStyle>
          <a:p>
            <a:endParaRPr lang="fr-FR"/>
          </a:p>
        </p:txBody>
      </p:sp>
      <p:sp>
        <p:nvSpPr>
          <p:cNvPr id="6" name="Slide Number Placeholder 5"/>
          <p:cNvSpPr>
            <a:spLocks noGrp="1"/>
          </p:cNvSpPr>
          <p:nvPr>
            <p:ph type="sldNum" sz="quarter" idx="4"/>
          </p:nvPr>
        </p:nvSpPr>
        <p:spPr>
          <a:xfrm rot="16200000">
            <a:off x="8227377" y="5885497"/>
            <a:ext cx="1315721" cy="365125"/>
          </a:xfrm>
          <a:prstGeom prst="rect">
            <a:avLst/>
          </a:prstGeom>
        </p:spPr>
        <p:txBody>
          <a:bodyPr vert="horz" lIns="91440" tIns="45720" rIns="91440" bIns="45720" rtlCol="0" anchor="ctr"/>
          <a:lstStyle>
            <a:lvl1pPr algn="l">
              <a:defRPr sz="2400" b="1">
                <a:solidFill>
                  <a:schemeClr val="tx2"/>
                </a:solidFill>
              </a:defRPr>
            </a:lvl1pPr>
          </a:lstStyle>
          <a:p>
            <a:fld id="{62A27F5E-1B2F-4072-A6A8-3FC94709A04F}" type="slidenum">
              <a:rPr lang="fr-FR" smtClean="0"/>
              <a:pPr/>
              <a:t>‹N°›</a:t>
            </a:fld>
            <a:endParaRPr lang="fr-FR"/>
          </a:p>
        </p:txBody>
      </p:sp>
      <p:sp>
        <p:nvSpPr>
          <p:cNvPr id="7" name="Rectangle 6"/>
          <p:cNvSpPr/>
          <p:nvPr/>
        </p:nvSpPr>
        <p:spPr>
          <a:xfrm>
            <a:off x="9001124" y="0"/>
            <a:ext cx="142876" cy="1371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001124" y="1371600"/>
            <a:ext cx="142876" cy="5486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spcBef>
          <a:spcPct val="0"/>
        </a:spcBef>
        <a:buNone/>
        <a:defRPr sz="3600" kern="1200" cap="all" spc="-60" baseline="0">
          <a:solidFill>
            <a:schemeClr val="tx2"/>
          </a:solidFill>
          <a:latin typeface="+mj-lt"/>
          <a:ea typeface="+mj-ea"/>
          <a:cs typeface="+mj-cs"/>
        </a:defRPr>
      </a:lvl1pPr>
    </p:titleStyle>
    <p:body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a:t>La </a:t>
            </a:r>
            <a:r>
              <a:rPr lang="fr-FR" dirty="0" err="1"/>
              <a:t>greve</a:t>
            </a:r>
            <a:endParaRPr lang="fr-FR" dirty="0"/>
          </a:p>
        </p:txBody>
      </p:sp>
      <p:sp>
        <p:nvSpPr>
          <p:cNvPr id="3" name="Sous-titre 2"/>
          <p:cNvSpPr>
            <a:spLocks noGrp="1"/>
          </p:cNvSpPr>
          <p:nvPr>
            <p:ph type="subTitle" idx="1"/>
          </p:nvPr>
        </p:nvSpPr>
        <p:spPr/>
        <p:txBody>
          <a:bodyPr/>
          <a:lstStyle/>
          <a:p>
            <a:r>
              <a:rPr lang="fr-FR" dirty="0" err="1"/>
              <a:t>Oumniya</a:t>
            </a:r>
            <a:r>
              <a:rPr lang="fr-FR" dirty="0"/>
              <a:t> </a:t>
            </a:r>
            <a:r>
              <a:rPr lang="fr-FR" dirty="0" err="1"/>
              <a:t>mazouz</a:t>
            </a:r>
            <a:endParaRPr lang="fr-FR" dirty="0"/>
          </a:p>
          <a:p>
            <a:r>
              <a:rPr lang="fr-FR" dirty="0" err="1"/>
              <a:t>Ferdaous</a:t>
            </a:r>
            <a:r>
              <a:rPr lang="fr-FR" dirty="0"/>
              <a:t> </a:t>
            </a:r>
            <a:r>
              <a:rPr lang="fr-FR" dirty="0" err="1"/>
              <a:t>Glouib</a:t>
            </a:r>
            <a:endParaRPr lang="fr-FR" dirty="0"/>
          </a:p>
        </p:txBody>
      </p:sp>
    </p:spTree>
    <p:extLst>
      <p:ext uri="{BB962C8B-B14F-4D97-AF65-F5344CB8AC3E}">
        <p14:creationId xmlns:p14="http://schemas.microsoft.com/office/powerpoint/2010/main" val="25990289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5579" y="0"/>
            <a:ext cx="8604448" cy="1116042"/>
          </a:xfrm>
        </p:spPr>
        <p:txBody>
          <a:bodyPr>
            <a:normAutofit fontScale="90000"/>
          </a:bodyPr>
          <a:lstStyle/>
          <a:p>
            <a:r>
              <a:rPr lang="fr-FR" dirty="0"/>
              <a:t>Les Conditions nécessaires à la validité d’une grève</a:t>
            </a:r>
          </a:p>
        </p:txBody>
      </p:sp>
      <p:sp>
        <p:nvSpPr>
          <p:cNvPr id="3" name="Espace réservé du contenu 2"/>
          <p:cNvSpPr>
            <a:spLocks noGrp="1"/>
          </p:cNvSpPr>
          <p:nvPr>
            <p:ph idx="1"/>
          </p:nvPr>
        </p:nvSpPr>
        <p:spPr>
          <a:xfrm>
            <a:off x="179512" y="1268760"/>
            <a:ext cx="8712968" cy="5517232"/>
          </a:xfrm>
        </p:spPr>
        <p:txBody>
          <a:bodyPr>
            <a:normAutofit fontScale="92500"/>
          </a:bodyPr>
          <a:lstStyle/>
          <a:p>
            <a:r>
              <a:rPr lang="fr-FR" dirty="0"/>
              <a:t>Une grève est soumises à plusieurs conditions afin d’être licites. A défaut, la grève se transformera en mouvement illicite et pourra faire l’objet de sanctions.</a:t>
            </a:r>
          </a:p>
          <a:p>
            <a:r>
              <a:rPr lang="fr-FR" dirty="0"/>
              <a:t>La grève doit ainsi être suivie par une grande partie du personnel. Elle doit être collective et un salarié gréviste au milieu d’une grande majorité non-gréviste verrait la légitimité de sa grève annulée. Le mouvement doit ainsi avoir un minimum d’ampleur au sein de l’entreprise.</a:t>
            </a:r>
          </a:p>
          <a:p>
            <a:r>
              <a:rPr lang="fr-FR" dirty="0"/>
              <a:t>L’exception serait l’hypothèse marginale de l’entreprise où il n’y a qu’un seul salarié ou que ce salarié rejoins une grève nationale.</a:t>
            </a:r>
          </a:p>
          <a:p>
            <a:r>
              <a:rPr lang="fr-FR" dirty="0"/>
              <a:t>La grève doit aussi entraîner une cessation complète du travail. Une grève n’entraînant qu’un simple ralentissement ou un travail saccadé serait illicite.</a:t>
            </a:r>
          </a:p>
          <a:p>
            <a:r>
              <a:rPr lang="fr-FR" dirty="0"/>
              <a:t>La grève doit reposer sur des revendications véritables. Un mouvement de salariés qui se déclarent « gréviste » afin d’obtenir un avantage que l’employeur leur a refuser, comme un jour de pont, est prohibé car il s’agirait là de revendications personnelles et non professionnelles.</a:t>
            </a:r>
          </a:p>
        </p:txBody>
      </p:sp>
    </p:spTree>
    <p:extLst>
      <p:ext uri="{BB962C8B-B14F-4D97-AF65-F5344CB8AC3E}">
        <p14:creationId xmlns:p14="http://schemas.microsoft.com/office/powerpoint/2010/main" val="502365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269" y="0"/>
            <a:ext cx="8352928" cy="1371600"/>
          </a:xfrm>
        </p:spPr>
        <p:txBody>
          <a:bodyPr>
            <a:normAutofit/>
          </a:bodyPr>
          <a:lstStyle/>
          <a:p>
            <a:r>
              <a:rPr lang="fr-FR" dirty="0"/>
              <a:t>Les conditions temporelles de la grève</a:t>
            </a:r>
          </a:p>
        </p:txBody>
      </p:sp>
      <p:sp>
        <p:nvSpPr>
          <p:cNvPr id="3" name="Espace réservé du contenu 2"/>
          <p:cNvSpPr>
            <a:spLocks noGrp="1"/>
          </p:cNvSpPr>
          <p:nvPr>
            <p:ph idx="1"/>
          </p:nvPr>
        </p:nvSpPr>
        <p:spPr/>
        <p:txBody>
          <a:bodyPr>
            <a:normAutofit fontScale="92500" lnSpcReduction="10000"/>
          </a:bodyPr>
          <a:lstStyle/>
          <a:p>
            <a:r>
              <a:rPr lang="fr-FR" sz="2800" dirty="0"/>
              <a:t>La grève n’est soumise à aucune condition de délai. Les négociations et le mouvement de grève peuvent ainsi durer aussi longtemps que possible et la grève cessera quand les salariés reprendront le travail.</a:t>
            </a:r>
          </a:p>
          <a:p>
            <a:r>
              <a:rPr lang="fr-FR" sz="2800" dirty="0"/>
              <a:t>Aucun réel préavis n’existe pour les grèves, elles peuvent être déclenchées à tout moment mais l’employeur doit être tenu au courant des revendications dès le début du mouvement.</a:t>
            </a:r>
          </a:p>
          <a:p>
            <a:r>
              <a:rPr lang="fr-FR" sz="2800" dirty="0"/>
              <a:t>Pour les fonctionnaires, un préavis de 5 jours doit être respecté</a:t>
            </a:r>
            <a:r>
              <a:rPr lang="fr-FR" dirty="0"/>
              <a:t>.</a:t>
            </a:r>
          </a:p>
        </p:txBody>
      </p:sp>
    </p:spTree>
    <p:extLst>
      <p:ext uri="{BB962C8B-B14F-4D97-AF65-F5344CB8AC3E}">
        <p14:creationId xmlns:p14="http://schemas.microsoft.com/office/powerpoint/2010/main" val="1440367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152718"/>
            <a:ext cx="7615262" cy="1561770"/>
          </a:xfrm>
        </p:spPr>
        <p:txBody>
          <a:bodyPr/>
          <a:lstStyle/>
          <a:p>
            <a:r>
              <a:rPr lang="fr-FR" dirty="0"/>
              <a:t>Les différentes formes de </a:t>
            </a:r>
            <a:r>
              <a:rPr lang="fr-FR" dirty="0" err="1"/>
              <a:t>gréves</a:t>
            </a:r>
            <a:endParaRPr lang="fr-FR" dirty="0"/>
          </a:p>
        </p:txBody>
      </p:sp>
      <p:sp>
        <p:nvSpPr>
          <p:cNvPr id="3" name="Espace réservé du contenu 2"/>
          <p:cNvSpPr>
            <a:spLocks noGrp="1"/>
          </p:cNvSpPr>
          <p:nvPr>
            <p:ph idx="1"/>
          </p:nvPr>
        </p:nvSpPr>
        <p:spPr>
          <a:xfrm>
            <a:off x="428596" y="1714488"/>
            <a:ext cx="7858180" cy="5143512"/>
          </a:xfrm>
        </p:spPr>
        <p:txBody>
          <a:bodyPr vert="horz" lIns="91440" tIns="45720" rIns="91440" bIns="45720" rtlCol="0" anchor="t">
            <a:normAutofit fontScale="92500" lnSpcReduction="10000"/>
          </a:bodyPr>
          <a:lstStyle/>
          <a:p>
            <a:pPr marL="342900" indent="-342900">
              <a:buChar char="•"/>
            </a:pPr>
            <a:r>
              <a:rPr lang="fr-FR" dirty="0"/>
              <a:t>Une grève générale est une grève suivie par la grande majorité des travailleurs d'un pays autour des mêmes revendications principales.</a:t>
            </a:r>
            <a:endParaRPr lang="fr-FR"/>
          </a:p>
          <a:p>
            <a:pPr marL="342900" indent="-342900">
              <a:buChar char="•"/>
            </a:pPr>
            <a:r>
              <a:rPr lang="fr-FR" dirty="0"/>
              <a:t>Une grève surprise est une grève sans dépôt préalable d'un préavis. </a:t>
            </a:r>
            <a:endParaRPr lang="fr-FR" dirty="0">
              <a:cs typeface="Arial"/>
            </a:endParaRPr>
          </a:p>
          <a:p>
            <a:pPr marL="342900" indent="-342900">
              <a:buChar char="•"/>
            </a:pPr>
            <a:r>
              <a:rPr lang="fr-FR" dirty="0"/>
              <a:t>Une grève sauvage est décidée directement par les salariés en dehors de toute consigne syndicale.</a:t>
            </a:r>
            <a:endParaRPr lang="fr-FR" dirty="0">
              <a:cs typeface="Arial"/>
            </a:endParaRPr>
          </a:p>
          <a:p>
            <a:pPr marL="342900" indent="-342900">
              <a:buChar char="•"/>
            </a:pPr>
            <a:r>
              <a:rPr lang="fr-FR" dirty="0"/>
              <a:t> Une grève tournante affecte successivement les différents ateliers d'une usine ou services d'une entreprise de telle sorte que les effectifs ne soient jamais au complet et que les pertes de salaire ne soient pas trop importantes.</a:t>
            </a:r>
            <a:endParaRPr lang="fr-FR" dirty="0">
              <a:cs typeface="Arial"/>
            </a:endParaRPr>
          </a:p>
          <a:p>
            <a:pPr marL="342900" indent="-342900">
              <a:buChar char="•"/>
            </a:pPr>
            <a:r>
              <a:rPr lang="fr-FR" dirty="0"/>
              <a:t>Une grève sur le tas ou grève avec occupation est une grève au cours de laquelle les grévistes occupent les lieux de travail.</a:t>
            </a:r>
            <a:endParaRPr lang="fr-FR" dirty="0">
              <a:cs typeface="Arial"/>
            </a:endParaRPr>
          </a:p>
          <a:p>
            <a:pPr marL="342900" indent="-342900">
              <a:buChar char="•"/>
            </a:pPr>
            <a:r>
              <a:rPr lang="fr-FR" dirty="0"/>
              <a:t> Une grève du zèle consiste à exécuter le travail en appliquant à la lettre tous les règlements, afin d'en ralentir le plus possible l'exécution.</a:t>
            </a:r>
            <a:endParaRPr lang="fr-FR" dirty="0">
              <a:cs typeface="Arial"/>
            </a:endParaRPr>
          </a:p>
          <a:p>
            <a:endParaRPr lang="fr-F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5896" y="135462"/>
            <a:ext cx="8001056" cy="5940088"/>
          </a:xfrm>
          <a:prstGeom prst="rect">
            <a:avLst/>
          </a:prstGeom>
          <a:solidFill>
            <a:schemeClr val="lt1"/>
          </a:solidFill>
        </p:spPr>
        <p:style>
          <a:lnRef idx="2">
            <a:schemeClr val="dk1"/>
          </a:lnRef>
          <a:fillRef idx="1">
            <a:schemeClr val="lt1"/>
          </a:fillRef>
          <a:effectRef idx="0">
            <a:schemeClr val="dk1"/>
          </a:effectRef>
          <a:fontRef idx="minor">
            <a:schemeClr val="dk1"/>
          </a:fontRef>
        </p:style>
        <p:txBody>
          <a:bodyPr wrap="square" lIns="91440" tIns="45720" rIns="91440" bIns="45720" anchor="t">
            <a:spAutoFit/>
          </a:bodyPr>
          <a:lstStyle/>
          <a:p>
            <a:pPr marL="342900" indent="-342900">
              <a:buFont typeface="Arial"/>
              <a:buChar char="•"/>
            </a:pPr>
            <a:r>
              <a:rPr lang="fr-FR" sz="2000" b="1" dirty="0"/>
              <a:t> Une grève perlée </a:t>
            </a:r>
            <a:r>
              <a:rPr lang="fr-FR" sz="2000" b="1" u="sng" dirty="0"/>
              <a:t>est</a:t>
            </a:r>
            <a:r>
              <a:rPr lang="fr-FR" sz="2000" b="1" dirty="0"/>
              <a:t> une succession concertée d'arrêts de travail de courte durée ou de ralentissements de l'activité d'une entreprise affectant sa production. Ce type d'action, qui n'est pas une grève au sens de la loi, est illégal en France.</a:t>
            </a:r>
            <a:endParaRPr lang="fr-FR" sz="2000" b="1" dirty="0">
              <a:cs typeface="Arial"/>
            </a:endParaRPr>
          </a:p>
          <a:p>
            <a:endParaRPr lang="fr-FR" sz="2000" b="1" dirty="0">
              <a:cs typeface="Arial"/>
            </a:endParaRPr>
          </a:p>
          <a:p>
            <a:pPr marL="342900" indent="-342900">
              <a:buFont typeface="Arial"/>
              <a:buChar char="•"/>
            </a:pPr>
            <a:r>
              <a:rPr lang="fr-FR" sz="2000" b="1" dirty="0"/>
              <a:t>Une grève solidaire a pour objectif de soutenir, par solidarité, les revendications d'une autre catégorie de salariés.</a:t>
            </a:r>
            <a:endParaRPr lang="fr-FR" sz="2000" b="1" dirty="0">
              <a:cs typeface="Arial"/>
            </a:endParaRPr>
          </a:p>
          <a:p>
            <a:endParaRPr lang="fr-FR" sz="2000" b="1" dirty="0">
              <a:cs typeface="Arial"/>
            </a:endParaRPr>
          </a:p>
          <a:p>
            <a:pPr marL="342900" indent="-342900">
              <a:buFont typeface="Arial"/>
              <a:buChar char="•"/>
            </a:pPr>
            <a:r>
              <a:rPr lang="fr-FR" sz="2000" b="1" dirty="0"/>
              <a:t>Une grève politique a pour objet la satisfaction des revendications non pas professionnelles, mais politiques et de faire pression sur les autorités du pays.</a:t>
            </a:r>
            <a:endParaRPr lang="fr-FR" sz="2000" b="1" dirty="0">
              <a:cs typeface="Arial"/>
            </a:endParaRPr>
          </a:p>
          <a:p>
            <a:endParaRPr lang="fr-FR" sz="2000" b="1" dirty="0">
              <a:cs typeface="Arial"/>
            </a:endParaRPr>
          </a:p>
          <a:p>
            <a:pPr marL="342900" indent="-342900">
              <a:buFont typeface="Arial"/>
              <a:buChar char="•"/>
            </a:pPr>
            <a:r>
              <a:rPr lang="fr-FR" sz="2000" b="1" dirty="0"/>
              <a:t>Une grève de la faim est le refus prolongé de se nourrir afin d'attirer l'attention des autorités et de l'opinion publique sur une situation particulière ou sur une revendication.</a:t>
            </a:r>
            <a:endParaRPr lang="fr-FR" sz="2000" b="1" dirty="0">
              <a:cs typeface="Arial"/>
            </a:endParaRPr>
          </a:p>
          <a:p>
            <a:endParaRPr lang="fr-FR" sz="2000" b="1" dirty="0">
              <a:solidFill>
                <a:schemeClr val="tx1"/>
              </a:solidFill>
              <a:cs typeface="Arial"/>
            </a:endParaRPr>
          </a:p>
          <a:p>
            <a:pPr marL="342900" indent="-342900">
              <a:buFont typeface="Arial"/>
              <a:buChar char="•"/>
            </a:pPr>
            <a:r>
              <a:rPr lang="fr-FR" sz="2000" b="1" dirty="0"/>
              <a:t>Un piquet de grève est un groupe de grévistes installés à l'entrée d'un lieu de travail dans le but d'en interdire l'accès aux salariés non gréviste.</a:t>
            </a:r>
            <a:endParaRPr lang="fr-FR" sz="2000" b="1" dirty="0">
              <a:cs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633E9E0-215B-7E13-231D-A7C127F6A7B8}"/>
              </a:ext>
            </a:extLst>
          </p:cNvPr>
          <p:cNvSpPr>
            <a:spLocks noGrp="1"/>
          </p:cNvSpPr>
          <p:nvPr>
            <p:ph type="title"/>
          </p:nvPr>
        </p:nvSpPr>
        <p:spPr>
          <a:xfrm>
            <a:off x="-4504" y="-151331"/>
            <a:ext cx="8336204" cy="1371600"/>
          </a:xfrm>
        </p:spPr>
        <p:txBody>
          <a:bodyPr>
            <a:normAutofit/>
          </a:bodyPr>
          <a:lstStyle/>
          <a:p>
            <a:r>
              <a:rPr lang="fr-FR" b="1" dirty="0">
                <a:ea typeface="+mj-lt"/>
                <a:cs typeface="+mj-lt"/>
              </a:rPr>
              <a:t>La grève dans la constitution marocaine</a:t>
            </a:r>
            <a:endParaRPr lang="fr-FR" dirty="0"/>
          </a:p>
        </p:txBody>
      </p:sp>
      <p:sp>
        <p:nvSpPr>
          <p:cNvPr id="3" name="ZoneTexte 2">
            <a:extLst>
              <a:ext uri="{FF2B5EF4-FFF2-40B4-BE49-F238E27FC236}">
                <a16:creationId xmlns:a16="http://schemas.microsoft.com/office/drawing/2014/main" id="{2E0F750E-2D4D-C8F4-D26F-AC0FA950C306}"/>
              </a:ext>
            </a:extLst>
          </p:cNvPr>
          <p:cNvSpPr txBox="1"/>
          <p:nvPr/>
        </p:nvSpPr>
        <p:spPr>
          <a:xfrm>
            <a:off x="148647" y="1421148"/>
            <a:ext cx="8520135" cy="255454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dirty="0">
                <a:ea typeface="+mn-lt"/>
                <a:cs typeface="+mn-lt"/>
              </a:rPr>
              <a:t> </a:t>
            </a:r>
            <a:r>
              <a:rPr lang="fr-FR" sz="2000" b="1" dirty="0">
                <a:ea typeface="+mn-lt"/>
                <a:cs typeface="+mn-lt"/>
              </a:rPr>
              <a:t>La constitution marocaine reconnu expressément le droit de grève dans son article 14. Maintenu dans toutes les constitutions qu’a connues le royaume elle l’a toutefois conditionné </a:t>
            </a:r>
            <a:r>
              <a:rPr lang="fr-FR" sz="2000" b="1" dirty="0" err="1">
                <a:ea typeface="+mn-lt"/>
                <a:cs typeface="+mn-lt"/>
              </a:rPr>
              <a:t>a</a:t>
            </a:r>
            <a:r>
              <a:rPr lang="fr-FR" sz="2000" b="1" dirty="0">
                <a:ea typeface="+mn-lt"/>
                <a:cs typeface="+mn-lt"/>
              </a:rPr>
              <a:t> la promulgation d’une loi organique définissant ses modalités d’application. Cette loi n’a pas encore vu le jour.</a:t>
            </a:r>
            <a:endParaRPr lang="fr-FR" sz="2000" b="1">
              <a:cs typeface="Arial"/>
            </a:endParaRPr>
          </a:p>
          <a:p>
            <a:r>
              <a:rPr lang="fr-FR" sz="2000" b="1" dirty="0">
                <a:ea typeface="+mn-lt"/>
                <a:cs typeface="+mn-lt"/>
              </a:rPr>
              <a:t> Article 14 : le droit de grève demeure garanti . Une </a:t>
            </a:r>
            <a:r>
              <a:rPr lang="fr-FR" sz="2000" b="1" dirty="0" err="1">
                <a:ea typeface="+mn-lt"/>
                <a:cs typeface="+mn-lt"/>
              </a:rPr>
              <a:t>lou</a:t>
            </a:r>
            <a:r>
              <a:rPr lang="fr-FR" sz="2000" b="1" dirty="0">
                <a:ea typeface="+mn-lt"/>
                <a:cs typeface="+mn-lt"/>
              </a:rPr>
              <a:t> organique précisera les conditions et les formes dans lesquelles ce droit peut s’exerce</a:t>
            </a:r>
            <a:r>
              <a:rPr lang="fr-FR" sz="2000" b="1" dirty="0"/>
              <a:t> ajouter du texte</a:t>
            </a:r>
            <a:endParaRPr lang="fr-FR" sz="2000" b="1">
              <a:cs typeface="Arial"/>
            </a:endParaRPr>
          </a:p>
        </p:txBody>
      </p:sp>
      <p:pic>
        <p:nvPicPr>
          <p:cNvPr id="4" name="Image 4" descr="Une image contenant texte, rouge, bannière&#10;&#10;Description générée automatiquement">
            <a:extLst>
              <a:ext uri="{FF2B5EF4-FFF2-40B4-BE49-F238E27FC236}">
                <a16:creationId xmlns:a16="http://schemas.microsoft.com/office/drawing/2014/main" id="{03CF184F-D85C-D3F7-4C04-B846FC7480A1}"/>
              </a:ext>
            </a:extLst>
          </p:cNvPr>
          <p:cNvPicPr>
            <a:picLocks noChangeAspect="1"/>
          </p:cNvPicPr>
          <p:nvPr/>
        </p:nvPicPr>
        <p:blipFill>
          <a:blip r:embed="rId2"/>
          <a:stretch>
            <a:fillRect/>
          </a:stretch>
        </p:blipFill>
        <p:spPr>
          <a:xfrm>
            <a:off x="4258942" y="4184619"/>
            <a:ext cx="3869308" cy="1923393"/>
          </a:xfrm>
          <a:prstGeom prst="rect">
            <a:avLst/>
          </a:prstGeom>
        </p:spPr>
      </p:pic>
    </p:spTree>
    <p:extLst>
      <p:ext uri="{BB962C8B-B14F-4D97-AF65-F5344CB8AC3E}">
        <p14:creationId xmlns:p14="http://schemas.microsoft.com/office/powerpoint/2010/main" val="19335675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ppt_x"/>
                                          </p:val>
                                        </p:tav>
                                        <p:tav tm="100000">
                                          <p:val>
                                            <p:strVal val="#ppt_x"/>
                                          </p:val>
                                        </p:tav>
                                      </p:tavLst>
                                    </p:anim>
                                    <p:anim calcmode="lin" valueType="num">
                                      <p:cBhvr additive="base">
                                        <p:cTn id="12"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A1C8554-4B9E-FC56-C610-E19CE0021566}"/>
              </a:ext>
            </a:extLst>
          </p:cNvPr>
          <p:cNvSpPr>
            <a:spLocks noGrp="1"/>
          </p:cNvSpPr>
          <p:nvPr>
            <p:ph type="title"/>
          </p:nvPr>
        </p:nvSpPr>
        <p:spPr>
          <a:xfrm>
            <a:off x="1132865" y="2742767"/>
            <a:ext cx="5791200" cy="1371600"/>
          </a:xfrm>
        </p:spPr>
        <p:txBody>
          <a:bodyPr/>
          <a:lstStyle/>
          <a:p>
            <a:r>
              <a:rPr lang="fr-FR" dirty="0"/>
              <a:t>Merci pour votre </a:t>
            </a:r>
            <a:r>
              <a:rPr lang="fr-FR"/>
              <a:t>attention</a:t>
            </a:r>
          </a:p>
        </p:txBody>
      </p:sp>
    </p:spTree>
    <p:extLst>
      <p:ext uri="{BB962C8B-B14F-4D97-AF65-F5344CB8AC3E}">
        <p14:creationId xmlns:p14="http://schemas.microsoft.com/office/powerpoint/2010/main" val="15034024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13D06D7-256D-7CFD-3B63-3FF8DAADA971}"/>
              </a:ext>
            </a:extLst>
          </p:cNvPr>
          <p:cNvSpPr>
            <a:spLocks noGrp="1"/>
          </p:cNvSpPr>
          <p:nvPr>
            <p:ph type="title"/>
          </p:nvPr>
        </p:nvSpPr>
        <p:spPr>
          <a:xfrm>
            <a:off x="457200" y="152718"/>
            <a:ext cx="5791200" cy="628369"/>
          </a:xfrm>
        </p:spPr>
        <p:txBody>
          <a:bodyPr>
            <a:normAutofit fontScale="90000"/>
          </a:bodyPr>
          <a:lstStyle/>
          <a:p>
            <a:r>
              <a:rPr lang="fr-FR" dirty="0"/>
              <a:t>Plan de travail</a:t>
            </a:r>
          </a:p>
        </p:txBody>
      </p:sp>
      <p:sp>
        <p:nvSpPr>
          <p:cNvPr id="3" name="Espace réservé du contenu 2">
            <a:extLst>
              <a:ext uri="{FF2B5EF4-FFF2-40B4-BE49-F238E27FC236}">
                <a16:creationId xmlns:a16="http://schemas.microsoft.com/office/drawing/2014/main" id="{13D5FA8D-1B58-79F5-8903-D44A0433E8FD}"/>
              </a:ext>
            </a:extLst>
          </p:cNvPr>
          <p:cNvSpPr>
            <a:spLocks noGrp="1"/>
          </p:cNvSpPr>
          <p:nvPr>
            <p:ph idx="1"/>
          </p:nvPr>
        </p:nvSpPr>
        <p:spPr>
          <a:xfrm>
            <a:off x="457200" y="1054413"/>
            <a:ext cx="7620000" cy="5071750"/>
          </a:xfrm>
        </p:spPr>
        <p:txBody>
          <a:bodyPr vert="horz" lIns="91440" tIns="45720" rIns="91440" bIns="45720" rtlCol="0" anchor="t">
            <a:noAutofit/>
          </a:bodyPr>
          <a:lstStyle/>
          <a:p>
            <a:pPr marL="342900" indent="-342900">
              <a:buChar char="•"/>
            </a:pPr>
            <a:r>
              <a:rPr lang="fr-FR" sz="2800" dirty="0">
                <a:cs typeface="Arial"/>
              </a:rPr>
              <a:t>Définition de la grève </a:t>
            </a:r>
          </a:p>
          <a:p>
            <a:pPr marL="342900" indent="-342900">
              <a:buChar char="•"/>
            </a:pPr>
            <a:r>
              <a:rPr lang="fr-FR" sz="2800" dirty="0">
                <a:cs typeface="Arial"/>
              </a:rPr>
              <a:t>Histoire de la grève</a:t>
            </a:r>
          </a:p>
          <a:p>
            <a:pPr marL="342900" indent="-342900">
              <a:buChar char="•"/>
            </a:pPr>
            <a:r>
              <a:rPr lang="fr-FR" sz="2800" dirty="0">
                <a:cs typeface="Arial"/>
              </a:rPr>
              <a:t>Les causes de la grève </a:t>
            </a:r>
          </a:p>
          <a:p>
            <a:pPr marL="342900" indent="-342900">
              <a:buChar char="•"/>
            </a:pPr>
            <a:r>
              <a:rPr lang="fr-FR" sz="2800" dirty="0">
                <a:cs typeface="Arial"/>
              </a:rPr>
              <a:t>Les avantages de la grève </a:t>
            </a:r>
          </a:p>
          <a:p>
            <a:pPr marL="342900" indent="-342900">
              <a:buChar char="•"/>
            </a:pPr>
            <a:r>
              <a:rPr lang="fr-FR" sz="2800" dirty="0">
                <a:cs typeface="Arial"/>
              </a:rPr>
              <a:t>Les inconvénients de la grève </a:t>
            </a:r>
          </a:p>
          <a:p>
            <a:pPr marL="342900" indent="-342900">
              <a:buChar char="•"/>
            </a:pPr>
            <a:r>
              <a:rPr lang="fr-FR" sz="2800" dirty="0">
                <a:cs typeface="Arial"/>
              </a:rPr>
              <a:t>La conditions nécessaires </a:t>
            </a:r>
            <a:r>
              <a:rPr lang="fr-FR" sz="2800" dirty="0" err="1">
                <a:cs typeface="Arial"/>
              </a:rPr>
              <a:t>a</a:t>
            </a:r>
            <a:r>
              <a:rPr lang="fr-FR" sz="2800" dirty="0">
                <a:cs typeface="Arial"/>
              </a:rPr>
              <a:t> la validité d'une grève</a:t>
            </a:r>
          </a:p>
          <a:p>
            <a:pPr marL="342900" indent="-342900">
              <a:buChar char="•"/>
            </a:pPr>
            <a:r>
              <a:rPr lang="fr-FR" sz="2800" dirty="0">
                <a:cs typeface="Arial"/>
              </a:rPr>
              <a:t>Les différentes formes de grève</a:t>
            </a:r>
          </a:p>
          <a:p>
            <a:pPr marL="342900" indent="-342900">
              <a:buChar char="•"/>
            </a:pPr>
            <a:r>
              <a:rPr lang="fr-FR" sz="2800" dirty="0">
                <a:cs typeface="Arial"/>
              </a:rPr>
              <a:t>La grève dans la constitution marocaine</a:t>
            </a:r>
          </a:p>
        </p:txBody>
      </p:sp>
    </p:spTree>
    <p:extLst>
      <p:ext uri="{BB962C8B-B14F-4D97-AF65-F5344CB8AC3E}">
        <p14:creationId xmlns:p14="http://schemas.microsoft.com/office/powerpoint/2010/main" val="3956410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0" y="3814"/>
            <a:ext cx="5852864" cy="683994"/>
          </a:xfrm>
        </p:spPr>
        <p:txBody>
          <a:bodyPr/>
          <a:lstStyle/>
          <a:p>
            <a:r>
              <a:rPr lang="fr-FR" dirty="0"/>
              <a:t>Définition 1 : </a:t>
            </a:r>
          </a:p>
        </p:txBody>
      </p:sp>
      <p:sp>
        <p:nvSpPr>
          <p:cNvPr id="3" name="Espace réservé du contenu 2"/>
          <p:cNvSpPr>
            <a:spLocks noGrp="1"/>
          </p:cNvSpPr>
          <p:nvPr>
            <p:ph idx="1"/>
          </p:nvPr>
        </p:nvSpPr>
        <p:spPr>
          <a:xfrm>
            <a:off x="395536" y="908720"/>
            <a:ext cx="8229600" cy="4886003"/>
          </a:xfrm>
        </p:spPr>
        <p:txBody>
          <a:bodyPr/>
          <a:lstStyle/>
          <a:p>
            <a:endParaRPr lang="fr-FR" dirty="0"/>
          </a:p>
          <a:p>
            <a:r>
              <a:rPr lang="fr-FR" sz="2800" dirty="0"/>
              <a:t>Une grève est une action collective qui consiste, pour les salariés d'une entreprise, d'un secteur d'activité, d'une profession, à cesser le travail de manière concertée.</a:t>
            </a:r>
          </a:p>
        </p:txBody>
      </p:sp>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35896" y="3429000"/>
            <a:ext cx="4640064" cy="2595536"/>
          </a:xfrm>
          <a:prstGeom prst="rect">
            <a:avLst/>
          </a:prstGeom>
        </p:spPr>
      </p:pic>
      <p:pic>
        <p:nvPicPr>
          <p:cNvPr id="5" name="Imag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5536" y="3429000"/>
            <a:ext cx="2808312" cy="2595536"/>
          </a:xfrm>
          <a:prstGeom prst="rect">
            <a:avLst/>
          </a:prstGeom>
        </p:spPr>
      </p:pic>
    </p:spTree>
    <p:extLst>
      <p:ext uri="{BB962C8B-B14F-4D97-AF65-F5344CB8AC3E}">
        <p14:creationId xmlns:p14="http://schemas.microsoft.com/office/powerpoint/2010/main" val="18553028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152718"/>
            <a:ext cx="5791200" cy="756002"/>
          </a:xfrm>
        </p:spPr>
        <p:txBody>
          <a:bodyPr>
            <a:normAutofit/>
          </a:bodyPr>
          <a:lstStyle/>
          <a:p>
            <a:r>
              <a:rPr lang="fr-FR" dirty="0"/>
              <a:t>Suite :</a:t>
            </a:r>
          </a:p>
        </p:txBody>
      </p:sp>
      <p:sp>
        <p:nvSpPr>
          <p:cNvPr id="3" name="Espace réservé du contenu 2"/>
          <p:cNvSpPr>
            <a:spLocks noGrp="1"/>
          </p:cNvSpPr>
          <p:nvPr>
            <p:ph idx="1"/>
          </p:nvPr>
        </p:nvSpPr>
        <p:spPr>
          <a:xfrm>
            <a:off x="467544" y="1412776"/>
            <a:ext cx="7620000" cy="4373563"/>
          </a:xfrm>
        </p:spPr>
        <p:txBody>
          <a:bodyPr>
            <a:noAutofit/>
          </a:bodyPr>
          <a:lstStyle/>
          <a:p>
            <a:r>
              <a:rPr lang="fr-FR" sz="2400" dirty="0"/>
              <a:t>La grève est une épreuve de force pendant laquelle les salariés grévistes ne sont pas rémunérés tandis que l'employeur voit son activité et ses bénéfices diminuer. Venant en appui à une revendication collective ou à la défense d'intérêts communs, la grève a pour objectif de faire pression sur les dirigeants d'entreprises ou les pouvoirs publics en vue d'une négociation ou pour obtenir la satisfaction de revendications : augmentation de salaire, amélioration des conditions de travail, avantages spécifiques, annulation d'une décision, etc.</a:t>
            </a:r>
          </a:p>
        </p:txBody>
      </p:sp>
    </p:spTree>
    <p:extLst>
      <p:ext uri="{BB962C8B-B14F-4D97-AF65-F5344CB8AC3E}">
        <p14:creationId xmlns:p14="http://schemas.microsoft.com/office/powerpoint/2010/main" val="21877059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0" y="3814"/>
            <a:ext cx="7480570" cy="683994"/>
          </a:xfrm>
        </p:spPr>
        <p:txBody>
          <a:bodyPr/>
          <a:lstStyle/>
          <a:p>
            <a:r>
              <a:rPr lang="fr-FR" dirty="0"/>
              <a:t>Histoire de la </a:t>
            </a:r>
            <a:r>
              <a:rPr lang="fr-FR" dirty="0" err="1"/>
              <a:t>gréve</a:t>
            </a:r>
            <a:r>
              <a:rPr lang="fr-FR" dirty="0"/>
              <a:t> :</a:t>
            </a:r>
          </a:p>
        </p:txBody>
      </p:sp>
      <p:sp>
        <p:nvSpPr>
          <p:cNvPr id="3" name="Espace réservé du contenu 2"/>
          <p:cNvSpPr>
            <a:spLocks noGrp="1"/>
          </p:cNvSpPr>
          <p:nvPr>
            <p:ph idx="1"/>
          </p:nvPr>
        </p:nvSpPr>
        <p:spPr>
          <a:xfrm>
            <a:off x="457200" y="1124744"/>
            <a:ext cx="7620000" cy="5001419"/>
          </a:xfrm>
        </p:spPr>
        <p:txBody>
          <a:bodyPr>
            <a:noAutofit/>
          </a:bodyPr>
          <a:lstStyle/>
          <a:p>
            <a:r>
              <a:rPr lang="fr-FR" sz="2800" dirty="0"/>
              <a:t>Le droit de grève a commencé à être reconnu depuis la loi Ollivier du 25 mai 1864 (avec des restrictions). La première grève nationale de revendication a lieu en 1906 pour obtenir la journée de 8 heures (c'est-à-dire la réduction du temps de travail)</a:t>
            </a:r>
          </a:p>
        </p:txBody>
      </p:sp>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88024" y="4149080"/>
            <a:ext cx="3214526" cy="2236192"/>
          </a:xfrm>
          <a:prstGeom prst="rect">
            <a:avLst/>
          </a:prstGeom>
        </p:spPr>
      </p:pic>
      <p:pic>
        <p:nvPicPr>
          <p:cNvPr id="5" name="Image 5" descr="Une image contenant texte, personne, extérieur, gens&#10;&#10;Description générée automatiquement">
            <a:extLst>
              <a:ext uri="{FF2B5EF4-FFF2-40B4-BE49-F238E27FC236}">
                <a16:creationId xmlns:a16="http://schemas.microsoft.com/office/drawing/2014/main" id="{99848066-563C-D1AC-0EA7-6E5C37C84524}"/>
              </a:ext>
            </a:extLst>
          </p:cNvPr>
          <p:cNvPicPr>
            <a:picLocks noChangeAspect="1"/>
          </p:cNvPicPr>
          <p:nvPr/>
        </p:nvPicPr>
        <p:blipFill>
          <a:blip r:embed="rId3"/>
          <a:stretch>
            <a:fillRect/>
          </a:stretch>
        </p:blipFill>
        <p:spPr>
          <a:xfrm>
            <a:off x="1318063" y="4156091"/>
            <a:ext cx="2724150" cy="2228193"/>
          </a:xfrm>
          <a:prstGeom prst="rect">
            <a:avLst/>
          </a:prstGeom>
        </p:spPr>
      </p:pic>
    </p:spTree>
    <p:extLst>
      <p:ext uri="{BB962C8B-B14F-4D97-AF65-F5344CB8AC3E}">
        <p14:creationId xmlns:p14="http://schemas.microsoft.com/office/powerpoint/2010/main" val="36839405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cBhvr additive="base">
                                        <p:cTn id="25" dur="500" fill="hold"/>
                                        <p:tgtEl>
                                          <p:spTgt spid="4"/>
                                        </p:tgtEl>
                                        <p:attrNameLst>
                                          <p:attrName>ppt_x</p:attrName>
                                        </p:attrNameLst>
                                      </p:cBhvr>
                                      <p:tavLst>
                                        <p:tav tm="0">
                                          <p:val>
                                            <p:strVal val="#ppt_x"/>
                                          </p:val>
                                        </p:tav>
                                        <p:tav tm="100000">
                                          <p:val>
                                            <p:strVal val="#ppt_x"/>
                                          </p:val>
                                        </p:tav>
                                      </p:tavLst>
                                    </p:anim>
                                    <p:anim calcmode="lin" valueType="num">
                                      <p:cBhvr additive="base">
                                        <p:cTn id="2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0" y="-100"/>
            <a:ext cx="5791200" cy="756002"/>
          </a:xfrm>
        </p:spPr>
        <p:txBody>
          <a:bodyPr>
            <a:noAutofit/>
          </a:bodyPr>
          <a:lstStyle/>
          <a:p>
            <a:r>
              <a:rPr lang="fr-FR" sz="2800" dirty="0"/>
              <a:t>Les causes de la grève </a:t>
            </a:r>
          </a:p>
        </p:txBody>
      </p:sp>
      <p:sp>
        <p:nvSpPr>
          <p:cNvPr id="3" name="Espace réservé du contenu 2"/>
          <p:cNvSpPr>
            <a:spLocks noGrp="1"/>
          </p:cNvSpPr>
          <p:nvPr>
            <p:ph idx="1"/>
          </p:nvPr>
        </p:nvSpPr>
        <p:spPr>
          <a:xfrm>
            <a:off x="457200" y="1268760"/>
            <a:ext cx="7620000" cy="4857403"/>
          </a:xfrm>
        </p:spPr>
        <p:txBody>
          <a:bodyPr>
            <a:normAutofit/>
          </a:bodyPr>
          <a:lstStyle/>
          <a:p>
            <a:r>
              <a:rPr lang="fr-FR" sz="3200" dirty="0"/>
              <a:t>Les causes les plus fréquentes des grèves sont les demandes d'augmentation de salaires, les diminutions de salaires et les griefs des ouvriers relatifs aux conditions du travail. Ces trois causes à elles seules ont donné lieu aux quatre cinquièmes des grèves signalées</a:t>
            </a:r>
          </a:p>
        </p:txBody>
      </p:sp>
    </p:spTree>
    <p:extLst>
      <p:ext uri="{BB962C8B-B14F-4D97-AF65-F5344CB8AC3E}">
        <p14:creationId xmlns:p14="http://schemas.microsoft.com/office/powerpoint/2010/main" val="5978785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0" y="0"/>
            <a:ext cx="8363272" cy="756002"/>
          </a:xfrm>
        </p:spPr>
        <p:txBody>
          <a:bodyPr/>
          <a:lstStyle/>
          <a:p>
            <a:r>
              <a:rPr lang="fr-FR" dirty="0"/>
              <a:t>Les avantages de la grève</a:t>
            </a:r>
          </a:p>
        </p:txBody>
      </p:sp>
      <p:sp>
        <p:nvSpPr>
          <p:cNvPr id="3" name="Espace réservé du contenu 2"/>
          <p:cNvSpPr>
            <a:spLocks noGrp="1"/>
          </p:cNvSpPr>
          <p:nvPr>
            <p:ph idx="1"/>
          </p:nvPr>
        </p:nvSpPr>
        <p:spPr/>
        <p:txBody>
          <a:bodyPr>
            <a:normAutofit/>
          </a:bodyPr>
          <a:lstStyle/>
          <a:p>
            <a:r>
              <a:rPr lang="fr-FR" sz="2800" dirty="0"/>
              <a:t>La grève doit reposer sur des revendications véritables. Un mouvement de salariés qui se déclarent « gréviste » afin d'obtenir un avantage que l'employeur leur a refuser, comme un jour de pont, est prohibé car il s'agirait là de revendications personnelles et non professionnelles</a:t>
            </a:r>
          </a:p>
        </p:txBody>
      </p:sp>
    </p:spTree>
    <p:extLst>
      <p:ext uri="{BB962C8B-B14F-4D97-AF65-F5344CB8AC3E}">
        <p14:creationId xmlns:p14="http://schemas.microsoft.com/office/powerpoint/2010/main" val="13825492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08520" y="-315416"/>
            <a:ext cx="8244408" cy="972026"/>
          </a:xfrm>
        </p:spPr>
        <p:txBody>
          <a:bodyPr>
            <a:normAutofit fontScale="90000"/>
          </a:bodyPr>
          <a:lstStyle/>
          <a:p>
            <a:r>
              <a:rPr lang="fr-FR" dirty="0"/>
              <a:t>Les inconvénients de la grève</a:t>
            </a:r>
          </a:p>
        </p:txBody>
      </p:sp>
      <p:sp>
        <p:nvSpPr>
          <p:cNvPr id="3" name="Espace réservé du contenu 2"/>
          <p:cNvSpPr>
            <a:spLocks noGrp="1"/>
          </p:cNvSpPr>
          <p:nvPr>
            <p:ph idx="1"/>
          </p:nvPr>
        </p:nvSpPr>
        <p:spPr>
          <a:xfrm>
            <a:off x="35496" y="980728"/>
            <a:ext cx="8712968" cy="5877272"/>
          </a:xfrm>
        </p:spPr>
        <p:txBody>
          <a:bodyPr>
            <a:normAutofit fontScale="85000" lnSpcReduction="20000"/>
          </a:bodyPr>
          <a:lstStyle/>
          <a:p>
            <a:r>
              <a:rPr lang="fr-FR" dirty="0"/>
              <a:t>Le mouvement de grève suspend le contrat de travail. Ainsi, le salarié ne vient pas travailler et l’employeur n’est pas tenu de payer le salarié. De même, l’employé ne peut être sanctionné s’il est gréviste, sauf cas particuliers.</a:t>
            </a:r>
          </a:p>
          <a:p>
            <a:r>
              <a:rPr lang="fr-FR" dirty="0"/>
              <a:t>L'article L2511-1 du Code du travail accorde une protection particulière aux salariés grévistes :</a:t>
            </a:r>
          </a:p>
          <a:p>
            <a:r>
              <a:rPr lang="fr-FR" dirty="0"/>
              <a:t>Ainsi, on ne pourra pas licencier un salarié gréviste, sauf faute lourde, ni le sanctionner avec des mesures discriminatoires en matière de salaires ou d’évolutions de carrière.</a:t>
            </a:r>
          </a:p>
          <a:p>
            <a:r>
              <a:rPr lang="fr-FR" dirty="0"/>
              <a:t>Tout licenciement prononcé en absence de faute lourde du salarié est nul de nullité absolue.</a:t>
            </a:r>
          </a:p>
          <a:p>
            <a:r>
              <a:rPr lang="fr-FR" dirty="0"/>
              <a:t>De même, la retenue de salaire doit être proportionnée à la durée de la grève.</a:t>
            </a:r>
          </a:p>
          <a:p>
            <a:r>
              <a:rPr lang="fr-FR" dirty="0"/>
              <a:t>Quand bien même un salarié gréviste a le droit de faire grève, il n’a pas le droit d’empêcher un salarié non-gréviste de travailler.</a:t>
            </a:r>
          </a:p>
          <a:p>
            <a:r>
              <a:rPr lang="fr-FR" dirty="0"/>
              <a:t>Ce cas rends possible le licenciement d’un salarié gréviste pour faute lourde, mais l’employeur sera tenu d’apporter la preuve de la participation active du salarié à l’entrave.</a:t>
            </a:r>
          </a:p>
          <a:p>
            <a:r>
              <a:rPr lang="fr-FR" dirty="0"/>
              <a:t>Il convient de noter que ces corps de métiers ont interdiction de faire grève :</a:t>
            </a:r>
          </a:p>
          <a:p>
            <a:pPr marL="342900" indent="-342900">
              <a:buFont typeface="Arial" panose="020B0604020202020204" pitchFamily="34" charset="0"/>
              <a:buChar char="•"/>
            </a:pPr>
            <a:r>
              <a:rPr lang="fr-FR" dirty="0"/>
              <a:t>Les CRS</a:t>
            </a:r>
          </a:p>
          <a:p>
            <a:pPr marL="342900" indent="-342900">
              <a:buFont typeface="Arial" panose="020B0604020202020204" pitchFamily="34" charset="0"/>
              <a:buChar char="•"/>
            </a:pPr>
            <a:r>
              <a:rPr lang="fr-FR" dirty="0"/>
              <a:t>Les militaires</a:t>
            </a:r>
          </a:p>
          <a:p>
            <a:pPr marL="342900" indent="-342900">
              <a:buFont typeface="Arial" panose="020B0604020202020204" pitchFamily="34" charset="0"/>
              <a:buChar char="•"/>
            </a:pPr>
            <a:r>
              <a:rPr lang="fr-FR" dirty="0"/>
              <a:t>Les juges judiciaires.</a:t>
            </a:r>
          </a:p>
        </p:txBody>
      </p:sp>
    </p:spTree>
    <p:extLst>
      <p:ext uri="{BB962C8B-B14F-4D97-AF65-F5344CB8AC3E}">
        <p14:creationId xmlns:p14="http://schemas.microsoft.com/office/powerpoint/2010/main" val="265664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96558D88-13E6-69A7-20E1-311B4BB1DDBB}"/>
              </a:ext>
            </a:extLst>
          </p:cNvPr>
          <p:cNvSpPr txBox="1"/>
          <p:nvPr/>
        </p:nvSpPr>
        <p:spPr>
          <a:xfrm>
            <a:off x="3200400" y="3200400"/>
            <a:ext cx="2743200"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cs typeface="Arial"/>
              </a:rPr>
              <a:t>La </a:t>
            </a:r>
            <a:r>
              <a:rPr lang="en-US" b="1" dirty="0" err="1">
                <a:cs typeface="Arial"/>
              </a:rPr>
              <a:t>grève</a:t>
            </a:r>
            <a:r>
              <a:rPr lang="en-US" b="1" dirty="0">
                <a:cs typeface="Arial"/>
              </a:rPr>
              <a:t> dans $$$$$$$$$$$$constitution </a:t>
            </a:r>
            <a:r>
              <a:rPr lang="en-US" b="1" dirty="0" err="1">
                <a:cs typeface="Arial"/>
              </a:rPr>
              <a:t>marocaine</a:t>
            </a:r>
            <a:endParaRPr lang="en-US" dirty="0" err="1">
              <a:cs typeface="Arial"/>
            </a:endParaRPr>
          </a:p>
        </p:txBody>
      </p:sp>
      <p:pic>
        <p:nvPicPr>
          <p:cNvPr id="3" name="Image 3" descr="Une image contenant texte, clipart&#10;&#10;Description générée automatiquement">
            <a:extLst>
              <a:ext uri="{FF2B5EF4-FFF2-40B4-BE49-F238E27FC236}">
                <a16:creationId xmlns:a16="http://schemas.microsoft.com/office/drawing/2014/main" id="{2372DB5C-7B0B-4B2B-D687-9CE5C8310EB4}"/>
              </a:ext>
            </a:extLst>
          </p:cNvPr>
          <p:cNvPicPr>
            <a:picLocks noChangeAspect="1"/>
          </p:cNvPicPr>
          <p:nvPr/>
        </p:nvPicPr>
        <p:blipFill>
          <a:blip r:embed="rId2"/>
          <a:stretch>
            <a:fillRect/>
          </a:stretch>
        </p:blipFill>
        <p:spPr>
          <a:xfrm>
            <a:off x="584357" y="851831"/>
            <a:ext cx="7761325" cy="4805244"/>
          </a:xfrm>
          <a:prstGeom prst="rect">
            <a:avLst/>
          </a:prstGeom>
        </p:spPr>
      </p:pic>
    </p:spTree>
    <p:extLst>
      <p:ext uri="{BB962C8B-B14F-4D97-AF65-F5344CB8AC3E}">
        <p14:creationId xmlns:p14="http://schemas.microsoft.com/office/powerpoint/2010/main" val="255615208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ssentiel">
  <a:themeElements>
    <a:clrScheme name="Essentiel">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Essentie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sentie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177</TotalTime>
  <Words>1120</Words>
  <Application>Microsoft Office PowerPoint</Application>
  <PresentationFormat>Affichage à l'écran (4:3)</PresentationFormat>
  <Paragraphs>62</Paragraphs>
  <Slides>15</Slides>
  <Notes>2</Notes>
  <HiddenSlides>0</HiddenSlides>
  <MMClips>0</MMClips>
  <ScaleCrop>false</ScaleCrop>
  <HeadingPairs>
    <vt:vector size="4" baseType="variant">
      <vt:variant>
        <vt:lpstr>Thème</vt:lpstr>
      </vt:variant>
      <vt:variant>
        <vt:i4>1</vt:i4>
      </vt:variant>
      <vt:variant>
        <vt:lpstr>Titres des diapositives</vt:lpstr>
      </vt:variant>
      <vt:variant>
        <vt:i4>15</vt:i4>
      </vt:variant>
    </vt:vector>
  </HeadingPairs>
  <TitlesOfParts>
    <vt:vector size="16" baseType="lpstr">
      <vt:lpstr>Essentiel</vt:lpstr>
      <vt:lpstr>La greve</vt:lpstr>
      <vt:lpstr>Plan de travail</vt:lpstr>
      <vt:lpstr>Définition 1 : </vt:lpstr>
      <vt:lpstr>Suite :</vt:lpstr>
      <vt:lpstr>Histoire de la gréve :</vt:lpstr>
      <vt:lpstr>Les causes de la grève </vt:lpstr>
      <vt:lpstr>Les avantages de la grève</vt:lpstr>
      <vt:lpstr>Les inconvénients de la grève</vt:lpstr>
      <vt:lpstr>Présentation PowerPoint</vt:lpstr>
      <vt:lpstr>Les Conditions nécessaires à la validité d’une grève</vt:lpstr>
      <vt:lpstr>Les conditions temporelles de la grève</vt:lpstr>
      <vt:lpstr>Les différentes formes de gréves</vt:lpstr>
      <vt:lpstr>Présentation PowerPoint</vt:lpstr>
      <vt:lpstr>La grève dans la constitution marocaine</vt:lpstr>
      <vt:lpstr>Merci pour votre attention</vt:lpstr>
    </vt:vector>
  </TitlesOfParts>
  <Company>Grizli777</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 greve</dc:title>
  <dc:creator>azer</dc:creator>
  <cp:lastModifiedBy>u</cp:lastModifiedBy>
  <cp:revision>119</cp:revision>
  <dcterms:created xsi:type="dcterms:W3CDTF">2022-05-23T20:02:32Z</dcterms:created>
  <dcterms:modified xsi:type="dcterms:W3CDTF">2022-05-24T11:50:29Z</dcterms:modified>
</cp:coreProperties>
</file>