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15BBBD-6485-48F5-8F44-F3057E81637E}"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72055-2A13-406F-A191-6BF0EAEC1752}" type="slidenum">
              <a:rPr lang="en-US" smtClean="0"/>
              <a:t>‹#›</a:t>
            </a:fld>
            <a:endParaRPr lang="en-US"/>
          </a:p>
        </p:txBody>
      </p:sp>
    </p:spTree>
    <p:extLst>
      <p:ext uri="{BB962C8B-B14F-4D97-AF65-F5344CB8AC3E}">
        <p14:creationId xmlns:p14="http://schemas.microsoft.com/office/powerpoint/2010/main" val="1247464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15BBBD-6485-48F5-8F44-F3057E81637E}"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72055-2A13-406F-A191-6BF0EAEC1752}" type="slidenum">
              <a:rPr lang="en-US" smtClean="0"/>
              <a:t>‹#›</a:t>
            </a:fld>
            <a:endParaRPr lang="en-US"/>
          </a:p>
        </p:txBody>
      </p:sp>
    </p:spTree>
    <p:extLst>
      <p:ext uri="{BB962C8B-B14F-4D97-AF65-F5344CB8AC3E}">
        <p14:creationId xmlns:p14="http://schemas.microsoft.com/office/powerpoint/2010/main" val="479090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15BBBD-6485-48F5-8F44-F3057E81637E}"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72055-2A13-406F-A191-6BF0EAEC175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3714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15BBBD-6485-48F5-8F44-F3057E81637E}"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72055-2A13-406F-A191-6BF0EAEC1752}" type="slidenum">
              <a:rPr lang="en-US" smtClean="0"/>
              <a:t>‹#›</a:t>
            </a:fld>
            <a:endParaRPr lang="en-US"/>
          </a:p>
        </p:txBody>
      </p:sp>
    </p:spTree>
    <p:extLst>
      <p:ext uri="{BB962C8B-B14F-4D97-AF65-F5344CB8AC3E}">
        <p14:creationId xmlns:p14="http://schemas.microsoft.com/office/powerpoint/2010/main" val="1560656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15BBBD-6485-48F5-8F44-F3057E81637E}"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72055-2A13-406F-A191-6BF0EAEC175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31917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15BBBD-6485-48F5-8F44-F3057E81637E}"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72055-2A13-406F-A191-6BF0EAEC1752}" type="slidenum">
              <a:rPr lang="en-US" smtClean="0"/>
              <a:t>‹#›</a:t>
            </a:fld>
            <a:endParaRPr lang="en-US"/>
          </a:p>
        </p:txBody>
      </p:sp>
    </p:spTree>
    <p:extLst>
      <p:ext uri="{BB962C8B-B14F-4D97-AF65-F5344CB8AC3E}">
        <p14:creationId xmlns:p14="http://schemas.microsoft.com/office/powerpoint/2010/main" val="2079540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15BBBD-6485-48F5-8F44-F3057E81637E}"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72055-2A13-406F-A191-6BF0EAEC1752}" type="slidenum">
              <a:rPr lang="en-US" smtClean="0"/>
              <a:t>‹#›</a:t>
            </a:fld>
            <a:endParaRPr lang="en-US"/>
          </a:p>
        </p:txBody>
      </p:sp>
    </p:spTree>
    <p:extLst>
      <p:ext uri="{BB962C8B-B14F-4D97-AF65-F5344CB8AC3E}">
        <p14:creationId xmlns:p14="http://schemas.microsoft.com/office/powerpoint/2010/main" val="4112749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15BBBD-6485-48F5-8F44-F3057E81637E}"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72055-2A13-406F-A191-6BF0EAEC1752}" type="slidenum">
              <a:rPr lang="en-US" smtClean="0"/>
              <a:t>‹#›</a:t>
            </a:fld>
            <a:endParaRPr lang="en-US"/>
          </a:p>
        </p:txBody>
      </p:sp>
    </p:spTree>
    <p:extLst>
      <p:ext uri="{BB962C8B-B14F-4D97-AF65-F5344CB8AC3E}">
        <p14:creationId xmlns:p14="http://schemas.microsoft.com/office/powerpoint/2010/main" val="420325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15BBBD-6485-48F5-8F44-F3057E81637E}"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72055-2A13-406F-A191-6BF0EAEC1752}" type="slidenum">
              <a:rPr lang="en-US" smtClean="0"/>
              <a:t>‹#›</a:t>
            </a:fld>
            <a:endParaRPr lang="en-US"/>
          </a:p>
        </p:txBody>
      </p:sp>
    </p:spTree>
    <p:extLst>
      <p:ext uri="{BB962C8B-B14F-4D97-AF65-F5344CB8AC3E}">
        <p14:creationId xmlns:p14="http://schemas.microsoft.com/office/powerpoint/2010/main" val="302024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15BBBD-6485-48F5-8F44-F3057E81637E}"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72055-2A13-406F-A191-6BF0EAEC1752}" type="slidenum">
              <a:rPr lang="en-US" smtClean="0"/>
              <a:t>‹#›</a:t>
            </a:fld>
            <a:endParaRPr lang="en-US"/>
          </a:p>
        </p:txBody>
      </p:sp>
    </p:spTree>
    <p:extLst>
      <p:ext uri="{BB962C8B-B14F-4D97-AF65-F5344CB8AC3E}">
        <p14:creationId xmlns:p14="http://schemas.microsoft.com/office/powerpoint/2010/main" val="1999224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15BBBD-6485-48F5-8F44-F3057E81637E}"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72055-2A13-406F-A191-6BF0EAEC1752}" type="slidenum">
              <a:rPr lang="en-US" smtClean="0"/>
              <a:t>‹#›</a:t>
            </a:fld>
            <a:endParaRPr lang="en-US"/>
          </a:p>
        </p:txBody>
      </p:sp>
    </p:spTree>
    <p:extLst>
      <p:ext uri="{BB962C8B-B14F-4D97-AF65-F5344CB8AC3E}">
        <p14:creationId xmlns:p14="http://schemas.microsoft.com/office/powerpoint/2010/main" val="796328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15BBBD-6485-48F5-8F44-F3057E81637E}" type="datetimeFigureOut">
              <a:rPr lang="en-US" smtClean="0"/>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72055-2A13-406F-A191-6BF0EAEC1752}" type="slidenum">
              <a:rPr lang="en-US" smtClean="0"/>
              <a:t>‹#›</a:t>
            </a:fld>
            <a:endParaRPr lang="en-US"/>
          </a:p>
        </p:txBody>
      </p:sp>
    </p:spTree>
    <p:extLst>
      <p:ext uri="{BB962C8B-B14F-4D97-AF65-F5344CB8AC3E}">
        <p14:creationId xmlns:p14="http://schemas.microsoft.com/office/powerpoint/2010/main" val="3423253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15BBBD-6485-48F5-8F44-F3057E81637E}" type="datetimeFigureOut">
              <a:rPr lang="en-US" smtClean="0"/>
              <a:t>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72055-2A13-406F-A191-6BF0EAEC1752}" type="slidenum">
              <a:rPr lang="en-US" smtClean="0"/>
              <a:t>‹#›</a:t>
            </a:fld>
            <a:endParaRPr lang="en-US"/>
          </a:p>
        </p:txBody>
      </p:sp>
    </p:spTree>
    <p:extLst>
      <p:ext uri="{BB962C8B-B14F-4D97-AF65-F5344CB8AC3E}">
        <p14:creationId xmlns:p14="http://schemas.microsoft.com/office/powerpoint/2010/main" val="2638602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15BBBD-6485-48F5-8F44-F3057E81637E}" type="datetimeFigureOut">
              <a:rPr lang="en-US" smtClean="0"/>
              <a:t>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72055-2A13-406F-A191-6BF0EAEC1752}" type="slidenum">
              <a:rPr lang="en-US" smtClean="0"/>
              <a:t>‹#›</a:t>
            </a:fld>
            <a:endParaRPr lang="en-US"/>
          </a:p>
        </p:txBody>
      </p:sp>
    </p:spTree>
    <p:extLst>
      <p:ext uri="{BB962C8B-B14F-4D97-AF65-F5344CB8AC3E}">
        <p14:creationId xmlns:p14="http://schemas.microsoft.com/office/powerpoint/2010/main" val="3696977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15BBBD-6485-48F5-8F44-F3057E81637E}"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72055-2A13-406F-A191-6BF0EAEC1752}" type="slidenum">
              <a:rPr lang="en-US" smtClean="0"/>
              <a:t>‹#›</a:t>
            </a:fld>
            <a:endParaRPr lang="en-US"/>
          </a:p>
        </p:txBody>
      </p:sp>
    </p:spTree>
    <p:extLst>
      <p:ext uri="{BB962C8B-B14F-4D97-AF65-F5344CB8AC3E}">
        <p14:creationId xmlns:p14="http://schemas.microsoft.com/office/powerpoint/2010/main" val="799731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15BBBD-6485-48F5-8F44-F3057E81637E}"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72055-2A13-406F-A191-6BF0EAEC1752}" type="slidenum">
              <a:rPr lang="en-US" smtClean="0"/>
              <a:t>‹#›</a:t>
            </a:fld>
            <a:endParaRPr lang="en-US"/>
          </a:p>
        </p:txBody>
      </p:sp>
    </p:spTree>
    <p:extLst>
      <p:ext uri="{BB962C8B-B14F-4D97-AF65-F5344CB8AC3E}">
        <p14:creationId xmlns:p14="http://schemas.microsoft.com/office/powerpoint/2010/main" val="1142620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15BBBD-6485-48F5-8F44-F3057E81637E}" type="datetimeFigureOut">
              <a:rPr lang="en-US" smtClean="0"/>
              <a:t>1/15/2021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1C172055-2A13-406F-A191-6BF0EAEC1752}" type="slidenum">
              <a:rPr lang="en-US" smtClean="0"/>
              <a:t>‹#›</a:t>
            </a:fld>
            <a:endParaRPr lang="en-US"/>
          </a:p>
        </p:txBody>
      </p:sp>
    </p:spTree>
    <p:extLst>
      <p:ext uri="{BB962C8B-B14F-4D97-AF65-F5344CB8AC3E}">
        <p14:creationId xmlns:p14="http://schemas.microsoft.com/office/powerpoint/2010/main" val="4131915086"/>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 id="2147483962" r:id="rId12"/>
    <p:sldLayoutId id="2147483963" r:id="rId13"/>
    <p:sldLayoutId id="2147483964" r:id="rId14"/>
    <p:sldLayoutId id="2147483965" r:id="rId15"/>
    <p:sldLayoutId id="2147483966"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6E06E-C402-453F-993E-4FB16770DC55}"/>
              </a:ext>
            </a:extLst>
          </p:cNvPr>
          <p:cNvSpPr>
            <a:spLocks noGrp="1"/>
          </p:cNvSpPr>
          <p:nvPr>
            <p:ph type="ctrTitle"/>
          </p:nvPr>
        </p:nvSpPr>
        <p:spPr>
          <a:xfrm>
            <a:off x="1722781" y="1953088"/>
            <a:ext cx="7766936" cy="511284"/>
          </a:xfrm>
        </p:spPr>
        <p:txBody>
          <a:bodyPr>
            <a:normAutofit fontScale="90000"/>
          </a:bodyPr>
          <a:lstStyle/>
          <a:p>
            <a:pPr algn="ctr"/>
            <a:r>
              <a:rPr lang="en-US" sz="3600" dirty="0" err="1"/>
              <a:t>Benha</a:t>
            </a:r>
            <a:r>
              <a:rPr lang="en-US" sz="3600" dirty="0"/>
              <a:t> University</a:t>
            </a:r>
          </a:p>
        </p:txBody>
      </p:sp>
      <p:sp>
        <p:nvSpPr>
          <p:cNvPr id="3" name="Subtitle 2">
            <a:extLst>
              <a:ext uri="{FF2B5EF4-FFF2-40B4-BE49-F238E27FC236}">
                <a16:creationId xmlns:a16="http://schemas.microsoft.com/office/drawing/2014/main" id="{196970FC-4000-4CE5-9147-4E9C7CDAF0AF}"/>
              </a:ext>
            </a:extLst>
          </p:cNvPr>
          <p:cNvSpPr>
            <a:spLocks noGrp="1"/>
          </p:cNvSpPr>
          <p:nvPr>
            <p:ph type="subTitle" idx="1"/>
          </p:nvPr>
        </p:nvSpPr>
        <p:spPr>
          <a:xfrm>
            <a:off x="1258492" y="2707688"/>
            <a:ext cx="9144000" cy="3737499"/>
          </a:xfrm>
          <a:noFill/>
        </p:spPr>
        <p:txBody>
          <a:bodyPr>
            <a:normAutofit fontScale="32500" lnSpcReduction="20000"/>
          </a:bodyPr>
          <a:lstStyle/>
          <a:p>
            <a:pPr algn="ctr"/>
            <a:r>
              <a:rPr lang="en-US" sz="7400" b="1" i="1" dirty="0">
                <a:solidFill>
                  <a:schemeClr val="tx1"/>
                </a:solidFill>
              </a:rPr>
              <a:t>Faculty of computers And Artificial Intelligence</a:t>
            </a:r>
          </a:p>
          <a:p>
            <a:pPr algn="ctr"/>
            <a:r>
              <a:rPr lang="en-US" sz="7400" b="1" i="1" dirty="0">
                <a:solidFill>
                  <a:schemeClr val="tx1"/>
                </a:solidFill>
              </a:rPr>
              <a:t>(BFCAI)</a:t>
            </a:r>
          </a:p>
          <a:p>
            <a:endParaRPr lang="en-US" sz="3600" b="1" i="1" dirty="0"/>
          </a:p>
          <a:p>
            <a:pPr algn="ctr"/>
            <a:r>
              <a:rPr lang="en-US" sz="5500" b="1" dirty="0">
                <a:solidFill>
                  <a:srgbClr val="00B0F0"/>
                </a:solidFill>
              </a:rPr>
              <a:t>Brain Tumor Segmentation</a:t>
            </a:r>
          </a:p>
          <a:p>
            <a:pPr algn="ctr"/>
            <a:r>
              <a:rPr lang="en-US" sz="6200" b="1" dirty="0">
                <a:solidFill>
                  <a:schemeClr val="tx1"/>
                </a:solidFill>
              </a:rPr>
              <a:t>Team Name </a:t>
            </a:r>
          </a:p>
          <a:p>
            <a:pPr algn="ctr"/>
            <a:r>
              <a:rPr lang="en-US" sz="4900" b="1" dirty="0">
                <a:solidFill>
                  <a:schemeClr val="tx1"/>
                </a:solidFill>
              </a:rPr>
              <a:t>Ahmed Emad Nour </a:t>
            </a:r>
          </a:p>
          <a:p>
            <a:pPr algn="ctr"/>
            <a:r>
              <a:rPr lang="en-US" sz="4400" b="1" dirty="0">
                <a:solidFill>
                  <a:schemeClr val="tx1"/>
                </a:solidFill>
              </a:rPr>
              <a:t>Abdel </a:t>
            </a:r>
            <a:r>
              <a:rPr lang="en-US" sz="4400" b="1" dirty="0" err="1">
                <a:solidFill>
                  <a:schemeClr val="tx1"/>
                </a:solidFill>
              </a:rPr>
              <a:t>Moneim</a:t>
            </a:r>
            <a:r>
              <a:rPr lang="en-US" sz="4400" b="1" dirty="0">
                <a:solidFill>
                  <a:schemeClr val="tx1"/>
                </a:solidFill>
              </a:rPr>
              <a:t> </a:t>
            </a:r>
            <a:r>
              <a:rPr lang="en-US" sz="4400" b="1" dirty="0" err="1">
                <a:solidFill>
                  <a:schemeClr val="tx1"/>
                </a:solidFill>
              </a:rPr>
              <a:t>Elsayed</a:t>
            </a:r>
            <a:r>
              <a:rPr lang="en-US" sz="4400" b="1" dirty="0">
                <a:solidFill>
                  <a:schemeClr val="tx1"/>
                </a:solidFill>
              </a:rPr>
              <a:t> Abdel </a:t>
            </a:r>
            <a:r>
              <a:rPr lang="en-US" sz="4400" b="1" dirty="0" err="1">
                <a:solidFill>
                  <a:schemeClr val="tx1"/>
                </a:solidFill>
              </a:rPr>
              <a:t>Moneim</a:t>
            </a:r>
            <a:endParaRPr lang="en-US" sz="4400" b="1" dirty="0">
              <a:solidFill>
                <a:schemeClr val="tx1"/>
              </a:solidFill>
            </a:endParaRPr>
          </a:p>
          <a:p>
            <a:pPr algn="ctr"/>
            <a:r>
              <a:rPr lang="en-US" sz="4400" b="1" dirty="0">
                <a:solidFill>
                  <a:schemeClr val="tx1"/>
                </a:solidFill>
              </a:rPr>
              <a:t>Ahmed Ayman </a:t>
            </a:r>
            <a:r>
              <a:rPr lang="en-US" sz="4400" b="1" dirty="0" err="1">
                <a:solidFill>
                  <a:schemeClr val="tx1"/>
                </a:solidFill>
              </a:rPr>
              <a:t>Fathi</a:t>
            </a:r>
            <a:r>
              <a:rPr lang="en-US" sz="4400" b="1" dirty="0">
                <a:solidFill>
                  <a:schemeClr val="tx1"/>
                </a:solidFill>
              </a:rPr>
              <a:t> Salama</a:t>
            </a:r>
            <a:endParaRPr lang="ar-EG" sz="4400" b="1" dirty="0">
              <a:solidFill>
                <a:schemeClr val="tx1"/>
              </a:solidFill>
            </a:endParaRPr>
          </a:p>
          <a:p>
            <a:pPr algn="ctr"/>
            <a:r>
              <a:rPr lang="en-US" sz="4900" b="1" dirty="0">
                <a:solidFill>
                  <a:srgbClr val="00B0F0"/>
                </a:solidFill>
              </a:rPr>
              <a:t>Supervisor: </a:t>
            </a:r>
            <a:endParaRPr lang="ar-EG" sz="4900" b="1" dirty="0">
              <a:solidFill>
                <a:srgbClr val="00B0F0"/>
              </a:solidFill>
            </a:endParaRPr>
          </a:p>
          <a:p>
            <a:pPr algn="ctr"/>
            <a:r>
              <a:rPr lang="en-US" sz="5500" b="1" dirty="0">
                <a:solidFill>
                  <a:srgbClr val="00B0F0"/>
                </a:solidFill>
              </a:rPr>
              <a:t>Prof/</a:t>
            </a:r>
            <a:r>
              <a:rPr lang="ar-EG" sz="5500" b="1" dirty="0">
                <a:solidFill>
                  <a:srgbClr val="00B0F0"/>
                </a:solidFill>
              </a:rPr>
              <a:t> </a:t>
            </a:r>
            <a:r>
              <a:rPr lang="en-US" sz="5500" b="1" dirty="0" err="1">
                <a:solidFill>
                  <a:srgbClr val="00B0F0"/>
                </a:solidFill>
              </a:rPr>
              <a:t>Hala</a:t>
            </a:r>
            <a:r>
              <a:rPr lang="en-US" sz="5500" b="1" dirty="0">
                <a:solidFill>
                  <a:srgbClr val="00B0F0"/>
                </a:solidFill>
              </a:rPr>
              <a:t> Zayed </a:t>
            </a:r>
            <a:endParaRPr lang="ar-EG" sz="5500" b="1" dirty="0">
              <a:solidFill>
                <a:srgbClr val="00B0F0"/>
              </a:solidFill>
            </a:endParaRPr>
          </a:p>
          <a:p>
            <a:pPr algn="ctr"/>
            <a:r>
              <a:rPr lang="en-US" sz="5500" b="1" dirty="0">
                <a:solidFill>
                  <a:srgbClr val="00B0F0"/>
                </a:solidFill>
              </a:rPr>
              <a:t>Eng. Nada Baha</a:t>
            </a:r>
          </a:p>
          <a:p>
            <a:pPr algn="ctr"/>
            <a:endParaRPr lang="en-US" sz="4400" dirty="0"/>
          </a:p>
          <a:p>
            <a:pPr algn="ctr"/>
            <a:endParaRPr lang="en-US" sz="4400" b="1" i="1" dirty="0">
              <a:solidFill>
                <a:srgbClr val="FF0000"/>
              </a:solidFill>
            </a:endParaRPr>
          </a:p>
          <a:p>
            <a:endParaRPr lang="en-US" sz="3600" b="1" i="1" dirty="0"/>
          </a:p>
        </p:txBody>
      </p:sp>
      <p:pic>
        <p:nvPicPr>
          <p:cNvPr id="4" name="Picture 3" descr="Benha logo">
            <a:extLst>
              <a:ext uri="{FF2B5EF4-FFF2-40B4-BE49-F238E27FC236}">
                <a16:creationId xmlns:a16="http://schemas.microsoft.com/office/drawing/2014/main" id="{31BA3373-9EC0-494B-87F6-CBB56F1920C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96791" y="145818"/>
            <a:ext cx="2441360" cy="1665225"/>
          </a:xfrm>
          <a:prstGeom prst="rect">
            <a:avLst/>
          </a:prstGeom>
          <a:noFill/>
          <a:ln>
            <a:noFill/>
          </a:ln>
        </p:spPr>
      </p:pic>
    </p:spTree>
    <p:extLst>
      <p:ext uri="{BB962C8B-B14F-4D97-AF65-F5344CB8AC3E}">
        <p14:creationId xmlns:p14="http://schemas.microsoft.com/office/powerpoint/2010/main" val="1478117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30FA-996B-44E2-8E6A-B97F32A14EDB}"/>
              </a:ext>
            </a:extLst>
          </p:cNvPr>
          <p:cNvSpPr>
            <a:spLocks noGrp="1"/>
          </p:cNvSpPr>
          <p:nvPr>
            <p:ph type="title"/>
          </p:nvPr>
        </p:nvSpPr>
        <p:spPr>
          <a:xfrm>
            <a:off x="838200" y="347370"/>
            <a:ext cx="10515600" cy="895504"/>
          </a:xfrm>
        </p:spPr>
        <p:txBody>
          <a:bodyPr>
            <a:normAutofit/>
          </a:bodyPr>
          <a:lstStyle/>
          <a:p>
            <a:r>
              <a:rPr lang="en-US" sz="3200" b="1" dirty="0">
                <a:solidFill>
                  <a:srgbClr val="00B0F0"/>
                </a:solidFill>
              </a:rPr>
              <a:t>Conclusion</a:t>
            </a:r>
            <a:endParaRPr lang="en-US" sz="3200" dirty="0">
              <a:solidFill>
                <a:srgbClr val="FF0000"/>
              </a:solidFill>
            </a:endParaRPr>
          </a:p>
        </p:txBody>
      </p:sp>
      <p:sp>
        <p:nvSpPr>
          <p:cNvPr id="3" name="Content Placeholder 2">
            <a:extLst>
              <a:ext uri="{FF2B5EF4-FFF2-40B4-BE49-F238E27FC236}">
                <a16:creationId xmlns:a16="http://schemas.microsoft.com/office/drawing/2014/main" id="{D617F711-D354-477F-88AF-CEAD71AE90C9}"/>
              </a:ext>
            </a:extLst>
          </p:cNvPr>
          <p:cNvSpPr>
            <a:spLocks noGrp="1"/>
          </p:cNvSpPr>
          <p:nvPr>
            <p:ph idx="1"/>
          </p:nvPr>
        </p:nvSpPr>
        <p:spPr>
          <a:xfrm>
            <a:off x="838200" y="1349406"/>
            <a:ext cx="8820705" cy="4900473"/>
          </a:xfrm>
        </p:spPr>
        <p:txBody>
          <a:bodyPr>
            <a:normAutofit/>
          </a:bodyPr>
          <a:lstStyle/>
          <a:p>
            <a:pPr marL="0" indent="0">
              <a:buNone/>
            </a:pPr>
            <a:r>
              <a:rPr lang="en-US" sz="2800" dirty="0"/>
              <a:t>Brain tumor identifications through MRI images is a difficult task because of the complexity of the brain. These tumors can be segmented using various image segmentation techniques. The process of identifying brain tumors through MRI images can be categorized into four different sections; pre-processing which include Median filter which is the most commonly used filtering technique among various filtering techniques, image segmentation, and image classification. </a:t>
            </a:r>
          </a:p>
        </p:txBody>
      </p:sp>
    </p:spTree>
    <p:extLst>
      <p:ext uri="{BB962C8B-B14F-4D97-AF65-F5344CB8AC3E}">
        <p14:creationId xmlns:p14="http://schemas.microsoft.com/office/powerpoint/2010/main" val="2363346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9ECD0-5F8B-4C0C-9BD7-84C11F6410DB}"/>
              </a:ext>
            </a:extLst>
          </p:cNvPr>
          <p:cNvSpPr>
            <a:spLocks noGrp="1"/>
          </p:cNvSpPr>
          <p:nvPr>
            <p:ph type="title"/>
          </p:nvPr>
        </p:nvSpPr>
        <p:spPr>
          <a:xfrm>
            <a:off x="677334" y="230819"/>
            <a:ext cx="8596668" cy="639193"/>
          </a:xfrm>
        </p:spPr>
        <p:txBody>
          <a:bodyPr>
            <a:normAutofit fontScale="90000"/>
          </a:bodyPr>
          <a:lstStyle/>
          <a:p>
            <a:r>
              <a:rPr lang="en-US" dirty="0">
                <a:solidFill>
                  <a:srgbClr val="0070C0"/>
                </a:solidFill>
              </a:rPr>
              <a:t>Project Introduction</a:t>
            </a:r>
            <a:br>
              <a:rPr lang="en-US" dirty="0">
                <a:solidFill>
                  <a:srgbClr val="0070C0"/>
                </a:solidFill>
              </a:rPr>
            </a:br>
            <a:br>
              <a:rPr lang="en-US" dirty="0">
                <a:solidFill>
                  <a:srgbClr val="0070C0"/>
                </a:solidFill>
              </a:rPr>
            </a:br>
            <a:endParaRPr lang="en-US" dirty="0">
              <a:solidFill>
                <a:srgbClr val="0070C0"/>
              </a:solidFill>
            </a:endParaRPr>
          </a:p>
        </p:txBody>
      </p:sp>
      <p:sp>
        <p:nvSpPr>
          <p:cNvPr id="3" name="Content Placeholder 2">
            <a:extLst>
              <a:ext uri="{FF2B5EF4-FFF2-40B4-BE49-F238E27FC236}">
                <a16:creationId xmlns:a16="http://schemas.microsoft.com/office/drawing/2014/main" id="{DAE5290B-0946-41C3-B227-D31AF915889B}"/>
              </a:ext>
            </a:extLst>
          </p:cNvPr>
          <p:cNvSpPr>
            <a:spLocks noGrp="1"/>
          </p:cNvSpPr>
          <p:nvPr>
            <p:ph idx="1"/>
          </p:nvPr>
        </p:nvSpPr>
        <p:spPr>
          <a:xfrm>
            <a:off x="284086" y="727969"/>
            <a:ext cx="10554090" cy="6130031"/>
          </a:xfrm>
        </p:spPr>
        <p:txBody>
          <a:bodyPr>
            <a:normAutofit/>
          </a:bodyPr>
          <a:lstStyle/>
          <a:p>
            <a:pPr marL="0" indent="0">
              <a:buNone/>
            </a:pPr>
            <a:endParaRPr lang="en-US" sz="1400" b="1" dirty="0"/>
          </a:p>
          <a:p>
            <a:r>
              <a:rPr lang="en-US" b="1" i="0" dirty="0">
                <a:solidFill>
                  <a:srgbClr val="000000"/>
                </a:solidFill>
                <a:effectLst/>
                <a:latin typeface="Source Sans Pro" panose="020B0503030403020204" pitchFamily="34" charset="0"/>
              </a:rPr>
              <a:t>Brain tumors affect the humans badly, due to the abnormal growth of cells within the brain.</a:t>
            </a:r>
          </a:p>
          <a:p>
            <a:r>
              <a:rPr lang="en-US" b="1" i="0" dirty="0">
                <a:solidFill>
                  <a:srgbClr val="000000"/>
                </a:solidFill>
                <a:effectLst/>
                <a:latin typeface="Source Sans Pro" panose="020B0503030403020204" pitchFamily="34" charset="0"/>
              </a:rPr>
              <a:t>It can disrupt proper brain function and be life-threatening. Two sorts of brain tumors are identified as Benign tumors and Malignant tumors.</a:t>
            </a:r>
            <a:endParaRPr lang="en-US" b="1" dirty="0">
              <a:solidFill>
                <a:srgbClr val="000000"/>
              </a:solidFill>
              <a:latin typeface="Source Sans Pro" panose="020B0503030403020204" pitchFamily="34" charset="0"/>
            </a:endParaRPr>
          </a:p>
          <a:p>
            <a:r>
              <a:rPr lang="en-US" b="1" i="0" dirty="0">
                <a:solidFill>
                  <a:srgbClr val="000000"/>
                </a:solidFill>
                <a:effectLst/>
                <a:latin typeface="Source Sans Pro" panose="020B0503030403020204" pitchFamily="34" charset="0"/>
              </a:rPr>
              <a:t>Medical imaging technique is employed to make visual representation of interior of the physical body for medical purposes and noninvasive possibilities are often diagnosed by this technology. </a:t>
            </a:r>
            <a:endParaRPr lang="en-US" b="1" dirty="0">
              <a:solidFill>
                <a:srgbClr val="000000"/>
              </a:solidFill>
              <a:latin typeface="Source Sans Pro" panose="020B0503030403020204" pitchFamily="34" charset="0"/>
            </a:endParaRPr>
          </a:p>
          <a:p>
            <a:r>
              <a:rPr lang="en-US" b="1" i="0" dirty="0">
                <a:solidFill>
                  <a:srgbClr val="000000"/>
                </a:solidFill>
                <a:effectLst/>
                <a:latin typeface="Source Sans Pro" panose="020B0503030403020204" pitchFamily="34" charset="0"/>
              </a:rPr>
              <a:t>The varied types of medical imaging technologies supported noninvasive approach like; MRI, CT scan, Ultrasound, ASPECT, PET and X-ray. When compared to other medical imaging techniques, Magnetic Resonance Imagine (MRI) is majorly used and it provides greater contrast images of the brain and cancerous tissues. Therefore, brain tumor identification are often done through MRI images. </a:t>
            </a:r>
          </a:p>
          <a:p>
            <a:r>
              <a:rPr lang="en-US" b="1" i="0" dirty="0">
                <a:solidFill>
                  <a:srgbClr val="000000"/>
                </a:solidFill>
                <a:effectLst/>
                <a:latin typeface="Source Sans Pro" panose="020B0503030403020204" pitchFamily="34" charset="0"/>
              </a:rPr>
              <a:t>This Project focuses on the identification of brain tumor using image processing techniques. </a:t>
            </a:r>
          </a:p>
          <a:p>
            <a:r>
              <a:rPr lang="en-US" b="1" i="0" dirty="0">
                <a:solidFill>
                  <a:srgbClr val="000000"/>
                </a:solidFill>
                <a:effectLst/>
                <a:latin typeface="Source Sans Pro" panose="020B0503030403020204" pitchFamily="34" charset="0"/>
              </a:rPr>
              <a:t>Brain tumor segmentation is a crucial task in medical image processing. Early diagnosis of brain tumors plays a crucial role in improving treatment possibilities and increases the survival rate of the patients.</a:t>
            </a:r>
            <a:endParaRPr lang="en-US" b="1" dirty="0">
              <a:solidFill>
                <a:srgbClr val="000000"/>
              </a:solidFill>
              <a:latin typeface="Source Sans Pro" panose="020B0503030403020204" pitchFamily="34" charset="0"/>
            </a:endParaRPr>
          </a:p>
          <a:p>
            <a:pPr marL="0" indent="0">
              <a:buNone/>
            </a:pPr>
            <a:endParaRPr lang="en-US" b="0" i="0" dirty="0">
              <a:solidFill>
                <a:srgbClr val="000000"/>
              </a:solidFill>
              <a:effectLst/>
              <a:latin typeface="Source Sans Pro" panose="020B0503030403020204" pitchFamily="34" charset="0"/>
            </a:endParaRPr>
          </a:p>
          <a:p>
            <a:endParaRPr lang="en-US" sz="1400" b="1" dirty="0"/>
          </a:p>
          <a:p>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p>
            <a:pPr marL="0" indent="0">
              <a:buNone/>
            </a:pP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p>
            <a:pPr marL="0" indent="0">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021537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8A782-5628-4509-AE64-78C93041F121}"/>
              </a:ext>
            </a:extLst>
          </p:cNvPr>
          <p:cNvSpPr>
            <a:spLocks noGrp="1"/>
          </p:cNvSpPr>
          <p:nvPr>
            <p:ph type="title"/>
          </p:nvPr>
        </p:nvSpPr>
        <p:spPr>
          <a:xfrm>
            <a:off x="838200" y="365126"/>
            <a:ext cx="10515600" cy="851114"/>
          </a:xfrm>
        </p:spPr>
        <p:txBody>
          <a:bodyPr>
            <a:normAutofit fontScale="90000"/>
          </a:bodyPr>
          <a:lstStyle/>
          <a:p>
            <a:r>
              <a:rPr lang="en-US" sz="4000" b="1" dirty="0">
                <a:solidFill>
                  <a:srgbClr val="00B0F0"/>
                </a:solidFill>
              </a:rPr>
              <a:t>Project Methodology </a:t>
            </a:r>
            <a:br>
              <a:rPr lang="en-US" sz="2800" dirty="0">
                <a:solidFill>
                  <a:srgbClr val="00B0F0"/>
                </a:solidFill>
              </a:rPr>
            </a:br>
            <a:br>
              <a:rPr lang="en-US" sz="2800" dirty="0">
                <a:solidFill>
                  <a:srgbClr val="00B0F0"/>
                </a:solidFill>
              </a:rPr>
            </a:br>
            <a:endParaRPr lang="en-US" sz="2800" dirty="0">
              <a:solidFill>
                <a:srgbClr val="00B0F0"/>
              </a:solidFill>
            </a:endParaRPr>
          </a:p>
        </p:txBody>
      </p:sp>
      <p:sp>
        <p:nvSpPr>
          <p:cNvPr id="3" name="Content Placeholder 2">
            <a:extLst>
              <a:ext uri="{FF2B5EF4-FFF2-40B4-BE49-F238E27FC236}">
                <a16:creationId xmlns:a16="http://schemas.microsoft.com/office/drawing/2014/main" id="{148B9293-2E64-4C56-947C-C7E9783058C8}"/>
              </a:ext>
            </a:extLst>
          </p:cNvPr>
          <p:cNvSpPr>
            <a:spLocks noGrp="1"/>
          </p:cNvSpPr>
          <p:nvPr>
            <p:ph idx="1"/>
          </p:nvPr>
        </p:nvSpPr>
        <p:spPr>
          <a:xfrm>
            <a:off x="838200" y="1216240"/>
            <a:ext cx="10515600" cy="4421080"/>
          </a:xfrm>
        </p:spPr>
        <p:txBody>
          <a:bodyPr>
            <a:normAutofit/>
          </a:bodyPr>
          <a:lstStyle/>
          <a:p>
            <a:r>
              <a:rPr lang="en-US" sz="4000" b="1" dirty="0"/>
              <a:t>Input (MRI image).</a:t>
            </a:r>
          </a:p>
          <a:p>
            <a:r>
              <a:rPr lang="en-US" sz="4000" b="1" dirty="0"/>
              <a:t>Pre-Processing.</a:t>
            </a:r>
          </a:p>
          <a:p>
            <a:r>
              <a:rPr lang="en-US" sz="4000" b="1" dirty="0"/>
              <a:t>Image Segmentation.</a:t>
            </a:r>
          </a:p>
          <a:p>
            <a:r>
              <a:rPr lang="en-US" sz="4000" b="1" dirty="0"/>
              <a:t>Morphological Operation</a:t>
            </a:r>
          </a:p>
          <a:p>
            <a:r>
              <a:rPr lang="en-US" sz="4000" b="1" dirty="0"/>
              <a:t>Connected Components</a:t>
            </a:r>
          </a:p>
          <a:p>
            <a:r>
              <a:rPr lang="en-US" sz="4000" b="1" dirty="0"/>
              <a:t>Classification. </a:t>
            </a:r>
          </a:p>
          <a:p>
            <a:pPr marL="0" indent="0">
              <a:buNone/>
            </a:pPr>
            <a:endParaRPr lang="en-US" b="1" dirty="0"/>
          </a:p>
          <a:p>
            <a:endParaRPr lang="en-US" sz="3600" b="1" dirty="0"/>
          </a:p>
          <a:p>
            <a:endParaRPr lang="en-US" b="1" dirty="0"/>
          </a:p>
          <a:p>
            <a:endParaRPr lang="en-US" sz="2400" b="1" dirty="0"/>
          </a:p>
        </p:txBody>
      </p:sp>
    </p:spTree>
    <p:extLst>
      <p:ext uri="{BB962C8B-B14F-4D97-AF65-F5344CB8AC3E}">
        <p14:creationId xmlns:p14="http://schemas.microsoft.com/office/powerpoint/2010/main" val="343099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75A29-B2E5-4BDB-88B6-4E4004484310}"/>
              </a:ext>
            </a:extLst>
          </p:cNvPr>
          <p:cNvSpPr>
            <a:spLocks noGrp="1"/>
          </p:cNvSpPr>
          <p:nvPr>
            <p:ph type="title"/>
          </p:nvPr>
        </p:nvSpPr>
        <p:spPr>
          <a:xfrm>
            <a:off x="838200" y="168676"/>
            <a:ext cx="10515600" cy="1189608"/>
          </a:xfrm>
        </p:spPr>
        <p:txBody>
          <a:bodyPr>
            <a:normAutofit/>
          </a:bodyPr>
          <a:lstStyle/>
          <a:p>
            <a:r>
              <a:rPr lang="en-US" sz="3600" b="1" dirty="0">
                <a:solidFill>
                  <a:srgbClr val="00B0F0"/>
                </a:solidFill>
              </a:rPr>
              <a:t>Input (MRI image). &amp; Pre-Processing</a:t>
            </a:r>
            <a:br>
              <a:rPr lang="en-US" sz="3600" b="1" dirty="0"/>
            </a:br>
            <a:endParaRPr lang="en-US" sz="3600" dirty="0">
              <a:solidFill>
                <a:srgbClr val="FF0000"/>
              </a:solidFill>
            </a:endParaRPr>
          </a:p>
        </p:txBody>
      </p:sp>
      <p:sp>
        <p:nvSpPr>
          <p:cNvPr id="3" name="Content Placeholder 2">
            <a:extLst>
              <a:ext uri="{FF2B5EF4-FFF2-40B4-BE49-F238E27FC236}">
                <a16:creationId xmlns:a16="http://schemas.microsoft.com/office/drawing/2014/main" id="{15F3B332-CFDC-4650-972A-87CA8025362B}"/>
              </a:ext>
            </a:extLst>
          </p:cNvPr>
          <p:cNvSpPr>
            <a:spLocks noGrp="1"/>
          </p:cNvSpPr>
          <p:nvPr>
            <p:ph idx="1"/>
          </p:nvPr>
        </p:nvSpPr>
        <p:spPr>
          <a:xfrm>
            <a:off x="713912" y="878888"/>
            <a:ext cx="9122546" cy="6267635"/>
          </a:xfrm>
        </p:spPr>
        <p:txBody>
          <a:bodyPr>
            <a:noAutofit/>
          </a:bodyPr>
          <a:lstStyle/>
          <a:p>
            <a:pPr marL="457200" indent="-457200">
              <a:buFont typeface="+mj-lt"/>
              <a:buAutoNum type="arabicParenR"/>
            </a:pPr>
            <a:r>
              <a:rPr lang="en-US" sz="2400" b="1" dirty="0"/>
              <a:t>We use Dataset MRI images as input </a:t>
            </a:r>
          </a:p>
          <a:p>
            <a:pPr marL="457200" indent="-457200">
              <a:buFont typeface="+mj-lt"/>
              <a:buAutoNum type="arabicParenR"/>
            </a:pPr>
            <a:r>
              <a:rPr lang="en-US" sz="2400" b="1" dirty="0"/>
              <a:t>Then Convert these images to Gray Scale Images From Gray Scale We Can apply different process using </a:t>
            </a:r>
            <a:r>
              <a:rPr lang="en-US" sz="2400" b="1" dirty="0" err="1"/>
              <a:t>opencv</a:t>
            </a:r>
            <a:endParaRPr lang="en-US" sz="2400" b="1" dirty="0"/>
          </a:p>
          <a:p>
            <a:pPr marL="457200" indent="-457200">
              <a:buFont typeface="+mj-lt"/>
              <a:buAutoNum type="arabicParenR"/>
            </a:pPr>
            <a:r>
              <a:rPr lang="en-US" sz="2400" b="1" dirty="0"/>
              <a:t>First Step is to apply 7X7 median Filter to Remove Noise </a:t>
            </a:r>
          </a:p>
        </p:txBody>
      </p:sp>
      <p:cxnSp>
        <p:nvCxnSpPr>
          <p:cNvPr id="9" name="Straight Arrow Connector 8">
            <a:extLst>
              <a:ext uri="{FF2B5EF4-FFF2-40B4-BE49-F238E27FC236}">
                <a16:creationId xmlns:a16="http://schemas.microsoft.com/office/drawing/2014/main" id="{9B652DD0-2376-4230-970C-F7E048672E86}"/>
              </a:ext>
            </a:extLst>
          </p:cNvPr>
          <p:cNvCxnSpPr>
            <a:cxnSpLocks/>
          </p:cNvCxnSpPr>
          <p:nvPr/>
        </p:nvCxnSpPr>
        <p:spPr>
          <a:xfrm>
            <a:off x="3338763" y="4252403"/>
            <a:ext cx="291064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FB111B8C-F795-409E-8CD2-7BC0E8246B64}"/>
              </a:ext>
            </a:extLst>
          </p:cNvPr>
          <p:cNvSpPr txBox="1"/>
          <p:nvPr/>
        </p:nvSpPr>
        <p:spPr>
          <a:xfrm>
            <a:off x="3982762" y="3828039"/>
            <a:ext cx="1855433" cy="369332"/>
          </a:xfrm>
          <a:prstGeom prst="rect">
            <a:avLst/>
          </a:prstGeom>
          <a:noFill/>
        </p:spPr>
        <p:txBody>
          <a:bodyPr wrap="square" rtlCol="0">
            <a:spAutoFit/>
          </a:bodyPr>
          <a:lstStyle/>
          <a:p>
            <a:r>
              <a:rPr lang="en-US" dirty="0"/>
              <a:t>Median Filter</a:t>
            </a:r>
          </a:p>
        </p:txBody>
      </p:sp>
      <p:sp>
        <p:nvSpPr>
          <p:cNvPr id="12" name="TextBox 11">
            <a:extLst>
              <a:ext uri="{FF2B5EF4-FFF2-40B4-BE49-F238E27FC236}">
                <a16:creationId xmlns:a16="http://schemas.microsoft.com/office/drawing/2014/main" id="{4139873A-66F4-4B95-9047-423B40D1F417}"/>
              </a:ext>
            </a:extLst>
          </p:cNvPr>
          <p:cNvSpPr txBox="1"/>
          <p:nvPr/>
        </p:nvSpPr>
        <p:spPr>
          <a:xfrm>
            <a:off x="1716120" y="5255742"/>
            <a:ext cx="1855433" cy="369332"/>
          </a:xfrm>
          <a:prstGeom prst="rect">
            <a:avLst/>
          </a:prstGeom>
          <a:noFill/>
        </p:spPr>
        <p:txBody>
          <a:bodyPr wrap="square" rtlCol="0">
            <a:spAutoFit/>
          </a:bodyPr>
          <a:lstStyle/>
          <a:p>
            <a:r>
              <a:rPr lang="en-US" dirty="0"/>
              <a:t>Gray Scale</a:t>
            </a:r>
          </a:p>
        </p:txBody>
      </p:sp>
      <p:sp>
        <p:nvSpPr>
          <p:cNvPr id="13" name="TextBox 12">
            <a:extLst>
              <a:ext uri="{FF2B5EF4-FFF2-40B4-BE49-F238E27FC236}">
                <a16:creationId xmlns:a16="http://schemas.microsoft.com/office/drawing/2014/main" id="{5E6603C7-0827-4C14-AFA0-FD8B3B9D9A60}"/>
              </a:ext>
            </a:extLst>
          </p:cNvPr>
          <p:cNvSpPr txBox="1"/>
          <p:nvPr/>
        </p:nvSpPr>
        <p:spPr>
          <a:xfrm>
            <a:off x="6540146" y="5255742"/>
            <a:ext cx="1855433" cy="369332"/>
          </a:xfrm>
          <a:prstGeom prst="rect">
            <a:avLst/>
          </a:prstGeom>
          <a:noFill/>
        </p:spPr>
        <p:txBody>
          <a:bodyPr wrap="square" rtlCol="0">
            <a:spAutoFit/>
          </a:bodyPr>
          <a:lstStyle/>
          <a:p>
            <a:r>
              <a:rPr lang="en-US" dirty="0"/>
              <a:t>Median Filter</a:t>
            </a:r>
          </a:p>
        </p:txBody>
      </p:sp>
      <p:pic>
        <p:nvPicPr>
          <p:cNvPr id="5" name="Picture 4">
            <a:extLst>
              <a:ext uri="{FF2B5EF4-FFF2-40B4-BE49-F238E27FC236}">
                <a16:creationId xmlns:a16="http://schemas.microsoft.com/office/drawing/2014/main" id="{1075D965-B690-44F3-AEF0-2AD90EAA7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788" y="3115741"/>
            <a:ext cx="2068975" cy="2163260"/>
          </a:xfrm>
          <a:prstGeom prst="rect">
            <a:avLst/>
          </a:prstGeom>
        </p:spPr>
      </p:pic>
      <p:pic>
        <p:nvPicPr>
          <p:cNvPr id="8" name="Picture 7">
            <a:extLst>
              <a:ext uri="{FF2B5EF4-FFF2-40B4-BE49-F238E27FC236}">
                <a16:creationId xmlns:a16="http://schemas.microsoft.com/office/drawing/2014/main" id="{EE73C982-6821-451F-8CA7-2072B8DC8C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9403" y="3083603"/>
            <a:ext cx="2228772" cy="2163260"/>
          </a:xfrm>
          <a:prstGeom prst="rect">
            <a:avLst/>
          </a:prstGeom>
        </p:spPr>
      </p:pic>
    </p:spTree>
    <p:extLst>
      <p:ext uri="{BB962C8B-B14F-4D97-AF65-F5344CB8AC3E}">
        <p14:creationId xmlns:p14="http://schemas.microsoft.com/office/powerpoint/2010/main" val="518018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30FA-996B-44E2-8E6A-B97F32A14EDB}"/>
              </a:ext>
            </a:extLst>
          </p:cNvPr>
          <p:cNvSpPr>
            <a:spLocks noGrp="1"/>
          </p:cNvSpPr>
          <p:nvPr>
            <p:ph type="title"/>
          </p:nvPr>
        </p:nvSpPr>
        <p:spPr>
          <a:xfrm>
            <a:off x="838200" y="365125"/>
            <a:ext cx="10515600" cy="895504"/>
          </a:xfrm>
        </p:spPr>
        <p:txBody>
          <a:bodyPr>
            <a:normAutofit/>
          </a:bodyPr>
          <a:lstStyle/>
          <a:p>
            <a:r>
              <a:rPr lang="en-US" sz="3200" b="1" dirty="0">
                <a:solidFill>
                  <a:srgbClr val="00B0F0"/>
                </a:solidFill>
              </a:rPr>
              <a:t>Image Segmentation</a:t>
            </a:r>
            <a:endParaRPr lang="en-US" sz="3200" dirty="0">
              <a:solidFill>
                <a:srgbClr val="FF0000"/>
              </a:solidFill>
            </a:endParaRPr>
          </a:p>
        </p:txBody>
      </p:sp>
      <p:sp>
        <p:nvSpPr>
          <p:cNvPr id="3" name="Content Placeholder 2">
            <a:extLst>
              <a:ext uri="{FF2B5EF4-FFF2-40B4-BE49-F238E27FC236}">
                <a16:creationId xmlns:a16="http://schemas.microsoft.com/office/drawing/2014/main" id="{D617F711-D354-477F-88AF-CEAD71AE90C9}"/>
              </a:ext>
            </a:extLst>
          </p:cNvPr>
          <p:cNvSpPr>
            <a:spLocks noGrp="1"/>
          </p:cNvSpPr>
          <p:nvPr>
            <p:ph idx="1"/>
          </p:nvPr>
        </p:nvSpPr>
        <p:spPr>
          <a:xfrm>
            <a:off x="838202" y="1171852"/>
            <a:ext cx="8776316" cy="4811697"/>
          </a:xfrm>
        </p:spPr>
        <p:txBody>
          <a:bodyPr>
            <a:normAutofit/>
          </a:bodyPr>
          <a:lstStyle/>
          <a:p>
            <a:pPr marL="0" indent="0">
              <a:buNone/>
            </a:pPr>
            <a:r>
              <a:rPr lang="en-US" sz="1800" b="1" dirty="0">
                <a:effectLst/>
                <a:latin typeface="Calibri" panose="020F0502020204030204" pitchFamily="34" charset="0"/>
                <a:ea typeface="Calibri" panose="020F0502020204030204" pitchFamily="34" charset="0"/>
                <a:cs typeface="Arial" panose="020B0604020202020204" pitchFamily="34" charset="0"/>
              </a:rPr>
              <a:t>We use image segmentation </a:t>
            </a:r>
            <a:r>
              <a:rPr lang="en-US" b="1" dirty="0">
                <a:latin typeface="Calibri" panose="020F0502020204030204" pitchFamily="34" charset="0"/>
                <a:ea typeface="Calibri" panose="020F0502020204030204" pitchFamily="34" charset="0"/>
                <a:cs typeface="Arial" panose="020B0604020202020204" pitchFamily="34" charset="0"/>
              </a:rPr>
              <a:t>to separate</a:t>
            </a:r>
            <a:r>
              <a:rPr lang="ar-EG" b="1" dirty="0">
                <a:latin typeface="Calibri" panose="020F0502020204030204" pitchFamily="34" charset="0"/>
                <a:ea typeface="Calibri" panose="020F0502020204030204" pitchFamily="34" charset="0"/>
                <a:cs typeface="Arial" panose="020B0604020202020204" pitchFamily="34" charset="0"/>
              </a:rPr>
              <a:t> </a:t>
            </a:r>
            <a:r>
              <a:rPr lang="en-US" b="1" dirty="0">
                <a:latin typeface="Calibri" panose="020F0502020204030204" pitchFamily="34" charset="0"/>
                <a:ea typeface="Calibri" panose="020F0502020204030204" pitchFamily="34" charset="0"/>
                <a:cs typeface="Arial" panose="020B0604020202020204" pitchFamily="34" charset="0"/>
              </a:rPr>
              <a:t> foreground from background and get segmented object, we apply binary threshold. </a:t>
            </a:r>
          </a:p>
          <a:p>
            <a:pPr marL="0" indent="0">
              <a:buNone/>
            </a:pPr>
            <a:r>
              <a:rPr lang="en-US" b="1" dirty="0">
                <a:latin typeface="Calibri" panose="020F0502020204030204" pitchFamily="34" charset="0"/>
                <a:ea typeface="Calibri" panose="020F0502020204030204" pitchFamily="34" charset="0"/>
                <a:cs typeface="Arial" panose="020B0604020202020204" pitchFamily="34" charset="0"/>
              </a:rPr>
              <a:t>The Threshold Value = 157.</a:t>
            </a:r>
          </a:p>
        </p:txBody>
      </p:sp>
      <p:cxnSp>
        <p:nvCxnSpPr>
          <p:cNvPr id="7" name="Straight Arrow Connector 6">
            <a:extLst>
              <a:ext uri="{FF2B5EF4-FFF2-40B4-BE49-F238E27FC236}">
                <a16:creationId xmlns:a16="http://schemas.microsoft.com/office/drawing/2014/main" id="{FF03958C-6B4B-4962-8E95-AF9AD79CA884}"/>
              </a:ext>
            </a:extLst>
          </p:cNvPr>
          <p:cNvCxnSpPr/>
          <p:nvPr/>
        </p:nvCxnSpPr>
        <p:spPr>
          <a:xfrm>
            <a:off x="3434732" y="4234648"/>
            <a:ext cx="291064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3F17300A-1773-4823-B148-2EE22319FCE7}"/>
              </a:ext>
            </a:extLst>
          </p:cNvPr>
          <p:cNvSpPr txBox="1"/>
          <p:nvPr/>
        </p:nvSpPr>
        <p:spPr>
          <a:xfrm>
            <a:off x="1557469" y="5253977"/>
            <a:ext cx="1855433" cy="369332"/>
          </a:xfrm>
          <a:prstGeom prst="rect">
            <a:avLst/>
          </a:prstGeom>
          <a:noFill/>
        </p:spPr>
        <p:txBody>
          <a:bodyPr wrap="square" rtlCol="0">
            <a:spAutoFit/>
          </a:bodyPr>
          <a:lstStyle/>
          <a:p>
            <a:r>
              <a:rPr lang="en-US" dirty="0"/>
              <a:t>Median Filter</a:t>
            </a:r>
          </a:p>
        </p:txBody>
      </p:sp>
      <p:sp>
        <p:nvSpPr>
          <p:cNvPr id="9" name="TextBox 8">
            <a:extLst>
              <a:ext uri="{FF2B5EF4-FFF2-40B4-BE49-F238E27FC236}">
                <a16:creationId xmlns:a16="http://schemas.microsoft.com/office/drawing/2014/main" id="{B090FB39-7647-4447-9BF3-9E6861F4F558}"/>
              </a:ext>
            </a:extLst>
          </p:cNvPr>
          <p:cNvSpPr txBox="1"/>
          <p:nvPr/>
        </p:nvSpPr>
        <p:spPr>
          <a:xfrm>
            <a:off x="6602289" y="5253977"/>
            <a:ext cx="2250602" cy="369332"/>
          </a:xfrm>
          <a:prstGeom prst="rect">
            <a:avLst/>
          </a:prstGeom>
          <a:noFill/>
        </p:spPr>
        <p:txBody>
          <a:bodyPr wrap="square" rtlCol="0">
            <a:spAutoFit/>
          </a:bodyPr>
          <a:lstStyle/>
          <a:p>
            <a:r>
              <a:rPr lang="en-US" dirty="0"/>
              <a:t>Threshold image</a:t>
            </a:r>
          </a:p>
        </p:txBody>
      </p:sp>
      <p:sp>
        <p:nvSpPr>
          <p:cNvPr id="10" name="TextBox 9">
            <a:extLst>
              <a:ext uri="{FF2B5EF4-FFF2-40B4-BE49-F238E27FC236}">
                <a16:creationId xmlns:a16="http://schemas.microsoft.com/office/drawing/2014/main" id="{65CD1E3D-21A7-422D-849A-F40EE37B6926}"/>
              </a:ext>
            </a:extLst>
          </p:cNvPr>
          <p:cNvSpPr txBox="1"/>
          <p:nvPr/>
        </p:nvSpPr>
        <p:spPr>
          <a:xfrm>
            <a:off x="4062662" y="3855512"/>
            <a:ext cx="1228430" cy="369332"/>
          </a:xfrm>
          <a:prstGeom prst="rect">
            <a:avLst/>
          </a:prstGeom>
          <a:noFill/>
        </p:spPr>
        <p:txBody>
          <a:bodyPr wrap="square" rtlCol="0">
            <a:spAutoFit/>
          </a:bodyPr>
          <a:lstStyle/>
          <a:p>
            <a:r>
              <a:rPr lang="en-US" dirty="0"/>
              <a:t>Threshold</a:t>
            </a:r>
          </a:p>
        </p:txBody>
      </p:sp>
      <p:pic>
        <p:nvPicPr>
          <p:cNvPr id="12" name="Picture 11">
            <a:extLst>
              <a:ext uri="{FF2B5EF4-FFF2-40B4-BE49-F238E27FC236}">
                <a16:creationId xmlns:a16="http://schemas.microsoft.com/office/drawing/2014/main" id="{7A3C2FE3-2007-4960-AC16-AA2D9E884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130" y="3001043"/>
            <a:ext cx="2228772" cy="2163260"/>
          </a:xfrm>
          <a:prstGeom prst="rect">
            <a:avLst/>
          </a:prstGeom>
        </p:spPr>
      </p:pic>
      <p:pic>
        <p:nvPicPr>
          <p:cNvPr id="14" name="Picture 13">
            <a:extLst>
              <a:ext uri="{FF2B5EF4-FFF2-40B4-BE49-F238E27FC236}">
                <a16:creationId xmlns:a16="http://schemas.microsoft.com/office/drawing/2014/main" id="{3D87FCA6-F2F4-4CC8-8551-610018CAC4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5372" y="3001037"/>
            <a:ext cx="2319234" cy="2163260"/>
          </a:xfrm>
          <a:prstGeom prst="rect">
            <a:avLst/>
          </a:prstGeom>
        </p:spPr>
      </p:pic>
    </p:spTree>
    <p:extLst>
      <p:ext uri="{BB962C8B-B14F-4D97-AF65-F5344CB8AC3E}">
        <p14:creationId xmlns:p14="http://schemas.microsoft.com/office/powerpoint/2010/main" val="2559251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30FA-996B-44E2-8E6A-B97F32A14EDB}"/>
              </a:ext>
            </a:extLst>
          </p:cNvPr>
          <p:cNvSpPr>
            <a:spLocks noGrp="1"/>
          </p:cNvSpPr>
          <p:nvPr>
            <p:ph type="title"/>
          </p:nvPr>
        </p:nvSpPr>
        <p:spPr>
          <a:xfrm>
            <a:off x="838200" y="365125"/>
            <a:ext cx="10515600" cy="895504"/>
          </a:xfrm>
        </p:spPr>
        <p:txBody>
          <a:bodyPr>
            <a:normAutofit/>
          </a:bodyPr>
          <a:lstStyle/>
          <a:p>
            <a:r>
              <a:rPr lang="en-US" sz="3200" b="1" dirty="0">
                <a:solidFill>
                  <a:srgbClr val="00B0F0"/>
                </a:solidFill>
              </a:rPr>
              <a:t>Morphological Operation</a:t>
            </a:r>
            <a:endParaRPr lang="en-US" sz="3200" dirty="0">
              <a:solidFill>
                <a:srgbClr val="FF0000"/>
              </a:solidFill>
            </a:endParaRPr>
          </a:p>
        </p:txBody>
      </p:sp>
      <p:sp>
        <p:nvSpPr>
          <p:cNvPr id="3" name="Content Placeholder 2">
            <a:extLst>
              <a:ext uri="{FF2B5EF4-FFF2-40B4-BE49-F238E27FC236}">
                <a16:creationId xmlns:a16="http://schemas.microsoft.com/office/drawing/2014/main" id="{D617F711-D354-477F-88AF-CEAD71AE90C9}"/>
              </a:ext>
            </a:extLst>
          </p:cNvPr>
          <p:cNvSpPr>
            <a:spLocks noGrp="1"/>
          </p:cNvSpPr>
          <p:nvPr>
            <p:ph idx="1"/>
          </p:nvPr>
        </p:nvSpPr>
        <p:spPr>
          <a:xfrm>
            <a:off x="461639" y="1083077"/>
            <a:ext cx="9312675" cy="5095782"/>
          </a:xfrm>
        </p:spPr>
        <p:txBody>
          <a:bodyPr>
            <a:normAutofit/>
          </a:bodyPr>
          <a:lstStyle/>
          <a:p>
            <a:pPr marL="0" indent="0">
              <a:buNone/>
            </a:pPr>
            <a:r>
              <a:rPr lang="en-US" sz="2400" b="1" dirty="0">
                <a:effectLst/>
                <a:latin typeface="Calibri" panose="020F0502020204030204" pitchFamily="34" charset="0"/>
                <a:ea typeface="Calibri" panose="020F0502020204030204" pitchFamily="34" charset="0"/>
                <a:cs typeface="Arial" panose="020B0604020202020204" pitchFamily="34" charset="0"/>
              </a:rPr>
              <a:t>Morphological operation is defined in dilation, erosion, opening and closing we use opening and closing to remove small objects and small holes with structure element 3X3</a:t>
            </a:r>
          </a:p>
        </p:txBody>
      </p:sp>
      <p:cxnSp>
        <p:nvCxnSpPr>
          <p:cNvPr id="9" name="Straight Arrow Connector 8">
            <a:extLst>
              <a:ext uri="{FF2B5EF4-FFF2-40B4-BE49-F238E27FC236}">
                <a16:creationId xmlns:a16="http://schemas.microsoft.com/office/drawing/2014/main" id="{61F0E974-7887-4E58-8CAC-4A9B77DED512}"/>
              </a:ext>
            </a:extLst>
          </p:cNvPr>
          <p:cNvCxnSpPr>
            <a:cxnSpLocks/>
          </p:cNvCxnSpPr>
          <p:nvPr/>
        </p:nvCxnSpPr>
        <p:spPr>
          <a:xfrm>
            <a:off x="2813169" y="4467225"/>
            <a:ext cx="124485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D1BBBFBE-D7E5-40E7-A4F2-8E6109D3E94F}"/>
              </a:ext>
            </a:extLst>
          </p:cNvPr>
          <p:cNvCxnSpPr>
            <a:cxnSpLocks/>
          </p:cNvCxnSpPr>
          <p:nvPr/>
        </p:nvCxnSpPr>
        <p:spPr>
          <a:xfrm>
            <a:off x="6196542" y="4467225"/>
            <a:ext cx="124485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53684161-DB83-40B6-A507-E36D1F51A65C}"/>
              </a:ext>
            </a:extLst>
          </p:cNvPr>
          <p:cNvSpPr txBox="1"/>
          <p:nvPr/>
        </p:nvSpPr>
        <p:spPr>
          <a:xfrm>
            <a:off x="926976" y="5472822"/>
            <a:ext cx="1855433" cy="369332"/>
          </a:xfrm>
          <a:prstGeom prst="rect">
            <a:avLst/>
          </a:prstGeom>
          <a:noFill/>
        </p:spPr>
        <p:txBody>
          <a:bodyPr wrap="square" rtlCol="0">
            <a:spAutoFit/>
          </a:bodyPr>
          <a:lstStyle/>
          <a:p>
            <a:r>
              <a:rPr lang="en-US" dirty="0"/>
              <a:t>Threshold</a:t>
            </a:r>
          </a:p>
        </p:txBody>
      </p:sp>
      <p:sp>
        <p:nvSpPr>
          <p:cNvPr id="14" name="TextBox 13">
            <a:extLst>
              <a:ext uri="{FF2B5EF4-FFF2-40B4-BE49-F238E27FC236}">
                <a16:creationId xmlns:a16="http://schemas.microsoft.com/office/drawing/2014/main" id="{05D32A35-0B61-4CDF-B267-14FF675F9142}"/>
              </a:ext>
            </a:extLst>
          </p:cNvPr>
          <p:cNvSpPr txBox="1"/>
          <p:nvPr/>
        </p:nvSpPr>
        <p:spPr>
          <a:xfrm>
            <a:off x="4536679" y="5472822"/>
            <a:ext cx="1146332" cy="369332"/>
          </a:xfrm>
          <a:prstGeom prst="rect">
            <a:avLst/>
          </a:prstGeom>
          <a:noFill/>
        </p:spPr>
        <p:txBody>
          <a:bodyPr wrap="square" rtlCol="0">
            <a:spAutoFit/>
          </a:bodyPr>
          <a:lstStyle/>
          <a:p>
            <a:r>
              <a:rPr lang="en-US" dirty="0"/>
              <a:t>Opening</a:t>
            </a:r>
          </a:p>
        </p:txBody>
      </p:sp>
      <p:sp>
        <p:nvSpPr>
          <p:cNvPr id="18" name="TextBox 17">
            <a:extLst>
              <a:ext uri="{FF2B5EF4-FFF2-40B4-BE49-F238E27FC236}">
                <a16:creationId xmlns:a16="http://schemas.microsoft.com/office/drawing/2014/main" id="{A033E0C0-4CDF-4133-A633-40EE2E1C828C}"/>
              </a:ext>
            </a:extLst>
          </p:cNvPr>
          <p:cNvSpPr txBox="1"/>
          <p:nvPr/>
        </p:nvSpPr>
        <p:spPr>
          <a:xfrm>
            <a:off x="8032160" y="5395113"/>
            <a:ext cx="1146332" cy="369332"/>
          </a:xfrm>
          <a:prstGeom prst="rect">
            <a:avLst/>
          </a:prstGeom>
          <a:noFill/>
        </p:spPr>
        <p:txBody>
          <a:bodyPr wrap="square" rtlCol="0">
            <a:spAutoFit/>
          </a:bodyPr>
          <a:lstStyle/>
          <a:p>
            <a:r>
              <a:rPr lang="en-US" dirty="0"/>
              <a:t>Closing</a:t>
            </a:r>
          </a:p>
        </p:txBody>
      </p:sp>
      <p:pic>
        <p:nvPicPr>
          <p:cNvPr id="16" name="Picture 15">
            <a:extLst>
              <a:ext uri="{FF2B5EF4-FFF2-40B4-BE49-F238E27FC236}">
                <a16:creationId xmlns:a16="http://schemas.microsoft.com/office/drawing/2014/main" id="{BFDBE757-B157-4206-97EC-AF1A71BC2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338" y="3231857"/>
            <a:ext cx="2149961" cy="2163260"/>
          </a:xfrm>
          <a:prstGeom prst="rect">
            <a:avLst/>
          </a:prstGeom>
        </p:spPr>
      </p:pic>
      <p:pic>
        <p:nvPicPr>
          <p:cNvPr id="5" name="Picture 4">
            <a:extLst>
              <a:ext uri="{FF2B5EF4-FFF2-40B4-BE49-F238E27FC236}">
                <a16:creationId xmlns:a16="http://schemas.microsoft.com/office/drawing/2014/main" id="{91F732C2-DC03-4AA8-B8B2-7BCFA815A5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8018" y="3231858"/>
            <a:ext cx="2103655" cy="2163260"/>
          </a:xfrm>
          <a:prstGeom prst="rect">
            <a:avLst/>
          </a:prstGeom>
        </p:spPr>
      </p:pic>
      <p:pic>
        <p:nvPicPr>
          <p:cNvPr id="8" name="Picture 7">
            <a:extLst>
              <a:ext uri="{FF2B5EF4-FFF2-40B4-BE49-F238E27FC236}">
                <a16:creationId xmlns:a16="http://schemas.microsoft.com/office/drawing/2014/main" id="{2CE1FCD3-47CD-4C26-8CF8-2AFE89D16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411" y="3231853"/>
            <a:ext cx="2149960" cy="2163260"/>
          </a:xfrm>
          <a:prstGeom prst="rect">
            <a:avLst/>
          </a:prstGeom>
        </p:spPr>
      </p:pic>
    </p:spTree>
    <p:extLst>
      <p:ext uri="{BB962C8B-B14F-4D97-AF65-F5344CB8AC3E}">
        <p14:creationId xmlns:p14="http://schemas.microsoft.com/office/powerpoint/2010/main" val="2787485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30FA-996B-44E2-8E6A-B97F32A14EDB}"/>
              </a:ext>
            </a:extLst>
          </p:cNvPr>
          <p:cNvSpPr>
            <a:spLocks noGrp="1"/>
          </p:cNvSpPr>
          <p:nvPr>
            <p:ph type="title"/>
          </p:nvPr>
        </p:nvSpPr>
        <p:spPr>
          <a:xfrm>
            <a:off x="838200" y="365125"/>
            <a:ext cx="10515600" cy="895504"/>
          </a:xfrm>
        </p:spPr>
        <p:txBody>
          <a:bodyPr>
            <a:normAutofit/>
          </a:bodyPr>
          <a:lstStyle/>
          <a:p>
            <a:r>
              <a:rPr lang="en-US" sz="3200" b="1" dirty="0">
                <a:solidFill>
                  <a:srgbClr val="00B0F0"/>
                </a:solidFill>
              </a:rPr>
              <a:t>Connected Components </a:t>
            </a:r>
            <a:endParaRPr lang="en-US" sz="3200" dirty="0">
              <a:solidFill>
                <a:srgbClr val="FF0000"/>
              </a:solidFill>
            </a:endParaRPr>
          </a:p>
        </p:txBody>
      </p:sp>
      <p:sp>
        <p:nvSpPr>
          <p:cNvPr id="3" name="Content Placeholder 2">
            <a:extLst>
              <a:ext uri="{FF2B5EF4-FFF2-40B4-BE49-F238E27FC236}">
                <a16:creationId xmlns:a16="http://schemas.microsoft.com/office/drawing/2014/main" id="{D617F711-D354-477F-88AF-CEAD71AE90C9}"/>
              </a:ext>
            </a:extLst>
          </p:cNvPr>
          <p:cNvSpPr>
            <a:spLocks noGrp="1"/>
          </p:cNvSpPr>
          <p:nvPr>
            <p:ph idx="1"/>
          </p:nvPr>
        </p:nvSpPr>
        <p:spPr>
          <a:xfrm>
            <a:off x="838200" y="1100831"/>
            <a:ext cx="8572131" cy="4989249"/>
          </a:xfrm>
        </p:spPr>
        <p:txBody>
          <a:bodyPr>
            <a:normAutofit/>
          </a:bodyPr>
          <a:lstStyle/>
          <a:p>
            <a:pPr marL="0" indent="0">
              <a:buNone/>
            </a:pPr>
            <a:r>
              <a:rPr lang="en-US" sz="1800" b="1" dirty="0">
                <a:effectLst/>
                <a:latin typeface="Calibri" panose="020F0502020204030204" pitchFamily="34" charset="0"/>
                <a:ea typeface="Calibri" panose="020F0502020204030204" pitchFamily="34" charset="0"/>
                <a:cs typeface="Arial" panose="020B0604020202020204" pitchFamily="34" charset="0"/>
              </a:rPr>
              <a:t>We use blob analysis and connected components to detect objects in image and then we segmented them and classify each image </a:t>
            </a:r>
            <a:r>
              <a:rPr lang="en-US" b="1" dirty="0">
                <a:latin typeface="Calibri" panose="020F0502020204030204" pitchFamily="34" charset="0"/>
                <a:ea typeface="Calibri" panose="020F0502020204030204" pitchFamily="34" charset="0"/>
                <a:cs typeface="Arial" panose="020B0604020202020204" pitchFamily="34" charset="0"/>
              </a:rPr>
              <a:t>we use 4 connectivity </a:t>
            </a:r>
          </a:p>
          <a:p>
            <a:pPr marL="0" indent="0">
              <a:buNone/>
            </a:pPr>
            <a:endParaRPr lang="en-US" sz="18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F912820B-025C-4BBF-A660-9434136639F8}"/>
              </a:ext>
            </a:extLst>
          </p:cNvPr>
          <p:cNvSpPr txBox="1"/>
          <p:nvPr/>
        </p:nvSpPr>
        <p:spPr>
          <a:xfrm>
            <a:off x="2021150" y="5078839"/>
            <a:ext cx="988935" cy="369332"/>
          </a:xfrm>
          <a:prstGeom prst="rect">
            <a:avLst/>
          </a:prstGeom>
          <a:noFill/>
        </p:spPr>
        <p:txBody>
          <a:bodyPr wrap="square" rtlCol="0">
            <a:spAutoFit/>
          </a:bodyPr>
          <a:lstStyle/>
          <a:p>
            <a:r>
              <a:rPr lang="en-US" dirty="0"/>
              <a:t>Closing </a:t>
            </a:r>
          </a:p>
        </p:txBody>
      </p:sp>
      <p:cxnSp>
        <p:nvCxnSpPr>
          <p:cNvPr id="6" name="Straight Arrow Connector 5">
            <a:extLst>
              <a:ext uri="{FF2B5EF4-FFF2-40B4-BE49-F238E27FC236}">
                <a16:creationId xmlns:a16="http://schemas.microsoft.com/office/drawing/2014/main" id="{7C93EA5F-72C9-4076-8D71-15E20A3E7791}"/>
              </a:ext>
            </a:extLst>
          </p:cNvPr>
          <p:cNvCxnSpPr>
            <a:cxnSpLocks/>
          </p:cNvCxnSpPr>
          <p:nvPr/>
        </p:nvCxnSpPr>
        <p:spPr>
          <a:xfrm>
            <a:off x="3840887" y="4245274"/>
            <a:ext cx="2330018"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F3BE16AC-3214-4187-81B5-86E869CBA697}"/>
              </a:ext>
            </a:extLst>
          </p:cNvPr>
          <p:cNvSpPr txBox="1"/>
          <p:nvPr/>
        </p:nvSpPr>
        <p:spPr>
          <a:xfrm>
            <a:off x="6537341" y="5011045"/>
            <a:ext cx="1925715" cy="369332"/>
          </a:xfrm>
          <a:prstGeom prst="rect">
            <a:avLst/>
          </a:prstGeom>
          <a:noFill/>
        </p:spPr>
        <p:txBody>
          <a:bodyPr wrap="square" rtlCol="0">
            <a:spAutoFit/>
          </a:bodyPr>
          <a:lstStyle/>
          <a:p>
            <a:r>
              <a:rPr lang="en-US" dirty="0"/>
              <a:t>Labeled Image  </a:t>
            </a:r>
          </a:p>
        </p:txBody>
      </p:sp>
      <p:sp>
        <p:nvSpPr>
          <p:cNvPr id="11" name="TextBox 10">
            <a:extLst>
              <a:ext uri="{FF2B5EF4-FFF2-40B4-BE49-F238E27FC236}">
                <a16:creationId xmlns:a16="http://schemas.microsoft.com/office/drawing/2014/main" id="{7CAC828B-008C-4853-81EF-02C41EC3ECF3}"/>
              </a:ext>
            </a:extLst>
          </p:cNvPr>
          <p:cNvSpPr txBox="1"/>
          <p:nvPr/>
        </p:nvSpPr>
        <p:spPr>
          <a:xfrm>
            <a:off x="3872051" y="3872342"/>
            <a:ext cx="2414079" cy="307777"/>
          </a:xfrm>
          <a:prstGeom prst="rect">
            <a:avLst/>
          </a:prstGeom>
          <a:noFill/>
        </p:spPr>
        <p:txBody>
          <a:bodyPr wrap="square" rtlCol="0">
            <a:spAutoFit/>
          </a:bodyPr>
          <a:lstStyle/>
          <a:p>
            <a:r>
              <a:rPr lang="en-US" sz="1400" dirty="0"/>
              <a:t>Connected Components</a:t>
            </a:r>
          </a:p>
        </p:txBody>
      </p:sp>
      <p:pic>
        <p:nvPicPr>
          <p:cNvPr id="12" name="Picture 11">
            <a:extLst>
              <a:ext uri="{FF2B5EF4-FFF2-40B4-BE49-F238E27FC236}">
                <a16:creationId xmlns:a16="http://schemas.microsoft.com/office/drawing/2014/main" id="{62792D16-BD53-4780-8252-FD81F44F8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309" y="2876746"/>
            <a:ext cx="2555578" cy="2163260"/>
          </a:xfrm>
          <a:prstGeom prst="rect">
            <a:avLst/>
          </a:prstGeom>
        </p:spPr>
      </p:pic>
      <p:pic>
        <p:nvPicPr>
          <p:cNvPr id="7" name="Picture 6">
            <a:extLst>
              <a:ext uri="{FF2B5EF4-FFF2-40B4-BE49-F238E27FC236}">
                <a16:creationId xmlns:a16="http://schemas.microsoft.com/office/drawing/2014/main" id="{F50FFF66-9A1F-4326-99E4-933A6603B2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0905" y="2876745"/>
            <a:ext cx="2555578" cy="2163261"/>
          </a:xfrm>
          <a:prstGeom prst="rect">
            <a:avLst/>
          </a:prstGeom>
        </p:spPr>
      </p:pic>
    </p:spTree>
    <p:extLst>
      <p:ext uri="{BB962C8B-B14F-4D97-AF65-F5344CB8AC3E}">
        <p14:creationId xmlns:p14="http://schemas.microsoft.com/office/powerpoint/2010/main" val="3478945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30FA-996B-44E2-8E6A-B97F32A14EDB}"/>
              </a:ext>
            </a:extLst>
          </p:cNvPr>
          <p:cNvSpPr>
            <a:spLocks noGrp="1"/>
          </p:cNvSpPr>
          <p:nvPr>
            <p:ph type="title"/>
          </p:nvPr>
        </p:nvSpPr>
        <p:spPr>
          <a:xfrm>
            <a:off x="838200" y="365125"/>
            <a:ext cx="10515600" cy="895504"/>
          </a:xfrm>
        </p:spPr>
        <p:txBody>
          <a:bodyPr>
            <a:normAutofit/>
          </a:bodyPr>
          <a:lstStyle/>
          <a:p>
            <a:r>
              <a:rPr lang="en-US" sz="3200" b="1" dirty="0">
                <a:solidFill>
                  <a:srgbClr val="00B0F0"/>
                </a:solidFill>
              </a:rPr>
              <a:t>Classification</a:t>
            </a:r>
            <a:endParaRPr lang="en-US" sz="3200" dirty="0">
              <a:solidFill>
                <a:srgbClr val="FF0000"/>
              </a:solidFill>
            </a:endParaRPr>
          </a:p>
        </p:txBody>
      </p:sp>
      <p:sp>
        <p:nvSpPr>
          <p:cNvPr id="3" name="Content Placeholder 2">
            <a:extLst>
              <a:ext uri="{FF2B5EF4-FFF2-40B4-BE49-F238E27FC236}">
                <a16:creationId xmlns:a16="http://schemas.microsoft.com/office/drawing/2014/main" id="{D617F711-D354-477F-88AF-CEAD71AE90C9}"/>
              </a:ext>
            </a:extLst>
          </p:cNvPr>
          <p:cNvSpPr>
            <a:spLocks noGrp="1"/>
          </p:cNvSpPr>
          <p:nvPr>
            <p:ph idx="1"/>
          </p:nvPr>
        </p:nvSpPr>
        <p:spPr>
          <a:xfrm>
            <a:off x="776057" y="1233997"/>
            <a:ext cx="8714172" cy="4927106"/>
          </a:xfrm>
        </p:spPr>
        <p:txBody>
          <a:bodyPr>
            <a:normAutofit/>
          </a:bodyPr>
          <a:lstStyle/>
          <a:p>
            <a:pPr marL="0" indent="0">
              <a:buNone/>
            </a:pPr>
            <a:r>
              <a:rPr lang="en-US" sz="2400" b="1" dirty="0">
                <a:effectLst/>
                <a:latin typeface="Calibri" panose="020F0502020204030204" pitchFamily="34" charset="0"/>
                <a:ea typeface="Calibri" panose="020F0502020204030204" pitchFamily="34" charset="0"/>
                <a:cs typeface="Arial" panose="020B0604020202020204" pitchFamily="34" charset="0"/>
              </a:rPr>
              <a:t>After detecting blobs in images we can classify images to Normal images and abnormal images, images with one more blob it classify as abnormal, and less than 2 blob it classify as normal image</a:t>
            </a:r>
          </a:p>
        </p:txBody>
      </p:sp>
      <p:sp>
        <p:nvSpPr>
          <p:cNvPr id="6" name="TextBox 5">
            <a:extLst>
              <a:ext uri="{FF2B5EF4-FFF2-40B4-BE49-F238E27FC236}">
                <a16:creationId xmlns:a16="http://schemas.microsoft.com/office/drawing/2014/main" id="{B5042D7D-5278-4D33-B814-5823C93E6C5B}"/>
              </a:ext>
            </a:extLst>
          </p:cNvPr>
          <p:cNvSpPr txBox="1"/>
          <p:nvPr/>
        </p:nvSpPr>
        <p:spPr>
          <a:xfrm>
            <a:off x="1482115" y="4927906"/>
            <a:ext cx="1305572" cy="369332"/>
          </a:xfrm>
          <a:prstGeom prst="rect">
            <a:avLst/>
          </a:prstGeom>
          <a:noFill/>
        </p:spPr>
        <p:txBody>
          <a:bodyPr wrap="square" rtlCol="0">
            <a:spAutoFit/>
          </a:bodyPr>
          <a:lstStyle/>
          <a:p>
            <a:r>
              <a:rPr lang="en-US" dirty="0"/>
              <a:t>Non Tumor</a:t>
            </a:r>
          </a:p>
        </p:txBody>
      </p:sp>
      <p:sp>
        <p:nvSpPr>
          <p:cNvPr id="11" name="TextBox 10">
            <a:extLst>
              <a:ext uri="{FF2B5EF4-FFF2-40B4-BE49-F238E27FC236}">
                <a16:creationId xmlns:a16="http://schemas.microsoft.com/office/drawing/2014/main" id="{6854B0FB-118C-4BE9-B86F-0B8A85159B7B}"/>
              </a:ext>
            </a:extLst>
          </p:cNvPr>
          <p:cNvSpPr txBox="1"/>
          <p:nvPr/>
        </p:nvSpPr>
        <p:spPr>
          <a:xfrm>
            <a:off x="5902287" y="4927906"/>
            <a:ext cx="849574" cy="369332"/>
          </a:xfrm>
          <a:prstGeom prst="rect">
            <a:avLst/>
          </a:prstGeom>
          <a:noFill/>
        </p:spPr>
        <p:txBody>
          <a:bodyPr wrap="square" rtlCol="0">
            <a:spAutoFit/>
          </a:bodyPr>
          <a:lstStyle/>
          <a:p>
            <a:r>
              <a:rPr lang="en-US" dirty="0"/>
              <a:t>Tumor</a:t>
            </a:r>
          </a:p>
        </p:txBody>
      </p:sp>
      <p:cxnSp>
        <p:nvCxnSpPr>
          <p:cNvPr id="15" name="Straight Arrow Connector 14">
            <a:extLst>
              <a:ext uri="{FF2B5EF4-FFF2-40B4-BE49-F238E27FC236}">
                <a16:creationId xmlns:a16="http://schemas.microsoft.com/office/drawing/2014/main" id="{13711BC2-C761-4C92-B49D-5EABA4B9B5C1}"/>
              </a:ext>
            </a:extLst>
          </p:cNvPr>
          <p:cNvCxnSpPr>
            <a:cxnSpLocks/>
          </p:cNvCxnSpPr>
          <p:nvPr/>
        </p:nvCxnSpPr>
        <p:spPr>
          <a:xfrm>
            <a:off x="3018408" y="4124534"/>
            <a:ext cx="2486048" cy="0"/>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2242803F-20C6-4518-8B1F-B3AF54347AAC}"/>
              </a:ext>
            </a:extLst>
          </p:cNvPr>
          <p:cNvSpPr txBox="1"/>
          <p:nvPr/>
        </p:nvSpPr>
        <p:spPr>
          <a:xfrm>
            <a:off x="3640885" y="3816756"/>
            <a:ext cx="1401424" cy="307777"/>
          </a:xfrm>
          <a:prstGeom prst="rect">
            <a:avLst/>
          </a:prstGeom>
          <a:noFill/>
        </p:spPr>
        <p:txBody>
          <a:bodyPr wrap="square" rtlCol="0">
            <a:spAutoFit/>
          </a:bodyPr>
          <a:lstStyle/>
          <a:p>
            <a:r>
              <a:rPr lang="en-US" sz="1400" dirty="0"/>
              <a:t>Classification</a:t>
            </a:r>
          </a:p>
        </p:txBody>
      </p:sp>
      <p:pic>
        <p:nvPicPr>
          <p:cNvPr id="5" name="Picture 4">
            <a:extLst>
              <a:ext uri="{FF2B5EF4-FFF2-40B4-BE49-F238E27FC236}">
                <a16:creationId xmlns:a16="http://schemas.microsoft.com/office/drawing/2014/main" id="{AE68720A-1007-45F5-BC93-4F065F222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583" y="3013381"/>
            <a:ext cx="1647825" cy="1914525"/>
          </a:xfrm>
          <a:prstGeom prst="rect">
            <a:avLst/>
          </a:prstGeom>
        </p:spPr>
      </p:pic>
      <p:pic>
        <p:nvPicPr>
          <p:cNvPr id="9" name="Picture 8">
            <a:extLst>
              <a:ext uri="{FF2B5EF4-FFF2-40B4-BE49-F238E27FC236}">
                <a16:creationId xmlns:a16="http://schemas.microsoft.com/office/drawing/2014/main" id="{EC036B8B-96A6-42B7-9F5D-AD0FB912AC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4456" y="3013381"/>
            <a:ext cx="1645237" cy="1914525"/>
          </a:xfrm>
          <a:prstGeom prst="rect">
            <a:avLst/>
          </a:prstGeom>
        </p:spPr>
      </p:pic>
    </p:spTree>
    <p:extLst>
      <p:ext uri="{BB962C8B-B14F-4D97-AF65-F5344CB8AC3E}">
        <p14:creationId xmlns:p14="http://schemas.microsoft.com/office/powerpoint/2010/main" val="1214245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9B41F-CD9F-4475-A942-670579829E12}"/>
              </a:ext>
            </a:extLst>
          </p:cNvPr>
          <p:cNvSpPr>
            <a:spLocks noGrp="1"/>
          </p:cNvSpPr>
          <p:nvPr>
            <p:ph type="title"/>
          </p:nvPr>
        </p:nvSpPr>
        <p:spPr/>
        <p:txBody>
          <a:bodyPr>
            <a:normAutofit/>
          </a:bodyPr>
          <a:lstStyle/>
          <a:p>
            <a:r>
              <a:rPr lang="en-US" sz="4000" b="1" dirty="0">
                <a:solidFill>
                  <a:srgbClr val="00B0F0"/>
                </a:solidFill>
                <a:effectLst/>
                <a:latin typeface="Calibri" panose="020F0502020204030204" pitchFamily="34" charset="0"/>
                <a:ea typeface="Calibri" panose="020F0502020204030204" pitchFamily="34" charset="0"/>
                <a:cs typeface="Arial" panose="020B0604020202020204" pitchFamily="34" charset="0"/>
              </a:rPr>
              <a:t>Accuracy</a:t>
            </a:r>
            <a:endParaRPr lang="en-US" sz="4000" dirty="0">
              <a:solidFill>
                <a:srgbClr val="00B0F0"/>
              </a:solidFill>
            </a:endParaRPr>
          </a:p>
        </p:txBody>
      </p:sp>
      <p:sp>
        <p:nvSpPr>
          <p:cNvPr id="3" name="Content Placeholder 2">
            <a:extLst>
              <a:ext uri="{FF2B5EF4-FFF2-40B4-BE49-F238E27FC236}">
                <a16:creationId xmlns:a16="http://schemas.microsoft.com/office/drawing/2014/main" id="{99BF9450-8FBF-48A1-B5D0-FE750A48ABBC}"/>
              </a:ext>
            </a:extLst>
          </p:cNvPr>
          <p:cNvSpPr>
            <a:spLocks noGrp="1"/>
          </p:cNvSpPr>
          <p:nvPr>
            <p:ph idx="1"/>
          </p:nvPr>
        </p:nvSpPr>
        <p:spPr>
          <a:xfrm>
            <a:off x="677333" y="1367161"/>
            <a:ext cx="10694961" cy="5211192"/>
          </a:xfrm>
        </p:spPr>
        <p:txBody>
          <a:bodyPr>
            <a:normAutofit/>
          </a:bodyPr>
          <a:lstStyle/>
          <a:p>
            <a:r>
              <a:rPr lang="en-US" sz="3200" dirty="0">
                <a:solidFill>
                  <a:srgbClr val="00B0F0"/>
                </a:solidFill>
              </a:rPr>
              <a:t> Accuracy from confusion Matrix</a:t>
            </a:r>
          </a:p>
          <a:p>
            <a:endParaRPr lang="en-US" sz="1600" dirty="0">
              <a:solidFill>
                <a:srgbClr val="00B0F0"/>
              </a:solidFill>
            </a:endParaRPr>
          </a:p>
          <a:p>
            <a:endParaRPr lang="en-US" sz="3200" dirty="0">
              <a:solidFill>
                <a:srgbClr val="00B0F0"/>
              </a:solidFill>
            </a:endParaRPr>
          </a:p>
        </p:txBody>
      </p:sp>
      <p:graphicFrame>
        <p:nvGraphicFramePr>
          <p:cNvPr id="7" name="Table 6">
            <a:extLst>
              <a:ext uri="{FF2B5EF4-FFF2-40B4-BE49-F238E27FC236}">
                <a16:creationId xmlns:a16="http://schemas.microsoft.com/office/drawing/2014/main" id="{F6991425-36D6-4E8E-8C0D-0D874D6B3D8E}"/>
              </a:ext>
            </a:extLst>
          </p:cNvPr>
          <p:cNvGraphicFramePr>
            <a:graphicFrameLocks noGrp="1"/>
          </p:cNvGraphicFramePr>
          <p:nvPr>
            <p:extLst>
              <p:ext uri="{D42A27DB-BD31-4B8C-83A1-F6EECF244321}">
                <p14:modId xmlns:p14="http://schemas.microsoft.com/office/powerpoint/2010/main" val="1776898081"/>
              </p:ext>
            </p:extLst>
          </p:nvPr>
        </p:nvGraphicFramePr>
        <p:xfrm>
          <a:off x="677332" y="1930400"/>
          <a:ext cx="9469845" cy="1802972"/>
        </p:xfrm>
        <a:graphic>
          <a:graphicData uri="http://schemas.openxmlformats.org/drawingml/2006/table">
            <a:tbl>
              <a:tblPr firstRow="1" bandRow="1">
                <a:tableStyleId>{5C22544A-7EE6-4342-B048-85BDC9FD1C3A}</a:tableStyleId>
              </a:tblPr>
              <a:tblGrid>
                <a:gridCol w="3156615">
                  <a:extLst>
                    <a:ext uri="{9D8B030D-6E8A-4147-A177-3AD203B41FA5}">
                      <a16:colId xmlns:a16="http://schemas.microsoft.com/office/drawing/2014/main" val="1107864178"/>
                    </a:ext>
                  </a:extLst>
                </a:gridCol>
                <a:gridCol w="3156615">
                  <a:extLst>
                    <a:ext uri="{9D8B030D-6E8A-4147-A177-3AD203B41FA5}">
                      <a16:colId xmlns:a16="http://schemas.microsoft.com/office/drawing/2014/main" val="3962873972"/>
                    </a:ext>
                  </a:extLst>
                </a:gridCol>
                <a:gridCol w="3156615">
                  <a:extLst>
                    <a:ext uri="{9D8B030D-6E8A-4147-A177-3AD203B41FA5}">
                      <a16:colId xmlns:a16="http://schemas.microsoft.com/office/drawing/2014/main" val="3737967905"/>
                    </a:ext>
                  </a:extLst>
                </a:gridCol>
              </a:tblGrid>
              <a:tr h="0">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Tumor</a:t>
                      </a:r>
                    </a:p>
                    <a:p>
                      <a:endParaRPr lang="en-US" dirty="0"/>
                    </a:p>
                  </a:txBody>
                  <a:tcPr/>
                </a:tc>
                <a:tc>
                  <a:txBody>
                    <a:bodyPr/>
                    <a:lstStyle/>
                    <a:p>
                      <a:r>
                        <a:rPr lang="en-US" dirty="0"/>
                        <a:t>Non-Tumor</a:t>
                      </a:r>
                    </a:p>
                    <a:p>
                      <a:endParaRPr lang="en-US" dirty="0"/>
                    </a:p>
                  </a:txBody>
                  <a:tcPr/>
                </a:tc>
                <a:extLst>
                  <a:ext uri="{0D108BD9-81ED-4DB2-BD59-A6C34878D82A}">
                    <a16:rowId xmlns:a16="http://schemas.microsoft.com/office/drawing/2014/main" val="919391122"/>
                  </a:ext>
                </a:extLst>
              </a:tr>
              <a:tr h="581446">
                <a:tc>
                  <a:txBody>
                    <a:bodyPr/>
                    <a:lstStyle/>
                    <a:p>
                      <a:endParaRPr lang="en-US" dirty="0"/>
                    </a:p>
                  </a:txBody>
                  <a:tcPr/>
                </a:tc>
                <a:tc>
                  <a:txBody>
                    <a:bodyPr/>
                    <a:lstStyle/>
                    <a:p>
                      <a:r>
                        <a:rPr lang="en-US" sz="1800" b="0" i="0" u="none" strike="noStrike" baseline="0" dirty="0">
                          <a:solidFill>
                            <a:srgbClr val="B82446"/>
                          </a:solidFill>
                          <a:latin typeface="Verdana" panose="020B0604030504040204" pitchFamily="34" charset="0"/>
                        </a:rPr>
                        <a:t>TN= 33</a:t>
                      </a:r>
                      <a:endParaRPr lang="en-US" dirty="0"/>
                    </a:p>
                  </a:txBody>
                  <a:tcPr/>
                </a:tc>
                <a:tc>
                  <a:txBody>
                    <a:bodyPr/>
                    <a:lstStyle/>
                    <a:p>
                      <a:r>
                        <a:rPr lang="en-US" sz="1800" b="0" i="0" u="none" strike="noStrike" baseline="0" dirty="0">
                          <a:solidFill>
                            <a:srgbClr val="B82446"/>
                          </a:solidFill>
                          <a:latin typeface="Verdana" panose="020B0604030504040204" pitchFamily="34" charset="0"/>
                        </a:rPr>
                        <a:t>FP= 0 </a:t>
                      </a:r>
                      <a:endParaRPr lang="en-US" dirty="0"/>
                    </a:p>
                  </a:txBody>
                  <a:tcPr/>
                </a:tc>
                <a:extLst>
                  <a:ext uri="{0D108BD9-81ED-4DB2-BD59-A6C34878D82A}">
                    <a16:rowId xmlns:a16="http://schemas.microsoft.com/office/drawing/2014/main" val="3028356490"/>
                  </a:ext>
                </a:extLst>
              </a:tr>
              <a:tr h="581446">
                <a:tc>
                  <a:txBody>
                    <a:bodyPr/>
                    <a:lstStyle/>
                    <a:p>
                      <a:endParaRPr lang="en-US" dirty="0"/>
                    </a:p>
                  </a:txBody>
                  <a:tcPr/>
                </a:tc>
                <a:tc>
                  <a:txBody>
                    <a:bodyPr/>
                    <a:lstStyle/>
                    <a:p>
                      <a:r>
                        <a:rPr lang="en-US" sz="1800" b="0" i="0" u="none" strike="noStrike" baseline="0" dirty="0">
                          <a:solidFill>
                            <a:srgbClr val="B82446"/>
                          </a:solidFill>
                          <a:latin typeface="Verdana" panose="020B0604030504040204" pitchFamily="34" charset="0"/>
                        </a:rPr>
                        <a:t>FN= 26</a:t>
                      </a:r>
                      <a:endParaRPr lang="en-US" dirty="0"/>
                    </a:p>
                  </a:txBody>
                  <a:tcPr/>
                </a:tc>
                <a:tc>
                  <a:txBody>
                    <a:bodyPr/>
                    <a:lstStyle/>
                    <a:p>
                      <a:r>
                        <a:rPr lang="en-US" sz="1800" b="0" i="0" u="none" strike="noStrike" baseline="0" dirty="0">
                          <a:solidFill>
                            <a:srgbClr val="B82446"/>
                          </a:solidFill>
                          <a:latin typeface="Verdana" panose="020B0604030504040204" pitchFamily="34" charset="0"/>
                        </a:rPr>
                        <a:t>TP= 32</a:t>
                      </a:r>
                      <a:endParaRPr lang="en-US" dirty="0"/>
                    </a:p>
                  </a:txBody>
                  <a:tcPr/>
                </a:tc>
                <a:extLst>
                  <a:ext uri="{0D108BD9-81ED-4DB2-BD59-A6C34878D82A}">
                    <a16:rowId xmlns:a16="http://schemas.microsoft.com/office/drawing/2014/main" val="1979194198"/>
                  </a:ext>
                </a:extLst>
              </a:tr>
            </a:tbl>
          </a:graphicData>
        </a:graphic>
      </p:graphicFrame>
      <p:pic>
        <p:nvPicPr>
          <p:cNvPr id="8" name="Picture 7">
            <a:extLst>
              <a:ext uri="{FF2B5EF4-FFF2-40B4-BE49-F238E27FC236}">
                <a16:creationId xmlns:a16="http://schemas.microsoft.com/office/drawing/2014/main" id="{C6FC64E2-E549-4B74-BBEB-03941EB4B570}"/>
              </a:ext>
            </a:extLst>
          </p:cNvPr>
          <p:cNvPicPr>
            <a:picLocks noChangeAspect="1"/>
          </p:cNvPicPr>
          <p:nvPr/>
        </p:nvPicPr>
        <p:blipFill>
          <a:blip r:embed="rId2">
            <a:duotone>
              <a:schemeClr val="accent1">
                <a:shade val="45000"/>
                <a:satMod val="135000"/>
              </a:schemeClr>
              <a:prstClr val="white"/>
            </a:duotone>
          </a:blip>
          <a:stretch>
            <a:fillRect/>
          </a:stretch>
        </p:blipFill>
        <p:spPr>
          <a:xfrm>
            <a:off x="677332" y="4027212"/>
            <a:ext cx="4298336" cy="662902"/>
          </a:xfrm>
          <a:prstGeom prst="rect">
            <a:avLst/>
          </a:prstGeom>
        </p:spPr>
      </p:pic>
      <p:pic>
        <p:nvPicPr>
          <p:cNvPr id="9" name="Picture 8">
            <a:extLst>
              <a:ext uri="{FF2B5EF4-FFF2-40B4-BE49-F238E27FC236}">
                <a16:creationId xmlns:a16="http://schemas.microsoft.com/office/drawing/2014/main" id="{BE00C5F8-F007-42D1-8BAA-F4C5BA30327F}"/>
              </a:ext>
            </a:extLst>
          </p:cNvPr>
          <p:cNvPicPr>
            <a:picLocks noChangeAspect="1"/>
          </p:cNvPicPr>
          <p:nvPr/>
        </p:nvPicPr>
        <p:blipFill>
          <a:blip r:embed="rId3">
            <a:duotone>
              <a:schemeClr val="accent1">
                <a:shade val="45000"/>
                <a:satMod val="135000"/>
              </a:schemeClr>
              <a:prstClr val="white"/>
            </a:duotone>
          </a:blip>
          <a:stretch>
            <a:fillRect/>
          </a:stretch>
        </p:blipFill>
        <p:spPr>
          <a:xfrm>
            <a:off x="5218118" y="4031830"/>
            <a:ext cx="4901214" cy="662902"/>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8443C4B-4CCE-4E77-A9EA-C2DCA79E4358}"/>
                  </a:ext>
                </a:extLst>
              </p:cNvPr>
              <p:cNvSpPr txBox="1"/>
              <p:nvPr/>
            </p:nvSpPr>
            <p:spPr>
              <a:xfrm>
                <a:off x="572610" y="4737443"/>
                <a:ext cx="9574567" cy="1576585"/>
              </a:xfrm>
              <a:prstGeom prst="rect">
                <a:avLst/>
              </a:prstGeom>
              <a:noFill/>
            </p:spPr>
            <p:txBody>
              <a:bodyPr wrap="square">
                <a:spAutoFit/>
              </a:bodyPr>
              <a:lstStyle/>
              <a:p>
                <a:r>
                  <a:rPr lang="en-US" sz="2800" b="1" dirty="0">
                    <a:solidFill>
                      <a:srgbClr val="00B0F0"/>
                    </a:solidFill>
                  </a:rPr>
                  <a:t>The accuracy of the classifier is:</a:t>
                </a:r>
              </a:p>
              <a:p>
                <a14:m>
                  <m:oMath xmlns:m="http://schemas.openxmlformats.org/officeDocument/2006/math">
                    <m:r>
                      <a:rPr lang="en-US" sz="2800" b="1" i="1" smtClean="0">
                        <a:solidFill>
                          <a:schemeClr val="tx1"/>
                        </a:solidFill>
                        <a:latin typeface="Cambria Math" panose="02040503050406030204" pitchFamily="18" charset="0"/>
                      </a:rPr>
                      <m:t>𝑨𝒄𝒄𝒖𝒓𝒂𝒄𝒚</m:t>
                    </m:r>
                    <m:r>
                      <a:rPr lang="en-US" sz="2800" b="1" i="1" smtClean="0">
                        <a:solidFill>
                          <a:schemeClr val="tx1"/>
                        </a:solidFill>
                        <a:latin typeface="Cambria Math" panose="02040503050406030204" pitchFamily="18" charset="0"/>
                      </a:rPr>
                      <m:t>=</m:t>
                    </m:r>
                    <m:f>
                      <m:fPr>
                        <m:ctrlPr>
                          <a:rPr lang="en-US" sz="2800" b="1" i="1" smtClean="0">
                            <a:solidFill>
                              <a:schemeClr val="tx1"/>
                            </a:solidFill>
                            <a:latin typeface="Cambria Math" panose="02040503050406030204" pitchFamily="18" charset="0"/>
                          </a:rPr>
                        </m:ctrlPr>
                      </m:fPr>
                      <m:num>
                        <m:r>
                          <a:rPr lang="en-US" sz="2800" b="1" i="1" smtClean="0">
                            <a:solidFill>
                              <a:schemeClr val="tx1"/>
                            </a:solidFill>
                            <a:latin typeface="Cambria Math" panose="02040503050406030204" pitchFamily="18" charset="0"/>
                          </a:rPr>
                          <m:t>𝟑𝟐</m:t>
                        </m:r>
                        <m:r>
                          <a:rPr lang="en-US" sz="2800" b="1"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𝟑𝟑</m:t>
                        </m:r>
                      </m:num>
                      <m:den>
                        <m:r>
                          <a:rPr lang="en-US" sz="2800" b="1" i="1" smtClean="0">
                            <a:solidFill>
                              <a:schemeClr val="tx1"/>
                            </a:solidFill>
                            <a:latin typeface="Cambria Math" panose="02040503050406030204" pitchFamily="18" charset="0"/>
                          </a:rPr>
                          <m:t>𝟑𝟐</m:t>
                        </m:r>
                        <m:r>
                          <a:rPr lang="en-US" sz="2800" b="1"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𝟑𝟑</m:t>
                        </m:r>
                        <m:r>
                          <a:rPr lang="en-US" sz="2800" b="1"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𝟎</m:t>
                        </m:r>
                        <m:r>
                          <a:rPr lang="en-US" sz="2800" b="1"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𝟐𝟔</m:t>
                        </m:r>
                      </m:den>
                    </m:f>
                  </m:oMath>
                </a14:m>
                <a:r>
                  <a:rPr lang="en-US" sz="2800" b="1" dirty="0">
                    <a:solidFill>
                      <a:schemeClr val="tx1"/>
                    </a:solidFill>
                  </a:rPr>
                  <a:t> =71.4 %</a:t>
                </a:r>
              </a:p>
              <a:p>
                <a:endParaRPr lang="en-US" sz="2800" b="1" dirty="0">
                  <a:solidFill>
                    <a:srgbClr val="00B0F0"/>
                  </a:solidFill>
                </a:endParaRPr>
              </a:p>
            </p:txBody>
          </p:sp>
        </mc:Choice>
        <mc:Fallback xmlns="">
          <p:sp>
            <p:nvSpPr>
              <p:cNvPr id="11" name="TextBox 10">
                <a:extLst>
                  <a:ext uri="{FF2B5EF4-FFF2-40B4-BE49-F238E27FC236}">
                    <a16:creationId xmlns:a16="http://schemas.microsoft.com/office/drawing/2014/main" id="{C8443C4B-4CCE-4E77-A9EA-C2DCA79E4358}"/>
                  </a:ext>
                </a:extLst>
              </p:cNvPr>
              <p:cNvSpPr txBox="1">
                <a:spLocks noRot="1" noChangeAspect="1" noMove="1" noResize="1" noEditPoints="1" noAdjustHandles="1" noChangeArrowheads="1" noChangeShapeType="1" noTextEdit="1"/>
              </p:cNvSpPr>
              <p:nvPr/>
            </p:nvSpPr>
            <p:spPr>
              <a:xfrm>
                <a:off x="572610" y="4737443"/>
                <a:ext cx="9574567" cy="1576585"/>
              </a:xfrm>
              <a:prstGeom prst="rect">
                <a:avLst/>
              </a:prstGeom>
              <a:blipFill>
                <a:blip r:embed="rId4"/>
                <a:stretch>
                  <a:fillRect l="-1337" t="-3475"/>
                </a:stretch>
              </a:blipFill>
            </p:spPr>
            <p:txBody>
              <a:bodyPr/>
              <a:lstStyle/>
              <a:p>
                <a:r>
                  <a:rPr lang="en-US">
                    <a:noFill/>
                  </a:rPr>
                  <a:t> </a:t>
                </a:r>
              </a:p>
            </p:txBody>
          </p:sp>
        </mc:Fallback>
      </mc:AlternateContent>
    </p:spTree>
    <p:extLst>
      <p:ext uri="{BB962C8B-B14F-4D97-AF65-F5344CB8AC3E}">
        <p14:creationId xmlns:p14="http://schemas.microsoft.com/office/powerpoint/2010/main" val="9081985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801</TotalTime>
  <Words>540</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Cambria Math</vt:lpstr>
      <vt:lpstr>Source Sans Pro</vt:lpstr>
      <vt:lpstr>Times New Roman</vt:lpstr>
      <vt:lpstr>Trebuchet MS</vt:lpstr>
      <vt:lpstr>Verdana</vt:lpstr>
      <vt:lpstr>Wingdings 3</vt:lpstr>
      <vt:lpstr>Facet</vt:lpstr>
      <vt:lpstr>Benha University</vt:lpstr>
      <vt:lpstr>Project Introduction  </vt:lpstr>
      <vt:lpstr>Project Methodology   </vt:lpstr>
      <vt:lpstr>Input (MRI image). &amp; Pre-Processing </vt:lpstr>
      <vt:lpstr>Image Segmentation</vt:lpstr>
      <vt:lpstr>Morphological Operation</vt:lpstr>
      <vt:lpstr>Connected Components </vt:lpstr>
      <vt:lpstr>Classification</vt:lpstr>
      <vt:lpstr>Accuracy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Benha University</dc:title>
  <dc:creator>abdelmoinm elhayad</dc:creator>
  <cp:lastModifiedBy>abdelmoinm elhayad</cp:lastModifiedBy>
  <cp:revision>56</cp:revision>
  <dcterms:created xsi:type="dcterms:W3CDTF">2020-11-13T08:25:08Z</dcterms:created>
  <dcterms:modified xsi:type="dcterms:W3CDTF">2021-01-15T11:23:30Z</dcterms:modified>
</cp:coreProperties>
</file>