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12"/>
  </p:notesMasterIdLst>
  <p:sldIdLst>
    <p:sldId id="256" r:id="rId2"/>
    <p:sldId id="284" r:id="rId3"/>
    <p:sldId id="273" r:id="rId4"/>
    <p:sldId id="281" r:id="rId5"/>
    <p:sldId id="280" r:id="rId6"/>
    <p:sldId id="274" r:id="rId7"/>
    <p:sldId id="278" r:id="rId8"/>
    <p:sldId id="283" r:id="rId9"/>
    <p:sldId id="285" r:id="rId10"/>
    <p:sldId id="28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FA8242-5C4A-4291-92E1-E02F596681B4}">
          <p14:sldIdLst>
            <p14:sldId id="256"/>
            <p14:sldId id="284"/>
            <p14:sldId id="273"/>
            <p14:sldId id="281"/>
            <p14:sldId id="280"/>
            <p14:sldId id="274"/>
            <p14:sldId id="278"/>
            <p14:sldId id="283"/>
            <p14:sldId id="285"/>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E3B"/>
    <a:srgbClr val="C75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59CBB-A0FE-48DD-AB57-76018A956061}" type="datetimeFigureOut">
              <a:rPr lang="en-US" smtClean="0"/>
              <a:t>7/3/2021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09A8A-6A49-4A78-B5D2-342FA8F0D979}" type="slidenum">
              <a:rPr lang="en-US" smtClean="0"/>
              <a:t>‹#›</a:t>
            </a:fld>
            <a:endParaRPr lang="en-US"/>
          </a:p>
        </p:txBody>
      </p:sp>
    </p:spTree>
    <p:extLst>
      <p:ext uri="{BB962C8B-B14F-4D97-AF65-F5344CB8AC3E}">
        <p14:creationId xmlns:p14="http://schemas.microsoft.com/office/powerpoint/2010/main" val="204249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09A8A-6A49-4A78-B5D2-342FA8F0D979}" type="slidenum">
              <a:rPr lang="en-US" smtClean="0"/>
              <a:t>6</a:t>
            </a:fld>
            <a:endParaRPr lang="en-US"/>
          </a:p>
        </p:txBody>
      </p:sp>
    </p:spTree>
    <p:extLst>
      <p:ext uri="{BB962C8B-B14F-4D97-AF65-F5344CB8AC3E}">
        <p14:creationId xmlns:p14="http://schemas.microsoft.com/office/powerpoint/2010/main" val="157605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2C7C1B-235E-4DF3-AE40-4E6A6C2BE389}" type="datetime1">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396940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182F3-2DA7-4674-90A5-F12261C9F69A}" type="datetime1">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322177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38852D-970C-4AC4-A20E-FE8DCC152AE8}" type="datetime1">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405671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25691-A0DB-4009-B079-4516A9594445}" type="datetime1">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397363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26425-735D-4A10-B324-AAE4B264D8E6}" type="datetime1">
              <a:rPr lang="en-US" smtClean="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15036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03CAAE-5102-421A-AF88-95982D158375}" type="datetime1">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189520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77AC33-8ABC-4C96-BB39-E047AFE5FF8A}" type="datetime1">
              <a:rPr lang="en-US" smtClean="0"/>
              <a:t>7/3/2021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185711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14C1B1-A602-4CF8-9FC1-F1584B014C4D}" type="datetime1">
              <a:rPr lang="en-US" smtClean="0"/>
              <a:t>7/3/2021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13083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BA171-F535-4E9E-93E6-3A71A614C71B}" type="datetime1">
              <a:rPr lang="en-US" smtClean="0"/>
              <a:t>7/3/2021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62536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0D3730-2250-42A2-809E-F942D147CC00}" type="datetime1">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255987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614D0-095D-40DB-AA0D-243A642A9CA4}" type="datetime1">
              <a:rPr lang="en-US" smtClean="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401853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2376C-AA2E-4CE8-A98D-0C40F9AB84F2}" type="datetime1">
              <a:rPr lang="en-US" smtClean="0"/>
              <a:t>7/3/2021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1B3AB-A36D-4C61-925B-EF7B6B04B0BB}" type="slidenum">
              <a:rPr lang="en-US" smtClean="0"/>
              <a:t>‹#›</a:t>
            </a:fld>
            <a:endParaRPr lang="en-US"/>
          </a:p>
        </p:txBody>
      </p:sp>
    </p:spTree>
    <p:extLst>
      <p:ext uri="{BB962C8B-B14F-4D97-AF65-F5344CB8AC3E}">
        <p14:creationId xmlns:p14="http://schemas.microsoft.com/office/powerpoint/2010/main" val="940923304"/>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hlbi.nih.gov/health-topics/heart-failure" TargetMode="External"/><Relationship Id="rId2" Type="http://schemas.openxmlformats.org/officeDocument/2006/relationships/hyperlink" Target="https://www.theguardian.com/society/2019/may/13/heart-circulatory-disease-fatalities-on-rise-in-uk." TargetMode="External"/><Relationship Id="rId1" Type="http://schemas.openxmlformats.org/officeDocument/2006/relationships/slideLayout" Target="../slideLayouts/slideLayout2.xml"/><Relationship Id="rId4" Type="http://schemas.openxmlformats.org/officeDocument/2006/relationships/hyperlink" Target="http://www.scholarpedia.org/article/Ensemble_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967504"/>
            <a:ext cx="7772400" cy="1332914"/>
          </a:xfrm>
        </p:spPr>
        <p:txBody>
          <a:bodyPr>
            <a:normAutofit fontScale="90000"/>
          </a:bodyPr>
          <a:lstStyle/>
          <a:p>
            <a:br>
              <a:rPr lang="en-US" sz="4800" dirty="0">
                <a:solidFill>
                  <a:schemeClr val="tx2">
                    <a:lumMod val="60000"/>
                    <a:lumOff val="40000"/>
                  </a:schemeClr>
                </a:solidFill>
                <a:latin typeface="Times New Roman" pitchFamily="18" charset="0"/>
                <a:cs typeface="Times New Roman" pitchFamily="18" charset="0"/>
              </a:rPr>
            </a:br>
            <a:r>
              <a:rPr lang="en-US" b="1" dirty="0">
                <a:solidFill>
                  <a:schemeClr val="accent5">
                    <a:lumMod val="75000"/>
                  </a:schemeClr>
                </a:solidFill>
                <a:latin typeface="Times New Roman" pitchFamily="18" charset="0"/>
                <a:cs typeface="Times New Roman" pitchFamily="18" charset="0"/>
              </a:rPr>
              <a:t>HEART FAILURE PREDICTION</a:t>
            </a:r>
            <a:br>
              <a:rPr lang="en-US" sz="4800" b="1" dirty="0">
                <a:solidFill>
                  <a:schemeClr val="tx2">
                    <a:lumMod val="60000"/>
                    <a:lumOff val="40000"/>
                  </a:schemeClr>
                </a:solidFill>
                <a:latin typeface="Times New Roman" pitchFamily="18" charset="0"/>
                <a:cs typeface="Times New Roman" pitchFamily="18" charset="0"/>
              </a:rPr>
            </a:br>
            <a:r>
              <a:rPr lang="en-GB" b="1" dirty="0">
                <a:solidFill>
                  <a:srgbClr val="A73E3B"/>
                </a:solidFill>
                <a:latin typeface="Times New Roman" panose="02020603050405020304" pitchFamily="18" charset="0"/>
                <a:cs typeface="Times New Roman" panose="02020603050405020304" pitchFamily="18" charset="0"/>
              </a:rPr>
              <a:t>Machine Learning</a:t>
            </a:r>
            <a:br>
              <a:rPr lang="en-GB" sz="4800" dirty="0">
                <a:solidFill>
                  <a:schemeClr val="accent3">
                    <a:lumMod val="75000"/>
                  </a:schemeClr>
                </a:solidFill>
                <a:latin typeface="Times New Roman" panose="02020603050405020304" pitchFamily="18" charset="0"/>
                <a:cs typeface="Times New Roman" panose="02020603050405020304" pitchFamily="18" charset="0"/>
              </a:rPr>
            </a:br>
            <a:br>
              <a:rPr lang="en-US" sz="4800" dirty="0">
                <a:solidFill>
                  <a:schemeClr val="tx2">
                    <a:lumMod val="60000"/>
                    <a:lumOff val="40000"/>
                  </a:schemeClr>
                </a:solidFill>
                <a:latin typeface="Times New Roman" pitchFamily="18" charset="0"/>
                <a:cs typeface="Times New Roman" pitchFamily="18" charset="0"/>
              </a:rPr>
            </a:br>
            <a:br>
              <a:rPr lang="en-US" sz="3600" dirty="0">
                <a:solidFill>
                  <a:schemeClr val="tx1">
                    <a:lumMod val="95000"/>
                    <a:lumOff val="5000"/>
                  </a:schemeClr>
                </a:solidFill>
                <a:latin typeface="Times New Roman" pitchFamily="18" charset="0"/>
                <a:cs typeface="Times New Roman" pitchFamily="18" charset="0"/>
              </a:rPr>
            </a:br>
            <a:br>
              <a:rPr lang="en-US" sz="3600" dirty="0">
                <a:solidFill>
                  <a:schemeClr val="tx1">
                    <a:lumMod val="95000"/>
                    <a:lumOff val="5000"/>
                  </a:schemeClr>
                </a:solidFill>
                <a:latin typeface="Times New Roman" pitchFamily="18" charset="0"/>
                <a:cs typeface="Times New Roman" pitchFamily="18" charset="0"/>
              </a:rPr>
            </a:br>
            <a:endParaRPr lang="en-US" sz="3600" dirty="0">
              <a:solidFill>
                <a:schemeClr val="tx1">
                  <a:lumMod val="95000"/>
                  <a:lumOff val="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1</a:t>
            </a:fld>
            <a:endParaRPr lang="en-US" sz="1800">
              <a:solidFill>
                <a:schemeClr val="tx1">
                  <a:lumMod val="95000"/>
                  <a:lumOff val="5000"/>
                </a:scheme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33401"/>
            <a:ext cx="1600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44502"/>
            <a:ext cx="1858889" cy="774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DB806CD7-9D13-417B-9C4D-1480F8DC089D}"/>
              </a:ext>
            </a:extLst>
          </p:cNvPr>
          <p:cNvSpPr txBox="1"/>
          <p:nvPr/>
        </p:nvSpPr>
        <p:spPr>
          <a:xfrm>
            <a:off x="2084616" y="2686626"/>
            <a:ext cx="5598942" cy="1899139"/>
          </a:xfrm>
          <a:prstGeom prst="rect">
            <a:avLst/>
          </a:prstGeom>
          <a:noFill/>
        </p:spPr>
        <p:txBody>
          <a:bodyPr wrap="square" rtlCol="0">
            <a:spAutoFit/>
          </a:bodyPr>
          <a:lstStyle/>
          <a:p>
            <a:endParaRPr lang="en-GB" dirty="0"/>
          </a:p>
        </p:txBody>
      </p:sp>
      <p:sp>
        <p:nvSpPr>
          <p:cNvPr id="9" name="TextBox 8">
            <a:extLst>
              <a:ext uri="{FF2B5EF4-FFF2-40B4-BE49-F238E27FC236}">
                <a16:creationId xmlns:a16="http://schemas.microsoft.com/office/drawing/2014/main" id="{6EA9E08F-1C31-4E14-B2B0-20C5B5E5EF57}"/>
              </a:ext>
            </a:extLst>
          </p:cNvPr>
          <p:cNvSpPr txBox="1"/>
          <p:nvPr/>
        </p:nvSpPr>
        <p:spPr>
          <a:xfrm>
            <a:off x="1127093" y="4241560"/>
            <a:ext cx="6133710" cy="2200602"/>
          </a:xfrm>
          <a:prstGeom prst="rect">
            <a:avLst/>
          </a:prstGeom>
          <a:noFill/>
        </p:spPr>
        <p:txBody>
          <a:bodyPr wrap="square" rtlCol="0">
            <a:spAutoFit/>
          </a:bodyPr>
          <a:lstStyle/>
          <a:p>
            <a:pPr algn="ctr"/>
            <a:r>
              <a:rPr lang="en-US" sz="3200" b="1" i="1" dirty="0">
                <a:solidFill>
                  <a:schemeClr val="accent5">
                    <a:lumMod val="75000"/>
                  </a:schemeClr>
                </a:solidFill>
                <a:latin typeface="Calibri" panose="020F0502020204030204" pitchFamily="34" charset="0"/>
                <a:ea typeface="Times New Roman" panose="02020603050405020304" pitchFamily="18" charset="0"/>
                <a:cs typeface="Arial" panose="020B0604020202020204" pitchFamily="34" charset="0"/>
              </a:rPr>
              <a:t>Team Members:</a:t>
            </a:r>
            <a:endParaRPr lang="en-GB" sz="3200" b="1" dirty="0">
              <a:solidFill>
                <a:schemeClr val="accent5">
                  <a:lumMod val="75000"/>
                </a:schemeClr>
              </a:solidFill>
              <a:effectLst/>
              <a:latin typeface="Calibri" panose="020F0502020204030204" pitchFamily="34" charset="0"/>
              <a:ea typeface="Times New Roman" panose="02020603050405020304" pitchFamily="18" charset="0"/>
              <a:cs typeface="Arial" panose="020B0604020202020204" pitchFamily="34" charset="0"/>
            </a:endParaRPr>
          </a:p>
          <a:p>
            <a:pPr algn="ctr"/>
            <a:r>
              <a:rPr lang="en-US" sz="900" i="1" dirty="0">
                <a:solidFill>
                  <a:srgbClr val="4472C4"/>
                </a:solidFill>
                <a:effectLst/>
                <a:latin typeface="Calibri" panose="020F0502020204030204" pitchFamily="34" charset="0"/>
                <a:ea typeface="Times New Roman" panose="02020603050405020304" pitchFamily="18" charset="0"/>
                <a:cs typeface="Arial" panose="020B0604020202020204" pitchFamily="34" charset="0"/>
              </a:rPr>
              <a:t> </a:t>
            </a:r>
            <a:endParaRPr lang="en-GB" sz="1050" dirty="0">
              <a:effectLst/>
              <a:latin typeface="Calibri" panose="020F0502020204030204" pitchFamily="34" charset="0"/>
              <a:ea typeface="Times New Roman" panose="02020603050405020304" pitchFamily="18" charset="0"/>
              <a:cs typeface="Arial" panose="020B0604020202020204" pitchFamily="34" charset="0"/>
            </a:endParaRPr>
          </a:p>
          <a:p>
            <a:pPr marL="285750" lvl="0" indent="-285750" algn="ctr">
              <a:buFont typeface="Courier New" panose="02070309020205020404" pitchFamily="49" charset="0"/>
              <a:buChar char="o"/>
            </a:pPr>
            <a:r>
              <a:rPr lang="en-US" sz="2400" b="1" dirty="0">
                <a:solidFill>
                  <a:srgbClr val="525252"/>
                </a:solidFill>
                <a:effectLst/>
                <a:latin typeface="Calibri" panose="020F0502020204030204" pitchFamily="34" charset="0"/>
                <a:ea typeface="Times New Roman" panose="02020603050405020304" pitchFamily="18" charset="0"/>
                <a:cs typeface="Arial" panose="020B0604020202020204" pitchFamily="34" charset="0"/>
              </a:rPr>
              <a:t>Rana Farid Shawky.</a:t>
            </a:r>
            <a:endParaRPr lang="en-GB" sz="2400" dirty="0">
              <a:effectLst/>
              <a:latin typeface="Calibri" panose="020F0502020204030204" pitchFamily="34" charset="0"/>
              <a:ea typeface="Times New Roman" panose="02020603050405020304" pitchFamily="18" charset="0"/>
              <a:cs typeface="Arial" panose="020B0604020202020204" pitchFamily="34" charset="0"/>
            </a:endParaRPr>
          </a:p>
          <a:p>
            <a:pPr marL="285750" lvl="0" indent="-285750" algn="ctr">
              <a:buFont typeface="Courier New" panose="02070309020205020404" pitchFamily="49" charset="0"/>
              <a:buChar char="o"/>
            </a:pPr>
            <a:r>
              <a:rPr lang="en-US" sz="2400" b="1" dirty="0">
                <a:solidFill>
                  <a:srgbClr val="525252"/>
                </a:solidFill>
                <a:effectLst/>
                <a:latin typeface="Calibri" panose="020F0502020204030204" pitchFamily="34" charset="0"/>
                <a:ea typeface="Times New Roman" panose="02020603050405020304" pitchFamily="18" charset="0"/>
                <a:cs typeface="Arial" panose="020B0604020202020204" pitchFamily="34" charset="0"/>
              </a:rPr>
              <a:t>Rola Hossam El-Din.</a:t>
            </a:r>
            <a:endParaRPr lang="en-GB" sz="2400" dirty="0">
              <a:effectLst/>
              <a:latin typeface="Calibri" panose="020F0502020204030204" pitchFamily="34" charset="0"/>
              <a:ea typeface="Times New Roman" panose="02020603050405020304" pitchFamily="18" charset="0"/>
              <a:cs typeface="Arial" panose="020B0604020202020204" pitchFamily="34" charset="0"/>
            </a:endParaRPr>
          </a:p>
          <a:p>
            <a:pPr marL="285750" lvl="0" indent="-285750" algn="ctr">
              <a:buFont typeface="Courier New" panose="02070309020205020404" pitchFamily="49" charset="0"/>
              <a:buChar char="o"/>
            </a:pPr>
            <a:r>
              <a:rPr lang="en-US" sz="2400" b="1" dirty="0">
                <a:solidFill>
                  <a:srgbClr val="525252"/>
                </a:solidFill>
                <a:effectLst/>
                <a:latin typeface="Calibri" panose="020F0502020204030204" pitchFamily="34" charset="0"/>
                <a:ea typeface="Times New Roman" panose="02020603050405020304" pitchFamily="18" charset="0"/>
                <a:cs typeface="Arial" panose="020B0604020202020204" pitchFamily="34" charset="0"/>
              </a:rPr>
              <a:t>Rawan Hossam Ibrahim.</a:t>
            </a:r>
            <a:endParaRPr lang="en-GB" sz="24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ctr">
              <a:buFont typeface="Courier New" panose="02070309020205020404" pitchFamily="49" charset="0"/>
              <a:buChar char="o"/>
            </a:pPr>
            <a:r>
              <a:rPr lang="en-GB" sz="2400" b="1" dirty="0">
                <a:solidFill>
                  <a:srgbClr val="525252"/>
                </a:solidFill>
                <a:effectLst/>
                <a:latin typeface="Calibri" panose="020F0502020204030204" pitchFamily="34" charset="0"/>
                <a:ea typeface="Calibri" panose="020F0502020204030204" pitchFamily="34" charset="0"/>
                <a:cs typeface="Arial" panose="020B0604020202020204" pitchFamily="34" charset="0"/>
              </a:rPr>
              <a:t>Abdel Moniem Elsayed Abdel Moniem.</a:t>
            </a:r>
            <a:endParaRPr lang="en-GB" sz="2400" dirty="0"/>
          </a:p>
        </p:txBody>
      </p:sp>
      <p:sp>
        <p:nvSpPr>
          <p:cNvPr id="10" name="TextBox 9">
            <a:extLst>
              <a:ext uri="{FF2B5EF4-FFF2-40B4-BE49-F238E27FC236}">
                <a16:creationId xmlns:a16="http://schemas.microsoft.com/office/drawing/2014/main" id="{19CEE9C7-4BAD-4BD4-816D-F08A56F1D486}"/>
              </a:ext>
            </a:extLst>
          </p:cNvPr>
          <p:cNvSpPr txBox="1"/>
          <p:nvPr/>
        </p:nvSpPr>
        <p:spPr>
          <a:xfrm>
            <a:off x="392721" y="2686626"/>
            <a:ext cx="7924801" cy="1831271"/>
          </a:xfrm>
          <a:prstGeom prst="rect">
            <a:avLst/>
          </a:prstGeom>
          <a:noFill/>
        </p:spPr>
        <p:txBody>
          <a:bodyPr wrap="square" rtlCol="0">
            <a:spAutoFit/>
          </a:bodyPr>
          <a:lstStyle/>
          <a:p>
            <a:pPr algn="ctr"/>
            <a:r>
              <a:rPr lang="en-GB" sz="3200" b="1" i="1" dirty="0">
                <a:solidFill>
                  <a:schemeClr val="accent5">
                    <a:lumMod val="75000"/>
                  </a:schemeClr>
                </a:solidFill>
                <a:latin typeface="Calibri" panose="020F0502020204030204" pitchFamily="34" charset="0"/>
                <a:ea typeface="Times New Roman" panose="02020603050405020304" pitchFamily="18" charset="0"/>
                <a:cs typeface="Arial" panose="020B0604020202020204" pitchFamily="34" charset="0"/>
              </a:rPr>
              <a:t>Supervised By:</a:t>
            </a:r>
          </a:p>
          <a:p>
            <a:pPr algn="ctr"/>
            <a:endParaRPr lang="en-GB" sz="900" b="1" i="1" dirty="0">
              <a:solidFill>
                <a:schemeClr val="accent5">
                  <a:lumMod val="75000"/>
                </a:schemeClr>
              </a:solidFill>
              <a:latin typeface="Calibri" panose="020F0502020204030204" pitchFamily="34" charset="0"/>
              <a:ea typeface="Times New Roman" panose="02020603050405020304" pitchFamily="18" charset="0"/>
              <a:cs typeface="Arial" panose="020B0604020202020204" pitchFamily="34" charset="0"/>
            </a:endParaRPr>
          </a:p>
          <a:p>
            <a:pPr algn="ctr"/>
            <a:r>
              <a:rPr lang="en-US" sz="2400" b="1" dirty="0">
                <a:solidFill>
                  <a:srgbClr val="525252"/>
                </a:solidFill>
                <a:effectLst/>
                <a:latin typeface="Calibri" panose="020F0502020204030204" pitchFamily="34" charset="0"/>
                <a:ea typeface="Times New Roman" panose="02020603050405020304" pitchFamily="18" charset="0"/>
                <a:cs typeface="Arial" panose="020B0604020202020204" pitchFamily="34" charset="0"/>
              </a:rPr>
              <a:t>Prof. Dr. Hala Zayed        </a:t>
            </a:r>
            <a:endParaRPr lang="en-GB" sz="2400" dirty="0">
              <a:effectLst/>
              <a:latin typeface="Calibri" panose="020F0502020204030204" pitchFamily="34" charset="0"/>
              <a:ea typeface="Times New Roman" panose="02020603050405020304" pitchFamily="18" charset="0"/>
              <a:cs typeface="Arial" panose="020B0604020202020204" pitchFamily="34" charset="0"/>
            </a:endParaRPr>
          </a:p>
          <a:p>
            <a:pPr algn="ctr"/>
            <a:r>
              <a:rPr lang="en-US" sz="2400" b="1" dirty="0">
                <a:solidFill>
                  <a:srgbClr val="525252"/>
                </a:solidFill>
                <a:effectLst/>
                <a:latin typeface="Calibri" panose="020F0502020204030204" pitchFamily="34" charset="0"/>
                <a:ea typeface="Times New Roman" panose="02020603050405020304" pitchFamily="18" charset="0"/>
                <a:cs typeface="Arial" panose="020B0604020202020204" pitchFamily="34" charset="0"/>
              </a:rPr>
              <a:t>Eng. Abdulwahab Almestekawy</a:t>
            </a:r>
          </a:p>
          <a:p>
            <a:pPr algn="ctr"/>
            <a:endParaRPr lang="en-GB" sz="24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67384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908A-CD04-483D-ABFF-DFCF20DDF18C}"/>
              </a:ext>
            </a:extLst>
          </p:cNvPr>
          <p:cNvSpPr>
            <a:spLocks noGrp="1"/>
          </p:cNvSpPr>
          <p:nvPr>
            <p:ph type="title"/>
          </p:nvPr>
        </p:nvSpPr>
        <p:spPr/>
        <p:txBody>
          <a:bodyPr/>
          <a:lstStyle/>
          <a:p>
            <a:r>
              <a:rPr lang="en-US" b="1" dirty="0">
                <a:solidFill>
                  <a:schemeClr val="accent2">
                    <a:lumMod val="75000"/>
                  </a:schemeClr>
                </a:solidFill>
                <a:latin typeface="Times New Roman" pitchFamily="18" charset="0"/>
                <a:cs typeface="Times New Roman" pitchFamily="18" charset="0"/>
              </a:rPr>
              <a:t>References</a:t>
            </a:r>
            <a:endParaRPr lang="en-GB" dirty="0"/>
          </a:p>
        </p:txBody>
      </p:sp>
      <p:sp>
        <p:nvSpPr>
          <p:cNvPr id="3" name="Content Placeholder 2">
            <a:extLst>
              <a:ext uri="{FF2B5EF4-FFF2-40B4-BE49-F238E27FC236}">
                <a16:creationId xmlns:a16="http://schemas.microsoft.com/office/drawing/2014/main" id="{AB8D3AC1-9007-4F8B-946D-2EE23CE9FF69}"/>
              </a:ext>
            </a:extLst>
          </p:cNvPr>
          <p:cNvSpPr>
            <a:spLocks noGrp="1"/>
          </p:cNvSpPr>
          <p:nvPr>
            <p:ph idx="1"/>
          </p:nvPr>
        </p:nvSpPr>
        <p:spPr/>
        <p:txBody>
          <a:bodyPr/>
          <a:lstStyle/>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[1] The Guardian. UK heart disease fatalities on the rise for first time in 50 years. </a:t>
            </a:r>
            <a:r>
              <a:rPr lang="en-GB" sz="1800"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2"/>
              </a:rPr>
              <a:t>https://www.theguardian.com/society/2019/may/13/heart-circulatory-disease-fatalities-on-rise-in-uk.</a:t>
            </a:r>
            <a:r>
              <a:rPr lang="en-GB" sz="1800" dirty="0">
                <a:solidFill>
                  <a:srgbClr val="8B3579"/>
                </a:solidFill>
                <a:effectLst/>
                <a:latin typeface="Times New Roman" panose="02020603050405020304" pitchFamily="18" charset="0"/>
                <a:ea typeface="Calibri" panose="020F0502020204030204" pitchFamily="34" charset="0"/>
                <a:cs typeface="Arial" panose="020B0604020202020204" pitchFamily="34" charset="0"/>
              </a:rPr>
              <a:t> Accessed 25 Oct 2019.</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[2] </a:t>
            </a:r>
            <a:r>
              <a:rPr lang="en-GB" sz="1800" dirty="0">
                <a:solidFill>
                  <a:srgbClr val="333333"/>
                </a:solidFill>
                <a:effectLst/>
                <a:latin typeface="Georgia" panose="02040502050405020303" pitchFamily="18" charset="0"/>
                <a:ea typeface="Calibri" panose="020F0502020204030204" pitchFamily="34" charset="0"/>
                <a:cs typeface="Arial" panose="020B0604020202020204" pitchFamily="34" charset="0"/>
              </a:rPr>
              <a:t>National Heart Lung and Blood Institute (NHLBI). Heart failure. </a:t>
            </a:r>
            <a:r>
              <a:rPr lang="en-GB" sz="1800" u="sng" dirty="0">
                <a:solidFill>
                  <a:srgbClr val="004B83"/>
                </a:solidFill>
                <a:effectLst/>
                <a:latin typeface="Georgia" panose="02040502050405020303" pitchFamily="18" charset="0"/>
                <a:ea typeface="Calibri" panose="020F0502020204030204" pitchFamily="34" charset="0"/>
                <a:cs typeface="Arial" panose="020B0604020202020204" pitchFamily="34" charset="0"/>
                <a:hlinkClick r:id="rId3"/>
              </a:rPr>
              <a:t>https://www.nhlbi.nih.gov/health-topics/heart-failure</a:t>
            </a:r>
            <a:r>
              <a:rPr lang="en-GB" sz="1800" dirty="0">
                <a:solidFill>
                  <a:srgbClr val="333333"/>
                </a:solidFill>
                <a:effectLst/>
                <a:latin typeface="Georgia" panose="02040502050405020303" pitchFamily="18" charset="0"/>
                <a:ea typeface="Calibri" panose="020F0502020204030204" pitchFamily="34" charset="0"/>
                <a:cs typeface="Arial" panose="020B0604020202020204" pitchFamily="34" charset="0"/>
              </a:rPr>
              <a:t>. Accessed 20 June 2019.</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Times New Roman" panose="02020603050405020304" pitchFamily="18" charset="0"/>
              </a:rPr>
              <a:t>[3] Polikar, R. (n.d.). </a:t>
            </a:r>
            <a:r>
              <a:rPr lang="en-US" sz="1800" i="1" dirty="0">
                <a:effectLst/>
                <a:latin typeface="Times New Roman" panose="02020603050405020304" pitchFamily="18" charset="0"/>
                <a:ea typeface="Times New Roman" panose="02020603050405020304" pitchFamily="18" charset="0"/>
              </a:rPr>
              <a:t>Ensemble learning</a:t>
            </a:r>
            <a:r>
              <a:rPr lang="en-US" sz="1800" dirty="0">
                <a:effectLst/>
                <a:latin typeface="Times New Roman" panose="02020603050405020304" pitchFamily="18" charset="0"/>
                <a:ea typeface="Times New Roman" panose="02020603050405020304" pitchFamily="18" charset="0"/>
              </a:rPr>
              <a:t>. Scholarpedia. </a:t>
            </a: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http://www.scholarpedia.org/article/Ensemble_learning.</a:t>
            </a: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5BAFA19C-76E1-4D6C-A6D9-20726C4B2D93}"/>
              </a:ext>
            </a:extLst>
          </p:cNvPr>
          <p:cNvSpPr>
            <a:spLocks noGrp="1"/>
          </p:cNvSpPr>
          <p:nvPr>
            <p:ph type="sldNum" sz="quarter" idx="12"/>
          </p:nvPr>
        </p:nvSpPr>
        <p:spPr/>
        <p:txBody>
          <a:bodyPr/>
          <a:lstStyle/>
          <a:p>
            <a:fld id="{CC71B3AB-A36D-4C61-925B-EF7B6B04B0BB}" type="slidenum">
              <a:rPr lang="en-US" smtClean="0"/>
              <a:t>10</a:t>
            </a:fld>
            <a:endParaRPr lang="en-US"/>
          </a:p>
        </p:txBody>
      </p:sp>
    </p:spTree>
    <p:extLst>
      <p:ext uri="{BB962C8B-B14F-4D97-AF65-F5344CB8AC3E}">
        <p14:creationId xmlns:p14="http://schemas.microsoft.com/office/powerpoint/2010/main" val="173369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8E81-DDAD-4F2B-B2A0-11B9F2A0611C}"/>
              </a:ext>
            </a:extLst>
          </p:cNvPr>
          <p:cNvSpPr>
            <a:spLocks noGrp="1"/>
          </p:cNvSpPr>
          <p:nvPr>
            <p:ph type="title"/>
          </p:nvPr>
        </p:nvSpPr>
        <p:spPr/>
        <p:txBody>
          <a:bodyPr/>
          <a:lstStyle/>
          <a:p>
            <a:r>
              <a:rPr lang="en-US" sz="4400" b="1" dirty="0">
                <a:solidFill>
                  <a:schemeClr val="accent2">
                    <a:lumMod val="75000"/>
                  </a:schemeClr>
                </a:solidFill>
                <a:latin typeface="Times New Roman" pitchFamily="18" charset="0"/>
                <a:cs typeface="Times New Roman" pitchFamily="18" charset="0"/>
              </a:rPr>
              <a:t>Problem Overview</a:t>
            </a:r>
            <a:endParaRPr lang="en-GB" dirty="0"/>
          </a:p>
        </p:txBody>
      </p:sp>
      <p:sp>
        <p:nvSpPr>
          <p:cNvPr id="3" name="Content Placeholder 2">
            <a:extLst>
              <a:ext uri="{FF2B5EF4-FFF2-40B4-BE49-F238E27FC236}">
                <a16:creationId xmlns:a16="http://schemas.microsoft.com/office/drawing/2014/main" id="{5F44CF74-C910-448D-AB73-E6132F720A7D}"/>
              </a:ext>
            </a:extLst>
          </p:cNvPr>
          <p:cNvSpPr>
            <a:spLocks noGrp="1"/>
          </p:cNvSpPr>
          <p:nvPr>
            <p:ph idx="1"/>
          </p:nvPr>
        </p:nvSpPr>
        <p:spPr>
          <a:xfrm>
            <a:off x="457200" y="1318847"/>
            <a:ext cx="8517988" cy="4885005"/>
          </a:xfrm>
        </p:spPr>
        <p:txBody>
          <a:bodyPr>
            <a:normAutofit fontScale="92500"/>
          </a:bodyPr>
          <a:lstStyle/>
          <a:p>
            <a:pPr marL="0" indent="0">
              <a:buNone/>
            </a:pPr>
            <a:r>
              <a:rPr lang="en-US" sz="2800" dirty="0">
                <a:latin typeface="Times New Roman" pitchFamily="18" charset="0"/>
                <a:cs typeface="Times New Roman" pitchFamily="18" charset="0"/>
              </a:rPr>
              <a:t>• </a:t>
            </a:r>
            <a:r>
              <a:rPr lang="en-GB" sz="2800" dirty="0">
                <a:latin typeface="Times New Roman" pitchFamily="18" charset="0"/>
                <a:cs typeface="Times New Roman" pitchFamily="18" charset="0"/>
              </a:rPr>
              <a:t>Heart failure is a common event caused by CVDs and this dataset contains 12 features that can be used to predict mortality by heart failure.</a:t>
            </a:r>
          </a:p>
          <a:p>
            <a:pPr marL="0" indent="0">
              <a:buNone/>
            </a:pPr>
            <a:r>
              <a:rPr lang="en-US" sz="2800" dirty="0">
                <a:latin typeface="Times New Roman" pitchFamily="18" charset="0"/>
                <a:cs typeface="Times New Roman" pitchFamily="18" charset="0"/>
              </a:rPr>
              <a:t>• </a:t>
            </a:r>
            <a:r>
              <a:rPr lang="en-GB" sz="2800" dirty="0">
                <a:latin typeface="Times New Roman" pitchFamily="18" charset="0"/>
                <a:cs typeface="Times New Roman" pitchFamily="18" charset="0"/>
              </a:rPr>
              <a:t>By applying some machine learning models on those input features we can get an accurate classification of them.</a:t>
            </a:r>
          </a:p>
          <a:p>
            <a:pPr marL="0" indent="0">
              <a:buNone/>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Our inputs (features): </a:t>
            </a:r>
            <a:r>
              <a:rPr lang="en-US" sz="2800" dirty="0">
                <a:latin typeface="Times New Roman" pitchFamily="18" charset="0"/>
                <a:cs typeface="Times New Roman" pitchFamily="18" charset="0"/>
              </a:rPr>
              <a:t>age, anaemia , creatinine_phosphokinase , diabetes , ejection_fraction , high_blood_pressure , platelets , serum_creatinine , serum_sodium , sex, smoking and time.</a:t>
            </a:r>
          </a:p>
          <a:p>
            <a:pPr marL="0" indent="0">
              <a:buNone/>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Output feature: </a:t>
            </a:r>
            <a:r>
              <a:rPr lang="en-US" sz="2800" dirty="0">
                <a:latin typeface="Times New Roman" pitchFamily="18" charset="0"/>
                <a:cs typeface="Times New Roman" pitchFamily="18" charset="0"/>
              </a:rPr>
              <a:t>DEATH_EVENT which must be classified to predict possibility of death .</a:t>
            </a:r>
          </a:p>
          <a:p>
            <a:endParaRPr lang="en-GB" dirty="0"/>
          </a:p>
        </p:txBody>
      </p:sp>
      <p:sp>
        <p:nvSpPr>
          <p:cNvPr id="4" name="Slide Number Placeholder 3">
            <a:extLst>
              <a:ext uri="{FF2B5EF4-FFF2-40B4-BE49-F238E27FC236}">
                <a16:creationId xmlns:a16="http://schemas.microsoft.com/office/drawing/2014/main" id="{E991D469-65D1-41EE-A1CF-E43AF5D917CA}"/>
              </a:ext>
            </a:extLst>
          </p:cNvPr>
          <p:cNvSpPr>
            <a:spLocks noGrp="1"/>
          </p:cNvSpPr>
          <p:nvPr>
            <p:ph type="sldNum" sz="quarter" idx="12"/>
          </p:nvPr>
        </p:nvSpPr>
        <p:spPr/>
        <p:txBody>
          <a:bodyPr/>
          <a:lstStyle/>
          <a:p>
            <a:fld id="{CC71B3AB-A36D-4C61-925B-EF7B6B04B0BB}" type="slidenum">
              <a:rPr lang="en-US" smtClean="0"/>
              <a:t>2</a:t>
            </a:fld>
            <a:endParaRPr lang="en-US"/>
          </a:p>
        </p:txBody>
      </p:sp>
    </p:spTree>
    <p:extLst>
      <p:ext uri="{BB962C8B-B14F-4D97-AF65-F5344CB8AC3E}">
        <p14:creationId xmlns:p14="http://schemas.microsoft.com/office/powerpoint/2010/main" val="361976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3</a:t>
            </a:fld>
            <a:endParaRPr lang="en-US" sz="1800">
              <a:solidFill>
                <a:schemeClr val="tx1">
                  <a:lumMod val="95000"/>
                  <a:lumOff val="5000"/>
                </a:schemeClr>
              </a:solidFill>
            </a:endParaRPr>
          </a:p>
        </p:txBody>
      </p:sp>
      <p:sp>
        <p:nvSpPr>
          <p:cNvPr id="10" name="TextBox 9">
            <a:extLst>
              <a:ext uri="{FF2B5EF4-FFF2-40B4-BE49-F238E27FC236}">
                <a16:creationId xmlns:a16="http://schemas.microsoft.com/office/drawing/2014/main" id="{71716BA9-2602-4FA9-BFF9-3255732374F4}"/>
              </a:ext>
            </a:extLst>
          </p:cNvPr>
          <p:cNvSpPr txBox="1"/>
          <p:nvPr/>
        </p:nvSpPr>
        <p:spPr>
          <a:xfrm>
            <a:off x="2429659" y="415108"/>
            <a:ext cx="3763322" cy="584775"/>
          </a:xfrm>
          <a:prstGeom prst="rect">
            <a:avLst/>
          </a:prstGeom>
          <a:noFill/>
        </p:spPr>
        <p:txBody>
          <a:bodyPr wrap="square" rtlCol="0">
            <a:spAutoFit/>
          </a:bodyPr>
          <a:lstStyle/>
          <a:p>
            <a:pPr algn="ctr"/>
            <a:r>
              <a:rPr lang="en-US" sz="3100" b="1" dirty="0">
                <a:solidFill>
                  <a:srgbClr val="C0504D">
                    <a:lumMod val="75000"/>
                  </a:srgbClr>
                </a:solidFill>
                <a:latin typeface="Times New Roman" pitchFamily="18" charset="0"/>
                <a:ea typeface="+mj-ea"/>
                <a:cs typeface="Times New Roman" pitchFamily="18" charset="0"/>
              </a:rPr>
              <a:t>     </a:t>
            </a:r>
            <a:r>
              <a:rPr lang="en-US" sz="3200" b="1" dirty="0">
                <a:solidFill>
                  <a:srgbClr val="C0504D">
                    <a:lumMod val="75000"/>
                  </a:srgbClr>
                </a:solidFill>
                <a:latin typeface="Times New Roman" pitchFamily="18" charset="0"/>
                <a:ea typeface="+mj-ea"/>
                <a:cs typeface="Times New Roman" pitchFamily="18" charset="0"/>
              </a:rPr>
              <a:t>Dataset</a:t>
            </a:r>
            <a:endParaRPr lang="en-GB" sz="3200" b="1" dirty="0">
              <a:solidFill>
                <a:schemeClr val="accent5">
                  <a:lumMod val="75000"/>
                </a:schemeClr>
              </a:solidFill>
            </a:endParaRPr>
          </a:p>
        </p:txBody>
      </p:sp>
      <p:sp>
        <p:nvSpPr>
          <p:cNvPr id="4" name="TextBox 3"/>
          <p:cNvSpPr txBox="1"/>
          <p:nvPr/>
        </p:nvSpPr>
        <p:spPr>
          <a:xfrm>
            <a:off x="126608" y="3135231"/>
            <a:ext cx="8285018" cy="877163"/>
          </a:xfrm>
          <a:prstGeom prst="rect">
            <a:avLst/>
          </a:prstGeom>
          <a:noFill/>
        </p:spPr>
        <p:txBody>
          <a:bodyPr wrap="square" rtlCol="0">
            <a:spAutoFit/>
          </a:bodyPr>
          <a:lstStyle/>
          <a:p>
            <a:pPr algn="ctr"/>
            <a:endParaRPr lang="en-US" sz="2000" b="1" dirty="0">
              <a:solidFill>
                <a:srgbClr val="C0504D">
                  <a:lumMod val="75000"/>
                </a:srgbClr>
              </a:solidFill>
              <a:latin typeface="Times New Roman" pitchFamily="18" charset="0"/>
              <a:ea typeface="+mj-ea"/>
              <a:cs typeface="Times New Roman" pitchFamily="18" charset="0"/>
            </a:endParaRPr>
          </a:p>
          <a:p>
            <a:pPr algn="ctr"/>
            <a:endParaRPr lang="en-US" sz="3100" dirty="0">
              <a:solidFill>
                <a:srgbClr val="A73E3B"/>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B2624EC2-B61D-4098-8690-7223946AA549}"/>
              </a:ext>
            </a:extLst>
          </p:cNvPr>
          <p:cNvSpPr txBox="1"/>
          <p:nvPr/>
        </p:nvSpPr>
        <p:spPr>
          <a:xfrm>
            <a:off x="168811" y="999883"/>
            <a:ext cx="8848581" cy="6117059"/>
          </a:xfrm>
          <a:prstGeom prst="rect">
            <a:avLst/>
          </a:prstGeom>
          <a:noFill/>
        </p:spPr>
        <p:txBody>
          <a:bodyPr wrap="square" rtlCol="0">
            <a:spAutoFit/>
          </a:bodyPr>
          <a:lstStyle/>
          <a:p>
            <a:pPr marL="285750" indent="-285750">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The dataset used is the “Heart Failure Clinical Records”</a:t>
            </a:r>
          </a:p>
          <a:p>
            <a:pPr marL="285750" indent="-285750">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available at the following link:</a:t>
            </a:r>
          </a:p>
          <a:p>
            <a:r>
              <a:rPr lang="en-GB" sz="2300" dirty="0">
                <a:latin typeface="Times New Roman" panose="02020603050405020304" pitchFamily="18" charset="0"/>
                <a:cs typeface="Times New Roman" panose="02020603050405020304" pitchFamily="18" charset="0"/>
              </a:rPr>
              <a:t> https://www.kaggle.com/andrewmvd/heart-failure-clinical-data</a:t>
            </a:r>
          </a:p>
          <a:p>
            <a:pPr marL="342900" indent="-342900">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We analyzed a dataset containing the medical records of 299 heart failure patients that consisted of 105 women and 194 men, and their ages range between 40 and 95 years old . The dataset contains 13 features, which report clinical, body, and lifestyle information. So, This dataset is predicting heart failure disease by classification of some features.</a:t>
            </a:r>
          </a:p>
          <a:p>
            <a:pPr marL="342900" indent="-34290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pPr algn="ctr"/>
            <a:r>
              <a:rPr lang="en-US" sz="3200" b="1" dirty="0">
                <a:solidFill>
                  <a:srgbClr val="C0504D">
                    <a:lumMod val="75000"/>
                  </a:srgbClr>
                </a:solidFill>
                <a:latin typeface="Times New Roman" pitchFamily="18" charset="0"/>
                <a:ea typeface="+mj-ea"/>
                <a:cs typeface="Times New Roman" pitchFamily="18" charset="0"/>
              </a:rPr>
              <a:t>Methods</a:t>
            </a:r>
          </a:p>
          <a:p>
            <a:pPr algn="ctr"/>
            <a:endParaRPr lang="en-US" sz="1050" b="1" dirty="0">
              <a:solidFill>
                <a:srgbClr val="C0504D">
                  <a:lumMod val="75000"/>
                </a:srgbClr>
              </a:solidFill>
              <a:latin typeface="Times New Roman" pitchFamily="18" charset="0"/>
              <a:ea typeface="+mj-ea"/>
              <a:cs typeface="Times New Roman" pitchFamily="18" charset="0"/>
            </a:endParaRPr>
          </a:p>
          <a:p>
            <a:pPr marL="342900" indent="-342900">
              <a:buFont typeface="Arial" panose="020B0604020202020204" pitchFamily="34" charset="0"/>
              <a:buChar char="•"/>
            </a:pPr>
            <a:r>
              <a:rPr lang="en-GB" sz="2300" dirty="0">
                <a:latin typeface="Times New Roman" pitchFamily="18" charset="0"/>
                <a:ea typeface="+mj-ea"/>
                <a:cs typeface="Times New Roman" pitchFamily="18" charset="0"/>
              </a:rPr>
              <a:t>we analyze a dataset of 299 patients with heart failure collected in 2015. We apply several machine learning classifiers to both predict the patients survival, and rank the features corresponding to the most important risk factors. </a:t>
            </a: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45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F6A207-1501-402C-AB78-35509326F228}"/>
              </a:ext>
            </a:extLst>
          </p:cNvPr>
          <p:cNvSpPr>
            <a:spLocks noGrp="1"/>
          </p:cNvSpPr>
          <p:nvPr>
            <p:ph type="sldNum" sz="quarter" idx="12"/>
          </p:nvPr>
        </p:nvSpPr>
        <p:spPr/>
        <p:txBody>
          <a:bodyPr/>
          <a:lstStyle/>
          <a:p>
            <a:fld id="{CC71B3AB-A36D-4C61-925B-EF7B6B04B0BB}" type="slidenum">
              <a:rPr lang="en-US" smtClean="0"/>
              <a:t>4</a:t>
            </a:fld>
            <a:endParaRPr lang="en-US"/>
          </a:p>
        </p:txBody>
      </p:sp>
      <p:sp>
        <p:nvSpPr>
          <p:cNvPr id="4" name="TextBox 3">
            <a:extLst>
              <a:ext uri="{FF2B5EF4-FFF2-40B4-BE49-F238E27FC236}">
                <a16:creationId xmlns:a16="http://schemas.microsoft.com/office/drawing/2014/main" id="{6C1A9D82-B249-4A69-BC8A-D496E84CFA07}"/>
              </a:ext>
            </a:extLst>
          </p:cNvPr>
          <p:cNvSpPr txBox="1"/>
          <p:nvPr/>
        </p:nvSpPr>
        <p:spPr>
          <a:xfrm>
            <a:off x="211015" y="136525"/>
            <a:ext cx="8721969" cy="7536037"/>
          </a:xfrm>
          <a:prstGeom prst="rect">
            <a:avLst/>
          </a:prstGeom>
          <a:noFill/>
        </p:spPr>
        <p:txBody>
          <a:bodyPr wrap="square">
            <a:spAutoFit/>
          </a:bodyPr>
          <a:lstStyle/>
          <a:p>
            <a:r>
              <a:rPr lang="en-US" sz="3000" b="1" dirty="0">
                <a:solidFill>
                  <a:schemeClr val="accent5">
                    <a:lumMod val="75000"/>
                  </a:schemeClr>
                </a:solidFill>
                <a:latin typeface="Times New Roman" pitchFamily="18" charset="0"/>
                <a:ea typeface="+mj-ea"/>
                <a:cs typeface="Times New Roman" pitchFamily="18" charset="0"/>
              </a:rPr>
              <a:t>1) Data pre-processing </a:t>
            </a:r>
          </a:p>
          <a:p>
            <a:pPr marL="457200" indent="-457200">
              <a:buFont typeface="Arial" pitchFamily="34" charset="0"/>
              <a:buChar char="•"/>
            </a:pPr>
            <a:r>
              <a:rPr lang="en-US" sz="2300" dirty="0">
                <a:solidFill>
                  <a:schemeClr val="tx1">
                    <a:lumMod val="95000"/>
                    <a:lumOff val="5000"/>
                  </a:schemeClr>
                </a:solidFill>
                <a:latin typeface="Times New Roman" pitchFamily="18" charset="0"/>
                <a:ea typeface="+mj-ea"/>
                <a:cs typeface="Times New Roman" pitchFamily="18" charset="0"/>
              </a:rPr>
              <a:t>Data pre-processing in Machine Learning is a crucial step that helps enhance the quality of data to promote the extraction of meaningful insights from the data. In simple words, data pre-processing in Machine Learning is a data mining technique that transforms raw data into an understandable and readable format.</a:t>
            </a:r>
          </a:p>
          <a:p>
            <a:pPr marL="457200" indent="-457200">
              <a:buFont typeface="Arial" pitchFamily="34" charset="0"/>
              <a:buChar char="•"/>
            </a:pPr>
            <a:r>
              <a:rPr lang="en-GB" sz="2300" dirty="0">
                <a:latin typeface="Times New Roman" pitchFamily="18" charset="0"/>
                <a:ea typeface="+mj-ea"/>
                <a:cs typeface="Times New Roman" pitchFamily="18" charset="0"/>
              </a:rPr>
              <a:t>have only one problem which need to be pre-processed is that values of features are in very different ranges so we will apply feature scaling that limits the range of variables so that you can compare them on common grounds.</a:t>
            </a:r>
          </a:p>
          <a:p>
            <a:pPr marL="457200" indent="-457200">
              <a:buFont typeface="Arial" pitchFamily="34" charset="0"/>
              <a:buChar char="•"/>
            </a:pPr>
            <a:endParaRPr lang="en-GB" sz="900" dirty="0">
              <a:latin typeface="Times New Roman" pitchFamily="18" charset="0"/>
              <a:ea typeface="+mj-ea"/>
              <a:cs typeface="Times New Roman" pitchFamily="18" charset="0"/>
            </a:endParaRPr>
          </a:p>
          <a:p>
            <a:pPr lvl="0"/>
            <a:r>
              <a:rPr lang="en-US" sz="3000" b="1" dirty="0">
                <a:solidFill>
                  <a:srgbClr val="4BACC6">
                    <a:lumMod val="75000"/>
                  </a:srgbClr>
                </a:solidFill>
                <a:latin typeface="Times New Roman" pitchFamily="18" charset="0"/>
                <a:cs typeface="Times New Roman" pitchFamily="18" charset="0"/>
              </a:rPr>
              <a:t>2) Decision Tree</a:t>
            </a:r>
            <a:endParaRPr lang="en-US" sz="3000" b="1" dirty="0">
              <a:solidFill>
                <a:srgbClr val="C0504D">
                  <a:lumMod val="75000"/>
                </a:srgbClr>
              </a:solidFill>
              <a:latin typeface="Times New Roman" pitchFamily="18" charset="0"/>
              <a:ea typeface="+mj-ea"/>
              <a:cs typeface="Times New Roman" pitchFamily="18" charset="0"/>
            </a:endParaRPr>
          </a:p>
          <a:p>
            <a:pPr marL="342900" indent="-342900">
              <a:lnSpc>
                <a:spcPct val="107000"/>
              </a:lnSpc>
              <a:spcAft>
                <a:spcPts val="800"/>
              </a:spcAft>
              <a:buFont typeface="Arial" pitchFamily="34" charset="0"/>
              <a:buChar char="•"/>
            </a:pPr>
            <a:r>
              <a:rPr lang="en-GB" sz="2300" dirty="0">
                <a:latin typeface="Times New Roman"/>
                <a:ea typeface="Calibri"/>
                <a:cs typeface="Arial"/>
              </a:rPr>
              <a:t>Is a type of Supervised Machine Learning (that is you explain what the input is and what the corresponding output is in the training data) where the data is continuously split according to a certain parameter. The tree can be explained by two entities, namely decision nodes and leaves.</a:t>
            </a:r>
          </a:p>
          <a:p>
            <a:endParaRPr lang="en-GB" sz="2000" dirty="0">
              <a:latin typeface="Times New Roman" pitchFamily="18" charset="0"/>
              <a:ea typeface="+mj-ea"/>
              <a:cs typeface="Times New Roman" pitchFamily="18" charset="0"/>
            </a:endParaRPr>
          </a:p>
          <a:p>
            <a:pPr marL="457200" indent="-457200">
              <a:buFont typeface="Arial" pitchFamily="34" charset="0"/>
              <a:buChar char="•"/>
            </a:pPr>
            <a:endParaRPr lang="en-GB" sz="2000" dirty="0">
              <a:latin typeface="Times New Roman" pitchFamily="18" charset="0"/>
              <a:ea typeface="+mj-ea"/>
              <a:cs typeface="Times New Roman" pitchFamily="18" charset="0"/>
            </a:endParaRPr>
          </a:p>
          <a:p>
            <a:endParaRPr lang="en-US" sz="2000" dirty="0">
              <a:latin typeface="Times New Roman" pitchFamily="18" charset="0"/>
              <a:ea typeface="+mj-ea"/>
              <a:cs typeface="Times New Roman" pitchFamily="18" charset="0"/>
            </a:endParaRPr>
          </a:p>
          <a:p>
            <a:pPr algn="ctr"/>
            <a:endParaRPr lang="en-US" sz="1800" b="1" dirty="0">
              <a:solidFill>
                <a:srgbClr val="C0504D">
                  <a:lumMod val="75000"/>
                </a:srgbClr>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5356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353614-FC47-4CE2-9065-DCA4F4C9A034}"/>
              </a:ext>
            </a:extLst>
          </p:cNvPr>
          <p:cNvSpPr>
            <a:spLocks noGrp="1"/>
          </p:cNvSpPr>
          <p:nvPr>
            <p:ph type="sldNum" sz="quarter" idx="12"/>
          </p:nvPr>
        </p:nvSpPr>
        <p:spPr/>
        <p:txBody>
          <a:bodyPr/>
          <a:lstStyle/>
          <a:p>
            <a:fld id="{CC71B3AB-A36D-4C61-925B-EF7B6B04B0BB}" type="slidenum">
              <a:rPr lang="en-US" smtClean="0"/>
              <a:t>5</a:t>
            </a:fld>
            <a:endParaRPr lang="en-US"/>
          </a:p>
        </p:txBody>
      </p:sp>
      <p:sp>
        <p:nvSpPr>
          <p:cNvPr id="4" name="TextBox 3">
            <a:extLst>
              <a:ext uri="{FF2B5EF4-FFF2-40B4-BE49-F238E27FC236}">
                <a16:creationId xmlns:a16="http://schemas.microsoft.com/office/drawing/2014/main" id="{08B736CA-03D5-4579-A0BA-9533E2A5BB25}"/>
              </a:ext>
            </a:extLst>
          </p:cNvPr>
          <p:cNvSpPr txBox="1"/>
          <p:nvPr/>
        </p:nvSpPr>
        <p:spPr>
          <a:xfrm>
            <a:off x="302455" y="274755"/>
            <a:ext cx="8503919" cy="8431347"/>
          </a:xfrm>
          <a:prstGeom prst="rect">
            <a:avLst/>
          </a:prstGeom>
          <a:noFill/>
        </p:spPr>
        <p:txBody>
          <a:bodyPr wrap="square">
            <a:spAutoFit/>
          </a:bodyPr>
          <a:lstStyle/>
          <a:p>
            <a:pPr lvl="0"/>
            <a:r>
              <a:rPr lang="en-US" sz="2800" b="1" dirty="0">
                <a:solidFill>
                  <a:srgbClr val="4BACC6">
                    <a:lumMod val="75000"/>
                  </a:srgbClr>
                </a:solidFill>
                <a:latin typeface="Times New Roman" pitchFamily="18" charset="0"/>
                <a:cs typeface="Times New Roman" pitchFamily="18" charset="0"/>
              </a:rPr>
              <a:t>3) Logistic Regression</a:t>
            </a:r>
          </a:p>
          <a:p>
            <a:pPr lvl="0"/>
            <a:endParaRPr lang="en-US" sz="900" b="1" dirty="0">
              <a:solidFill>
                <a:srgbClr val="4BACC6">
                  <a:lumMod val="75000"/>
                </a:srgbClr>
              </a:solidFill>
              <a:latin typeface="Times New Roman" pitchFamily="18" charset="0"/>
              <a:cs typeface="Times New Roman" pitchFamily="18" charset="0"/>
            </a:endParaRPr>
          </a:p>
          <a:p>
            <a:pPr marL="342900" lvl="0" indent="-342900">
              <a:buFont typeface="Arial" pitchFamily="34" charset="0"/>
              <a:buChar char="•"/>
            </a:pPr>
            <a:r>
              <a:rPr lang="en-US" sz="2300" dirty="0">
                <a:solidFill>
                  <a:schemeClr val="tx1">
                    <a:lumMod val="95000"/>
                    <a:lumOff val="5000"/>
                  </a:schemeClr>
                </a:solidFill>
                <a:latin typeface="Times New Roman" pitchFamily="18" charset="0"/>
                <a:cs typeface="Times New Roman" pitchFamily="18" charset="0"/>
              </a:rPr>
              <a:t>Logistic Regression is a Machine Learning algorithm which is used for the classification problems, it is a predictive analysis algorithm and based on the concept of probability. It is fast and relatively uncomplicated, and it’s convenient for you to interpret the results. Although it’s essentially a method for binary classification, it can also be applied to multiclass problems.</a:t>
            </a:r>
          </a:p>
          <a:p>
            <a:pPr marL="342900" lvl="0" indent="-342900">
              <a:buFont typeface="Arial" pitchFamily="34" charset="0"/>
              <a:buChar char="•"/>
            </a:pPr>
            <a:endParaRPr lang="en-US" sz="900" dirty="0">
              <a:solidFill>
                <a:schemeClr val="tx1">
                  <a:lumMod val="95000"/>
                  <a:lumOff val="5000"/>
                </a:schemeClr>
              </a:solidFill>
              <a:latin typeface="Times New Roman" pitchFamily="18" charset="0"/>
              <a:cs typeface="Times New Roman" pitchFamily="18" charset="0"/>
            </a:endParaRPr>
          </a:p>
          <a:p>
            <a:pPr lvl="0"/>
            <a:r>
              <a:rPr lang="en-US" sz="3000" b="1" dirty="0">
                <a:solidFill>
                  <a:srgbClr val="4BACC6">
                    <a:lumMod val="75000"/>
                  </a:srgbClr>
                </a:solidFill>
                <a:latin typeface="Times New Roman" pitchFamily="18" charset="0"/>
                <a:cs typeface="Times New Roman" pitchFamily="18" charset="0"/>
              </a:rPr>
              <a:t>4) Support Vector Machine</a:t>
            </a:r>
          </a:p>
          <a:p>
            <a:pPr lvl="0"/>
            <a:endParaRPr lang="en-US" sz="1100" b="1" dirty="0">
              <a:solidFill>
                <a:srgbClr val="4BACC6">
                  <a:lumMod val="75000"/>
                </a:srgbClr>
              </a:solidFill>
              <a:latin typeface="Times New Roman" pitchFamily="18" charset="0"/>
              <a:cs typeface="Times New Roman" pitchFamily="18" charset="0"/>
            </a:endParaRPr>
          </a:p>
          <a:p>
            <a:pPr marL="342900" lvl="0" indent="-342900">
              <a:buFont typeface="Arial" pitchFamily="34" charset="0"/>
              <a:buChar char="•"/>
            </a:pPr>
            <a:r>
              <a:rPr lang="en-US" sz="2000" dirty="0">
                <a:solidFill>
                  <a:schemeClr val="tx1">
                    <a:lumMod val="95000"/>
                    <a:lumOff val="5000"/>
                  </a:schemeClr>
                </a:solidFill>
                <a:latin typeface="Times New Roman" pitchFamily="18" charset="0"/>
                <a:cs typeface="Times New Roman" pitchFamily="18" charset="0"/>
              </a:rPr>
              <a:t>The goal of SVM is to design a hyperplane that classify all training vectors into two classes.</a:t>
            </a:r>
          </a:p>
          <a:p>
            <a:pPr marL="342900" lvl="0" indent="-342900">
              <a:buFont typeface="Arial" pitchFamily="34" charset="0"/>
              <a:buChar char="•"/>
            </a:pPr>
            <a:r>
              <a:rPr lang="en-US" sz="2000" dirty="0">
                <a:solidFill>
                  <a:schemeClr val="tx1">
                    <a:lumMod val="95000"/>
                    <a:lumOff val="5000"/>
                  </a:schemeClr>
                </a:solidFill>
                <a:latin typeface="Times New Roman" pitchFamily="18" charset="0"/>
                <a:cs typeface="Times New Roman" pitchFamily="18" charset="0"/>
              </a:rPr>
              <a:t>The best choice will be the hyperplane that leaves the maximum margin .</a:t>
            </a:r>
          </a:p>
          <a:p>
            <a:pPr marL="342900" lvl="0" indent="-342900">
              <a:buFont typeface="Arial" pitchFamily="34" charset="0"/>
              <a:buChar char="•"/>
            </a:pPr>
            <a:r>
              <a:rPr lang="en-US" sz="2000" dirty="0">
                <a:solidFill>
                  <a:schemeClr val="tx1">
                    <a:lumMod val="95000"/>
                    <a:lumOff val="5000"/>
                  </a:schemeClr>
                </a:solidFill>
                <a:latin typeface="Times New Roman" pitchFamily="18" charset="0"/>
                <a:cs typeface="Times New Roman" pitchFamily="18" charset="0"/>
              </a:rPr>
              <a:t>In addition to performing linear classification, SVMs can efficiently perform a non-linear classification using what is called the kernel trick (Polynomial-Gaussian- Sigmoid), implicitly mapping their inputs into high-dimensional feature spaces.</a:t>
            </a:r>
          </a:p>
          <a:p>
            <a:pPr marL="342900" indent="-342900">
              <a:buFont typeface="Arial" pitchFamily="34" charset="0"/>
              <a:buChar char="•"/>
            </a:pPr>
            <a:r>
              <a:rPr lang="en-GB" sz="2000" b="1" dirty="0">
                <a:latin typeface="Times New Roman" pitchFamily="18" charset="0"/>
                <a:cs typeface="Times New Roman" pitchFamily="18" charset="0"/>
              </a:rPr>
              <a:t>For our project we used three kernels for SVM: </a:t>
            </a:r>
          </a:p>
          <a:p>
            <a:r>
              <a:rPr lang="en-GB" sz="2000" b="1" dirty="0">
                <a:latin typeface="Times New Roman" pitchFamily="18" charset="0"/>
                <a:cs typeface="Times New Roman" pitchFamily="18" charset="0"/>
              </a:rPr>
              <a:t>             </a:t>
            </a:r>
            <a:r>
              <a:rPr lang="en-GB" sz="2000" dirty="0">
                <a:latin typeface="Times New Roman" pitchFamily="18" charset="0"/>
                <a:cs typeface="Times New Roman" pitchFamily="18" charset="0"/>
              </a:rPr>
              <a:t>(</a:t>
            </a:r>
            <a:r>
              <a:rPr lang="en-GB" sz="2000" dirty="0">
                <a:solidFill>
                  <a:srgbClr val="0D0D0D"/>
                </a:solidFill>
                <a:effectLst/>
                <a:latin typeface="Times New Roman" panose="02020603050405020304" pitchFamily="18" charset="0"/>
                <a:ea typeface="Calibri" panose="020F0502020204030204" pitchFamily="34" charset="0"/>
              </a:rPr>
              <a:t>Polynomial SVM , </a:t>
            </a:r>
            <a:r>
              <a:rPr lang="en-GB" sz="2000" dirty="0">
                <a:solidFill>
                  <a:srgbClr val="0D0D0D"/>
                </a:solidFill>
                <a:effectLst/>
                <a:latin typeface="Times New Roman" panose="02020603050405020304" pitchFamily="18" charset="0"/>
                <a:ea typeface="Calibri" panose="020F0502020204030204" pitchFamily="34" charset="0"/>
                <a:cs typeface="Arial" panose="020B0604020202020204" pitchFamily="34" charset="0"/>
              </a:rPr>
              <a:t>Linear SVM</a:t>
            </a:r>
            <a:r>
              <a:rPr lang="en-GB" sz="2000" dirty="0">
                <a:solidFill>
                  <a:srgbClr val="0D0D0D"/>
                </a:solidFill>
                <a:latin typeface="Calibri" panose="020F0502020204030204" pitchFamily="34" charset="0"/>
                <a:ea typeface="Calibri" panose="020F0502020204030204" pitchFamily="34" charset="0"/>
                <a:cs typeface="Arial" panose="020B0604020202020204" pitchFamily="34" charset="0"/>
              </a:rPr>
              <a:t> </a:t>
            </a:r>
            <a:r>
              <a:rPr lang="en-GB" sz="2000" dirty="0">
                <a:latin typeface="Times New Roman" pitchFamily="18" charset="0"/>
                <a:cs typeface="Times New Roman" pitchFamily="18" charset="0"/>
              </a:rPr>
              <a:t>, </a:t>
            </a:r>
            <a:r>
              <a:rPr lang="en-GB" sz="2000" dirty="0">
                <a:solidFill>
                  <a:srgbClr val="0D0D0D"/>
                </a:solidFill>
                <a:effectLst/>
                <a:latin typeface="Times New Roman" panose="02020603050405020304" pitchFamily="18" charset="0"/>
                <a:ea typeface="Calibri" panose="020F0502020204030204" pitchFamily="34" charset="0"/>
                <a:cs typeface="Arial" panose="020B0604020202020204" pitchFamily="34" charset="0"/>
              </a:rPr>
              <a:t>RBF SVM</a:t>
            </a:r>
            <a:r>
              <a:rPr lang="en-GB" sz="2000" dirty="0">
                <a:solidFill>
                  <a:srgbClr val="0D0D0D"/>
                </a:solidFill>
                <a:latin typeface="Calibri" panose="020F0502020204030204" pitchFamily="34" charset="0"/>
                <a:ea typeface="Calibri" panose="020F0502020204030204" pitchFamily="34" charset="0"/>
                <a:cs typeface="Arial" panose="020B0604020202020204" pitchFamily="34" charset="0"/>
              </a:rPr>
              <a:t> </a:t>
            </a:r>
            <a:r>
              <a:rPr lang="en-GB" sz="2000" dirty="0">
                <a:latin typeface="Times New Roman" pitchFamily="18" charset="0"/>
                <a:cs typeface="Times New Roman" pitchFamily="18" charset="0"/>
              </a:rPr>
              <a:t>)</a:t>
            </a:r>
          </a:p>
          <a:p>
            <a:pPr marL="342900" lvl="0" indent="-342900">
              <a:buFont typeface="Arial" pitchFamily="34" charset="0"/>
              <a:buChar char="•"/>
            </a:pPr>
            <a:endParaRPr lang="en-US" sz="2000" dirty="0">
              <a:solidFill>
                <a:schemeClr val="tx1">
                  <a:lumMod val="95000"/>
                  <a:lumOff val="5000"/>
                </a:schemeClr>
              </a:solidFill>
              <a:latin typeface="Times New Roman" pitchFamily="18" charset="0"/>
              <a:cs typeface="Times New Roman" pitchFamily="18" charset="0"/>
            </a:endParaRPr>
          </a:p>
          <a:p>
            <a:pPr marL="342900" lvl="0" indent="-342900">
              <a:buFont typeface="Arial" pitchFamily="34" charset="0"/>
              <a:buChar char="•"/>
            </a:pPr>
            <a:endParaRPr lang="en-US" sz="2000" dirty="0">
              <a:solidFill>
                <a:schemeClr val="tx1">
                  <a:lumMod val="95000"/>
                  <a:lumOff val="5000"/>
                </a:schemeClr>
              </a:solidFill>
              <a:latin typeface="Times New Roman" pitchFamily="18" charset="0"/>
              <a:cs typeface="Times New Roman" pitchFamily="18" charset="0"/>
            </a:endParaRPr>
          </a:p>
          <a:p>
            <a:pPr marL="342900" lvl="0" indent="-342900">
              <a:buFont typeface="Arial" pitchFamily="34" charset="0"/>
              <a:buChar char="•"/>
            </a:pPr>
            <a:endParaRPr lang="en-US" sz="2000" dirty="0">
              <a:solidFill>
                <a:schemeClr val="tx1">
                  <a:lumMod val="95000"/>
                  <a:lumOff val="5000"/>
                </a:schemeClr>
              </a:solidFill>
              <a:latin typeface="Times New Roman" pitchFamily="18" charset="0"/>
              <a:cs typeface="Times New Roman" pitchFamily="18" charset="0"/>
            </a:endParaRPr>
          </a:p>
          <a:p>
            <a:pPr lvl="0"/>
            <a:endParaRPr lang="en-US" sz="2000" dirty="0">
              <a:solidFill>
                <a:schemeClr val="tx1">
                  <a:lumMod val="95000"/>
                  <a:lumOff val="5000"/>
                </a:schemeClr>
              </a:solidFill>
              <a:latin typeface="Times New Roman" pitchFamily="18" charset="0"/>
              <a:cs typeface="Times New Roman" pitchFamily="18" charset="0"/>
            </a:endParaRPr>
          </a:p>
          <a:p>
            <a:pPr marL="342900" indent="-342900">
              <a:lnSpc>
                <a:spcPct val="107000"/>
              </a:lnSpc>
              <a:spcAft>
                <a:spcPts val="800"/>
              </a:spcAft>
              <a:buFont typeface="Arial" pitchFamily="34" charset="0"/>
              <a:buChar char="•"/>
            </a:pPr>
            <a:endParaRPr lang="en-GB" sz="2400" dirty="0">
              <a:latin typeface="Times New Roman"/>
              <a:ea typeface="Calibri"/>
              <a:cs typeface="Arial"/>
            </a:endParaRPr>
          </a:p>
          <a:p>
            <a:pPr marL="342900" indent="-342900">
              <a:lnSpc>
                <a:spcPct val="107000"/>
              </a:lnSpc>
              <a:spcAft>
                <a:spcPts val="800"/>
              </a:spcAft>
              <a:buFont typeface="Arial" pitchFamily="34" charset="0"/>
              <a:buChar char="•"/>
            </a:pPr>
            <a:endParaRPr lang="en-US" sz="2400" dirty="0">
              <a:ea typeface="Calibri"/>
              <a:cs typeface="Arial"/>
            </a:endParaRPr>
          </a:p>
        </p:txBody>
      </p:sp>
    </p:spTree>
    <p:extLst>
      <p:ext uri="{BB962C8B-B14F-4D97-AF65-F5344CB8AC3E}">
        <p14:creationId xmlns:p14="http://schemas.microsoft.com/office/powerpoint/2010/main" val="326117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6</a:t>
            </a:fld>
            <a:endParaRPr lang="en-US" sz="1800">
              <a:solidFill>
                <a:schemeClr val="tx1">
                  <a:lumMod val="95000"/>
                  <a:lumOff val="5000"/>
                </a:schemeClr>
              </a:solidFill>
            </a:endParaRPr>
          </a:p>
        </p:txBody>
      </p:sp>
      <p:sp>
        <p:nvSpPr>
          <p:cNvPr id="5" name="TextBox 4">
            <a:extLst>
              <a:ext uri="{FF2B5EF4-FFF2-40B4-BE49-F238E27FC236}">
                <a16:creationId xmlns:a16="http://schemas.microsoft.com/office/drawing/2014/main" id="{5D31E3C6-C836-4792-B6C8-8AE37413694C}"/>
              </a:ext>
            </a:extLst>
          </p:cNvPr>
          <p:cNvSpPr txBox="1"/>
          <p:nvPr/>
        </p:nvSpPr>
        <p:spPr>
          <a:xfrm>
            <a:off x="152400" y="889575"/>
            <a:ext cx="8839200" cy="5831900"/>
          </a:xfrm>
          <a:prstGeom prst="rect">
            <a:avLst/>
          </a:prstGeom>
          <a:noFill/>
        </p:spPr>
        <p:txBody>
          <a:bodyPr wrap="square" rtlCol="0">
            <a:spAutoFit/>
          </a:bodyPr>
          <a:lstStyle/>
          <a:p>
            <a:endParaRPr lang="en-GB"/>
          </a:p>
        </p:txBody>
      </p:sp>
      <p:sp>
        <p:nvSpPr>
          <p:cNvPr id="2" name="TextBox 1">
            <a:extLst>
              <a:ext uri="{FF2B5EF4-FFF2-40B4-BE49-F238E27FC236}">
                <a16:creationId xmlns:a16="http://schemas.microsoft.com/office/drawing/2014/main" id="{4FF1E779-EB95-43FC-A725-FFFF8EB7049F}"/>
              </a:ext>
            </a:extLst>
          </p:cNvPr>
          <p:cNvSpPr txBox="1"/>
          <p:nvPr/>
        </p:nvSpPr>
        <p:spPr>
          <a:xfrm>
            <a:off x="304800" y="396900"/>
            <a:ext cx="8839200" cy="3408625"/>
          </a:xfrm>
          <a:prstGeom prst="rect">
            <a:avLst/>
          </a:prstGeom>
          <a:noFill/>
        </p:spPr>
        <p:txBody>
          <a:bodyPr wrap="square" rtlCol="0">
            <a:spAutoFit/>
          </a:bodyPr>
          <a:lstStyle/>
          <a:p>
            <a:pPr lvl="0"/>
            <a:r>
              <a:rPr lang="en-US" sz="2400" b="1" dirty="0">
                <a:solidFill>
                  <a:srgbClr val="4BACC6">
                    <a:lumMod val="75000"/>
                  </a:srgbClr>
                </a:solidFill>
                <a:latin typeface="Times New Roman" pitchFamily="18" charset="0"/>
                <a:cs typeface="Times New Roman" pitchFamily="18" charset="0"/>
              </a:rPr>
              <a:t>5) Ensemble Learning</a:t>
            </a:r>
          </a:p>
          <a:p>
            <a:pPr marL="342900" lvl="0" indent="-342900">
              <a:buFont typeface="Arial" pitchFamily="34" charset="0"/>
              <a:buChar char="•"/>
            </a:pPr>
            <a:endParaRPr lang="en-US" sz="1050" b="1" dirty="0">
              <a:solidFill>
                <a:srgbClr val="4BACC6">
                  <a:lumMod val="75000"/>
                </a:srgbClr>
              </a:solidFill>
              <a:latin typeface="Times New Roman" pitchFamily="18" charset="0"/>
              <a:cs typeface="Times New Roman" pitchFamily="18" charset="0"/>
            </a:endParaRPr>
          </a:p>
          <a:p>
            <a:pPr marL="342900" lvl="0" indent="-342900">
              <a:buFont typeface="Arial" pitchFamily="34" charset="0"/>
              <a:buChar char="•"/>
            </a:pPr>
            <a:r>
              <a:rPr lang="en-US" sz="2300" dirty="0">
                <a:solidFill>
                  <a:schemeClr val="tx1">
                    <a:lumMod val="95000"/>
                    <a:lumOff val="5000"/>
                  </a:schemeClr>
                </a:solidFill>
                <a:latin typeface="Times New Roman" pitchFamily="18" charset="0"/>
                <a:cs typeface="Times New Roman" pitchFamily="18" charset="0"/>
              </a:rPr>
              <a:t>It is the process by which multiple models, such as classifiers or experts, are strategically generated and combined to solve a particular computational intelligence problem. Ensemble learning is primarily used to improve the (classification, prediction, function approximation, etc.).</a:t>
            </a:r>
          </a:p>
          <a:p>
            <a:pPr marL="342900" lvl="0" indent="-342900">
              <a:buFont typeface="Arial" pitchFamily="34" charset="0"/>
              <a:buChar char="•"/>
            </a:pPr>
            <a:r>
              <a:rPr lang="en-US" sz="2300" dirty="0">
                <a:solidFill>
                  <a:schemeClr val="tx1">
                    <a:lumMod val="95000"/>
                    <a:lumOff val="5000"/>
                  </a:schemeClr>
                </a:solidFill>
                <a:latin typeface="Times New Roman" pitchFamily="18" charset="0"/>
                <a:cs typeface="Times New Roman" pitchFamily="18" charset="0"/>
              </a:rPr>
              <a:t>For our project we used three models for ensemble learning:</a:t>
            </a:r>
          </a:p>
          <a:p>
            <a:pPr lvl="0"/>
            <a:r>
              <a:rPr lang="en-US" sz="2300" dirty="0">
                <a:solidFill>
                  <a:schemeClr val="tx1">
                    <a:lumMod val="95000"/>
                    <a:lumOff val="5000"/>
                  </a:schemeClr>
                </a:solidFill>
                <a:latin typeface="Times New Roman" pitchFamily="18" charset="0"/>
                <a:cs typeface="Times New Roman" pitchFamily="18" charset="0"/>
              </a:rPr>
              <a:t>   (Voting Classifier - Bagging Classifier -Random Forest Classifier) .</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8060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C71B3AB-A36D-4C61-925B-EF7B6B04B0BB}" type="slidenum">
              <a:rPr lang="en-US" smtClean="0"/>
              <a:t>7</a:t>
            </a:fld>
            <a:endParaRPr lang="en-US"/>
          </a:p>
        </p:txBody>
      </p:sp>
      <p:sp>
        <p:nvSpPr>
          <p:cNvPr id="5" name="TextBox 4"/>
          <p:cNvSpPr txBox="1"/>
          <p:nvPr/>
        </p:nvSpPr>
        <p:spPr>
          <a:xfrm>
            <a:off x="3560618" y="235527"/>
            <a:ext cx="1814947" cy="584775"/>
          </a:xfrm>
          <a:prstGeom prst="rect">
            <a:avLst/>
          </a:prstGeom>
          <a:noFill/>
        </p:spPr>
        <p:txBody>
          <a:bodyPr wrap="square" rtlCol="0">
            <a:spAutoFit/>
          </a:bodyPr>
          <a:lstStyle/>
          <a:p>
            <a:pPr algn="ctr"/>
            <a:r>
              <a:rPr lang="en-US" sz="3200" b="1" dirty="0">
                <a:solidFill>
                  <a:srgbClr val="C0504D">
                    <a:lumMod val="75000"/>
                  </a:srgbClr>
                </a:solidFill>
                <a:latin typeface="Times New Roman" pitchFamily="18" charset="0"/>
                <a:ea typeface="+mj-ea"/>
                <a:cs typeface="Times New Roman" pitchFamily="18" charset="0"/>
              </a:rPr>
              <a:t>Results</a:t>
            </a:r>
            <a:endParaRPr lang="en-US" dirty="0"/>
          </a:p>
        </p:txBody>
      </p:sp>
      <p:sp>
        <p:nvSpPr>
          <p:cNvPr id="10" name="TextBox 9">
            <a:extLst>
              <a:ext uri="{FF2B5EF4-FFF2-40B4-BE49-F238E27FC236}">
                <a16:creationId xmlns:a16="http://schemas.microsoft.com/office/drawing/2014/main" id="{D93E2C1B-C316-451E-84CB-CA6258C8BA0B}"/>
              </a:ext>
            </a:extLst>
          </p:cNvPr>
          <p:cNvSpPr txBox="1"/>
          <p:nvPr/>
        </p:nvSpPr>
        <p:spPr>
          <a:xfrm>
            <a:off x="-140677" y="820302"/>
            <a:ext cx="9087728" cy="1505797"/>
          </a:xfrm>
          <a:prstGeom prst="rect">
            <a:avLst/>
          </a:prstGeom>
          <a:noFill/>
        </p:spPr>
        <p:txBody>
          <a:bodyPr wrap="square">
            <a:spAutoFit/>
          </a:bodyPr>
          <a:lstStyle/>
          <a:p>
            <a:pPr marL="457200">
              <a:lnSpc>
                <a:spcPct val="107000"/>
              </a:lnSpc>
              <a:spcAft>
                <a:spcPts val="800"/>
              </a:spcAft>
            </a:pPr>
            <a:r>
              <a:rPr lang="en-GB" sz="2000" dirty="0">
                <a:effectLst/>
                <a:latin typeface="Times New Roman" panose="02020603050405020304" pitchFamily="18" charset="0"/>
                <a:ea typeface="Calibri" panose="020F0502020204030204" pitchFamily="34" charset="0"/>
                <a:cs typeface="Arial" panose="020B0604020202020204" pitchFamily="34" charset="0"/>
              </a:rPr>
              <a:t>For the best model (random forest): The accuracy of  training of the model is 91% and the accuracy of validation Is 86%.</a:t>
            </a:r>
          </a:p>
          <a:p>
            <a:pPr marL="457200">
              <a:lnSpc>
                <a:spcPct val="107000"/>
              </a:lnSpc>
              <a:spcAft>
                <a:spcPts val="800"/>
              </a:spcAft>
            </a:pPr>
            <a:r>
              <a:rPr lang="en-GB" sz="2000" dirty="0">
                <a:effectLst/>
                <a:latin typeface="Times New Roman" panose="02020603050405020304" pitchFamily="18" charset="0"/>
                <a:ea typeface="Calibri" panose="020F0502020204030204" pitchFamily="34" charset="0"/>
                <a:cs typeface="Arial" panose="020B0604020202020204" pitchFamily="34" charset="0"/>
              </a:rPr>
              <a:t>Accuracy score for the final Testing: 0.9191919191919192%</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Graphical user interface, text, application&#10;&#10;Description automatically generated">
            <a:extLst>
              <a:ext uri="{FF2B5EF4-FFF2-40B4-BE49-F238E27FC236}">
                <a16:creationId xmlns:a16="http://schemas.microsoft.com/office/drawing/2014/main" id="{C63E4E99-8C9E-4F51-8AAE-76126267CEB0}"/>
              </a:ext>
            </a:extLst>
          </p:cNvPr>
          <p:cNvPicPr/>
          <p:nvPr/>
        </p:nvPicPr>
        <p:blipFill rotWithShape="1">
          <a:blip r:embed="rId2">
            <a:extLst>
              <a:ext uri="{28A0092B-C50C-407E-A947-70E740481C1C}">
                <a14:useLocalDpi xmlns:a14="http://schemas.microsoft.com/office/drawing/2010/main" val="0"/>
              </a:ext>
            </a:extLst>
          </a:blip>
          <a:srcRect l="16120" t="44926" r="63612" b="28178"/>
          <a:stretch/>
        </p:blipFill>
        <p:spPr bwMode="auto">
          <a:xfrm>
            <a:off x="1252024" y="2326099"/>
            <a:ext cx="6428935" cy="40302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332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AC0728-CB07-49E0-9309-3562D840AAB7}"/>
              </a:ext>
            </a:extLst>
          </p:cNvPr>
          <p:cNvSpPr>
            <a:spLocks noGrp="1"/>
          </p:cNvSpPr>
          <p:nvPr>
            <p:ph type="sldNum" sz="quarter" idx="12"/>
          </p:nvPr>
        </p:nvSpPr>
        <p:spPr/>
        <p:txBody>
          <a:bodyPr/>
          <a:lstStyle/>
          <a:p>
            <a:fld id="{CC71B3AB-A36D-4C61-925B-EF7B6B04B0BB}" type="slidenum">
              <a:rPr lang="en-US" smtClean="0"/>
              <a:t>8</a:t>
            </a:fld>
            <a:endParaRPr lang="en-US"/>
          </a:p>
        </p:txBody>
      </p:sp>
      <p:pic>
        <p:nvPicPr>
          <p:cNvPr id="4" name="Picture 3" descr="Chart, box and whisker chart&#10;&#10;Description automatically generated">
            <a:extLst>
              <a:ext uri="{FF2B5EF4-FFF2-40B4-BE49-F238E27FC236}">
                <a16:creationId xmlns:a16="http://schemas.microsoft.com/office/drawing/2014/main" id="{4F276126-F50D-40A4-A369-2C2B7C01C0DA}"/>
              </a:ext>
            </a:extLst>
          </p:cNvPr>
          <p:cNvPicPr/>
          <p:nvPr/>
        </p:nvPicPr>
        <p:blipFill rotWithShape="1">
          <a:blip r:embed="rId2">
            <a:extLst>
              <a:ext uri="{28A0092B-C50C-407E-A947-70E740481C1C}">
                <a14:useLocalDpi xmlns:a14="http://schemas.microsoft.com/office/drawing/2010/main" val="0"/>
              </a:ext>
            </a:extLst>
          </a:blip>
          <a:srcRect l="11301" t="26601" r="11589" b="22857"/>
          <a:stretch/>
        </p:blipFill>
        <p:spPr bwMode="auto">
          <a:xfrm>
            <a:off x="422032" y="745588"/>
            <a:ext cx="8623494" cy="56107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178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802E-ECBB-4DFF-988E-22E0C443DEAC}"/>
              </a:ext>
            </a:extLst>
          </p:cNvPr>
          <p:cNvSpPr>
            <a:spLocks noGrp="1"/>
          </p:cNvSpPr>
          <p:nvPr>
            <p:ph type="title"/>
          </p:nvPr>
        </p:nvSpPr>
        <p:spPr>
          <a:xfrm>
            <a:off x="457200" y="23018"/>
            <a:ext cx="8229600" cy="1143000"/>
          </a:xfrm>
        </p:spPr>
        <p:txBody>
          <a:bodyPr/>
          <a:lstStyle/>
          <a:p>
            <a:r>
              <a:rPr lang="en-US" sz="4400" b="1" dirty="0">
                <a:solidFill>
                  <a:schemeClr val="accent2">
                    <a:lumMod val="75000"/>
                  </a:schemeClr>
                </a:solidFill>
                <a:latin typeface="Times New Roman" pitchFamily="18" charset="0"/>
                <a:cs typeface="Times New Roman" pitchFamily="18" charset="0"/>
              </a:rPr>
              <a:t>Conclusion</a:t>
            </a:r>
            <a:endParaRPr lang="en-GB" dirty="0"/>
          </a:p>
        </p:txBody>
      </p:sp>
      <p:sp>
        <p:nvSpPr>
          <p:cNvPr id="3" name="Content Placeholder 2">
            <a:extLst>
              <a:ext uri="{FF2B5EF4-FFF2-40B4-BE49-F238E27FC236}">
                <a16:creationId xmlns:a16="http://schemas.microsoft.com/office/drawing/2014/main" id="{7B27AA5C-2688-4E0C-ADE8-0E07AFFAB05A}"/>
              </a:ext>
            </a:extLst>
          </p:cNvPr>
          <p:cNvSpPr>
            <a:spLocks noGrp="1"/>
          </p:cNvSpPr>
          <p:nvPr>
            <p:ph idx="1"/>
          </p:nvPr>
        </p:nvSpPr>
        <p:spPr>
          <a:xfrm>
            <a:off x="457200" y="997206"/>
            <a:ext cx="8229600" cy="4525963"/>
          </a:xfrm>
        </p:spPr>
        <p:txBody>
          <a:bodyPr>
            <a:noAutofit/>
          </a:bodyPr>
          <a:lstStyle/>
          <a:p>
            <a:pPr marL="114300" indent="0">
              <a:lnSpc>
                <a:spcPct val="107000"/>
              </a:lnSpc>
              <a:spcAft>
                <a:spcPts val="800"/>
              </a:spcAf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In our work, the fact that our traditional biostatistics analysis selected ejection fraction and serum creatinine as the two most relevant features confirmed the relevance of the feature ranking executed with machine learning. Moreover, our approach showed that machine learning can be used effectively for binary classification of electronic health records of patients with cardiovascular hearth diseases. Our models are Logistic regression, Data Pre-processing, Feature Scaling, Decision Tree, Support Vector Machine and  Ensemble Learning . The accuracy of our model is 0.919%. </a:t>
            </a:r>
          </a:p>
          <a:p>
            <a:pPr marL="114300" indent="0">
              <a:lnSpc>
                <a:spcPct val="107000"/>
              </a:lnSpc>
              <a:spcAft>
                <a:spcPts val="800"/>
              </a:spcAf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As a limitation of the present study, we have to report the small size of the dataset (299 patients): a larger dataset would have permitted us to obtain more reliable results. Additional information about the physical features of the patients (height, weight, body mass index, etc.) and their occupational history would have been useful to detect additional risk factors for cardiovascular health diseases. Also, if an additional external dataset with the same features from a different geographical region had been available, we would have used it as a validation.</a:t>
            </a:r>
            <a:endParaRPr lang="en-GB" sz="2000" dirty="0"/>
          </a:p>
        </p:txBody>
      </p:sp>
      <p:sp>
        <p:nvSpPr>
          <p:cNvPr id="4" name="Slide Number Placeholder 3">
            <a:extLst>
              <a:ext uri="{FF2B5EF4-FFF2-40B4-BE49-F238E27FC236}">
                <a16:creationId xmlns:a16="http://schemas.microsoft.com/office/drawing/2014/main" id="{66215B40-8EC5-4242-A1D8-A1524B3BDE98}"/>
              </a:ext>
            </a:extLst>
          </p:cNvPr>
          <p:cNvSpPr>
            <a:spLocks noGrp="1"/>
          </p:cNvSpPr>
          <p:nvPr>
            <p:ph type="sldNum" sz="quarter" idx="12"/>
          </p:nvPr>
        </p:nvSpPr>
        <p:spPr/>
        <p:txBody>
          <a:bodyPr/>
          <a:lstStyle/>
          <a:p>
            <a:fld id="{CC71B3AB-A36D-4C61-925B-EF7B6B04B0BB}" type="slidenum">
              <a:rPr lang="en-US" smtClean="0"/>
              <a:t>9</a:t>
            </a:fld>
            <a:endParaRPr lang="en-US"/>
          </a:p>
        </p:txBody>
      </p:sp>
    </p:spTree>
    <p:extLst>
      <p:ext uri="{BB962C8B-B14F-4D97-AF65-F5344CB8AC3E}">
        <p14:creationId xmlns:p14="http://schemas.microsoft.com/office/powerpoint/2010/main" val="2874118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1123</TotalTime>
  <Words>1028</Words>
  <Application>Microsoft Office PowerPoint</Application>
  <PresentationFormat>On-screen Show (4:3)</PresentationFormat>
  <Paragraphs>74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Georgia</vt:lpstr>
      <vt:lpstr>Times New Roman</vt:lpstr>
      <vt:lpstr>Office Theme</vt:lpstr>
      <vt:lpstr> HEART FAILURE PREDICTION Machine Learning    </vt:lpstr>
      <vt:lpstr>Problem Overview</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rana187056@fci.bu.edu.eg</cp:lastModifiedBy>
  <cp:revision>60</cp:revision>
  <dcterms:created xsi:type="dcterms:W3CDTF">2021-01-27T18:25:58Z</dcterms:created>
  <dcterms:modified xsi:type="dcterms:W3CDTF">2021-07-03T18:35:37Z</dcterms:modified>
</cp:coreProperties>
</file>