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2"/>
  </p:notesMasterIdLst>
  <p:sldIdLst>
    <p:sldId id="256" r:id="rId2"/>
    <p:sldId id="272" r:id="rId3"/>
    <p:sldId id="257" r:id="rId4"/>
    <p:sldId id="258" r:id="rId5"/>
    <p:sldId id="273" r:id="rId6"/>
    <p:sldId id="274" r:id="rId7"/>
    <p:sldId id="280" r:id="rId8"/>
    <p:sldId id="279" r:id="rId9"/>
    <p:sldId id="275" r:id="rId10"/>
    <p:sldId id="281" r:id="rId11"/>
    <p:sldId id="277" r:id="rId12"/>
    <p:sldId id="282" r:id="rId13"/>
    <p:sldId id="285" r:id="rId14"/>
    <p:sldId id="259" r:id="rId15"/>
    <p:sldId id="283" r:id="rId16"/>
    <p:sldId id="286" r:id="rId17"/>
    <p:sldId id="260" r:id="rId18"/>
    <p:sldId id="284" r:id="rId19"/>
    <p:sldId id="287" r:id="rId20"/>
    <p:sldId id="261" r:id="rId21"/>
    <p:sldId id="288" r:id="rId22"/>
    <p:sldId id="289" r:id="rId23"/>
    <p:sldId id="262" r:id="rId24"/>
    <p:sldId id="290" r:id="rId25"/>
    <p:sldId id="270" r:id="rId26"/>
    <p:sldId id="292" r:id="rId27"/>
    <p:sldId id="291" r:id="rId28"/>
    <p:sldId id="293" r:id="rId29"/>
    <p:sldId id="271"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FA8242-5C4A-4291-92E1-E02F596681B4}">
          <p14:sldIdLst>
            <p14:sldId id="256"/>
            <p14:sldId id="272"/>
            <p14:sldId id="257"/>
            <p14:sldId id="258"/>
            <p14:sldId id="273"/>
            <p14:sldId id="274"/>
            <p14:sldId id="280"/>
            <p14:sldId id="279"/>
            <p14:sldId id="275"/>
            <p14:sldId id="281"/>
            <p14:sldId id="277"/>
            <p14:sldId id="282"/>
            <p14:sldId id="285"/>
            <p14:sldId id="259"/>
            <p14:sldId id="283"/>
            <p14:sldId id="286"/>
            <p14:sldId id="260"/>
            <p14:sldId id="284"/>
            <p14:sldId id="287"/>
            <p14:sldId id="261"/>
            <p14:sldId id="288"/>
            <p14:sldId id="289"/>
            <p14:sldId id="262"/>
            <p14:sldId id="290"/>
            <p14:sldId id="270"/>
            <p14:sldId id="292"/>
            <p14:sldId id="291"/>
            <p14:sldId id="293"/>
            <p14:sldId id="271"/>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E3B"/>
    <a:srgbClr val="C75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59CBB-A0FE-48DD-AB57-76018A956061}" type="datetimeFigureOut">
              <a:rPr lang="en-US" smtClean="0"/>
              <a:t>5/31/2021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09A8A-6A49-4A78-B5D2-342FA8F0D979}" type="slidenum">
              <a:rPr lang="en-US" smtClean="0"/>
              <a:t>‹#›</a:t>
            </a:fld>
            <a:endParaRPr lang="en-US"/>
          </a:p>
        </p:txBody>
      </p:sp>
    </p:spTree>
    <p:extLst>
      <p:ext uri="{BB962C8B-B14F-4D97-AF65-F5344CB8AC3E}">
        <p14:creationId xmlns:p14="http://schemas.microsoft.com/office/powerpoint/2010/main" val="204249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2C7C1B-235E-4DF3-AE40-4E6A6C2BE389}" type="datetime1">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396940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182F3-2DA7-4674-90A5-F12261C9F69A}" type="datetime1">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322177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38852D-970C-4AC4-A20E-FE8DCC152AE8}" type="datetime1">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405671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25691-A0DB-4009-B079-4516A9594445}" type="datetime1">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397363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526425-735D-4A10-B324-AAE4B264D8E6}" type="datetime1">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5036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03CAAE-5102-421A-AF88-95982D158375}" type="datetime1">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89520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77AC33-8ABC-4C96-BB39-E047AFE5FF8A}" type="datetime1">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85711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14C1B1-A602-4CF8-9FC1-F1584B014C4D}" type="datetime1">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13083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BA171-F535-4E9E-93E6-3A71A614C71B}" type="datetime1">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6253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0D3730-2250-42A2-809E-F942D147CC00}" type="datetime1">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255987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E614D0-095D-40DB-AA0D-243A642A9CA4}" type="datetime1">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1B3AB-A36D-4C61-925B-EF7B6B04B0BB}" type="slidenum">
              <a:rPr lang="en-US" smtClean="0"/>
              <a:t>‹#›</a:t>
            </a:fld>
            <a:endParaRPr lang="en-US"/>
          </a:p>
        </p:txBody>
      </p:sp>
    </p:spTree>
    <p:extLst>
      <p:ext uri="{BB962C8B-B14F-4D97-AF65-F5344CB8AC3E}">
        <p14:creationId xmlns:p14="http://schemas.microsoft.com/office/powerpoint/2010/main" val="401853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2376C-AA2E-4CE8-A98D-0C40F9AB84F2}" type="datetime1">
              <a:rPr lang="en-US" smtClean="0"/>
              <a:t>5/31/2021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1B3AB-A36D-4C61-925B-EF7B6B04B0BB}" type="slidenum">
              <a:rPr lang="en-US" smtClean="0"/>
              <a:t>‹#›</a:t>
            </a:fld>
            <a:endParaRPr lang="en-US"/>
          </a:p>
        </p:txBody>
      </p:sp>
    </p:spTree>
    <p:extLst>
      <p:ext uri="{BB962C8B-B14F-4D97-AF65-F5344CB8AC3E}">
        <p14:creationId xmlns:p14="http://schemas.microsoft.com/office/powerpoint/2010/main" val="940923304"/>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5194297"/>
          </a:xfrm>
        </p:spPr>
        <p:txBody>
          <a:bodyPr>
            <a:normAutofit fontScale="90000"/>
          </a:bodyPr>
          <a:lstStyle/>
          <a:p>
            <a:r>
              <a:rPr lang="en-US" sz="4800" b="1" dirty="0">
                <a:solidFill>
                  <a:schemeClr val="accent4">
                    <a:lumMod val="75000"/>
                  </a:schemeClr>
                </a:solidFill>
                <a:latin typeface="Times New Roman" pitchFamily="18" charset="0"/>
                <a:cs typeface="Times New Roman" pitchFamily="18" charset="0"/>
              </a:rPr>
              <a:t>Pharmacy Management System</a:t>
            </a:r>
            <a:br>
              <a:rPr lang="en-US" sz="4800" dirty="0">
                <a:solidFill>
                  <a:schemeClr val="tx2">
                    <a:lumMod val="60000"/>
                    <a:lumOff val="40000"/>
                  </a:schemeClr>
                </a:solidFill>
                <a:latin typeface="Times New Roman" pitchFamily="18" charset="0"/>
                <a:cs typeface="Times New Roman" pitchFamily="18" charset="0"/>
              </a:rPr>
            </a:br>
            <a:br>
              <a:rPr lang="en-US" sz="4800" dirty="0">
                <a:solidFill>
                  <a:schemeClr val="tx2">
                    <a:lumMod val="60000"/>
                    <a:lumOff val="40000"/>
                  </a:schemeClr>
                </a:solidFill>
                <a:latin typeface="Times New Roman" pitchFamily="18" charset="0"/>
                <a:cs typeface="Times New Roman" pitchFamily="18" charset="0"/>
              </a:rPr>
            </a:br>
            <a:br>
              <a:rPr lang="en-US" sz="4800" dirty="0">
                <a:solidFill>
                  <a:schemeClr val="tx2">
                    <a:lumMod val="60000"/>
                    <a:lumOff val="40000"/>
                  </a:schemeClr>
                </a:solidFill>
                <a:latin typeface="Times New Roman" pitchFamily="18" charset="0"/>
                <a:cs typeface="Times New Roman" pitchFamily="18" charset="0"/>
              </a:rPr>
            </a:br>
            <a:br>
              <a:rPr lang="en-US" sz="4800" dirty="0">
                <a:solidFill>
                  <a:schemeClr val="tx2">
                    <a:lumMod val="60000"/>
                    <a:lumOff val="40000"/>
                  </a:schemeClr>
                </a:solidFill>
                <a:latin typeface="Times New Roman" pitchFamily="18" charset="0"/>
                <a:cs typeface="Times New Roman" pitchFamily="18" charset="0"/>
              </a:rPr>
            </a:br>
            <a:br>
              <a:rPr lang="en-US" sz="4800" dirty="0">
                <a:solidFill>
                  <a:schemeClr val="tx2">
                    <a:lumMod val="60000"/>
                    <a:lumOff val="40000"/>
                  </a:schemeClr>
                </a:solidFill>
                <a:latin typeface="Times New Roman" pitchFamily="18" charset="0"/>
                <a:cs typeface="Times New Roman" pitchFamily="18" charset="0"/>
              </a:rPr>
            </a:br>
            <a:br>
              <a:rPr lang="en-US" sz="4800" dirty="0">
                <a:solidFill>
                  <a:schemeClr val="tx2">
                    <a:lumMod val="60000"/>
                    <a:lumOff val="40000"/>
                  </a:schemeClr>
                </a:solidFill>
                <a:latin typeface="Times New Roman" pitchFamily="18" charset="0"/>
                <a:cs typeface="Times New Roman" pitchFamily="18" charset="0"/>
              </a:rPr>
            </a:br>
            <a:r>
              <a:rPr lang="en-US" sz="3600" b="1" dirty="0">
                <a:solidFill>
                  <a:srgbClr val="0070C0"/>
                </a:solidFill>
                <a:latin typeface="Times New Roman" pitchFamily="18" charset="0"/>
                <a:cs typeface="Times New Roman" pitchFamily="18" charset="0"/>
              </a:rPr>
              <a:t>under supervision</a:t>
            </a:r>
            <a:br>
              <a:rPr lang="en-US" sz="3600" dirty="0">
                <a:solidFill>
                  <a:schemeClr val="tx2">
                    <a:lumMod val="60000"/>
                    <a:lumOff val="40000"/>
                  </a:schemeClr>
                </a:solidFill>
                <a:latin typeface="Times New Roman" pitchFamily="18" charset="0"/>
                <a:cs typeface="Times New Roman" pitchFamily="18" charset="0"/>
              </a:rPr>
            </a:br>
            <a:r>
              <a:rPr lang="en-US" sz="2700" dirty="0">
                <a:solidFill>
                  <a:schemeClr val="tx1">
                    <a:lumMod val="95000"/>
                    <a:lumOff val="5000"/>
                  </a:schemeClr>
                </a:solidFill>
                <a:latin typeface="Times New Roman" pitchFamily="18" charset="0"/>
                <a:cs typeface="Times New Roman" pitchFamily="18" charset="0"/>
              </a:rPr>
              <a:t>Dr. Mohamed Abdelfattah</a:t>
            </a:r>
            <a:br>
              <a:rPr lang="en-US" sz="2700" dirty="0">
                <a:solidFill>
                  <a:schemeClr val="tx1">
                    <a:lumMod val="95000"/>
                    <a:lumOff val="5000"/>
                  </a:schemeClr>
                </a:solidFill>
                <a:latin typeface="Times New Roman" pitchFamily="18" charset="0"/>
                <a:cs typeface="Times New Roman" pitchFamily="18" charset="0"/>
              </a:rPr>
            </a:br>
            <a:r>
              <a:rPr lang="en-US" sz="2700" dirty="0">
                <a:solidFill>
                  <a:schemeClr val="tx1">
                    <a:lumMod val="95000"/>
                    <a:lumOff val="5000"/>
                  </a:schemeClr>
                </a:solidFill>
                <a:latin typeface="Times New Roman" pitchFamily="18" charset="0"/>
                <a:cs typeface="Times New Roman" pitchFamily="18" charset="0"/>
              </a:rPr>
              <a:t>Eng. Shereen Adel </a:t>
            </a:r>
          </a:p>
        </p:txBody>
      </p:sp>
      <p:sp>
        <p:nvSpPr>
          <p:cNvPr id="4" name="Slide Number Placeholder 3"/>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1</a:t>
            </a:fld>
            <a:endParaRPr lang="en-US" sz="1800">
              <a:solidFill>
                <a:schemeClr val="tx1">
                  <a:lumMod val="95000"/>
                  <a:lumOff val="5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33401"/>
            <a:ext cx="1600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44502"/>
            <a:ext cx="1858889" cy="77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Graphical user interface&#10;&#10;Description automatically generated">
            <a:extLst>
              <a:ext uri="{FF2B5EF4-FFF2-40B4-BE49-F238E27FC236}">
                <a16:creationId xmlns:a16="http://schemas.microsoft.com/office/drawing/2014/main" id="{C917B39B-ADBF-4F8E-BD77-8607B8E12069}"/>
              </a:ext>
            </a:extLst>
          </p:cNvPr>
          <p:cNvPicPr/>
          <p:nvPr/>
        </p:nvPicPr>
        <p:blipFill>
          <a:blip r:embed="rId4">
            <a:extLst>
              <a:ext uri="{28A0092B-C50C-407E-A947-70E740481C1C}">
                <a14:useLocalDpi xmlns:a14="http://schemas.microsoft.com/office/drawing/2010/main" val="0"/>
              </a:ext>
            </a:extLst>
          </a:blip>
          <a:stretch>
            <a:fillRect/>
          </a:stretch>
        </p:blipFill>
        <p:spPr>
          <a:xfrm>
            <a:off x="365760" y="1993900"/>
            <a:ext cx="8321040" cy="3042334"/>
          </a:xfrm>
          <a:prstGeom prst="rect">
            <a:avLst/>
          </a:prstGeom>
        </p:spPr>
      </p:pic>
    </p:spTree>
    <p:extLst>
      <p:ext uri="{BB962C8B-B14F-4D97-AF65-F5344CB8AC3E}">
        <p14:creationId xmlns:p14="http://schemas.microsoft.com/office/powerpoint/2010/main" val="367384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C10C90-0EEE-4DAA-85F2-D84AFB4241AB}"/>
              </a:ext>
            </a:extLst>
          </p:cNvPr>
          <p:cNvSpPr>
            <a:spLocks noGrp="1"/>
          </p:cNvSpPr>
          <p:nvPr>
            <p:ph type="sldNum" sz="quarter" idx="12"/>
          </p:nvPr>
        </p:nvSpPr>
        <p:spPr/>
        <p:txBody>
          <a:bodyPr/>
          <a:lstStyle/>
          <a:p>
            <a:fld id="{CC71B3AB-A36D-4C61-925B-EF7B6B04B0BB}" type="slidenum">
              <a:rPr lang="en-US" smtClean="0"/>
              <a:t>10</a:t>
            </a:fld>
            <a:endParaRPr lang="en-US"/>
          </a:p>
        </p:txBody>
      </p:sp>
      <p:sp>
        <p:nvSpPr>
          <p:cNvPr id="5" name="TextBox 4">
            <a:extLst>
              <a:ext uri="{FF2B5EF4-FFF2-40B4-BE49-F238E27FC236}">
                <a16:creationId xmlns:a16="http://schemas.microsoft.com/office/drawing/2014/main" id="{F68360EB-BDC1-4CAE-BF8B-5407FA559950}"/>
              </a:ext>
            </a:extLst>
          </p:cNvPr>
          <p:cNvSpPr txBox="1"/>
          <p:nvPr/>
        </p:nvSpPr>
        <p:spPr>
          <a:xfrm>
            <a:off x="175846" y="154745"/>
            <a:ext cx="2539218" cy="861774"/>
          </a:xfrm>
          <a:prstGeom prst="rect">
            <a:avLst/>
          </a:prstGeom>
          <a:noFill/>
        </p:spPr>
        <p:txBody>
          <a:bodyPr wrap="square" rtlCol="0">
            <a:spAutoFit/>
          </a:bodyPr>
          <a:lstStyle/>
          <a:p>
            <a:r>
              <a:rPr lang="en-GB" sz="3200" b="1" dirty="0">
                <a:solidFill>
                  <a:schemeClr val="accent2">
                    <a:lumMod val="75000"/>
                  </a:schemeClr>
                </a:solidFill>
              </a:rPr>
              <a:t>- Description</a:t>
            </a:r>
          </a:p>
          <a:p>
            <a:endParaRPr lang="en-GB" dirty="0"/>
          </a:p>
        </p:txBody>
      </p:sp>
      <p:sp>
        <p:nvSpPr>
          <p:cNvPr id="7" name="TextBox 6">
            <a:extLst>
              <a:ext uri="{FF2B5EF4-FFF2-40B4-BE49-F238E27FC236}">
                <a16:creationId xmlns:a16="http://schemas.microsoft.com/office/drawing/2014/main" id="{5EA42ADB-CDE3-40BF-841F-615E96901232}"/>
              </a:ext>
            </a:extLst>
          </p:cNvPr>
          <p:cNvSpPr txBox="1"/>
          <p:nvPr/>
        </p:nvSpPr>
        <p:spPr>
          <a:xfrm>
            <a:off x="175846" y="1016519"/>
            <a:ext cx="8792308" cy="4154984"/>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rPr>
              <a:t>After logging in by the system administrator, he will enter the home page, which includes a group of system branches that are dealt with by the supervisor and the first branch we have is the user through which the supervisor allows users to enter the system and the second branch, which is the shrimp through which it is done  Registration of the companies that will deal with the system and the third branch, which is the stocks branch, through which the user can enter the data for the required medicines and their information, and the fourth branch through which the user can enter customers into the system and the last branch is sales, which are determined through sales for the system by  The way of history</a:t>
            </a:r>
          </a:p>
        </p:txBody>
      </p:sp>
    </p:spTree>
    <p:extLst>
      <p:ext uri="{BB962C8B-B14F-4D97-AF65-F5344CB8AC3E}">
        <p14:creationId xmlns:p14="http://schemas.microsoft.com/office/powerpoint/2010/main" val="180411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11</a:t>
            </a:fld>
            <a:endParaRPr lang="en-US" sz="1800">
              <a:solidFill>
                <a:schemeClr val="tx1">
                  <a:lumMod val="95000"/>
                  <a:lumOff val="5000"/>
                </a:schemeClr>
              </a:solidFill>
            </a:endParaRPr>
          </a:p>
        </p:txBody>
      </p:sp>
      <p:sp>
        <p:nvSpPr>
          <p:cNvPr id="2" name="TextBox 1">
            <a:extLst>
              <a:ext uri="{FF2B5EF4-FFF2-40B4-BE49-F238E27FC236}">
                <a16:creationId xmlns:a16="http://schemas.microsoft.com/office/drawing/2014/main" id="{B33FA3D9-A1C0-493C-9343-9FCD6193AB0D}"/>
              </a:ext>
            </a:extLst>
          </p:cNvPr>
          <p:cNvSpPr txBox="1"/>
          <p:nvPr/>
        </p:nvSpPr>
        <p:spPr>
          <a:xfrm>
            <a:off x="161778" y="0"/>
            <a:ext cx="2623625" cy="1077218"/>
          </a:xfrm>
          <a:prstGeom prst="rect">
            <a:avLst/>
          </a:prstGeom>
          <a:noFill/>
        </p:spPr>
        <p:txBody>
          <a:bodyPr wrap="square" rtlCol="0">
            <a:spAutoFit/>
          </a:bodyPr>
          <a:lstStyle/>
          <a:p>
            <a:r>
              <a:rPr lang="en-US" sz="3200" dirty="0">
                <a:solidFill>
                  <a:schemeClr val="accent5">
                    <a:lumMod val="75000"/>
                  </a:schemeClr>
                </a:solidFill>
                <a:latin typeface="Times New Roman" pitchFamily="18" charset="0"/>
                <a:cs typeface="Times New Roman" pitchFamily="18" charset="0"/>
              </a:rPr>
              <a:t>4) USERS</a:t>
            </a:r>
          </a:p>
          <a:p>
            <a:endParaRPr lang="en-GB" sz="3200" b="1" dirty="0"/>
          </a:p>
        </p:txBody>
      </p:sp>
      <p:pic>
        <p:nvPicPr>
          <p:cNvPr id="7" name="Picture 6" descr="Diagram&#10;&#10;Description automatically generated with medium confidence">
            <a:extLst>
              <a:ext uri="{FF2B5EF4-FFF2-40B4-BE49-F238E27FC236}">
                <a16:creationId xmlns:a16="http://schemas.microsoft.com/office/drawing/2014/main" id="{539F40D9-F9A4-477C-85C6-EA1EE5538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39" y="718325"/>
            <a:ext cx="8741322" cy="5527730"/>
          </a:xfrm>
          <a:prstGeom prst="rect">
            <a:avLst/>
          </a:prstGeom>
        </p:spPr>
      </p:pic>
    </p:spTree>
    <p:extLst>
      <p:ext uri="{BB962C8B-B14F-4D97-AF65-F5344CB8AC3E}">
        <p14:creationId xmlns:p14="http://schemas.microsoft.com/office/powerpoint/2010/main" val="61031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2E6C51-B0F2-4C4E-AE59-A03EA2FBEA43}"/>
              </a:ext>
            </a:extLst>
          </p:cNvPr>
          <p:cNvSpPr>
            <a:spLocks noGrp="1"/>
          </p:cNvSpPr>
          <p:nvPr>
            <p:ph type="sldNum" sz="quarter" idx="12"/>
          </p:nvPr>
        </p:nvSpPr>
        <p:spPr/>
        <p:txBody>
          <a:bodyPr/>
          <a:lstStyle/>
          <a:p>
            <a:fld id="{CC71B3AB-A36D-4C61-925B-EF7B6B04B0BB}" type="slidenum">
              <a:rPr lang="en-US" smtClean="0"/>
              <a:t>12</a:t>
            </a:fld>
            <a:endParaRPr lang="en-US"/>
          </a:p>
        </p:txBody>
      </p:sp>
      <p:sp>
        <p:nvSpPr>
          <p:cNvPr id="3" name="TextBox 2">
            <a:extLst>
              <a:ext uri="{FF2B5EF4-FFF2-40B4-BE49-F238E27FC236}">
                <a16:creationId xmlns:a16="http://schemas.microsoft.com/office/drawing/2014/main" id="{816C24DA-F47E-4ADD-A2B7-E421AFAEC2E4}"/>
              </a:ext>
            </a:extLst>
          </p:cNvPr>
          <p:cNvSpPr txBox="1"/>
          <p:nvPr/>
        </p:nvSpPr>
        <p:spPr>
          <a:xfrm>
            <a:off x="154744" y="140677"/>
            <a:ext cx="2588455" cy="584775"/>
          </a:xfrm>
          <a:prstGeom prst="rect">
            <a:avLst/>
          </a:prstGeom>
          <a:noFill/>
        </p:spPr>
        <p:txBody>
          <a:bodyPr wrap="square" rtlCol="0">
            <a:spAutoFit/>
          </a:bodyPr>
          <a:lstStyle/>
          <a:p>
            <a:r>
              <a:rPr lang="en-GB" sz="3200" b="1" dirty="0">
                <a:solidFill>
                  <a:schemeClr val="accent2">
                    <a:lumMod val="75000"/>
                  </a:schemeClr>
                </a:solidFill>
              </a:rPr>
              <a:t>- Description</a:t>
            </a:r>
          </a:p>
        </p:txBody>
      </p:sp>
      <p:sp>
        <p:nvSpPr>
          <p:cNvPr id="4" name="TextBox 3">
            <a:extLst>
              <a:ext uri="{FF2B5EF4-FFF2-40B4-BE49-F238E27FC236}">
                <a16:creationId xmlns:a16="http://schemas.microsoft.com/office/drawing/2014/main" id="{A25C84B9-CFB5-43AE-A33D-A939EEF6AC4C}"/>
              </a:ext>
            </a:extLst>
          </p:cNvPr>
          <p:cNvSpPr txBox="1"/>
          <p:nvPr/>
        </p:nvSpPr>
        <p:spPr>
          <a:xfrm>
            <a:off x="154745" y="725452"/>
            <a:ext cx="8651630" cy="6099940"/>
          </a:xfrm>
          <a:prstGeom prst="rect">
            <a:avLst/>
          </a:prstGeom>
          <a:noFill/>
        </p:spPr>
        <p:txBody>
          <a:bodyPr wrap="square" rtlCol="0">
            <a:spAutoFit/>
          </a:bodyPr>
          <a:lstStyle/>
          <a:p>
            <a:pPr marL="342900" indent="-342900">
              <a:lnSpc>
                <a:spcPct val="115000"/>
              </a:lnSpc>
              <a:spcAft>
                <a:spcPts val="1000"/>
              </a:spcAft>
              <a:buFont typeface="Arial" panose="020B0604020202020204" pitchFamily="34" charset="0"/>
              <a:buChar char="•"/>
            </a:pPr>
            <a:r>
              <a:rPr lang="en-US" sz="2400" dirty="0">
                <a:solidFill>
                  <a:srgbClr val="0D0D0D"/>
                </a:solidFill>
                <a:effectLst/>
                <a:latin typeface="Times New Roman" panose="02020603050405020304" pitchFamily="18" charset="0"/>
                <a:ea typeface="Calibri" panose="020F0502020204030204" pitchFamily="34" charset="0"/>
                <a:cs typeface="Arial" panose="020B0604020202020204" pitchFamily="34" charset="0"/>
              </a:rPr>
              <a:t>This form shows  how  the administrator  enters  the user data for registration in the system to have the probability to access the next specific screens in the system .</a:t>
            </a:r>
            <a:endParaRPr lang="en-GB" sz="2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15000"/>
              </a:lnSpc>
              <a:spcAft>
                <a:spcPts val="1000"/>
              </a:spcAft>
              <a:buFont typeface="Arial" panose="020B0604020202020204" pitchFamily="34" charset="0"/>
              <a:buChar char="•"/>
            </a:pPr>
            <a:r>
              <a:rPr lang="en-US" sz="2400" dirty="0">
                <a:solidFill>
                  <a:srgbClr val="0D0D0D"/>
                </a:solidFill>
                <a:effectLst/>
                <a:latin typeface="Times New Roman" panose="02020603050405020304" pitchFamily="18" charset="0"/>
                <a:ea typeface="Calibri" panose="020F0502020204030204" pitchFamily="34" charset="0"/>
                <a:cs typeface="Arial" panose="020B0604020202020204" pitchFamily="34" charset="0"/>
              </a:rPr>
              <a:t> The admin enters the username, e-mail, password and confirm password in text boxes, It contains validation on username, e-mail and confirm password.   </a:t>
            </a:r>
            <a:endParaRPr lang="en-GB" sz="2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15000"/>
              </a:lnSpc>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Arial" panose="020B0604020202020204" pitchFamily="34" charset="0"/>
              </a:rPr>
              <a:t>It has the ‘</a:t>
            </a:r>
            <a:r>
              <a:rPr lang="en-US" sz="2400" dirty="0">
                <a:solidFill>
                  <a:srgbClr val="548DD4"/>
                </a:solidFill>
                <a:effectLst/>
                <a:latin typeface="Times New Roman" panose="02020603050405020304" pitchFamily="18" charset="0"/>
                <a:ea typeface="Calibri" panose="020F0502020204030204" pitchFamily="34" charset="0"/>
                <a:cs typeface="Arial" panose="020B0604020202020204" pitchFamily="34" charset="0"/>
              </a:rPr>
              <a:t>ADD</a:t>
            </a:r>
            <a:r>
              <a:rPr lang="en-US" sz="2400" dirty="0">
                <a:effectLst/>
                <a:latin typeface="Times New Roman" panose="02020603050405020304" pitchFamily="18" charset="0"/>
                <a:ea typeface="Calibri" panose="020F0502020204030204" pitchFamily="34" charset="0"/>
                <a:cs typeface="Arial" panose="020B0604020202020204" pitchFamily="34" charset="0"/>
              </a:rPr>
              <a:t>’ button  that contains ‘</a:t>
            </a:r>
            <a:r>
              <a:rPr lang="en-US" sz="2400" dirty="0">
                <a:solidFill>
                  <a:srgbClr val="548DD4"/>
                </a:solidFill>
                <a:effectLst/>
                <a:latin typeface="Times New Roman" panose="02020603050405020304" pitchFamily="18" charset="0"/>
                <a:ea typeface="Calibri" panose="020F0502020204030204" pitchFamily="34" charset="0"/>
                <a:cs typeface="Arial" panose="020B0604020202020204" pitchFamily="34" charset="0"/>
              </a:rPr>
              <a:t>INSERT Function</a:t>
            </a:r>
            <a:r>
              <a:rPr lang="en-US" sz="2400" dirty="0">
                <a:effectLst/>
                <a:latin typeface="Times New Roman" panose="02020603050405020304" pitchFamily="18" charset="0"/>
                <a:ea typeface="Calibri" panose="020F0502020204030204" pitchFamily="34" charset="0"/>
                <a:cs typeface="Arial" panose="020B0604020202020204" pitchFamily="34" charset="0"/>
              </a:rPr>
              <a:t>’ to enter the new data in database so when clicked secondly ,the message(Sorry , user already exist!) shown .</a:t>
            </a:r>
            <a:endParaRPr lang="en-GB" sz="2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15000"/>
              </a:lnSpc>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Arial" panose="020B0604020202020204" pitchFamily="34" charset="0"/>
              </a:rPr>
              <a:t>It has the ‘</a:t>
            </a:r>
            <a:r>
              <a:rPr lang="en-US" sz="2400" dirty="0">
                <a:solidFill>
                  <a:srgbClr val="548DD4"/>
                </a:solidFill>
                <a:effectLst/>
                <a:latin typeface="Times New Roman" panose="02020603050405020304" pitchFamily="18" charset="0"/>
                <a:ea typeface="Calibri" panose="020F0502020204030204" pitchFamily="34" charset="0"/>
                <a:cs typeface="Arial" panose="020B0604020202020204" pitchFamily="34" charset="0"/>
              </a:rPr>
              <a:t>UPDATE</a:t>
            </a:r>
            <a:r>
              <a:rPr lang="en-US" sz="2400" dirty="0">
                <a:effectLst/>
                <a:latin typeface="Times New Roman" panose="02020603050405020304" pitchFamily="18" charset="0"/>
                <a:ea typeface="Calibri" panose="020F0502020204030204" pitchFamily="34" charset="0"/>
                <a:cs typeface="Arial" panose="020B0604020202020204" pitchFamily="34" charset="0"/>
              </a:rPr>
              <a:t>’ button that allows updating in email, password as soon as entering the username .</a:t>
            </a:r>
            <a:endParaRPr lang="en-GB" sz="2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15000"/>
              </a:lnSpc>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Arial" panose="020B0604020202020204" pitchFamily="34" charset="0"/>
              </a:rPr>
              <a:t>It has the ‘</a:t>
            </a:r>
            <a:r>
              <a:rPr lang="en-US" sz="2400" dirty="0">
                <a:solidFill>
                  <a:srgbClr val="548DD4"/>
                </a:solidFill>
                <a:effectLst/>
                <a:latin typeface="Times New Roman" panose="02020603050405020304" pitchFamily="18" charset="0"/>
                <a:ea typeface="Calibri" panose="020F0502020204030204" pitchFamily="34" charset="0"/>
                <a:cs typeface="Arial" panose="020B0604020202020204" pitchFamily="34" charset="0"/>
              </a:rPr>
              <a:t>DELETE</a:t>
            </a:r>
            <a:r>
              <a:rPr lang="en-US" sz="2400" dirty="0">
                <a:effectLst/>
                <a:latin typeface="Times New Roman" panose="02020603050405020304" pitchFamily="18" charset="0"/>
                <a:ea typeface="Calibri" panose="020F0502020204030204" pitchFamily="34" charset="0"/>
                <a:cs typeface="Arial" panose="020B0604020202020204" pitchFamily="34" charset="0"/>
              </a:rPr>
              <a:t>’ button that removes the all row in the database when entering the e-mail and pressing the button . </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7539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F752D-D9D5-47E3-8194-0AC2AFBA27E7}"/>
              </a:ext>
            </a:extLst>
          </p:cNvPr>
          <p:cNvSpPr>
            <a:spLocks noGrp="1"/>
          </p:cNvSpPr>
          <p:nvPr>
            <p:ph type="sldNum" sz="quarter" idx="12"/>
          </p:nvPr>
        </p:nvSpPr>
        <p:spPr/>
        <p:txBody>
          <a:bodyPr/>
          <a:lstStyle/>
          <a:p>
            <a:fld id="{CC71B3AB-A36D-4C61-925B-EF7B6B04B0BB}" type="slidenum">
              <a:rPr lang="en-US" smtClean="0"/>
              <a:t>13</a:t>
            </a:fld>
            <a:endParaRPr lang="en-US"/>
          </a:p>
        </p:txBody>
      </p:sp>
      <p:sp>
        <p:nvSpPr>
          <p:cNvPr id="4" name="TextBox 3">
            <a:extLst>
              <a:ext uri="{FF2B5EF4-FFF2-40B4-BE49-F238E27FC236}">
                <a16:creationId xmlns:a16="http://schemas.microsoft.com/office/drawing/2014/main" id="{8A286A20-5ACE-4637-B031-96B8B9EAE60D}"/>
              </a:ext>
            </a:extLst>
          </p:cNvPr>
          <p:cNvSpPr txBox="1"/>
          <p:nvPr/>
        </p:nvSpPr>
        <p:spPr>
          <a:xfrm>
            <a:off x="196947" y="154744"/>
            <a:ext cx="2658794" cy="584775"/>
          </a:xfrm>
          <a:prstGeom prst="rect">
            <a:avLst/>
          </a:prstGeom>
          <a:noFill/>
        </p:spPr>
        <p:txBody>
          <a:bodyPr wrap="square" rtlCol="0">
            <a:spAutoFit/>
          </a:bodyPr>
          <a:lstStyle/>
          <a:p>
            <a:r>
              <a:rPr lang="en-GB" sz="3200" b="1" dirty="0">
                <a:solidFill>
                  <a:schemeClr val="accent2">
                    <a:lumMod val="75000"/>
                  </a:schemeClr>
                </a:solidFill>
              </a:rPr>
              <a:t>- Grid View</a:t>
            </a:r>
          </a:p>
        </p:txBody>
      </p:sp>
      <p:pic>
        <p:nvPicPr>
          <p:cNvPr id="7" name="Picture 6" descr="Graphical user interface, application&#10;&#10;Description automatically generated">
            <a:extLst>
              <a:ext uri="{FF2B5EF4-FFF2-40B4-BE49-F238E27FC236}">
                <a16:creationId xmlns:a16="http://schemas.microsoft.com/office/drawing/2014/main" id="{20F11604-CD43-45B9-8F32-1EB46F170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010" y="1420837"/>
            <a:ext cx="6639950" cy="3812345"/>
          </a:xfrm>
          <a:prstGeom prst="rect">
            <a:avLst/>
          </a:prstGeom>
        </p:spPr>
      </p:pic>
    </p:spTree>
    <p:extLst>
      <p:ext uri="{BB962C8B-B14F-4D97-AF65-F5344CB8AC3E}">
        <p14:creationId xmlns:p14="http://schemas.microsoft.com/office/powerpoint/2010/main" val="407493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329" y="211805"/>
            <a:ext cx="3063240" cy="1077218"/>
          </a:xfrm>
          <a:prstGeom prst="rect">
            <a:avLst/>
          </a:prstGeom>
          <a:noFill/>
        </p:spPr>
        <p:txBody>
          <a:bodyPr wrap="square" rtlCol="0">
            <a:spAutoFit/>
          </a:bodyPr>
          <a:lstStyle/>
          <a:p>
            <a:r>
              <a:rPr lang="en-US" sz="3200" dirty="0">
                <a:solidFill>
                  <a:schemeClr val="accent5">
                    <a:lumMod val="75000"/>
                  </a:schemeClr>
                </a:solidFill>
                <a:latin typeface="Times New Roman" pitchFamily="18" charset="0"/>
                <a:cs typeface="Times New Roman" pitchFamily="18" charset="0"/>
              </a:rPr>
              <a:t>5) COMPANIES</a:t>
            </a:r>
          </a:p>
          <a:p>
            <a:pPr marL="514350" indent="-514350">
              <a:buFont typeface="+mj-lt"/>
              <a:buAutoNum type="arabicParenR"/>
            </a:pPr>
            <a:endParaRPr lang="en-US" sz="3200" dirty="0">
              <a:solidFill>
                <a:schemeClr val="tx2">
                  <a:lumMod val="60000"/>
                  <a:lumOff val="40000"/>
                </a:schemeClr>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14</a:t>
            </a:fld>
            <a:endParaRPr lang="en-US" sz="1800">
              <a:solidFill>
                <a:schemeClr val="tx1">
                  <a:lumMod val="95000"/>
                  <a:lumOff val="5000"/>
                </a:schemeClr>
              </a:solidFill>
            </a:endParaRPr>
          </a:p>
        </p:txBody>
      </p:sp>
      <p:pic>
        <p:nvPicPr>
          <p:cNvPr id="9" name="Picture 8" descr="Graphical user interface, application, website&#10;&#10;Description automatically generated">
            <a:extLst>
              <a:ext uri="{FF2B5EF4-FFF2-40B4-BE49-F238E27FC236}">
                <a16:creationId xmlns:a16="http://schemas.microsoft.com/office/drawing/2014/main" id="{243EA9B5-E8A8-4585-ABFB-E1A75F105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29" y="858128"/>
            <a:ext cx="8799341" cy="5498221"/>
          </a:xfrm>
          <a:prstGeom prst="rect">
            <a:avLst/>
          </a:prstGeom>
        </p:spPr>
      </p:pic>
    </p:spTree>
    <p:extLst>
      <p:ext uri="{BB962C8B-B14F-4D97-AF65-F5344CB8AC3E}">
        <p14:creationId xmlns:p14="http://schemas.microsoft.com/office/powerpoint/2010/main" val="402109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7A1ABB-0DC1-4207-83FC-26D8A620EB69}"/>
              </a:ext>
            </a:extLst>
          </p:cNvPr>
          <p:cNvSpPr>
            <a:spLocks noGrp="1"/>
          </p:cNvSpPr>
          <p:nvPr>
            <p:ph type="sldNum" sz="quarter" idx="12"/>
          </p:nvPr>
        </p:nvSpPr>
        <p:spPr/>
        <p:txBody>
          <a:bodyPr/>
          <a:lstStyle/>
          <a:p>
            <a:fld id="{CC71B3AB-A36D-4C61-925B-EF7B6B04B0BB}" type="slidenum">
              <a:rPr lang="en-US" smtClean="0"/>
              <a:t>15</a:t>
            </a:fld>
            <a:endParaRPr lang="en-US"/>
          </a:p>
        </p:txBody>
      </p:sp>
      <p:sp>
        <p:nvSpPr>
          <p:cNvPr id="3" name="TextBox 2">
            <a:extLst>
              <a:ext uri="{FF2B5EF4-FFF2-40B4-BE49-F238E27FC236}">
                <a16:creationId xmlns:a16="http://schemas.microsoft.com/office/drawing/2014/main" id="{F5CAA7C1-C197-4EDE-8359-160FE37C8A8D}"/>
              </a:ext>
            </a:extLst>
          </p:cNvPr>
          <p:cNvSpPr txBox="1"/>
          <p:nvPr/>
        </p:nvSpPr>
        <p:spPr>
          <a:xfrm>
            <a:off x="239150" y="168813"/>
            <a:ext cx="2475914" cy="584775"/>
          </a:xfrm>
          <a:prstGeom prst="rect">
            <a:avLst/>
          </a:prstGeom>
          <a:noFill/>
        </p:spPr>
        <p:txBody>
          <a:bodyPr wrap="square" rtlCol="0">
            <a:spAutoFit/>
          </a:bodyPr>
          <a:lstStyle/>
          <a:p>
            <a:r>
              <a:rPr lang="en-GB" sz="3200" b="1" dirty="0">
                <a:solidFill>
                  <a:schemeClr val="accent2">
                    <a:lumMod val="75000"/>
                  </a:schemeClr>
                </a:solidFill>
              </a:rPr>
              <a:t>- Description</a:t>
            </a:r>
          </a:p>
        </p:txBody>
      </p:sp>
      <p:sp>
        <p:nvSpPr>
          <p:cNvPr id="4" name="TextBox 3">
            <a:extLst>
              <a:ext uri="{FF2B5EF4-FFF2-40B4-BE49-F238E27FC236}">
                <a16:creationId xmlns:a16="http://schemas.microsoft.com/office/drawing/2014/main" id="{A2E2F1C1-E57C-4456-8BAB-2A41684B4DD4}"/>
              </a:ext>
            </a:extLst>
          </p:cNvPr>
          <p:cNvSpPr txBox="1"/>
          <p:nvPr/>
        </p:nvSpPr>
        <p:spPr>
          <a:xfrm>
            <a:off x="239150" y="803791"/>
            <a:ext cx="8665700" cy="5632311"/>
          </a:xfrm>
          <a:prstGeom prst="rect">
            <a:avLst/>
          </a:prstGeom>
          <a:noFill/>
        </p:spPr>
        <p:txBody>
          <a:bodyPr wrap="square" rtlCol="0">
            <a:spAutoFit/>
          </a:bodyPr>
          <a:lstStyle/>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this screen, the administrator adds a group of companies or more that we deal with in importing medicines and some other supplies. </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this screen, the names of the companies are added to all of the data for each company.</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this screen, including the name of the company, its address, and the name of the person responsible for dealing with him within the company, as well as the company's e-mail address for quick communication.</a:t>
            </a:r>
          </a:p>
          <a:p>
            <a:pPr marL="342900" indent="-34290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There are five Buttons in this screen: </a:t>
            </a:r>
          </a:p>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First Button is </a:t>
            </a:r>
            <a:r>
              <a:rPr lang="en-GB" sz="2400" dirty="0">
                <a:solidFill>
                  <a:schemeClr val="accent1">
                    <a:lumMod val="75000"/>
                  </a:schemeClr>
                </a:solidFill>
                <a:latin typeface="Times New Roman" panose="02020603050405020304" pitchFamily="18" charset="0"/>
                <a:cs typeface="Times New Roman" panose="02020603050405020304" pitchFamily="18" charset="0"/>
              </a:rPr>
              <a:t>ADD</a:t>
            </a:r>
            <a:r>
              <a:rPr lang="en-GB" sz="2000" dirty="0">
                <a:solidFill>
                  <a:schemeClr val="accent1">
                    <a:lumMod val="75000"/>
                  </a:schemeClr>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through it, all screen data is added.</a:t>
            </a:r>
          </a:p>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Second Button is </a:t>
            </a:r>
            <a:r>
              <a:rPr lang="en-GB" sz="2400" dirty="0">
                <a:solidFill>
                  <a:schemeClr val="accent1">
                    <a:lumMod val="75000"/>
                  </a:schemeClr>
                </a:solidFill>
                <a:latin typeface="Times New Roman" panose="02020603050405020304" pitchFamily="18" charset="0"/>
                <a:cs typeface="Times New Roman" panose="02020603050405020304" pitchFamily="18" charset="0"/>
              </a:rPr>
              <a:t>Delete</a:t>
            </a:r>
            <a:r>
              <a:rPr lang="en-GB" sz="2000" dirty="0">
                <a:latin typeface="Times New Roman" panose="02020603050405020304" pitchFamily="18" charset="0"/>
                <a:cs typeface="Times New Roman" panose="02020603050405020304" pitchFamily="18" charset="0"/>
              </a:rPr>
              <a:t>, through it, the data of the company that has been stored it is deleted from the data base.</a:t>
            </a:r>
          </a:p>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Third Button is </a:t>
            </a:r>
            <a:r>
              <a:rPr lang="en-GB" sz="2400" dirty="0">
                <a:solidFill>
                  <a:schemeClr val="accent1">
                    <a:lumMod val="75000"/>
                  </a:schemeClr>
                </a:solidFill>
                <a:latin typeface="Times New Roman" panose="02020603050405020304" pitchFamily="18" charset="0"/>
                <a:cs typeface="Times New Roman" panose="02020603050405020304" pitchFamily="18" charset="0"/>
              </a:rPr>
              <a:t>Select</a:t>
            </a:r>
            <a:r>
              <a:rPr lang="en-GB" sz="2000" dirty="0">
                <a:latin typeface="Times New Roman" panose="02020603050405020304" pitchFamily="18" charset="0"/>
                <a:cs typeface="Times New Roman" panose="02020603050405020304" pitchFamily="18" charset="0"/>
              </a:rPr>
              <a:t>, through it, the data for each company is determined and presented.</a:t>
            </a:r>
          </a:p>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Fourth Button is </a:t>
            </a:r>
            <a:r>
              <a:rPr lang="en-GB" sz="2400" dirty="0">
                <a:solidFill>
                  <a:schemeClr val="accent1">
                    <a:lumMod val="75000"/>
                  </a:schemeClr>
                </a:solidFill>
                <a:latin typeface="Times New Roman" panose="02020603050405020304" pitchFamily="18" charset="0"/>
                <a:cs typeface="Times New Roman" panose="02020603050405020304" pitchFamily="18" charset="0"/>
              </a:rPr>
              <a:t>View</a:t>
            </a:r>
            <a:r>
              <a:rPr lang="en-GB" sz="2000" dirty="0">
                <a:latin typeface="Times New Roman" panose="02020603050405020304" pitchFamily="18" charset="0"/>
                <a:cs typeface="Times New Roman" panose="02020603050405020304" pitchFamily="18" charset="0"/>
              </a:rPr>
              <a:t>, through it, all the companies' data added in the system are shown.</a:t>
            </a:r>
          </a:p>
          <a:p>
            <a:pPr marL="342900" indent="-34290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The Fifth Button is </a:t>
            </a:r>
            <a:r>
              <a:rPr lang="en-GB" sz="2400" dirty="0">
                <a:solidFill>
                  <a:schemeClr val="accent1">
                    <a:lumMod val="75000"/>
                  </a:schemeClr>
                </a:solidFill>
                <a:latin typeface="Times New Roman" panose="02020603050405020304" pitchFamily="18" charset="0"/>
                <a:cs typeface="Times New Roman" panose="02020603050405020304" pitchFamily="18" charset="0"/>
              </a:rPr>
              <a:t>Next</a:t>
            </a:r>
            <a:r>
              <a:rPr lang="en-GB" sz="2000" dirty="0">
                <a:latin typeface="Times New Roman" panose="02020603050405020304" pitchFamily="18" charset="0"/>
                <a:cs typeface="Times New Roman" panose="02020603050405020304" pitchFamily="18" charset="0"/>
              </a:rPr>
              <a:t>, and through it, the administrator moves to the screen of registering the drugs to be Import them.</a:t>
            </a:r>
          </a:p>
        </p:txBody>
      </p:sp>
    </p:spTree>
    <p:extLst>
      <p:ext uri="{BB962C8B-B14F-4D97-AF65-F5344CB8AC3E}">
        <p14:creationId xmlns:p14="http://schemas.microsoft.com/office/powerpoint/2010/main" val="291765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83040F-C371-471A-813B-49E3DFE458E4}"/>
              </a:ext>
            </a:extLst>
          </p:cNvPr>
          <p:cNvSpPr>
            <a:spLocks noGrp="1"/>
          </p:cNvSpPr>
          <p:nvPr>
            <p:ph type="sldNum" sz="quarter" idx="12"/>
          </p:nvPr>
        </p:nvSpPr>
        <p:spPr/>
        <p:txBody>
          <a:bodyPr/>
          <a:lstStyle/>
          <a:p>
            <a:fld id="{CC71B3AB-A36D-4C61-925B-EF7B6B04B0BB}" type="slidenum">
              <a:rPr lang="en-US" smtClean="0"/>
              <a:t>16</a:t>
            </a:fld>
            <a:endParaRPr lang="en-US"/>
          </a:p>
        </p:txBody>
      </p:sp>
      <p:sp>
        <p:nvSpPr>
          <p:cNvPr id="3" name="TextBox 2">
            <a:extLst>
              <a:ext uri="{FF2B5EF4-FFF2-40B4-BE49-F238E27FC236}">
                <a16:creationId xmlns:a16="http://schemas.microsoft.com/office/drawing/2014/main" id="{BCD81202-18B7-44AC-A51B-12AD93DE2E01}"/>
              </a:ext>
            </a:extLst>
          </p:cNvPr>
          <p:cNvSpPr txBox="1"/>
          <p:nvPr/>
        </p:nvSpPr>
        <p:spPr>
          <a:xfrm>
            <a:off x="140677" y="112541"/>
            <a:ext cx="3249637" cy="584775"/>
          </a:xfrm>
          <a:prstGeom prst="rect">
            <a:avLst/>
          </a:prstGeom>
          <a:noFill/>
        </p:spPr>
        <p:txBody>
          <a:bodyPr wrap="square" rtlCol="0">
            <a:spAutoFit/>
          </a:bodyPr>
          <a:lstStyle/>
          <a:p>
            <a:r>
              <a:rPr lang="en-GB" sz="3200" b="1" dirty="0">
                <a:solidFill>
                  <a:schemeClr val="accent2">
                    <a:lumMod val="75000"/>
                  </a:schemeClr>
                </a:solidFill>
              </a:rPr>
              <a:t>- Grid View</a:t>
            </a:r>
          </a:p>
        </p:txBody>
      </p:sp>
      <p:pic>
        <p:nvPicPr>
          <p:cNvPr id="6" name="Picture 5" descr="Graphical user interface, application&#10;&#10;Description automatically generated">
            <a:extLst>
              <a:ext uri="{FF2B5EF4-FFF2-40B4-BE49-F238E27FC236}">
                <a16:creationId xmlns:a16="http://schemas.microsoft.com/office/drawing/2014/main" id="{5E2A2EA1-B338-48F3-B282-391523F6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9" y="1434904"/>
            <a:ext cx="7441810" cy="3277773"/>
          </a:xfrm>
          <a:prstGeom prst="rect">
            <a:avLst/>
          </a:prstGeom>
        </p:spPr>
      </p:pic>
    </p:spTree>
    <p:extLst>
      <p:ext uri="{BB962C8B-B14F-4D97-AF65-F5344CB8AC3E}">
        <p14:creationId xmlns:p14="http://schemas.microsoft.com/office/powerpoint/2010/main" val="155293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63537" y="80479"/>
            <a:ext cx="3581400" cy="646331"/>
          </a:xfrm>
          <a:prstGeom prst="rect">
            <a:avLst/>
          </a:prstGeom>
          <a:noFill/>
        </p:spPr>
        <p:txBody>
          <a:bodyPr wrap="square" rtlCol="0">
            <a:spAutoFit/>
          </a:bodyPr>
          <a:lstStyle/>
          <a:p>
            <a:r>
              <a:rPr lang="en-US" sz="3600" dirty="0">
                <a:solidFill>
                  <a:schemeClr val="accent5">
                    <a:lumMod val="75000"/>
                  </a:schemeClr>
                </a:solidFill>
                <a:latin typeface="Times New Roman" pitchFamily="18" charset="0"/>
                <a:cs typeface="Times New Roman" pitchFamily="18" charset="0"/>
              </a:rPr>
              <a:t>6) STOKES</a:t>
            </a:r>
          </a:p>
        </p:txBody>
      </p:sp>
      <p:sp>
        <p:nvSpPr>
          <p:cNvPr id="2" name="Slide Number Placeholder 1"/>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17</a:t>
            </a:fld>
            <a:endParaRPr lang="en-US" sz="1800">
              <a:solidFill>
                <a:schemeClr val="tx1">
                  <a:lumMod val="95000"/>
                  <a:lumOff val="5000"/>
                </a:schemeClr>
              </a:solidFill>
            </a:endParaRPr>
          </a:p>
        </p:txBody>
      </p:sp>
      <p:pic>
        <p:nvPicPr>
          <p:cNvPr id="6" name="Picture 5" descr="Graphical user interface, application&#10;&#10;Description automatically generated">
            <a:extLst>
              <a:ext uri="{FF2B5EF4-FFF2-40B4-BE49-F238E27FC236}">
                <a16:creationId xmlns:a16="http://schemas.microsoft.com/office/drawing/2014/main" id="{661DCBA1-4509-4B3C-96F5-4449591DB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37" y="858129"/>
            <a:ext cx="8853854" cy="5498221"/>
          </a:xfrm>
          <a:prstGeom prst="rect">
            <a:avLst/>
          </a:prstGeom>
        </p:spPr>
      </p:pic>
    </p:spTree>
    <p:extLst>
      <p:ext uri="{BB962C8B-B14F-4D97-AF65-F5344CB8AC3E}">
        <p14:creationId xmlns:p14="http://schemas.microsoft.com/office/powerpoint/2010/main" val="300126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42D44-10E5-45A0-A819-8ABB9F8CDAA2}"/>
              </a:ext>
            </a:extLst>
          </p:cNvPr>
          <p:cNvSpPr>
            <a:spLocks noGrp="1"/>
          </p:cNvSpPr>
          <p:nvPr>
            <p:ph type="sldNum" sz="quarter" idx="12"/>
          </p:nvPr>
        </p:nvSpPr>
        <p:spPr/>
        <p:txBody>
          <a:bodyPr/>
          <a:lstStyle/>
          <a:p>
            <a:fld id="{CC71B3AB-A36D-4C61-925B-EF7B6B04B0BB}" type="slidenum">
              <a:rPr lang="en-US" smtClean="0"/>
              <a:t>18</a:t>
            </a:fld>
            <a:endParaRPr lang="en-US"/>
          </a:p>
        </p:txBody>
      </p:sp>
      <p:sp>
        <p:nvSpPr>
          <p:cNvPr id="3" name="TextBox 2">
            <a:extLst>
              <a:ext uri="{FF2B5EF4-FFF2-40B4-BE49-F238E27FC236}">
                <a16:creationId xmlns:a16="http://schemas.microsoft.com/office/drawing/2014/main" id="{D5536FE3-7E7A-4B80-A940-41233945E243}"/>
              </a:ext>
            </a:extLst>
          </p:cNvPr>
          <p:cNvSpPr txBox="1"/>
          <p:nvPr/>
        </p:nvSpPr>
        <p:spPr>
          <a:xfrm>
            <a:off x="196948" y="211015"/>
            <a:ext cx="2518117" cy="584775"/>
          </a:xfrm>
          <a:prstGeom prst="rect">
            <a:avLst/>
          </a:prstGeom>
          <a:noFill/>
        </p:spPr>
        <p:txBody>
          <a:bodyPr wrap="square" rtlCol="0">
            <a:spAutoFit/>
          </a:bodyPr>
          <a:lstStyle/>
          <a:p>
            <a:r>
              <a:rPr lang="en-GB" sz="3200" b="1" dirty="0">
                <a:solidFill>
                  <a:schemeClr val="accent2">
                    <a:lumMod val="75000"/>
                  </a:schemeClr>
                </a:solidFill>
              </a:rPr>
              <a:t>- Description</a:t>
            </a:r>
          </a:p>
        </p:txBody>
      </p:sp>
      <p:sp>
        <p:nvSpPr>
          <p:cNvPr id="4" name="TextBox 3">
            <a:extLst>
              <a:ext uri="{FF2B5EF4-FFF2-40B4-BE49-F238E27FC236}">
                <a16:creationId xmlns:a16="http://schemas.microsoft.com/office/drawing/2014/main" id="{0737220E-6A7B-4BC9-ABC0-3A4610A92082}"/>
              </a:ext>
            </a:extLst>
          </p:cNvPr>
          <p:cNvSpPr txBox="1"/>
          <p:nvPr/>
        </p:nvSpPr>
        <p:spPr>
          <a:xfrm>
            <a:off x="196948" y="914401"/>
            <a:ext cx="8609427" cy="5717399"/>
          </a:xfrm>
          <a:prstGeom prst="rect">
            <a:avLst/>
          </a:prstGeom>
          <a:noFill/>
        </p:spPr>
        <p:txBody>
          <a:bodyPr wrap="square" rtlCol="0">
            <a:spAutoFit/>
          </a:bodyPr>
          <a:lstStyle/>
          <a:p>
            <a:pPr marL="457200" indent="-457200">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is the stock screen which is talking about the drugs which come from companies to the pharmacy. We can add the drug name, type (capsule, liquid or tablets), price, quantity of the requested drug, exporting company name, location and drug expire date which we can choose from the calendar. </a:t>
            </a:r>
          </a:p>
          <a:p>
            <a:pPr marL="342900" indent="-342900">
              <a:lnSpc>
                <a:spcPct val="107000"/>
              </a:lnSpc>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button </a:t>
            </a:r>
            <a:r>
              <a:rPr lang="en-US" sz="2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which can add all these information to the database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button </a:t>
            </a:r>
            <a:r>
              <a:rPr lang="en-US" sz="24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UPDATE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which updates drug price on data base depending on drug name.</a:t>
            </a:r>
          </a:p>
          <a:p>
            <a:pPr marL="342900" indent="-342900">
              <a:lnSpc>
                <a:spcPct val="107000"/>
              </a:lnSpc>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button </a:t>
            </a:r>
            <a:r>
              <a:rPr lang="en-US" sz="24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REMOVE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which removes the row depending on drug name from data base and finally the button view which show us a grid view of data base attributes and values and modifications on them.</a:t>
            </a: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3133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3D7284-C7A9-418F-814B-6CFDB29F4826}"/>
              </a:ext>
            </a:extLst>
          </p:cNvPr>
          <p:cNvSpPr>
            <a:spLocks noGrp="1"/>
          </p:cNvSpPr>
          <p:nvPr>
            <p:ph type="sldNum" sz="quarter" idx="12"/>
          </p:nvPr>
        </p:nvSpPr>
        <p:spPr/>
        <p:txBody>
          <a:bodyPr/>
          <a:lstStyle/>
          <a:p>
            <a:fld id="{CC71B3AB-A36D-4C61-925B-EF7B6B04B0BB}" type="slidenum">
              <a:rPr lang="en-US" smtClean="0"/>
              <a:t>19</a:t>
            </a:fld>
            <a:endParaRPr lang="en-US"/>
          </a:p>
        </p:txBody>
      </p:sp>
      <p:sp>
        <p:nvSpPr>
          <p:cNvPr id="3" name="TextBox 2">
            <a:extLst>
              <a:ext uri="{FF2B5EF4-FFF2-40B4-BE49-F238E27FC236}">
                <a16:creationId xmlns:a16="http://schemas.microsoft.com/office/drawing/2014/main" id="{7BD35C1A-9449-412F-8173-0B40B76CC257}"/>
              </a:ext>
            </a:extLst>
          </p:cNvPr>
          <p:cNvSpPr txBox="1"/>
          <p:nvPr/>
        </p:nvSpPr>
        <p:spPr>
          <a:xfrm>
            <a:off x="323557" y="393895"/>
            <a:ext cx="2841674" cy="584775"/>
          </a:xfrm>
          <a:prstGeom prst="rect">
            <a:avLst/>
          </a:prstGeom>
          <a:noFill/>
        </p:spPr>
        <p:txBody>
          <a:bodyPr wrap="square" rtlCol="0">
            <a:spAutoFit/>
          </a:bodyPr>
          <a:lstStyle/>
          <a:p>
            <a:r>
              <a:rPr lang="en-GB" sz="3200" b="1" dirty="0">
                <a:solidFill>
                  <a:schemeClr val="accent2">
                    <a:lumMod val="75000"/>
                  </a:schemeClr>
                </a:solidFill>
              </a:rPr>
              <a:t>- Grid View</a:t>
            </a:r>
          </a:p>
        </p:txBody>
      </p:sp>
      <p:pic>
        <p:nvPicPr>
          <p:cNvPr id="6" name="Picture 5" descr="Graphical user interface, table&#10;&#10;Description automatically generated">
            <a:extLst>
              <a:ext uri="{FF2B5EF4-FFF2-40B4-BE49-F238E27FC236}">
                <a16:creationId xmlns:a16="http://schemas.microsoft.com/office/drawing/2014/main" id="{51671CC7-D997-41D0-814B-F5C2E2714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8" y="1188720"/>
            <a:ext cx="8363242" cy="4227341"/>
          </a:xfrm>
          <a:prstGeom prst="rect">
            <a:avLst/>
          </a:prstGeom>
        </p:spPr>
      </p:pic>
    </p:spTree>
    <p:extLst>
      <p:ext uri="{BB962C8B-B14F-4D97-AF65-F5344CB8AC3E}">
        <p14:creationId xmlns:p14="http://schemas.microsoft.com/office/powerpoint/2010/main" val="293238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pPr marL="571500" indent="-571500">
              <a:buFont typeface="Wingdings" pitchFamily="2" charset="2"/>
              <a:buChar char="Ø"/>
            </a:pPr>
            <a:r>
              <a:rPr lang="en-US" b="1">
                <a:solidFill>
                  <a:schemeClr val="tx2"/>
                </a:solidFill>
                <a:latin typeface="Times New Roman" pitchFamily="18" charset="0"/>
                <a:cs typeface="Times New Roman" pitchFamily="18" charset="0"/>
              </a:rPr>
              <a:t>Team members</a:t>
            </a:r>
          </a:p>
        </p:txBody>
      </p:sp>
      <p:grpSp>
        <p:nvGrpSpPr>
          <p:cNvPr id="26"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27"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565809" y="2712343"/>
            <a:ext cx="7375161" cy="2693976"/>
          </a:xfrm>
        </p:spPr>
        <p:txBody>
          <a:bodyPr>
            <a:normAutofit fontScale="92500" lnSpcReduction="10000"/>
          </a:bodyPr>
          <a:lstStyle/>
          <a:p>
            <a:r>
              <a:rPr lang="en-US" sz="2800" dirty="0"/>
              <a:t>Rana Farid Shawky.</a:t>
            </a:r>
          </a:p>
          <a:p>
            <a:r>
              <a:rPr lang="en-US" sz="2800" dirty="0"/>
              <a:t>Rola Hossam El-Din.</a:t>
            </a:r>
          </a:p>
          <a:p>
            <a:r>
              <a:rPr lang="en-US" sz="2800" dirty="0"/>
              <a:t>Rawan Hossam Ibrahim.</a:t>
            </a:r>
          </a:p>
          <a:p>
            <a:r>
              <a:rPr lang="en-US" sz="2800" dirty="0"/>
              <a:t>Rana Mustafa Mohamed.</a:t>
            </a:r>
          </a:p>
          <a:p>
            <a:r>
              <a:rPr lang="en-US" sz="2800" dirty="0"/>
              <a:t>Safa Anwar Arafa.</a:t>
            </a:r>
          </a:p>
          <a:p>
            <a:r>
              <a:rPr lang="en-US" sz="2800" dirty="0"/>
              <a:t>Abdel Moniem Elsayed Abdel Moniem.</a:t>
            </a:r>
          </a:p>
          <a:p>
            <a:endParaRPr lang="en-US" sz="1600" dirty="0">
              <a:solidFill>
                <a:schemeClr val="tx2"/>
              </a:solidFill>
            </a:endParaRPr>
          </a:p>
          <a:p>
            <a:pPr marL="0" indent="0">
              <a:buNone/>
            </a:pPr>
            <a:endParaRPr lang="en-US" sz="1600" dirty="0">
              <a:solidFill>
                <a:schemeClr val="tx2"/>
              </a:solidFill>
            </a:endParaRPr>
          </a:p>
        </p:txBody>
      </p:sp>
      <p:grpSp>
        <p:nvGrpSpPr>
          <p:cNvPr id="31"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32"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CC71B3AB-A36D-4C61-925B-EF7B6B04B0BB}" type="slidenum">
              <a:rPr lang="en-US" smtClean="0"/>
              <a:pPr>
                <a:spcAft>
                  <a:spcPts val="600"/>
                </a:spcAft>
              </a:pPr>
              <a:t>2</a:t>
            </a:fld>
            <a:endParaRPr lang="en-US"/>
          </a:p>
          <a:p>
            <a:pPr>
              <a:spcAft>
                <a:spcPts val="600"/>
              </a:spcAft>
            </a:pPr>
            <a:endParaRPr lang="en-US"/>
          </a:p>
        </p:txBody>
      </p:sp>
    </p:spTree>
    <p:extLst>
      <p:ext uri="{BB962C8B-B14F-4D97-AF65-F5344CB8AC3E}">
        <p14:creationId xmlns:p14="http://schemas.microsoft.com/office/powerpoint/2010/main" val="71840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542" y="157172"/>
            <a:ext cx="3814689" cy="584775"/>
          </a:xfrm>
          <a:prstGeom prst="rect">
            <a:avLst/>
          </a:prstGeom>
          <a:noFill/>
        </p:spPr>
        <p:txBody>
          <a:bodyPr wrap="square" rtlCol="0">
            <a:spAutoFit/>
          </a:bodyPr>
          <a:lstStyle/>
          <a:p>
            <a:r>
              <a:rPr lang="en-US" sz="3200" dirty="0">
                <a:solidFill>
                  <a:schemeClr val="accent5">
                    <a:lumMod val="75000"/>
                  </a:schemeClr>
                </a:solidFill>
                <a:latin typeface="Times New Roman" pitchFamily="18" charset="0"/>
                <a:cs typeface="Times New Roman" pitchFamily="18" charset="0"/>
              </a:rPr>
              <a:t>7) CUSTOMERS</a:t>
            </a:r>
          </a:p>
        </p:txBody>
      </p:sp>
      <p:sp>
        <p:nvSpPr>
          <p:cNvPr id="2" name="Slide Number Placeholder 1"/>
          <p:cNvSpPr>
            <a:spLocks noGrp="1"/>
          </p:cNvSpPr>
          <p:nvPr>
            <p:ph type="sldNum" sz="quarter" idx="12"/>
          </p:nvPr>
        </p:nvSpPr>
        <p:spPr>
          <a:xfrm>
            <a:off x="6553200" y="6356350"/>
            <a:ext cx="2286000" cy="365125"/>
          </a:xfrm>
        </p:spPr>
        <p:txBody>
          <a:bodyPr/>
          <a:lstStyle/>
          <a:p>
            <a:fld id="{CC71B3AB-A36D-4C61-925B-EF7B6B04B0BB}" type="slidenum">
              <a:rPr lang="en-US" sz="1800" smtClean="0">
                <a:solidFill>
                  <a:schemeClr val="tx1">
                    <a:lumMod val="95000"/>
                    <a:lumOff val="5000"/>
                  </a:schemeClr>
                </a:solidFill>
              </a:rPr>
              <a:t>20</a:t>
            </a:fld>
            <a:endParaRPr lang="en-US" sz="1800">
              <a:solidFill>
                <a:schemeClr val="tx1">
                  <a:lumMod val="95000"/>
                  <a:lumOff val="5000"/>
                </a:schemeClr>
              </a:solidFill>
            </a:endParaRPr>
          </a:p>
        </p:txBody>
      </p:sp>
      <p:pic>
        <p:nvPicPr>
          <p:cNvPr id="8" name="Picture 7" descr="Graphical user interface, text&#10;&#10;Description automatically generated">
            <a:extLst>
              <a:ext uri="{FF2B5EF4-FFF2-40B4-BE49-F238E27FC236}">
                <a16:creationId xmlns:a16="http://schemas.microsoft.com/office/drawing/2014/main" id="{1AE68985-4402-48FA-AE34-6571A7142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2" y="741947"/>
            <a:ext cx="8918916" cy="5614403"/>
          </a:xfrm>
          <a:prstGeom prst="rect">
            <a:avLst/>
          </a:prstGeom>
        </p:spPr>
      </p:pic>
    </p:spTree>
    <p:extLst>
      <p:ext uri="{BB962C8B-B14F-4D97-AF65-F5344CB8AC3E}">
        <p14:creationId xmlns:p14="http://schemas.microsoft.com/office/powerpoint/2010/main" val="180567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8D083A-8323-4D97-A847-EC5F402A3DA9}"/>
              </a:ext>
            </a:extLst>
          </p:cNvPr>
          <p:cNvSpPr>
            <a:spLocks noGrp="1"/>
          </p:cNvSpPr>
          <p:nvPr>
            <p:ph type="sldNum" sz="quarter" idx="12"/>
          </p:nvPr>
        </p:nvSpPr>
        <p:spPr/>
        <p:txBody>
          <a:bodyPr/>
          <a:lstStyle/>
          <a:p>
            <a:fld id="{CC71B3AB-A36D-4C61-925B-EF7B6B04B0BB}" type="slidenum">
              <a:rPr lang="en-US" smtClean="0"/>
              <a:t>21</a:t>
            </a:fld>
            <a:endParaRPr lang="en-US"/>
          </a:p>
        </p:txBody>
      </p:sp>
      <p:sp>
        <p:nvSpPr>
          <p:cNvPr id="3" name="TextBox 2">
            <a:extLst>
              <a:ext uri="{FF2B5EF4-FFF2-40B4-BE49-F238E27FC236}">
                <a16:creationId xmlns:a16="http://schemas.microsoft.com/office/drawing/2014/main" id="{8A611325-B6BA-441A-BA6B-795A7C29E2DB}"/>
              </a:ext>
            </a:extLst>
          </p:cNvPr>
          <p:cNvSpPr txBox="1"/>
          <p:nvPr/>
        </p:nvSpPr>
        <p:spPr>
          <a:xfrm>
            <a:off x="154745" y="196947"/>
            <a:ext cx="2447778" cy="861774"/>
          </a:xfrm>
          <a:prstGeom prst="rect">
            <a:avLst/>
          </a:prstGeom>
          <a:noFill/>
        </p:spPr>
        <p:txBody>
          <a:bodyPr wrap="square" rtlCol="0">
            <a:spAutoFit/>
          </a:bodyPr>
          <a:lstStyle/>
          <a:p>
            <a:r>
              <a:rPr lang="en-GB" sz="3200" b="1" dirty="0">
                <a:solidFill>
                  <a:schemeClr val="accent2">
                    <a:lumMod val="75000"/>
                  </a:schemeClr>
                </a:solidFill>
              </a:rPr>
              <a:t>- Description</a:t>
            </a:r>
          </a:p>
          <a:p>
            <a:endParaRPr lang="en-GB" dirty="0"/>
          </a:p>
        </p:txBody>
      </p:sp>
      <p:sp>
        <p:nvSpPr>
          <p:cNvPr id="7" name="TextBox 6">
            <a:extLst>
              <a:ext uri="{FF2B5EF4-FFF2-40B4-BE49-F238E27FC236}">
                <a16:creationId xmlns:a16="http://schemas.microsoft.com/office/drawing/2014/main" id="{E3D29DB0-BC45-4398-B67F-47761D767ED4}"/>
              </a:ext>
            </a:extLst>
          </p:cNvPr>
          <p:cNvSpPr txBox="1"/>
          <p:nvPr/>
        </p:nvSpPr>
        <p:spPr>
          <a:xfrm>
            <a:off x="119576" y="731520"/>
            <a:ext cx="8834510" cy="7386638"/>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Times New Roman" pitchFamily="18" charset="0"/>
                <a:cs typeface="Times New Roman" pitchFamily="18" charset="0"/>
              </a:rPr>
              <a:t>This form called “ Manage Customer Details Here! ” which indicates that the user is the one who has the control to enter all the basic details related to the customer.</a:t>
            </a:r>
          </a:p>
          <a:p>
            <a:pPr marL="342900" indent="-342900">
              <a:buFont typeface="Arial" panose="020B0604020202020204" pitchFamily="34" charset="0"/>
              <a:buChar char="•"/>
            </a:pPr>
            <a:r>
              <a:rPr lang="en-GB" sz="2400" dirty="0">
                <a:latin typeface="Times New Roman" pitchFamily="18" charset="0"/>
                <a:cs typeface="Times New Roman" pitchFamily="18" charset="0"/>
              </a:rPr>
              <a:t>The user begins to enter all the customer-related details such as Full Name ,  E-mail  , Contact Number , Address , City , Product Name , Bill and Note .</a:t>
            </a: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There are 3 buttons :</a:t>
            </a:r>
          </a:p>
          <a:p>
            <a:pPr marL="342900"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Button </a:t>
            </a:r>
            <a:r>
              <a:rPr lang="en-GB" sz="2400" dirty="0">
                <a:solidFill>
                  <a:schemeClr val="accent1">
                    <a:lumMod val="75000"/>
                  </a:schemeClr>
                </a:solidFill>
                <a:latin typeface="Times New Roman" panose="02020603050405020304" pitchFamily="18" charset="0"/>
                <a:cs typeface="Times New Roman" panose="02020603050405020304" pitchFamily="18" charset="0"/>
              </a:rPr>
              <a:t>ADD</a:t>
            </a:r>
            <a:r>
              <a:rPr lang="en-GB" sz="2400" dirty="0">
                <a:latin typeface="Times New Roman" panose="02020603050405020304" pitchFamily="18" charset="0"/>
                <a:cs typeface="Times New Roman" panose="02020603050405020304" pitchFamily="18" charset="0"/>
              </a:rPr>
              <a:t> that insert customer in databa</a:t>
            </a:r>
            <a:r>
              <a:rPr lang="en-US" sz="2400" dirty="0">
                <a:latin typeface="Times New Roman" panose="02020603050405020304" pitchFamily="18" charset="0"/>
                <a:cs typeface="Times New Roman" panose="02020603050405020304" pitchFamily="18" charset="0"/>
              </a:rPr>
              <a:t>se </a:t>
            </a:r>
            <a:r>
              <a:rPr lang="en-GB" sz="2400" dirty="0">
                <a:latin typeface="Times New Roman" panose="02020603050405020304" pitchFamily="18" charset="0"/>
                <a:cs typeface="Times New Roman" panose="02020603050405020304" pitchFamily="18" charset="0"/>
              </a:rPr>
              <a:t>If the customer is new, a message will appear “ The customer inserted successfully ” But if the customer is there before,   a message will appear “ The customer already exist ” .</a:t>
            </a:r>
          </a:p>
          <a:p>
            <a:pPr marL="342900"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Button </a:t>
            </a:r>
            <a:r>
              <a:rPr lang="en-GB" sz="2400" dirty="0">
                <a:solidFill>
                  <a:schemeClr val="accent1">
                    <a:lumMod val="75000"/>
                  </a:schemeClr>
                </a:solidFill>
                <a:latin typeface="Times New Roman" panose="02020603050405020304" pitchFamily="18" charset="0"/>
                <a:cs typeface="Times New Roman" panose="02020603050405020304" pitchFamily="18" charset="0"/>
              </a:rPr>
              <a:t>REMOVE</a:t>
            </a:r>
            <a:r>
              <a:rPr lang="en-GB" sz="2400" dirty="0">
                <a:latin typeface="Times New Roman" panose="02020603050405020304" pitchFamily="18" charset="0"/>
                <a:cs typeface="Times New Roman" panose="02020603050405020304" pitchFamily="18" charset="0"/>
              </a:rPr>
              <a:t> which delete data depends on full name.</a:t>
            </a:r>
          </a:p>
          <a:p>
            <a:pPr marL="342900"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Button </a:t>
            </a:r>
            <a:r>
              <a:rPr lang="en-GB" sz="2400" dirty="0">
                <a:solidFill>
                  <a:schemeClr val="accent1">
                    <a:lumMod val="75000"/>
                  </a:schemeClr>
                </a:solidFill>
                <a:latin typeface="Times New Roman" panose="02020603050405020304" pitchFamily="18" charset="0"/>
                <a:cs typeface="Times New Roman" panose="02020603050405020304" pitchFamily="18" charset="0"/>
              </a:rPr>
              <a:t>VIEW</a:t>
            </a:r>
            <a:r>
              <a:rPr lang="en-GB" sz="2400" dirty="0">
                <a:latin typeface="Times New Roman" panose="02020603050405020304" pitchFamily="18" charset="0"/>
                <a:cs typeface="Times New Roman" panose="02020603050405020304" pitchFamily="18" charset="0"/>
              </a:rPr>
              <a:t> which shows all data in Grid View.</a:t>
            </a: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There are 2 image buttons: </a:t>
            </a:r>
          </a:p>
          <a:p>
            <a:pPr marL="342900"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Button </a:t>
            </a:r>
            <a:r>
              <a:rPr lang="en-GB" sz="2400" dirty="0">
                <a:solidFill>
                  <a:schemeClr val="accent1">
                    <a:lumMod val="75000"/>
                  </a:schemeClr>
                </a:solidFill>
                <a:latin typeface="Times New Roman" panose="02020603050405020304" pitchFamily="18" charset="0"/>
                <a:cs typeface="Times New Roman" panose="02020603050405020304" pitchFamily="18" charset="0"/>
              </a:rPr>
              <a:t>BACK</a:t>
            </a:r>
            <a:r>
              <a:rPr lang="en-US" sz="2400" dirty="0">
                <a:latin typeface="Times New Roman" panose="02020603050405020304" pitchFamily="18" charset="0"/>
                <a:cs typeface="Times New Roman" panose="02020603050405020304" pitchFamily="18" charset="0"/>
              </a:rPr>
              <a:t> which</a:t>
            </a:r>
            <a:r>
              <a:rPr lang="en-GB" sz="2400" dirty="0">
                <a:latin typeface="Times New Roman" panose="02020603050405020304" pitchFamily="18" charset="0"/>
                <a:cs typeface="Times New Roman" panose="02020603050405020304" pitchFamily="18" charset="0"/>
              </a:rPr>
              <a:t> moves to the previous page.</a:t>
            </a:r>
          </a:p>
          <a:p>
            <a:pPr marL="342900"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Button</a:t>
            </a:r>
            <a:r>
              <a:rPr lang="en-GB" sz="2400" dirty="0">
                <a:solidFill>
                  <a:schemeClr val="accent1">
                    <a:lumMod val="75000"/>
                  </a:schemeClr>
                </a:solidFill>
                <a:latin typeface="Times New Roman" panose="02020603050405020304" pitchFamily="18" charset="0"/>
                <a:cs typeface="Times New Roman" panose="02020603050405020304" pitchFamily="18" charset="0"/>
              </a:rPr>
              <a:t> NEXT </a:t>
            </a:r>
            <a:r>
              <a:rPr lang="en-GB" sz="2400" dirty="0">
                <a:latin typeface="Times New Roman" panose="02020603050405020304" pitchFamily="18" charset="0"/>
                <a:cs typeface="Times New Roman" panose="02020603050405020304" pitchFamily="18" charset="0"/>
              </a:rPr>
              <a:t>which moves to the next page.</a:t>
            </a:r>
          </a:p>
          <a:p>
            <a:endParaRPr lang="en-GB"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2274310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98FBE4-13FD-4222-B795-51C94D1D20E9}"/>
              </a:ext>
            </a:extLst>
          </p:cNvPr>
          <p:cNvSpPr>
            <a:spLocks noGrp="1"/>
          </p:cNvSpPr>
          <p:nvPr>
            <p:ph type="sldNum" sz="quarter" idx="12"/>
          </p:nvPr>
        </p:nvSpPr>
        <p:spPr/>
        <p:txBody>
          <a:bodyPr/>
          <a:lstStyle/>
          <a:p>
            <a:fld id="{CC71B3AB-A36D-4C61-925B-EF7B6B04B0BB}" type="slidenum">
              <a:rPr lang="en-US" smtClean="0"/>
              <a:t>22</a:t>
            </a:fld>
            <a:endParaRPr lang="en-US"/>
          </a:p>
        </p:txBody>
      </p:sp>
      <p:sp>
        <p:nvSpPr>
          <p:cNvPr id="3" name="TextBox 2">
            <a:extLst>
              <a:ext uri="{FF2B5EF4-FFF2-40B4-BE49-F238E27FC236}">
                <a16:creationId xmlns:a16="http://schemas.microsoft.com/office/drawing/2014/main" id="{8180D0D8-5969-49B1-BF52-E4558B68F0AF}"/>
              </a:ext>
            </a:extLst>
          </p:cNvPr>
          <p:cNvSpPr txBox="1"/>
          <p:nvPr/>
        </p:nvSpPr>
        <p:spPr>
          <a:xfrm>
            <a:off x="140677" y="225083"/>
            <a:ext cx="2250830" cy="861774"/>
          </a:xfrm>
          <a:prstGeom prst="rect">
            <a:avLst/>
          </a:prstGeom>
          <a:noFill/>
        </p:spPr>
        <p:txBody>
          <a:bodyPr wrap="square" rtlCol="0">
            <a:spAutoFit/>
          </a:bodyPr>
          <a:lstStyle/>
          <a:p>
            <a:r>
              <a:rPr lang="en-GB" sz="3200" b="1" dirty="0">
                <a:solidFill>
                  <a:schemeClr val="accent2">
                    <a:lumMod val="75000"/>
                  </a:schemeClr>
                </a:solidFill>
              </a:rPr>
              <a:t>- Grid View</a:t>
            </a:r>
          </a:p>
          <a:p>
            <a:endParaRPr lang="en-GB" dirty="0"/>
          </a:p>
        </p:txBody>
      </p:sp>
      <p:pic>
        <p:nvPicPr>
          <p:cNvPr id="5" name="Picture 4" descr="Graphical user interface&#10;&#10;Description automatically generated">
            <a:extLst>
              <a:ext uri="{FF2B5EF4-FFF2-40B4-BE49-F238E27FC236}">
                <a16:creationId xmlns:a16="http://schemas.microsoft.com/office/drawing/2014/main" id="{230E5DE1-6726-406C-8877-C2C5FF28E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2" y="1885071"/>
            <a:ext cx="7554351" cy="3066757"/>
          </a:xfrm>
          <a:prstGeom prst="rect">
            <a:avLst/>
          </a:prstGeom>
        </p:spPr>
      </p:pic>
    </p:spTree>
    <p:extLst>
      <p:ext uri="{BB962C8B-B14F-4D97-AF65-F5344CB8AC3E}">
        <p14:creationId xmlns:p14="http://schemas.microsoft.com/office/powerpoint/2010/main" val="34826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015" y="152449"/>
            <a:ext cx="4267200" cy="584775"/>
          </a:xfrm>
          <a:prstGeom prst="rect">
            <a:avLst/>
          </a:prstGeom>
          <a:noFill/>
        </p:spPr>
        <p:txBody>
          <a:bodyPr wrap="square" rtlCol="0">
            <a:spAutoFit/>
          </a:bodyPr>
          <a:lstStyle/>
          <a:p>
            <a:r>
              <a:rPr lang="en-US" sz="3200" dirty="0">
                <a:solidFill>
                  <a:schemeClr val="accent5">
                    <a:lumMod val="75000"/>
                  </a:schemeClr>
                </a:solidFill>
                <a:latin typeface="Times New Roman" pitchFamily="18" charset="0"/>
                <a:cs typeface="Times New Roman" pitchFamily="18" charset="0"/>
              </a:rPr>
              <a:t>8) SALES</a:t>
            </a:r>
          </a:p>
        </p:txBody>
      </p:sp>
      <p:sp>
        <p:nvSpPr>
          <p:cNvPr id="2" name="Slide Number Placeholder 1"/>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23</a:t>
            </a:fld>
            <a:endParaRPr lang="en-US" sz="1800">
              <a:solidFill>
                <a:schemeClr val="tx1">
                  <a:lumMod val="95000"/>
                  <a:lumOff val="5000"/>
                </a:schemeClr>
              </a:solidFill>
            </a:endParaRPr>
          </a:p>
        </p:txBody>
      </p:sp>
      <p:pic>
        <p:nvPicPr>
          <p:cNvPr id="9" name="Picture 8" descr="A picture containing text&#10;&#10;Description automatically generated">
            <a:extLst>
              <a:ext uri="{FF2B5EF4-FFF2-40B4-BE49-F238E27FC236}">
                <a16:creationId xmlns:a16="http://schemas.microsoft.com/office/drawing/2014/main" id="{885B428F-1D29-4145-A2DD-37E76FD8E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5" y="889574"/>
            <a:ext cx="8736037" cy="5466775"/>
          </a:xfrm>
          <a:prstGeom prst="rect">
            <a:avLst/>
          </a:prstGeom>
        </p:spPr>
      </p:pic>
    </p:spTree>
    <p:extLst>
      <p:ext uri="{BB962C8B-B14F-4D97-AF65-F5344CB8AC3E}">
        <p14:creationId xmlns:p14="http://schemas.microsoft.com/office/powerpoint/2010/main" val="413288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997D7A-DBD8-419A-BFA9-D3012B95857F}"/>
              </a:ext>
            </a:extLst>
          </p:cNvPr>
          <p:cNvSpPr>
            <a:spLocks noGrp="1"/>
          </p:cNvSpPr>
          <p:nvPr>
            <p:ph type="sldNum" sz="quarter" idx="12"/>
          </p:nvPr>
        </p:nvSpPr>
        <p:spPr/>
        <p:txBody>
          <a:bodyPr/>
          <a:lstStyle/>
          <a:p>
            <a:fld id="{CC71B3AB-A36D-4C61-925B-EF7B6B04B0BB}" type="slidenum">
              <a:rPr lang="en-US" smtClean="0"/>
              <a:t>24</a:t>
            </a:fld>
            <a:endParaRPr lang="en-US"/>
          </a:p>
        </p:txBody>
      </p:sp>
      <p:sp>
        <p:nvSpPr>
          <p:cNvPr id="3" name="TextBox 2">
            <a:extLst>
              <a:ext uri="{FF2B5EF4-FFF2-40B4-BE49-F238E27FC236}">
                <a16:creationId xmlns:a16="http://schemas.microsoft.com/office/drawing/2014/main" id="{4E2461B2-8EB0-490A-BCA6-53041BAC9D17}"/>
              </a:ext>
            </a:extLst>
          </p:cNvPr>
          <p:cNvSpPr txBox="1"/>
          <p:nvPr/>
        </p:nvSpPr>
        <p:spPr>
          <a:xfrm>
            <a:off x="112543" y="196948"/>
            <a:ext cx="2461846" cy="861774"/>
          </a:xfrm>
          <a:prstGeom prst="rect">
            <a:avLst/>
          </a:prstGeom>
          <a:noFill/>
        </p:spPr>
        <p:txBody>
          <a:bodyPr wrap="square" rtlCol="0">
            <a:spAutoFit/>
          </a:bodyPr>
          <a:lstStyle/>
          <a:p>
            <a:r>
              <a:rPr lang="en-GB" sz="3200" b="1" dirty="0">
                <a:solidFill>
                  <a:schemeClr val="accent2">
                    <a:lumMod val="75000"/>
                  </a:schemeClr>
                </a:solidFill>
              </a:rPr>
              <a:t>- Description</a:t>
            </a:r>
          </a:p>
          <a:p>
            <a:endParaRPr lang="en-GB" dirty="0"/>
          </a:p>
        </p:txBody>
      </p:sp>
      <p:sp>
        <p:nvSpPr>
          <p:cNvPr id="5" name="TextBox 4">
            <a:extLst>
              <a:ext uri="{FF2B5EF4-FFF2-40B4-BE49-F238E27FC236}">
                <a16:creationId xmlns:a16="http://schemas.microsoft.com/office/drawing/2014/main" id="{3FB9CB2B-B38C-4A99-AD49-5A555B1A984B}"/>
              </a:ext>
            </a:extLst>
          </p:cNvPr>
          <p:cNvSpPr txBox="1"/>
          <p:nvPr/>
        </p:nvSpPr>
        <p:spPr>
          <a:xfrm>
            <a:off x="290732" y="1167618"/>
            <a:ext cx="7329268" cy="2246769"/>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In the sales page, the system compensates its sales according to the date, whether daily, monthly, or secondary. The percentage of sales will vary on the date, and we display on this page those sales that will take place in here the system.</a:t>
            </a:r>
          </a:p>
        </p:txBody>
      </p:sp>
    </p:spTree>
    <p:extLst>
      <p:ext uri="{BB962C8B-B14F-4D97-AF65-F5344CB8AC3E}">
        <p14:creationId xmlns:p14="http://schemas.microsoft.com/office/powerpoint/2010/main" val="371112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489" y="243728"/>
            <a:ext cx="4770120" cy="58477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solidFill>
                  <a:schemeClr val="tx2">
                    <a:lumMod val="60000"/>
                    <a:lumOff val="40000"/>
                  </a:schemeClr>
                </a:solidFill>
                <a:latin typeface="Times New Roman" pitchFamily="18" charset="0"/>
                <a:cs typeface="Times New Roman" pitchFamily="18" charset="0"/>
              </a:rPr>
              <a:t>Customer User Report </a:t>
            </a:r>
          </a:p>
        </p:txBody>
      </p:sp>
      <p:sp>
        <p:nvSpPr>
          <p:cNvPr id="4" name="Slide Number Placeholder 3"/>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25</a:t>
            </a:fld>
            <a:endParaRPr lang="en-US" sz="1800">
              <a:solidFill>
                <a:schemeClr val="tx1">
                  <a:lumMod val="95000"/>
                  <a:lumOff val="5000"/>
                </a:schemeClr>
              </a:solidFill>
            </a:endParaRPr>
          </a:p>
        </p:txBody>
      </p:sp>
      <p:pic>
        <p:nvPicPr>
          <p:cNvPr id="6" name="Picture 5" descr="Table&#10;&#10;Description automatically generated">
            <a:extLst>
              <a:ext uri="{FF2B5EF4-FFF2-40B4-BE49-F238E27FC236}">
                <a16:creationId xmlns:a16="http://schemas.microsoft.com/office/drawing/2014/main" id="{E609D318-09A4-4B97-A08A-BE772B12C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89" y="871494"/>
            <a:ext cx="8525021" cy="5149478"/>
          </a:xfrm>
          <a:prstGeom prst="rect">
            <a:avLst/>
          </a:prstGeom>
        </p:spPr>
      </p:pic>
    </p:spTree>
    <p:extLst>
      <p:ext uri="{BB962C8B-B14F-4D97-AF65-F5344CB8AC3E}">
        <p14:creationId xmlns:p14="http://schemas.microsoft.com/office/powerpoint/2010/main" val="3091790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FD3A3E-C8DC-47CD-A81A-643E86F8160C}"/>
              </a:ext>
            </a:extLst>
          </p:cNvPr>
          <p:cNvSpPr>
            <a:spLocks noGrp="1"/>
          </p:cNvSpPr>
          <p:nvPr>
            <p:ph type="sldNum" sz="quarter" idx="12"/>
          </p:nvPr>
        </p:nvSpPr>
        <p:spPr/>
        <p:txBody>
          <a:bodyPr/>
          <a:lstStyle/>
          <a:p>
            <a:fld id="{CC71B3AB-A36D-4C61-925B-EF7B6B04B0BB}" type="slidenum">
              <a:rPr lang="en-US" smtClean="0"/>
              <a:t>26</a:t>
            </a:fld>
            <a:endParaRPr lang="en-US"/>
          </a:p>
        </p:txBody>
      </p:sp>
      <p:sp>
        <p:nvSpPr>
          <p:cNvPr id="3" name="TextBox 2">
            <a:extLst>
              <a:ext uri="{FF2B5EF4-FFF2-40B4-BE49-F238E27FC236}">
                <a16:creationId xmlns:a16="http://schemas.microsoft.com/office/drawing/2014/main" id="{8B77F168-18B7-4315-B474-1CACD1AACB3B}"/>
              </a:ext>
            </a:extLst>
          </p:cNvPr>
          <p:cNvSpPr txBox="1"/>
          <p:nvPr/>
        </p:nvSpPr>
        <p:spPr>
          <a:xfrm>
            <a:off x="175845" y="253219"/>
            <a:ext cx="2468881" cy="584775"/>
          </a:xfrm>
          <a:prstGeom prst="rect">
            <a:avLst/>
          </a:prstGeom>
          <a:noFill/>
        </p:spPr>
        <p:txBody>
          <a:bodyPr wrap="square" rtlCol="0">
            <a:spAutoFit/>
          </a:bodyPr>
          <a:lstStyle/>
          <a:p>
            <a:r>
              <a:rPr lang="en-GB" sz="1800" b="1" dirty="0">
                <a:solidFill>
                  <a:schemeClr val="accent2">
                    <a:lumMod val="75000"/>
                  </a:schemeClr>
                </a:solidFill>
              </a:rPr>
              <a:t>- </a:t>
            </a:r>
            <a:r>
              <a:rPr lang="en-GB" sz="3200" b="1" dirty="0">
                <a:solidFill>
                  <a:schemeClr val="accent2">
                    <a:lumMod val="75000"/>
                  </a:schemeClr>
                </a:solidFill>
              </a:rPr>
              <a:t>Description</a:t>
            </a:r>
            <a:endParaRPr lang="en-GB" sz="3200" dirty="0"/>
          </a:p>
        </p:txBody>
      </p:sp>
      <p:sp>
        <p:nvSpPr>
          <p:cNvPr id="5" name="TextBox 4">
            <a:extLst>
              <a:ext uri="{FF2B5EF4-FFF2-40B4-BE49-F238E27FC236}">
                <a16:creationId xmlns:a16="http://schemas.microsoft.com/office/drawing/2014/main" id="{8087260B-371A-41E6-9BED-6B97BAA47B2D}"/>
              </a:ext>
            </a:extLst>
          </p:cNvPr>
          <p:cNvSpPr txBox="1"/>
          <p:nvPr/>
        </p:nvSpPr>
        <p:spPr>
          <a:xfrm>
            <a:off x="337625" y="1012874"/>
            <a:ext cx="7174523" cy="3745384"/>
          </a:xfrm>
          <a:prstGeom prst="rect">
            <a:avLst/>
          </a:prstGeom>
          <a:noFill/>
        </p:spPr>
        <p:txBody>
          <a:bodyPr wrap="square" rtlCol="0">
            <a:spAutoFit/>
          </a:bodyPr>
          <a:lstStyle/>
          <a:p>
            <a:pPr>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is a report which shows the relationship between user and customer tables in data base , As you can see there is a table which shows the customer id ,username and customer email. There is also a chart which shows the percentage of customers that users receive a day.</a:t>
            </a:r>
            <a:endParaRPr lang="en-GB"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9681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54486F-BF75-4200-BDF3-EAF62F3035AD}"/>
              </a:ext>
            </a:extLst>
          </p:cNvPr>
          <p:cNvSpPr>
            <a:spLocks noGrp="1"/>
          </p:cNvSpPr>
          <p:nvPr>
            <p:ph type="sldNum" sz="quarter" idx="12"/>
          </p:nvPr>
        </p:nvSpPr>
        <p:spPr/>
        <p:txBody>
          <a:bodyPr/>
          <a:lstStyle/>
          <a:p>
            <a:fld id="{CC71B3AB-A36D-4C61-925B-EF7B6B04B0BB}" type="slidenum">
              <a:rPr lang="en-US" smtClean="0"/>
              <a:t>27</a:t>
            </a:fld>
            <a:endParaRPr lang="en-US"/>
          </a:p>
        </p:txBody>
      </p:sp>
      <p:sp>
        <p:nvSpPr>
          <p:cNvPr id="3" name="TextBox 2">
            <a:extLst>
              <a:ext uri="{FF2B5EF4-FFF2-40B4-BE49-F238E27FC236}">
                <a16:creationId xmlns:a16="http://schemas.microsoft.com/office/drawing/2014/main" id="{2968DBC6-08A3-4981-8521-6463712447B7}"/>
              </a:ext>
            </a:extLst>
          </p:cNvPr>
          <p:cNvSpPr txBox="1"/>
          <p:nvPr/>
        </p:nvSpPr>
        <p:spPr>
          <a:xfrm>
            <a:off x="260251" y="295421"/>
            <a:ext cx="4424291" cy="861774"/>
          </a:xfrm>
          <a:prstGeom prst="rect">
            <a:avLst/>
          </a:prstGeom>
          <a:noFill/>
        </p:spPr>
        <p:txBody>
          <a:bodyPr wrap="square" rtlCol="0">
            <a:spAutoFit/>
          </a:bodyPr>
          <a:lstStyle/>
          <a:p>
            <a:pPr marL="285750" indent="-285750">
              <a:buFont typeface="Wingdings" panose="05000000000000000000" pitchFamily="2" charset="2"/>
              <a:buChar char="v"/>
            </a:pPr>
            <a:r>
              <a:rPr lang="en-US" sz="3200" dirty="0">
                <a:solidFill>
                  <a:schemeClr val="tx2">
                    <a:lumMod val="60000"/>
                    <a:lumOff val="40000"/>
                  </a:schemeClr>
                </a:solidFill>
                <a:latin typeface="Times New Roman" pitchFamily="18" charset="0"/>
                <a:cs typeface="Times New Roman" pitchFamily="18" charset="0"/>
              </a:rPr>
              <a:t>Company Stock Report </a:t>
            </a:r>
          </a:p>
          <a:p>
            <a:endParaRPr lang="en-GB" dirty="0"/>
          </a:p>
        </p:txBody>
      </p:sp>
      <p:pic>
        <p:nvPicPr>
          <p:cNvPr id="8" name="Picture 7" descr="Graphical user interface&#10;&#10;Description automatically generated with medium confidence">
            <a:extLst>
              <a:ext uri="{FF2B5EF4-FFF2-40B4-BE49-F238E27FC236}">
                <a16:creationId xmlns:a16="http://schemas.microsoft.com/office/drawing/2014/main" id="{41FAB498-F8DC-4F2B-9797-264F9CC62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51" y="1157194"/>
            <a:ext cx="8426549" cy="5199156"/>
          </a:xfrm>
          <a:prstGeom prst="rect">
            <a:avLst/>
          </a:prstGeom>
        </p:spPr>
      </p:pic>
    </p:spTree>
    <p:extLst>
      <p:ext uri="{BB962C8B-B14F-4D97-AF65-F5344CB8AC3E}">
        <p14:creationId xmlns:p14="http://schemas.microsoft.com/office/powerpoint/2010/main" val="905699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B164FE-A37C-4A7F-94D6-985F8D7D5353}"/>
              </a:ext>
            </a:extLst>
          </p:cNvPr>
          <p:cNvSpPr>
            <a:spLocks noGrp="1"/>
          </p:cNvSpPr>
          <p:nvPr>
            <p:ph type="sldNum" sz="quarter" idx="12"/>
          </p:nvPr>
        </p:nvSpPr>
        <p:spPr/>
        <p:txBody>
          <a:bodyPr/>
          <a:lstStyle/>
          <a:p>
            <a:fld id="{CC71B3AB-A36D-4C61-925B-EF7B6B04B0BB}" type="slidenum">
              <a:rPr lang="en-US" smtClean="0"/>
              <a:t>28</a:t>
            </a:fld>
            <a:endParaRPr lang="en-US"/>
          </a:p>
        </p:txBody>
      </p:sp>
      <p:sp>
        <p:nvSpPr>
          <p:cNvPr id="3" name="TextBox 2">
            <a:extLst>
              <a:ext uri="{FF2B5EF4-FFF2-40B4-BE49-F238E27FC236}">
                <a16:creationId xmlns:a16="http://schemas.microsoft.com/office/drawing/2014/main" id="{9441F157-BE4F-45B5-A91F-93B8E4AAD572}"/>
              </a:ext>
            </a:extLst>
          </p:cNvPr>
          <p:cNvSpPr txBox="1"/>
          <p:nvPr/>
        </p:nvSpPr>
        <p:spPr>
          <a:xfrm>
            <a:off x="0" y="239151"/>
            <a:ext cx="2567355" cy="584775"/>
          </a:xfrm>
          <a:prstGeom prst="rect">
            <a:avLst/>
          </a:prstGeom>
          <a:noFill/>
        </p:spPr>
        <p:txBody>
          <a:bodyPr wrap="square" rtlCol="0">
            <a:spAutoFit/>
          </a:bodyPr>
          <a:lstStyle/>
          <a:p>
            <a:r>
              <a:rPr lang="en-GB" sz="3200" b="1" dirty="0">
                <a:solidFill>
                  <a:schemeClr val="accent2">
                    <a:lumMod val="75000"/>
                  </a:schemeClr>
                </a:solidFill>
              </a:rPr>
              <a:t>-</a:t>
            </a:r>
            <a:r>
              <a:rPr lang="en-GB" sz="1800" b="1" dirty="0">
                <a:solidFill>
                  <a:schemeClr val="accent2">
                    <a:lumMod val="75000"/>
                  </a:schemeClr>
                </a:solidFill>
              </a:rPr>
              <a:t> </a:t>
            </a:r>
            <a:r>
              <a:rPr lang="en-GB" sz="3200" b="1" dirty="0">
                <a:solidFill>
                  <a:schemeClr val="accent2">
                    <a:lumMod val="75000"/>
                  </a:schemeClr>
                </a:solidFill>
              </a:rPr>
              <a:t>Description</a:t>
            </a:r>
            <a:endParaRPr lang="en-GB" sz="3200" dirty="0"/>
          </a:p>
        </p:txBody>
      </p:sp>
      <p:sp>
        <p:nvSpPr>
          <p:cNvPr id="6" name="TextBox 5">
            <a:extLst>
              <a:ext uri="{FF2B5EF4-FFF2-40B4-BE49-F238E27FC236}">
                <a16:creationId xmlns:a16="http://schemas.microsoft.com/office/drawing/2014/main" id="{21DB9760-3D4C-40C8-BB6B-4ACDC99633FC}"/>
              </a:ext>
            </a:extLst>
          </p:cNvPr>
          <p:cNvSpPr txBox="1"/>
          <p:nvPr/>
        </p:nvSpPr>
        <p:spPr>
          <a:xfrm>
            <a:off x="365760" y="823925"/>
            <a:ext cx="8426548" cy="4524315"/>
          </a:xfrm>
          <a:prstGeom prst="rect">
            <a:avLst/>
          </a:prstGeom>
          <a:noFill/>
        </p:spPr>
        <p:txBody>
          <a:bodyPr wrap="square" rtlCol="0">
            <a:sp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is a report which shows the relationship between company and stocks tables. As you can see there is a table which shows the drug name attribute, the drug type, the drug quantity , the exporting company name and location and with some  different values inserted. There is also a chart which shows most popular drugs in different companies with different percentage.</a:t>
            </a:r>
            <a:endParaRPr lang="en-GB"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29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828800" y="485426"/>
            <a:ext cx="4250961" cy="486658"/>
          </a:xfrm>
        </p:spPr>
        <p:txBody>
          <a:bodyPr anchor="b">
            <a:normAutofit fontScale="90000"/>
          </a:bodyPr>
          <a:lstStyle/>
          <a:p>
            <a:r>
              <a:rPr lang="en-US" sz="3100" b="1" dirty="0">
                <a:solidFill>
                  <a:schemeClr val="accent2">
                    <a:lumMod val="75000"/>
                  </a:schemeClr>
                </a:solidFill>
                <a:latin typeface="Times New Roman" pitchFamily="18" charset="0"/>
                <a:cs typeface="Times New Roman" pitchFamily="18" charset="0"/>
              </a:rPr>
              <a:t>Conclusion</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279542" y="1339581"/>
            <a:ext cx="8584686" cy="4880244"/>
          </a:xfrm>
        </p:spPr>
        <p:txBody>
          <a:bodyPr>
            <a:normAutofit lnSpcReduction="10000"/>
          </a:bodyPr>
          <a:lstStyle/>
          <a:p>
            <a:pPr marL="342900" lvl="0" indent="-342900" rtl="0">
              <a:lnSpc>
                <a:spcPct val="107000"/>
              </a:lnSpc>
              <a:buFont typeface="Symbol" panose="05050102010706020507" pitchFamily="18" charset="2"/>
              <a:buChar char=""/>
            </a:pPr>
            <a:r>
              <a:rPr lang="en-GB"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Pharmacy management system is actually a software which handle the essential data and save the data  and actually about the database of a pharmacy and it's management. </a:t>
            </a:r>
            <a:endParaRPr lang="en-GB"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 software help in effectively management of the pharmaceutical store or shop. It provide the statistics about medicine or drugs which are in stocks which data can also be updated and edited. </a:t>
            </a:r>
            <a:endParaRPr lang="en-GB"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 works as per the requirement of the user and have options accordingly. It allow user to enter manufacturing as well as the expiry date of medicine placing in stock and for sales transaction.</a:t>
            </a:r>
            <a:endParaRPr lang="en-GB" sz="2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 software also have ability to print the bill and invoices etc. The record of suppliers supplies can also be saved in it. There are other function available too . The main purpose is effectively and easily handling of pharmacy data and it's management.</a:t>
            </a:r>
            <a:endParaRPr lang="en-GB" sz="2200" dirty="0">
              <a:effectLst/>
              <a:latin typeface="Calibri" panose="020F050202020403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en-US" sz="1200" dirty="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CC71B3AB-A36D-4C61-925B-EF7B6B04B0BB}" type="slidenum">
              <a:rPr lang="en-US" smtClean="0"/>
              <a:pPr>
                <a:spcAft>
                  <a:spcPts val="600"/>
                </a:spcAft>
              </a:pPr>
              <a:t>29</a:t>
            </a:fld>
            <a:endParaRPr lang="en-US"/>
          </a:p>
        </p:txBody>
      </p:sp>
    </p:spTree>
    <p:extLst>
      <p:ext uri="{BB962C8B-B14F-4D97-AF65-F5344CB8AC3E}">
        <p14:creationId xmlns:p14="http://schemas.microsoft.com/office/powerpoint/2010/main" val="426941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98874" y="367952"/>
            <a:ext cx="7467600" cy="626783"/>
          </a:xfrm>
        </p:spPr>
        <p:txBody>
          <a:bodyPr anchor="b">
            <a:normAutofit/>
          </a:bodyPr>
          <a:lstStyle/>
          <a:p>
            <a:r>
              <a:rPr lang="en-US" sz="3100" b="1" dirty="0">
                <a:solidFill>
                  <a:srgbClr val="A73E3B"/>
                </a:solidFill>
                <a:latin typeface="Times New Roman" pitchFamily="18" charset="0"/>
                <a:cs typeface="Times New Roman" pitchFamily="18" charset="0"/>
              </a:rPr>
              <a:t>Abstract</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70739" y="1146154"/>
            <a:ext cx="8890381" cy="5343894"/>
          </a:xfrm>
        </p:spPr>
        <p:txBody>
          <a:bodyPr>
            <a:normAutofit/>
          </a:bodyPr>
          <a:lstStyle/>
          <a:p>
            <a:pPr marL="342900" lvl="0" indent="-342900" rtl="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Nowadays, Pharmacy management system is one of the most essential tools that are mostly used in medical store. it is mostly used to manage pharmacy related activities such as medical inventory, record keeping, sales management as well as managing the drug stock and information of the expired medicines. </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Many pharmacies are still operating manually; they don’t have adequate software to manage their daily activities. It needs the pharmacist assistant to check the expired date of the medicine twice a week, and it can take a lot of time to find out whether certain medicine are out of stock. In this project we tried to develop a computerised and web based Pharmacy management system. </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Times New Roman" panose="02020603050405020304" pitchFamily="18" charset="0"/>
                <a:ea typeface="Calibri" panose="020F0502020204030204" pitchFamily="34" charset="0"/>
              </a:rPr>
              <a:t>Pharmacy management system has its own significance to the retail pharmacy shops. Using this system, it will help us to records all transaction made at the daily sales, recognize all debtors, customers, employees, balance stock, etc. It will manage all activities around the shop that increases productivity and maximize profit, it will also minimizing the risk of getting loss because all transactions are recorded to the system.</a:t>
            </a:r>
            <a:endParaRPr lang="en-US" sz="2000" dirty="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CC71B3AB-A36D-4C61-925B-EF7B6B04B0BB}" type="slidenum">
              <a:rPr lang="en-US" smtClean="0"/>
              <a:pPr>
                <a:spcAft>
                  <a:spcPts val="600"/>
                </a:spcAft>
              </a:pPr>
              <a:t>3</a:t>
            </a:fld>
            <a:endParaRPr lang="en-US"/>
          </a:p>
        </p:txBody>
      </p:sp>
    </p:spTree>
    <p:extLst>
      <p:ext uri="{BB962C8B-B14F-4D97-AF65-F5344CB8AC3E}">
        <p14:creationId xmlns:p14="http://schemas.microsoft.com/office/powerpoint/2010/main" val="4091077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1" y="3985"/>
            <a:ext cx="7329573"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p:cNvSpPr txBox="1"/>
          <p:nvPr/>
        </p:nvSpPr>
        <p:spPr>
          <a:xfrm>
            <a:off x="2411796" y="1764407"/>
            <a:ext cx="4320635" cy="231031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kern="1200">
                <a:solidFill>
                  <a:schemeClr val="tx2"/>
                </a:solidFill>
                <a:latin typeface="+mj-lt"/>
                <a:ea typeface="+mj-ea"/>
                <a:cs typeface="+mj-cs"/>
              </a:rPr>
              <a:t>Thank you</a:t>
            </a:r>
          </a:p>
        </p:txBody>
      </p:sp>
      <p:sp>
        <p:nvSpPr>
          <p:cNvPr id="3" name="Slide Number Placeholder 2"/>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CC71B3AB-A36D-4C61-925B-EF7B6B04B0BB}" type="slidenum">
              <a:rPr lang="en-US" smtClean="0"/>
              <a:pPr>
                <a:spcAft>
                  <a:spcPts val="600"/>
                </a:spcAft>
              </a:pPr>
              <a:t>30</a:t>
            </a:fld>
            <a:endParaRPr lang="en-US"/>
          </a:p>
        </p:txBody>
      </p:sp>
    </p:spTree>
    <p:extLst>
      <p:ext uri="{BB962C8B-B14F-4D97-AF65-F5344CB8AC3E}">
        <p14:creationId xmlns:p14="http://schemas.microsoft.com/office/powerpoint/2010/main" val="360055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1489" y="100183"/>
            <a:ext cx="7375161" cy="625042"/>
          </a:xfrm>
        </p:spPr>
        <p:txBody>
          <a:bodyPr anchor="b">
            <a:normAutofit/>
          </a:bodyPr>
          <a:lstStyle/>
          <a:p>
            <a:r>
              <a:rPr lang="en-US" sz="3100" b="1" dirty="0">
                <a:solidFill>
                  <a:schemeClr val="accent2">
                    <a:lumMod val="75000"/>
                  </a:schemeClr>
                </a:solidFill>
                <a:latin typeface="Times New Roman" pitchFamily="18" charset="0"/>
                <a:cs typeface="Times New Roman" pitchFamily="18" charset="0"/>
              </a:rPr>
              <a:t>Introduction</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92732" y="734151"/>
            <a:ext cx="8610600" cy="6023666"/>
          </a:xfrm>
        </p:spPr>
        <p:txBody>
          <a:bodyPr>
            <a:normAutofit/>
          </a:bodyPr>
          <a:lstStyle/>
          <a:p>
            <a:pPr marL="342900" lvl="0" indent="-342900" rtl="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In this project we tried to develop a computerized and web based Pharmacy management system. Our main intention is to allow this application to be used in most retailing pharmacies , where a small point of customization will be required to each pharmacy in the implementation period.</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This system is designed to overcome all challenges related to the management of medicine that were used to be handled locally and manually.</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So, we designed this system to improve the accuracy, enhance safety , efficiency and help the Pharmacist to improve inventory management, cost and medical safety in the pharmaceutical store.</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Pharmacy management system was developed to ensure the security of information and reliability of Pharmacy records when accessing and providing services to the customers. The information gathered during the data collection was properly analyzed and the results provided the basis for the new system. The system was tested and found to be functional and the outputs produced by this system were encouraging. The application will hence reduce the loss of information unlike the existing system and also information will be processed fast.</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90000"/>
              </a:lnSpc>
              <a:buNone/>
            </a:pPr>
            <a:endParaRPr lang="en-US" sz="3800" dirty="0">
              <a:solidFill>
                <a:schemeClr val="tx2"/>
              </a:solidFill>
              <a:latin typeface="Times New Roman" pitchFamily="18" charset="0"/>
              <a:cs typeface="Times New Roman" pitchFamily="18" charset="0"/>
            </a:endParaRPr>
          </a:p>
          <a:p>
            <a:pPr marL="0" indent="0">
              <a:lnSpc>
                <a:spcPct val="90000"/>
              </a:lnSpc>
              <a:buNone/>
            </a:pPr>
            <a:endParaRPr lang="en-US" sz="1200" dirty="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a:xfrm>
            <a:off x="6457950" y="6356350"/>
            <a:ext cx="2057400" cy="365125"/>
          </a:xfrm>
        </p:spPr>
        <p:txBody>
          <a:bodyPr>
            <a:normAutofit/>
          </a:bodyPr>
          <a:lstStyle/>
          <a:p>
            <a:pPr>
              <a:spcAft>
                <a:spcPts val="600"/>
              </a:spcAft>
            </a:pPr>
            <a:fld id="{CC71B3AB-A36D-4C61-925B-EF7B6B04B0BB}" type="slidenum">
              <a:rPr lang="en-US" smtClean="0"/>
              <a:pPr>
                <a:spcAft>
                  <a:spcPts val="600"/>
                </a:spcAft>
              </a:pPr>
              <a:t>4</a:t>
            </a:fld>
            <a:endParaRPr lang="en-US" dirty="0"/>
          </a:p>
        </p:txBody>
      </p:sp>
    </p:spTree>
    <p:extLst>
      <p:ext uri="{BB962C8B-B14F-4D97-AF65-F5344CB8AC3E}">
        <p14:creationId xmlns:p14="http://schemas.microsoft.com/office/powerpoint/2010/main" val="354696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5</a:t>
            </a:fld>
            <a:endParaRPr lang="en-US" sz="1800">
              <a:solidFill>
                <a:schemeClr val="tx1">
                  <a:lumMod val="95000"/>
                  <a:lumOff val="5000"/>
                </a:schemeClr>
              </a:solidFill>
            </a:endParaRPr>
          </a:p>
        </p:txBody>
      </p:sp>
      <p:sp>
        <p:nvSpPr>
          <p:cNvPr id="5" name="TextBox 4">
            <a:extLst>
              <a:ext uri="{FF2B5EF4-FFF2-40B4-BE49-F238E27FC236}">
                <a16:creationId xmlns:a16="http://schemas.microsoft.com/office/drawing/2014/main" id="{44FDD810-FFB4-45C1-88FF-0992EB5CCEF0}"/>
              </a:ext>
            </a:extLst>
          </p:cNvPr>
          <p:cNvSpPr txBox="1"/>
          <p:nvPr/>
        </p:nvSpPr>
        <p:spPr>
          <a:xfrm>
            <a:off x="2996418" y="182880"/>
            <a:ext cx="3123028" cy="584775"/>
          </a:xfrm>
          <a:prstGeom prst="rect">
            <a:avLst/>
          </a:prstGeom>
          <a:noFill/>
        </p:spPr>
        <p:txBody>
          <a:bodyPr wrap="square" rtlCol="0">
            <a:spAutoFit/>
          </a:bodyPr>
          <a:lstStyle/>
          <a:p>
            <a:pPr algn="ctr"/>
            <a:r>
              <a:rPr lang="en-US" sz="3200" b="1" dirty="0">
                <a:solidFill>
                  <a:schemeClr val="accent2">
                    <a:lumMod val="75000"/>
                  </a:schemeClr>
                </a:solidFill>
                <a:latin typeface="Times New Roman" pitchFamily="18" charset="0"/>
                <a:cs typeface="Times New Roman" pitchFamily="18" charset="0"/>
              </a:rPr>
              <a:t>Forms</a:t>
            </a:r>
            <a:endParaRPr lang="en-GB" sz="3200" dirty="0">
              <a:solidFill>
                <a:schemeClr val="accent2">
                  <a:lumMod val="75000"/>
                </a:schemeClr>
              </a:solidFill>
            </a:endParaRPr>
          </a:p>
        </p:txBody>
      </p:sp>
      <p:sp>
        <p:nvSpPr>
          <p:cNvPr id="10" name="TextBox 9">
            <a:extLst>
              <a:ext uri="{FF2B5EF4-FFF2-40B4-BE49-F238E27FC236}">
                <a16:creationId xmlns:a16="http://schemas.microsoft.com/office/drawing/2014/main" id="{71716BA9-2602-4FA9-BFF9-3255732374F4}"/>
              </a:ext>
            </a:extLst>
          </p:cNvPr>
          <p:cNvSpPr txBox="1"/>
          <p:nvPr/>
        </p:nvSpPr>
        <p:spPr>
          <a:xfrm>
            <a:off x="337623" y="707496"/>
            <a:ext cx="2827607" cy="584775"/>
          </a:xfrm>
          <a:prstGeom prst="rect">
            <a:avLst/>
          </a:prstGeom>
          <a:noFill/>
        </p:spPr>
        <p:txBody>
          <a:bodyPr wrap="square" rtlCol="0">
            <a:spAutoFit/>
          </a:bodyPr>
          <a:lstStyle/>
          <a:p>
            <a:r>
              <a:rPr lang="en-US" sz="3200" dirty="0">
                <a:solidFill>
                  <a:schemeClr val="accent5">
                    <a:lumMod val="75000"/>
                  </a:schemeClr>
                </a:solidFill>
                <a:latin typeface="Times New Roman" pitchFamily="18" charset="0"/>
                <a:cs typeface="Times New Roman" pitchFamily="18" charset="0"/>
              </a:rPr>
              <a:t>1) SIGN IN</a:t>
            </a:r>
            <a:endParaRPr lang="en-GB" sz="3200" b="1" dirty="0">
              <a:solidFill>
                <a:schemeClr val="accent5">
                  <a:lumMod val="75000"/>
                </a:schemeClr>
              </a:solidFill>
            </a:endParaRPr>
          </a:p>
        </p:txBody>
      </p:sp>
      <p:pic>
        <p:nvPicPr>
          <p:cNvPr id="20" name="Picture 19" descr="Calendar&#10;&#10;Description automatically generated with medium confidence">
            <a:extLst>
              <a:ext uri="{FF2B5EF4-FFF2-40B4-BE49-F238E27FC236}">
                <a16:creationId xmlns:a16="http://schemas.microsoft.com/office/drawing/2014/main" id="{46B543AA-C04C-4DD9-9416-A64B070CD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 y="1290338"/>
            <a:ext cx="8904849" cy="5066011"/>
          </a:xfrm>
          <a:prstGeom prst="rect">
            <a:avLst/>
          </a:prstGeom>
        </p:spPr>
      </p:pic>
    </p:spTree>
    <p:extLst>
      <p:ext uri="{BB962C8B-B14F-4D97-AF65-F5344CB8AC3E}">
        <p14:creationId xmlns:p14="http://schemas.microsoft.com/office/powerpoint/2010/main" val="343345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6</a:t>
            </a:fld>
            <a:endParaRPr lang="en-US" sz="1800">
              <a:solidFill>
                <a:schemeClr val="tx1">
                  <a:lumMod val="95000"/>
                  <a:lumOff val="5000"/>
                </a:schemeClr>
              </a:solidFill>
            </a:endParaRPr>
          </a:p>
        </p:txBody>
      </p:sp>
      <p:sp>
        <p:nvSpPr>
          <p:cNvPr id="5" name="TextBox 4">
            <a:extLst>
              <a:ext uri="{FF2B5EF4-FFF2-40B4-BE49-F238E27FC236}">
                <a16:creationId xmlns:a16="http://schemas.microsoft.com/office/drawing/2014/main" id="{5D31E3C6-C836-4792-B6C8-8AE37413694C}"/>
              </a:ext>
            </a:extLst>
          </p:cNvPr>
          <p:cNvSpPr txBox="1"/>
          <p:nvPr/>
        </p:nvSpPr>
        <p:spPr>
          <a:xfrm>
            <a:off x="152400" y="889575"/>
            <a:ext cx="8839200" cy="5831900"/>
          </a:xfrm>
          <a:prstGeom prst="rect">
            <a:avLst/>
          </a:prstGeom>
          <a:noFill/>
        </p:spPr>
        <p:txBody>
          <a:bodyPr wrap="square" rtlCol="0">
            <a:spAutoFit/>
          </a:bodyPr>
          <a:lstStyle/>
          <a:p>
            <a:endParaRPr lang="en-GB"/>
          </a:p>
        </p:txBody>
      </p:sp>
      <p:sp>
        <p:nvSpPr>
          <p:cNvPr id="2" name="TextBox 1">
            <a:extLst>
              <a:ext uri="{FF2B5EF4-FFF2-40B4-BE49-F238E27FC236}">
                <a16:creationId xmlns:a16="http://schemas.microsoft.com/office/drawing/2014/main" id="{4FF1E779-EB95-43FC-A725-FFFF8EB7049F}"/>
              </a:ext>
            </a:extLst>
          </p:cNvPr>
          <p:cNvSpPr txBox="1"/>
          <p:nvPr/>
        </p:nvSpPr>
        <p:spPr>
          <a:xfrm>
            <a:off x="152400" y="136525"/>
            <a:ext cx="3462997" cy="1077218"/>
          </a:xfrm>
          <a:prstGeom prst="rect">
            <a:avLst/>
          </a:prstGeom>
          <a:noFill/>
        </p:spPr>
        <p:txBody>
          <a:bodyPr wrap="square" rtlCol="0">
            <a:spAutoFit/>
          </a:bodyPr>
          <a:lstStyle/>
          <a:p>
            <a:r>
              <a:rPr lang="en-US" sz="3200" dirty="0">
                <a:solidFill>
                  <a:schemeClr val="accent5">
                    <a:lumMod val="75000"/>
                  </a:schemeClr>
                </a:solidFill>
                <a:latin typeface="Times New Roman" pitchFamily="18" charset="0"/>
                <a:cs typeface="Times New Roman" pitchFamily="18" charset="0"/>
              </a:rPr>
              <a:t>2) SIGN UP</a:t>
            </a:r>
          </a:p>
          <a:p>
            <a:endParaRPr lang="en-GB" sz="3200" b="1" dirty="0"/>
          </a:p>
        </p:txBody>
      </p:sp>
      <p:pic>
        <p:nvPicPr>
          <p:cNvPr id="6" name="Picture 5" descr="Graphical user interface&#10;&#10;Description automatically generated">
            <a:extLst>
              <a:ext uri="{FF2B5EF4-FFF2-40B4-BE49-F238E27FC236}">
                <a16:creationId xmlns:a16="http://schemas.microsoft.com/office/drawing/2014/main" id="{CF87601C-544C-4A6E-8F11-4B5FA593F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64" y="889575"/>
            <a:ext cx="8867335" cy="5466775"/>
          </a:xfrm>
          <a:prstGeom prst="rect">
            <a:avLst/>
          </a:prstGeom>
        </p:spPr>
      </p:pic>
    </p:spTree>
    <p:extLst>
      <p:ext uri="{BB962C8B-B14F-4D97-AF65-F5344CB8AC3E}">
        <p14:creationId xmlns:p14="http://schemas.microsoft.com/office/powerpoint/2010/main" val="368060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D4FEDE-B1BD-42C4-B6CE-919C27EC6638}"/>
              </a:ext>
            </a:extLst>
          </p:cNvPr>
          <p:cNvSpPr>
            <a:spLocks noGrp="1"/>
          </p:cNvSpPr>
          <p:nvPr>
            <p:ph type="sldNum" sz="quarter" idx="12"/>
          </p:nvPr>
        </p:nvSpPr>
        <p:spPr/>
        <p:txBody>
          <a:bodyPr/>
          <a:lstStyle/>
          <a:p>
            <a:fld id="{CC71B3AB-A36D-4C61-925B-EF7B6B04B0BB}" type="slidenum">
              <a:rPr lang="en-US" smtClean="0"/>
              <a:t>7</a:t>
            </a:fld>
            <a:endParaRPr lang="en-US"/>
          </a:p>
        </p:txBody>
      </p:sp>
      <p:sp>
        <p:nvSpPr>
          <p:cNvPr id="3" name="TextBox 2">
            <a:extLst>
              <a:ext uri="{FF2B5EF4-FFF2-40B4-BE49-F238E27FC236}">
                <a16:creationId xmlns:a16="http://schemas.microsoft.com/office/drawing/2014/main" id="{A7C4D98A-7142-42B5-9E92-051EC7E3332E}"/>
              </a:ext>
            </a:extLst>
          </p:cNvPr>
          <p:cNvSpPr txBox="1"/>
          <p:nvPr/>
        </p:nvSpPr>
        <p:spPr>
          <a:xfrm>
            <a:off x="358725" y="295422"/>
            <a:ext cx="2438401" cy="584775"/>
          </a:xfrm>
          <a:prstGeom prst="rect">
            <a:avLst/>
          </a:prstGeom>
          <a:noFill/>
        </p:spPr>
        <p:txBody>
          <a:bodyPr wrap="square" rtlCol="0">
            <a:spAutoFit/>
          </a:bodyPr>
          <a:lstStyle/>
          <a:p>
            <a:r>
              <a:rPr lang="en-GB" sz="3200" b="1" dirty="0">
                <a:solidFill>
                  <a:schemeClr val="accent2">
                    <a:lumMod val="75000"/>
                  </a:schemeClr>
                </a:solidFill>
              </a:rPr>
              <a:t>- Description</a:t>
            </a:r>
          </a:p>
        </p:txBody>
      </p:sp>
      <p:sp>
        <p:nvSpPr>
          <p:cNvPr id="5" name="TextBox 4">
            <a:extLst>
              <a:ext uri="{FF2B5EF4-FFF2-40B4-BE49-F238E27FC236}">
                <a16:creationId xmlns:a16="http://schemas.microsoft.com/office/drawing/2014/main" id="{31D190AF-21EA-4F99-877E-2626D96ADD46}"/>
              </a:ext>
            </a:extLst>
          </p:cNvPr>
          <p:cNvSpPr txBox="1"/>
          <p:nvPr/>
        </p:nvSpPr>
        <p:spPr>
          <a:xfrm>
            <a:off x="203981" y="828930"/>
            <a:ext cx="8736037" cy="5509200"/>
          </a:xfrm>
          <a:prstGeom prst="rect">
            <a:avLst/>
          </a:prstGeom>
          <a:noFill/>
        </p:spPr>
        <p:txBody>
          <a:bodyPr wrap="square" rtlCol="0">
            <a:spAutoFit/>
          </a:bodyPr>
          <a:lstStyle/>
          <a:p>
            <a:r>
              <a:rPr lang="en-GB" sz="2200" dirty="0"/>
              <a:t>The first page in our system  is login page. </a:t>
            </a:r>
          </a:p>
          <a:p>
            <a:r>
              <a:rPr lang="en-GB" sz="2200" dirty="0"/>
              <a:t>If the Administrator has already account he will enter his email and his password in the text boxes and press login to submit his inputs and move him to home page  if the user enter wrong email or password message will appear indicating that His email or password is invalid .If the user doesn’t have account, he should press the hyperlink "Don't Have An Account , Click Here " A sign up page appears that contains </a:t>
            </a:r>
          </a:p>
          <a:p>
            <a:r>
              <a:rPr lang="en-GB" sz="2200" dirty="0"/>
              <a:t> The Administrator will enter his name, email, password, confirm password  then enter register button   Now he can login to the system and entering his email and password.   There are validators on the Text boxes    First name and last name text boxes administrator can't login with out filling them   Email text box if that administrator enter invalid email error message will appear " Email Not Valid " And compare validator in confirm password to compare the data entered in password box and confirm password box  if the data match error message will appear indicating that " password don't match " </a:t>
            </a:r>
          </a:p>
        </p:txBody>
      </p:sp>
    </p:spTree>
    <p:extLst>
      <p:ext uri="{BB962C8B-B14F-4D97-AF65-F5344CB8AC3E}">
        <p14:creationId xmlns:p14="http://schemas.microsoft.com/office/powerpoint/2010/main" val="360594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DA714B-317A-4476-9B1A-6C44D25E100A}"/>
              </a:ext>
            </a:extLst>
          </p:cNvPr>
          <p:cNvSpPr>
            <a:spLocks noGrp="1"/>
          </p:cNvSpPr>
          <p:nvPr>
            <p:ph type="sldNum" sz="quarter" idx="12"/>
          </p:nvPr>
        </p:nvSpPr>
        <p:spPr/>
        <p:txBody>
          <a:bodyPr/>
          <a:lstStyle/>
          <a:p>
            <a:fld id="{CC71B3AB-A36D-4C61-925B-EF7B6B04B0BB}" type="slidenum">
              <a:rPr lang="en-US" smtClean="0"/>
              <a:t>8</a:t>
            </a:fld>
            <a:endParaRPr lang="en-US"/>
          </a:p>
        </p:txBody>
      </p:sp>
      <p:sp>
        <p:nvSpPr>
          <p:cNvPr id="3" name="TextBox 2">
            <a:extLst>
              <a:ext uri="{FF2B5EF4-FFF2-40B4-BE49-F238E27FC236}">
                <a16:creationId xmlns:a16="http://schemas.microsoft.com/office/drawing/2014/main" id="{FC8725AC-12B8-4C01-9618-F843B4B0EA39}"/>
              </a:ext>
            </a:extLst>
          </p:cNvPr>
          <p:cNvSpPr txBox="1"/>
          <p:nvPr/>
        </p:nvSpPr>
        <p:spPr>
          <a:xfrm>
            <a:off x="337624" y="393896"/>
            <a:ext cx="2082019" cy="584775"/>
          </a:xfrm>
          <a:prstGeom prst="rect">
            <a:avLst/>
          </a:prstGeom>
          <a:noFill/>
        </p:spPr>
        <p:txBody>
          <a:bodyPr wrap="square" rtlCol="0">
            <a:spAutoFit/>
          </a:bodyPr>
          <a:lstStyle/>
          <a:p>
            <a:r>
              <a:rPr lang="en-GB" sz="3200" b="1" dirty="0">
                <a:solidFill>
                  <a:schemeClr val="accent2">
                    <a:lumMod val="75000"/>
                  </a:schemeClr>
                </a:solidFill>
              </a:rPr>
              <a:t>- Grid View</a:t>
            </a:r>
          </a:p>
        </p:txBody>
      </p:sp>
      <p:pic>
        <p:nvPicPr>
          <p:cNvPr id="6" name="Picture 5" descr="Graphical user interface, application, table&#10;&#10;Description automatically generated with medium confidence">
            <a:extLst>
              <a:ext uri="{FF2B5EF4-FFF2-40B4-BE49-F238E27FC236}">
                <a16:creationId xmlns:a16="http://schemas.microsoft.com/office/drawing/2014/main" id="{3041BFED-0363-4A8F-AFB3-1358FEE5D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53" y="1153551"/>
            <a:ext cx="8426547" cy="4725778"/>
          </a:xfrm>
          <a:prstGeom prst="rect">
            <a:avLst/>
          </a:prstGeom>
        </p:spPr>
      </p:pic>
    </p:spTree>
    <p:extLst>
      <p:ext uri="{BB962C8B-B14F-4D97-AF65-F5344CB8AC3E}">
        <p14:creationId xmlns:p14="http://schemas.microsoft.com/office/powerpoint/2010/main" val="121826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C71B3AB-A36D-4C61-925B-EF7B6B04B0BB}" type="slidenum">
              <a:rPr lang="en-US" sz="1800" smtClean="0">
                <a:solidFill>
                  <a:schemeClr val="tx1">
                    <a:lumMod val="95000"/>
                    <a:lumOff val="5000"/>
                  </a:schemeClr>
                </a:solidFill>
              </a:rPr>
              <a:t>9</a:t>
            </a:fld>
            <a:endParaRPr lang="en-US" sz="1800">
              <a:solidFill>
                <a:schemeClr val="tx1">
                  <a:lumMod val="95000"/>
                  <a:lumOff val="5000"/>
                </a:schemeClr>
              </a:solidFill>
            </a:endParaRPr>
          </a:p>
        </p:txBody>
      </p:sp>
      <p:sp>
        <p:nvSpPr>
          <p:cNvPr id="2" name="TextBox 1">
            <a:extLst>
              <a:ext uri="{FF2B5EF4-FFF2-40B4-BE49-F238E27FC236}">
                <a16:creationId xmlns:a16="http://schemas.microsoft.com/office/drawing/2014/main" id="{4291E561-9686-4C61-B501-464B9B0243DD}"/>
              </a:ext>
            </a:extLst>
          </p:cNvPr>
          <p:cNvSpPr txBox="1"/>
          <p:nvPr/>
        </p:nvSpPr>
        <p:spPr>
          <a:xfrm>
            <a:off x="0" y="189676"/>
            <a:ext cx="3256671" cy="1077218"/>
          </a:xfrm>
          <a:prstGeom prst="rect">
            <a:avLst/>
          </a:prstGeom>
          <a:noFill/>
        </p:spPr>
        <p:txBody>
          <a:bodyPr wrap="square" rtlCol="0">
            <a:spAutoFit/>
          </a:bodyPr>
          <a:lstStyle/>
          <a:p>
            <a:r>
              <a:rPr lang="en-US" sz="3200" dirty="0">
                <a:solidFill>
                  <a:schemeClr val="accent5">
                    <a:lumMod val="75000"/>
                  </a:schemeClr>
                </a:solidFill>
                <a:latin typeface="Times New Roman" pitchFamily="18" charset="0"/>
                <a:cs typeface="Times New Roman" pitchFamily="18" charset="0"/>
              </a:rPr>
              <a:t>3) HOME PAGE</a:t>
            </a:r>
          </a:p>
          <a:p>
            <a:endParaRPr lang="en-GB" sz="3200" b="1" dirty="0"/>
          </a:p>
        </p:txBody>
      </p:sp>
      <p:pic>
        <p:nvPicPr>
          <p:cNvPr id="7" name="Picture 6" descr="A picture containing graphical user interface&#10;&#10;Description automatically generated">
            <a:extLst>
              <a:ext uri="{FF2B5EF4-FFF2-40B4-BE49-F238E27FC236}">
                <a16:creationId xmlns:a16="http://schemas.microsoft.com/office/drawing/2014/main" id="{8B03431D-7506-4BFD-8050-97B03BEA8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14" y="817825"/>
            <a:ext cx="8764172" cy="5222349"/>
          </a:xfrm>
          <a:prstGeom prst="rect">
            <a:avLst/>
          </a:prstGeom>
        </p:spPr>
      </p:pic>
    </p:spTree>
    <p:extLst>
      <p:ext uri="{BB962C8B-B14F-4D97-AF65-F5344CB8AC3E}">
        <p14:creationId xmlns:p14="http://schemas.microsoft.com/office/powerpoint/2010/main" val="372391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TotalTime>
  <Words>1801</Words>
  <Application>Microsoft Office PowerPoint</Application>
  <PresentationFormat>On-screen Show (4:3)</PresentationFormat>
  <Paragraphs>114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Symbol</vt:lpstr>
      <vt:lpstr>Times New Roman</vt:lpstr>
      <vt:lpstr>Wingdings</vt:lpstr>
      <vt:lpstr>Office Theme</vt:lpstr>
      <vt:lpstr>Pharmacy Management System      under supervision Dr. Mohamed Abdelfattah Eng. Shereen Adel </vt:lpstr>
      <vt:lpstr>Team members</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rana187056@fci.bu.edu.eg</cp:lastModifiedBy>
  <cp:revision>28</cp:revision>
  <dcterms:created xsi:type="dcterms:W3CDTF">2021-01-27T18:25:58Z</dcterms:created>
  <dcterms:modified xsi:type="dcterms:W3CDTF">2021-05-31T04:33:39Z</dcterms:modified>
</cp:coreProperties>
</file>