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A5A5A5"/>
    <a:srgbClr val="F05033"/>
    <a:srgbClr val="ED7D31"/>
    <a:srgbClr val="C4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294D3-0F7A-46FE-B7E6-7F4DD45831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1B2E8-A301-4B42-B0CE-662A7CC47E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C3A00-DE31-4028-8D68-41332B48FC0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010B1-667F-4F1F-981B-E9C230C1CA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AF0F4-CF45-4F6E-B21B-E243A6070C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12D5A-A94B-47BB-993B-5F16EB8B0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1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9A059-B3A4-4DA1-ACD2-B56F0F36C30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A7D0-17FB-42F3-B2E1-2FFE0E3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4196-EE8B-4093-8649-7511F2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9FBA4-1C76-4A0E-82F9-5E81FAC3B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DD6F-BF7F-4C0F-B07C-4F3D76B8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67D-7ED8-4085-8CDE-C93F60C7F688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8C52-AFC6-4DEB-9759-14684634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0016-D4E2-4265-85BD-BF2C1E64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9C97-56D8-45BC-B10B-C2CBE766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33C39-D638-4135-8C93-A0DCEEA3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FA71-EFB4-478E-AB6C-76132B8D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AFFF-C09F-4E92-BD96-80635C910EE5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3980-E56A-4B37-9A7D-30B087DD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0062-BB8A-4BC8-890A-59E5A976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E66F8-7503-4555-9587-A91EB6785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6F29-2CE6-4B72-9721-44B07BB3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94EA-FD64-4CB3-9CFE-89AB0CC3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CF84-2B31-471A-9968-613A8AED8534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25A6-584E-42A8-9CDC-159CD69C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CADB-BD9C-4090-A044-65AC8CF5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71CC-4561-4658-92CB-A81C0821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3B0B-7A84-4D10-9A61-829EE13F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91EE-FDF1-4D82-BA44-D52458F0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8361-A04F-4C07-B477-E39527BE7EC1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E000-734E-46B8-9E93-712FD478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09B87-FFB0-4659-9B24-C8409E06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5D22-6AD0-4CEE-97DE-06E9354F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6B94-5BA9-4364-AEA7-75FCF0FD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2671-6365-4E12-994B-3AA0F347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D45-2CB9-4B18-8FBD-2A379CB4906B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64C6-18A1-4541-A08B-CDC3C76D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7514-7352-4F57-83F2-5FCF912E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A303-478B-4809-B320-1543E000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7F01-8799-4076-9888-451D877A6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919A-5935-4F9F-937A-430FE9DA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717F-D2C7-4E3C-8F8C-9992785D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C26C-F7DF-4069-973D-0FF6216FF144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7F49-7BCC-4573-99F1-DE22FC7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9BE0A-B733-4440-A577-8AD80C1D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1511-5172-4DF1-9068-AA5D3AE0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E7881-D1B5-4DDB-B3E3-CAEB32F8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1501D-7382-42AB-A0B8-F420293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6FA40-A34E-4007-BCCD-085387E9B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253A5-726D-45EF-BE24-E6C82C87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04E0D-11B8-41AD-A2D2-3C1F7CD5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A66D-F0B4-441B-8B22-AD94A17877EA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0CAAB-5DF3-491C-AECD-CFD40253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25000-7F9E-47E5-B273-D7DCF71F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710D-3570-4541-B8D0-9AD6FCDA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1193E-6E59-4632-AFC6-DF4129C5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DAB8-8C17-41A2-9A8A-ED4D18FA4529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A7A46-1992-4EA9-A2FE-FA81FB1B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49BA0-96D9-46A9-80C1-7BE0624A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130A2-B2DB-4A96-BAF5-62E014B9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CC00-3F73-44DD-AA7D-A483D3121B12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4E94D-53B2-4801-A695-1D297A07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7D54-29F8-44E7-8D58-607E9A11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2C8E-0FAB-4638-A41F-F018134A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486C-6F3F-431B-9736-856A498D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E5808-C745-4013-AC0B-04DD0C23E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6F4A1-5457-426C-BD17-2AFDC86E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A2EE-8EA7-46B8-9A10-F4C1019A498C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4DAFB-E82D-47D5-8EDF-B9A1FE44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2C07-9F49-4E48-AFEA-AE04766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DD2-394D-49AD-94CA-39A4A049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BD0A2-4584-4AB8-B484-8EE74A40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7B122-C09E-4B75-A4B1-D26C56D2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F018-2FFD-4D6E-A817-0E5C62A3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04CC-796A-4ACF-9877-C9CEAE779D6D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B55B-74D8-496F-B0BF-C1EF2D6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CC34-1367-48AB-B77E-156DF0E0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FC271-57F3-49A8-A66A-1E634DF4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66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C0A51-237E-4058-B5D7-08C11D45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69A7B-9D76-4D30-9D9D-55167F963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43492-E696-44F3-B5C1-4049DD7CAC44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8527-AADC-4991-AB9A-05848F31C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Ahmed El-Nemr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1639-2579-401D-A5AD-0024396A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0E2F-272D-4014-98F4-567E35D7029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3465AF-3865-49E6-878A-8452F33DA4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419894"/>
            <a:ext cx="1295400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FB0402-01D0-4893-99E8-D03E7890990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21" y="2301015"/>
            <a:ext cx="3400557" cy="3400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A3978B-A7B5-4EEE-95E2-0F5833EEB69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79" y="5300523"/>
            <a:ext cx="2098842" cy="8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033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E7B1-D8D3-48E4-A152-15E91D96C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A199-6392-42DC-BEB5-2F551887B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Ahmed El-Nemr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56553-AF8E-4431-B163-D1183A8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Ahmed El-Nemr</a:t>
            </a:r>
          </a:p>
        </p:txBody>
      </p:sp>
    </p:spTree>
    <p:extLst>
      <p:ext uri="{BB962C8B-B14F-4D97-AF65-F5344CB8AC3E}">
        <p14:creationId xmlns:p14="http://schemas.microsoft.com/office/powerpoint/2010/main" val="129698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1280-BF0E-479A-8832-1848913D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Cloning an existing repository: 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A0FF-563D-41BE-8420-CFD9A422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project has already been set up in a central repository, the clone command is the most common way for users to obtain a local development clone.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76CD3-6F18-40C2-9261-8323A9C5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13CAB-E675-4160-8833-C2BB78A4F9D7}"/>
              </a:ext>
            </a:extLst>
          </p:cNvPr>
          <p:cNvSpPr txBox="1"/>
          <p:nvPr/>
        </p:nvSpPr>
        <p:spPr>
          <a:xfrm>
            <a:off x="838200" y="3429000"/>
            <a:ext cx="8868106" cy="400110"/>
          </a:xfrm>
          <a:prstGeom prst="rect">
            <a:avLst/>
          </a:prstGeom>
          <a:solidFill>
            <a:schemeClr val="tx1"/>
          </a:solidFill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git clone &lt;repo </a:t>
            </a:r>
            <a:r>
              <a:rPr lang="en-US" sz="2000" dirty="0" err="1">
                <a:solidFill>
                  <a:schemeClr val="bg1"/>
                </a:solidFill>
              </a:rPr>
              <a:t>url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03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CAA5-5D98-4C02-ABA9-5A1339CB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03C4B3-8A7B-4153-B9C9-12C9572AAD30}"/>
              </a:ext>
            </a:extLst>
          </p:cNvPr>
          <p:cNvSpPr/>
          <p:nvPr/>
        </p:nvSpPr>
        <p:spPr>
          <a:xfrm>
            <a:off x="5744638" y="2694112"/>
            <a:ext cx="668523" cy="91440"/>
          </a:xfrm>
          <a:custGeom>
            <a:avLst/>
            <a:gdLst>
              <a:gd name="connsiteX0" fmla="*/ 0 w 668523"/>
              <a:gd name="connsiteY0" fmla="*/ 45720 h 91440"/>
              <a:gd name="connsiteX1" fmla="*/ 668523 w 66852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8523" h="91440">
                <a:moveTo>
                  <a:pt x="0" y="45720"/>
                </a:moveTo>
                <a:lnTo>
                  <a:pt x="668523" y="45720"/>
                </a:lnTo>
              </a:path>
            </a:pathLst>
          </a:custGeom>
          <a:noFill/>
          <a:ln w="38100"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9483" tIns="42225" rIns="329484" bIns="4222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02D6D2B-BDD0-4715-BAF2-0ED32A97115A}"/>
              </a:ext>
            </a:extLst>
          </p:cNvPr>
          <p:cNvSpPr/>
          <p:nvPr/>
        </p:nvSpPr>
        <p:spPr>
          <a:xfrm>
            <a:off x="2706772" y="1827933"/>
            <a:ext cx="3039665" cy="1823799"/>
          </a:xfrm>
          <a:custGeom>
            <a:avLst/>
            <a:gdLst>
              <a:gd name="connsiteX0" fmla="*/ 0 w 3039665"/>
              <a:gd name="connsiteY0" fmla="*/ 0 h 1823799"/>
              <a:gd name="connsiteX1" fmla="*/ 3039665 w 3039665"/>
              <a:gd name="connsiteY1" fmla="*/ 0 h 1823799"/>
              <a:gd name="connsiteX2" fmla="*/ 3039665 w 3039665"/>
              <a:gd name="connsiteY2" fmla="*/ 1823799 h 1823799"/>
              <a:gd name="connsiteX3" fmla="*/ 0 w 3039665"/>
              <a:gd name="connsiteY3" fmla="*/ 1823799 h 1823799"/>
              <a:gd name="connsiteX4" fmla="*/ 0 w 3039665"/>
              <a:gd name="connsiteY4" fmla="*/ 0 h 18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9665" h="1823799">
                <a:moveTo>
                  <a:pt x="0" y="0"/>
                </a:moveTo>
                <a:lnTo>
                  <a:pt x="3039665" y="0"/>
                </a:lnTo>
                <a:lnTo>
                  <a:pt x="3039665" y="1823799"/>
                </a:lnTo>
                <a:lnTo>
                  <a:pt x="0" y="1823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298704" rIns="298704" bIns="298704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200" kern="1200" dirty="0">
                <a:solidFill>
                  <a:schemeClr val="bg1"/>
                </a:solidFill>
              </a:rPr>
              <a:t>Untracked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14ECF47-273B-4D51-812C-FB0A43607032}"/>
              </a:ext>
            </a:extLst>
          </p:cNvPr>
          <p:cNvSpPr/>
          <p:nvPr/>
        </p:nvSpPr>
        <p:spPr>
          <a:xfrm>
            <a:off x="4226605" y="3649932"/>
            <a:ext cx="3738788" cy="668523"/>
          </a:xfrm>
          <a:custGeom>
            <a:avLst/>
            <a:gdLst>
              <a:gd name="connsiteX0" fmla="*/ 3738788 w 3738788"/>
              <a:gd name="connsiteY0" fmla="*/ 0 h 668523"/>
              <a:gd name="connsiteX1" fmla="*/ 3738788 w 3738788"/>
              <a:gd name="connsiteY1" fmla="*/ 351361 h 668523"/>
              <a:gd name="connsiteX2" fmla="*/ 0 w 3738788"/>
              <a:gd name="connsiteY2" fmla="*/ 351361 h 668523"/>
              <a:gd name="connsiteX3" fmla="*/ 0 w 3738788"/>
              <a:gd name="connsiteY3" fmla="*/ 668523 h 66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8788" h="668523">
                <a:moveTo>
                  <a:pt x="3738788" y="0"/>
                </a:moveTo>
                <a:lnTo>
                  <a:pt x="3738788" y="351361"/>
                </a:lnTo>
                <a:lnTo>
                  <a:pt x="0" y="351361"/>
                </a:lnTo>
                <a:lnTo>
                  <a:pt x="0" y="668523"/>
                </a:lnTo>
              </a:path>
            </a:pathLst>
          </a:custGeom>
          <a:noFill/>
          <a:ln w="38100"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87005" tIns="330766" rIns="1787004" bIns="33076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746901-25A6-40D5-BCEB-41FA79B4113E}"/>
              </a:ext>
            </a:extLst>
          </p:cNvPr>
          <p:cNvSpPr/>
          <p:nvPr/>
        </p:nvSpPr>
        <p:spPr>
          <a:xfrm>
            <a:off x="6445561" y="1827933"/>
            <a:ext cx="3039665" cy="1823799"/>
          </a:xfrm>
          <a:custGeom>
            <a:avLst/>
            <a:gdLst>
              <a:gd name="connsiteX0" fmla="*/ 0 w 3039665"/>
              <a:gd name="connsiteY0" fmla="*/ 0 h 1823799"/>
              <a:gd name="connsiteX1" fmla="*/ 3039665 w 3039665"/>
              <a:gd name="connsiteY1" fmla="*/ 0 h 1823799"/>
              <a:gd name="connsiteX2" fmla="*/ 3039665 w 3039665"/>
              <a:gd name="connsiteY2" fmla="*/ 1823799 h 1823799"/>
              <a:gd name="connsiteX3" fmla="*/ 0 w 3039665"/>
              <a:gd name="connsiteY3" fmla="*/ 1823799 h 1823799"/>
              <a:gd name="connsiteX4" fmla="*/ 0 w 3039665"/>
              <a:gd name="connsiteY4" fmla="*/ 0 h 18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9665" h="1823799">
                <a:moveTo>
                  <a:pt x="0" y="0"/>
                </a:moveTo>
                <a:lnTo>
                  <a:pt x="3039665" y="0"/>
                </a:lnTo>
                <a:lnTo>
                  <a:pt x="3039665" y="1823799"/>
                </a:lnTo>
                <a:lnTo>
                  <a:pt x="0" y="1823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298704" rIns="298704" bIns="298704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200" kern="1200" dirty="0"/>
              <a:t>Staged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1BB8D9-ACB4-440E-9C59-4F7E38A803B9}"/>
              </a:ext>
            </a:extLst>
          </p:cNvPr>
          <p:cNvSpPr/>
          <p:nvPr/>
        </p:nvSpPr>
        <p:spPr>
          <a:xfrm>
            <a:off x="2706772" y="4350855"/>
            <a:ext cx="3039665" cy="1823799"/>
          </a:xfrm>
          <a:custGeom>
            <a:avLst/>
            <a:gdLst>
              <a:gd name="connsiteX0" fmla="*/ 0 w 3039665"/>
              <a:gd name="connsiteY0" fmla="*/ 0 h 1823799"/>
              <a:gd name="connsiteX1" fmla="*/ 3039665 w 3039665"/>
              <a:gd name="connsiteY1" fmla="*/ 0 h 1823799"/>
              <a:gd name="connsiteX2" fmla="*/ 3039665 w 3039665"/>
              <a:gd name="connsiteY2" fmla="*/ 1823799 h 1823799"/>
              <a:gd name="connsiteX3" fmla="*/ 0 w 3039665"/>
              <a:gd name="connsiteY3" fmla="*/ 1823799 h 1823799"/>
              <a:gd name="connsiteX4" fmla="*/ 0 w 3039665"/>
              <a:gd name="connsiteY4" fmla="*/ 0 h 18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9665" h="1823799">
                <a:moveTo>
                  <a:pt x="0" y="0"/>
                </a:moveTo>
                <a:lnTo>
                  <a:pt x="3039665" y="0"/>
                </a:lnTo>
                <a:lnTo>
                  <a:pt x="3039665" y="1823799"/>
                </a:lnTo>
                <a:lnTo>
                  <a:pt x="0" y="1823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298704" rIns="298704" bIns="298704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200" kern="1200" dirty="0"/>
              <a:t>Committed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1488-B833-4259-BA67-48E778ED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</p:spTree>
    <p:extLst>
      <p:ext uri="{BB962C8B-B14F-4D97-AF65-F5344CB8AC3E}">
        <p14:creationId xmlns:p14="http://schemas.microsoft.com/office/powerpoint/2010/main" val="16592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9AB4-51EC-433A-AB82-58F1AA52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2587-A079-4D46-B50B-7C135EE3D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0064"/>
          </a:xfrm>
        </p:spPr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Update or add new file. “untracked”</a:t>
            </a:r>
          </a:p>
          <a:p>
            <a:endParaRPr lang="en-US" dirty="0">
              <a:solidFill>
                <a:srgbClr val="ED7D31"/>
              </a:solidFill>
            </a:endParaRPr>
          </a:p>
          <a:p>
            <a:r>
              <a:rPr lang="en-US" dirty="0">
                <a:solidFill>
                  <a:srgbClr val="ED7D31"/>
                </a:solidFill>
              </a:rPr>
              <a:t>To move from “untracked” to </a:t>
            </a:r>
            <a:r>
              <a:rPr lang="en-US" dirty="0">
                <a:solidFill>
                  <a:srgbClr val="F05033"/>
                </a:solidFill>
              </a:rPr>
              <a:t>“Staged” using the following command.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22E8F-3747-41A0-B8BE-AD27FF2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08146-A86D-44A2-93E0-136ECAA50F90}"/>
              </a:ext>
            </a:extLst>
          </p:cNvPr>
          <p:cNvSpPr txBox="1"/>
          <p:nvPr/>
        </p:nvSpPr>
        <p:spPr>
          <a:xfrm>
            <a:off x="1113972" y="3845689"/>
            <a:ext cx="8868106" cy="400110"/>
          </a:xfrm>
          <a:prstGeom prst="rect">
            <a:avLst/>
          </a:prstGeom>
          <a:solidFill>
            <a:schemeClr val="tx1"/>
          </a:solidFill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git add &lt;filename or .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FB2A6-6588-4F72-AA98-113281E7B743}"/>
              </a:ext>
            </a:extLst>
          </p:cNvPr>
          <p:cNvSpPr txBox="1"/>
          <p:nvPr/>
        </p:nvSpPr>
        <p:spPr>
          <a:xfrm>
            <a:off x="1113972" y="4377744"/>
            <a:ext cx="376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05033"/>
                </a:solidFill>
                <a:latin typeface="Arial Rounded MT Bold" panose="020F0704030504030204" pitchFamily="34" charset="0"/>
              </a:rPr>
              <a:t>Dot =&gt; select all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6E7EF-58D1-4EC3-B904-0EEF6334C999}"/>
              </a:ext>
            </a:extLst>
          </p:cNvPr>
          <p:cNvSpPr txBox="1"/>
          <p:nvPr/>
        </p:nvSpPr>
        <p:spPr>
          <a:xfrm>
            <a:off x="838200" y="5039465"/>
            <a:ext cx="740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latin typeface="Arial Rounded MT Bold" panose="020F0704030504030204" pitchFamily="34" charset="0"/>
              </a:rPr>
              <a:t>Checking for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44EC0-5D42-40A5-9CFF-54B341E73879}"/>
              </a:ext>
            </a:extLst>
          </p:cNvPr>
          <p:cNvSpPr txBox="1"/>
          <p:nvPr/>
        </p:nvSpPr>
        <p:spPr>
          <a:xfrm>
            <a:off x="1113972" y="5694630"/>
            <a:ext cx="7565571" cy="400110"/>
          </a:xfrm>
          <a:prstGeom prst="rect">
            <a:avLst/>
          </a:prstGeom>
          <a:solidFill>
            <a:schemeClr val="tx1"/>
          </a:solidFill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git status</a:t>
            </a:r>
          </a:p>
        </p:txBody>
      </p:sp>
    </p:spTree>
    <p:extLst>
      <p:ext uri="{BB962C8B-B14F-4D97-AF65-F5344CB8AC3E}">
        <p14:creationId xmlns:p14="http://schemas.microsoft.com/office/powerpoint/2010/main" val="123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B414-E56A-48AC-86D2-45D6564D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1184-3CC6-4BC0-B719-74C42EC9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05033"/>
                </a:solidFill>
              </a:rPr>
              <a:t>To move from “Staged”</a:t>
            </a:r>
            <a:r>
              <a:rPr lang="en-US" dirty="0"/>
              <a:t> </a:t>
            </a:r>
            <a:r>
              <a:rPr lang="en-US" dirty="0">
                <a:solidFill>
                  <a:srgbClr val="F05033"/>
                </a:solidFill>
              </a:rPr>
              <a:t>to </a:t>
            </a:r>
            <a:r>
              <a:rPr lang="en-US" dirty="0">
                <a:solidFill>
                  <a:srgbClr val="010101"/>
                </a:solidFill>
              </a:rPr>
              <a:t>“Committed”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28B48-E5DB-4A35-8F0D-4A217867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ADA46-DFFC-487E-ADF5-9DCD23944795}"/>
              </a:ext>
            </a:extLst>
          </p:cNvPr>
          <p:cNvSpPr txBox="1"/>
          <p:nvPr/>
        </p:nvSpPr>
        <p:spPr>
          <a:xfrm>
            <a:off x="939800" y="2588573"/>
            <a:ext cx="7565571" cy="400110"/>
          </a:xfrm>
          <a:prstGeom prst="rect">
            <a:avLst/>
          </a:prstGeom>
          <a:solidFill>
            <a:schemeClr val="tx1"/>
          </a:solidFill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git commit -m "Add comment"</a:t>
            </a:r>
          </a:p>
        </p:txBody>
      </p:sp>
    </p:spTree>
    <p:extLst>
      <p:ext uri="{BB962C8B-B14F-4D97-AF65-F5344CB8AC3E}">
        <p14:creationId xmlns:p14="http://schemas.microsoft.com/office/powerpoint/2010/main" val="12689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6243-8C4E-40B7-B483-D431205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415478-1C0B-4A67-906C-D5973582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7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CCFD5-085D-40B0-8C25-60729EC4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</p:spTree>
    <p:extLst>
      <p:ext uri="{BB962C8B-B14F-4D97-AF65-F5344CB8AC3E}">
        <p14:creationId xmlns:p14="http://schemas.microsoft.com/office/powerpoint/2010/main" val="27552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0CAB-7B68-4C1B-95E4-7D68D2ED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 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90EF-BE62-4C84-8E15-AE46279C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are a category of software tools that help a software team manage changes to source code over time. </a:t>
            </a:r>
          </a:p>
          <a:p>
            <a:r>
              <a:rPr lang="en-US" dirty="0"/>
              <a:t>Version control software keeps track of every modification to the code in a special kind of database.</a:t>
            </a:r>
          </a:p>
          <a:p>
            <a:r>
              <a:rPr lang="en-US" dirty="0"/>
              <a:t>developers can turn back.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DDE4E-EE64-402B-9EA2-E2BF0CF7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</p:spTree>
    <p:extLst>
      <p:ext uri="{BB962C8B-B14F-4D97-AF65-F5344CB8AC3E}">
        <p14:creationId xmlns:p14="http://schemas.microsoft.com/office/powerpoint/2010/main" val="315999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624C-F679-4396-8866-60FFBB78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B0E2-582E-438C-B382-6D9408D2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widely used modern version control system in the world today.</a:t>
            </a:r>
          </a:p>
          <a:p>
            <a:r>
              <a:rPr lang="en-US" dirty="0"/>
              <a:t>Git allows groups of people to work on the same documents (often code) at the same time, and without stepping on each other's toes. It's a distributed version control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60A74-B3E7-41A9-9E65-9F6860B6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</p:spTree>
    <p:extLst>
      <p:ext uri="{BB962C8B-B14F-4D97-AF65-F5344CB8AC3E}">
        <p14:creationId xmlns:p14="http://schemas.microsoft.com/office/powerpoint/2010/main" val="359814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6D62-4477-4326-ADC3-B2B9C9CB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2EC6-BBAB-4108-9ECB-E1D33092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latest </a:t>
            </a:r>
            <a:r>
              <a:rPr lang="en-US" dirty="0">
                <a:hlinkClick r:id="rId2"/>
              </a:rPr>
              <a:t>Download</a:t>
            </a:r>
            <a:endParaRPr lang="en-US" dirty="0"/>
          </a:p>
          <a:p>
            <a:r>
              <a:rPr lang="en-US" dirty="0"/>
              <a:t>When you've successfully started the installer.</a:t>
            </a:r>
          </a:p>
          <a:p>
            <a:r>
              <a:rPr lang="en-US" dirty="0"/>
              <a:t>Open a Command Prompt (or Git Bash if during installation you elected not to use Git from the Windows Command Prompt).</a:t>
            </a:r>
          </a:p>
          <a:p>
            <a:r>
              <a:rPr lang="en-US" dirty="0"/>
              <a:t>Run the following commands to configure your Git username and email using the following commands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AD675-B4DD-4004-B172-B2D018CD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53E7B-9DED-4302-98F6-8EE5180F6171}"/>
              </a:ext>
            </a:extLst>
          </p:cNvPr>
          <p:cNvSpPr txBox="1"/>
          <p:nvPr/>
        </p:nvSpPr>
        <p:spPr>
          <a:xfrm>
            <a:off x="1053817" y="5297160"/>
            <a:ext cx="8868106" cy="707886"/>
          </a:xfrm>
          <a:prstGeom prst="rect">
            <a:avLst/>
          </a:prstGeom>
          <a:solidFill>
            <a:schemeClr val="tx1"/>
          </a:solidFill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git config --global user.name “Ahmed“</a:t>
            </a:r>
          </a:p>
          <a:p>
            <a:r>
              <a:rPr lang="en-US" sz="2000" dirty="0">
                <a:solidFill>
                  <a:schemeClr val="bg1"/>
                </a:solidFill>
              </a:rPr>
              <a:t>$ git config --global </a:t>
            </a:r>
            <a:r>
              <a:rPr lang="en-US" sz="2000" dirty="0" err="1">
                <a:solidFill>
                  <a:schemeClr val="bg1"/>
                </a:solidFill>
              </a:rPr>
              <a:t>user.email</a:t>
            </a:r>
            <a:r>
              <a:rPr lang="en-US" sz="2000" dirty="0">
                <a:solidFill>
                  <a:schemeClr val="bg1"/>
                </a:solidFill>
              </a:rPr>
              <a:t> “tiger52671@gmail.com"</a:t>
            </a:r>
          </a:p>
        </p:txBody>
      </p:sp>
    </p:spTree>
    <p:extLst>
      <p:ext uri="{BB962C8B-B14F-4D97-AF65-F5344CB8AC3E}">
        <p14:creationId xmlns:p14="http://schemas.microsoft.com/office/powerpoint/2010/main" val="234523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F65E-27CE-4E14-967B-12A573ED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 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8155-C75F-4BEE-AE86-434EAED5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level points this guide will cover are:</a:t>
            </a:r>
          </a:p>
          <a:p>
            <a:pPr lvl="1"/>
            <a:r>
              <a:rPr lang="en-US" dirty="0"/>
              <a:t>    Initializing a new Git repo</a:t>
            </a:r>
          </a:p>
          <a:p>
            <a:pPr lvl="1"/>
            <a:r>
              <a:rPr lang="en-US" dirty="0"/>
              <a:t>    Cloning an existing Git repo</a:t>
            </a:r>
          </a:p>
          <a:p>
            <a:pPr lvl="1"/>
            <a:r>
              <a:rPr lang="en-US" dirty="0"/>
              <a:t>    Committing a modified version of a file to the repo</a:t>
            </a:r>
          </a:p>
          <a:p>
            <a:pPr lvl="1"/>
            <a:r>
              <a:rPr lang="en-US" dirty="0"/>
              <a:t>    Configuring a Git repo for remote collaboration</a:t>
            </a:r>
          </a:p>
          <a:p>
            <a:pPr lvl="1"/>
            <a:r>
              <a:rPr lang="en-US" dirty="0"/>
              <a:t>    Common Git version control commands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14DAE-D66C-40E4-8393-F9D525D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</p:spTree>
    <p:extLst>
      <p:ext uri="{BB962C8B-B14F-4D97-AF65-F5344CB8AC3E}">
        <p14:creationId xmlns:p14="http://schemas.microsoft.com/office/powerpoint/2010/main" val="3703879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D55D-EF34-4C7B-BB0B-67B5A4D5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450ACF-CDD6-42FF-A97F-7C21C633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5"/>
          <a:stretch/>
        </p:blipFill>
        <p:spPr>
          <a:xfrm>
            <a:off x="0" y="0"/>
            <a:ext cx="12192000" cy="6943387"/>
          </a:xfrm>
        </p:spPr>
      </p:pic>
    </p:spTree>
    <p:extLst>
      <p:ext uri="{BB962C8B-B14F-4D97-AF65-F5344CB8AC3E}">
        <p14:creationId xmlns:p14="http://schemas.microsoft.com/office/powerpoint/2010/main" val="57363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A454-4B84-4733-8477-DB3F1C8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Git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E510-44B5-4680-9911-FD6B9D64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Git repository is a virtual storage of your project. It allows you to save versions of your code, which you can access when needed.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BE367-E2CE-4DF7-A3A4-2310594E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</p:spTree>
    <p:extLst>
      <p:ext uri="{BB962C8B-B14F-4D97-AF65-F5344CB8AC3E}">
        <p14:creationId xmlns:p14="http://schemas.microsoft.com/office/powerpoint/2010/main" val="257239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A4F1-B542-4C83-80BC-1BC828B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new repository: 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57A7-28F3-47FB-B4E3-B8A7C24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repo, you’ll create folder or use go to folder project.</a:t>
            </a:r>
          </a:p>
          <a:p>
            <a:r>
              <a:rPr lang="en-US" dirty="0"/>
              <a:t>using the following command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93F4-58F2-4A93-B312-BE65C31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El-Nemr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D13C4-A9D3-4FFE-90AB-544F37C40CA2}"/>
              </a:ext>
            </a:extLst>
          </p:cNvPr>
          <p:cNvSpPr txBox="1"/>
          <p:nvPr/>
        </p:nvSpPr>
        <p:spPr>
          <a:xfrm>
            <a:off x="838200" y="3429000"/>
            <a:ext cx="8868106" cy="400110"/>
          </a:xfrm>
          <a:prstGeom prst="rect">
            <a:avLst/>
          </a:prstGeom>
          <a:solidFill>
            <a:schemeClr val="tx1"/>
          </a:solidFill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git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435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Rounded MT Bold</vt:lpstr>
      <vt:lpstr>Calibri</vt:lpstr>
      <vt:lpstr>Office Theme</vt:lpstr>
      <vt:lpstr>Git &amp; Github</vt:lpstr>
      <vt:lpstr>PowerPoint Presentation</vt:lpstr>
      <vt:lpstr>What is version control</vt:lpstr>
      <vt:lpstr>What is Git?</vt:lpstr>
      <vt:lpstr>Install Git</vt:lpstr>
      <vt:lpstr>Setting up a repository</vt:lpstr>
      <vt:lpstr>PowerPoint Presentation</vt:lpstr>
      <vt:lpstr>What is a Git repository?</vt:lpstr>
      <vt:lpstr>Initializing a new repository: git init</vt:lpstr>
      <vt:lpstr>Cloning an existing repository: git clone</vt:lpstr>
      <vt:lpstr>Git workflow</vt:lpstr>
      <vt:lpstr>Adding Changes</vt:lpstr>
      <vt:lpstr>Committing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Elnemr</dc:creator>
  <cp:lastModifiedBy>Ahmed Elnemr</cp:lastModifiedBy>
  <cp:revision>12</cp:revision>
  <dcterms:created xsi:type="dcterms:W3CDTF">2018-03-24T11:09:00Z</dcterms:created>
  <dcterms:modified xsi:type="dcterms:W3CDTF">2018-03-24T20:24:02Z</dcterms:modified>
</cp:coreProperties>
</file>