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</p:sldIdLst>
  <p:sldSz cx="17340263" cy="9753600"/>
  <p:notesSz cx="13004800" cy="97536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44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520" y="3023617"/>
            <a:ext cx="1473922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040" y="5462016"/>
            <a:ext cx="1213818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28"/>
            <a:ext cx="754301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28"/>
            <a:ext cx="754301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9825" y="762000"/>
            <a:ext cx="480061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7893" y="3022600"/>
            <a:ext cx="1380447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5690" y="9070848"/>
            <a:ext cx="5548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13" y="9070848"/>
            <a:ext cx="39882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84990" y="9070848"/>
            <a:ext cx="39882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4AA08-128E-4461-B0EC-3111280391F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707" y="329335"/>
            <a:ext cx="1197322" cy="1305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4116" y="5598160"/>
            <a:ext cx="73520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spc="-985" dirty="0"/>
              <a:t>PHP </a:t>
            </a:r>
            <a:r>
              <a:rPr sz="9600" spc="-545" dirty="0"/>
              <a:t>101:</a:t>
            </a:r>
            <a:r>
              <a:rPr sz="9600" spc="-1745" dirty="0"/>
              <a:t> </a:t>
            </a:r>
            <a:r>
              <a:rPr sz="9600" spc="-270" dirty="0"/>
              <a:t>PDO</a:t>
            </a:r>
            <a:endParaRPr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1C4F0-81AE-4A01-95A4-B93EDF426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29" y="1636345"/>
            <a:ext cx="2971804" cy="3240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'mysql:host=localhost;dbname=bookshelf';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'testuser'</a:t>
            </a:r>
            <a:r>
              <a:rPr sz="165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'testpass'</a:t>
            </a:r>
            <a:r>
              <a:rPr sz="165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array(</a:t>
            </a:r>
            <a:endParaRPr sz="1650">
              <a:latin typeface="Courier New"/>
              <a:cs typeface="Courier New"/>
            </a:endParaRPr>
          </a:p>
          <a:p>
            <a:pPr marL="515620" marR="4154170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PDO::ATTR_ERRMODE =&gt;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PDO::ERRMODE_EXCEPTION, 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PDO::ATTR_DEFAULT_FETCH_MODE =&gt;</a:t>
            </a:r>
            <a:r>
              <a:rPr sz="1650" spc="-9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PDO::FETCH_ASSOC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try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new PDO($dsn, $username, $password,</a:t>
            </a:r>
            <a:r>
              <a:rPr sz="1650" spc="-2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$options);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}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catch (PDOException $e)</a:t>
            </a:r>
            <a:r>
              <a:rPr sz="1650" spc="-2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660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 'Error!: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' .</a:t>
            </a:r>
            <a:r>
              <a:rPr sz="1650" spc="-10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$e-&gt;getMessage();  die();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$dbh-&gt;query('SELECT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*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FROM bookshelf ORDER BY</a:t>
            </a:r>
            <a:r>
              <a:rPr sz="1650" spc="-5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title')-&gt;fetchAll();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4500" indent="-503555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foreach ($result as $row)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{ 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</a:t>
            </a:r>
            <a:r>
              <a:rPr sz="1650" spc="-1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"&lt;tr&gt;";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</a:t>
            </a:r>
            <a:r>
              <a:rPr sz="1650" spc="-10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"&lt;td&gt;{$row['title']}&lt;/td&gt;&lt;td&gt;{$row['author']}&lt;/td&gt;"; 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"&lt;/tr&gt;";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38E1B-EFF0-4110-953D-19164DE610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'mysql:host=localhost;dbname=bookshelf';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'testuser';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'testpass';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1650" dirty="0">
                <a:latin typeface="Courier New"/>
                <a:cs typeface="Courier New"/>
              </a:rPr>
              <a:t>(</a:t>
            </a:r>
            <a:endParaRPr sz="1650">
              <a:latin typeface="Courier New"/>
              <a:cs typeface="Courier New"/>
            </a:endParaRPr>
          </a:p>
          <a:p>
            <a:pPr marL="515620" marR="4153535">
              <a:lnSpc>
                <a:spcPct val="111100"/>
              </a:lnSpc>
            </a:pP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ATTR_ERRMODE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=&gt; 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ERRMODE_EXCEPTION</a:t>
            </a:r>
            <a:r>
              <a:rPr sz="1650" dirty="0">
                <a:latin typeface="Courier New"/>
                <a:cs typeface="Courier New"/>
              </a:rPr>
              <a:t>,  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ATTR_DEFAULT_FETCH_MODE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=&gt;</a:t>
            </a:r>
            <a:r>
              <a:rPr sz="1650" spc="-10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try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new PDO($dsn, $username, $password,</a:t>
            </a:r>
            <a:r>
              <a:rPr sz="1650" spc="-2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$options);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catch (PDOException $e)</a:t>
            </a:r>
            <a:r>
              <a:rPr sz="165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66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 'Error!: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 .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$e-&gt;getMessage();  die();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$dbh-&gt;query('SELECT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*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FROM bookshelf ORDER BY</a:t>
            </a:r>
            <a:r>
              <a:rPr sz="1650" spc="-5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title')-&gt;fetchAll();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4500" indent="-503555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foreach ($result as $row)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"&lt;tr&gt;";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"&lt;td&gt;{$row['title']}&lt;/td&gt;&lt;td&gt;{$row['author']}&lt;/td&gt;";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"&lt;/tr&gt;";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DE7CC-EB9C-40F8-B07B-77D0C433E4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'mysql:host=localhost;dbname=bookshelf';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'testuser';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'testpass';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array(</a:t>
            </a:r>
            <a:endParaRPr sz="1650">
              <a:latin typeface="Courier New"/>
              <a:cs typeface="Courier New"/>
            </a:endParaRPr>
          </a:p>
          <a:p>
            <a:pPr marL="515620" marR="415417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PDO::ATTR_ERRMODE =&gt;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PDO::ERRMODE_EXCEPTION,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PDO::ATTR_DEFAULT_FETCH_MODE =&gt;</a:t>
            </a:r>
            <a:r>
              <a:rPr sz="1650" spc="-9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PDO::FETCH_ASSOC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try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 new </a:t>
            </a:r>
            <a:r>
              <a:rPr sz="165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spc="-5" dirty="0">
                <a:latin typeface="Courier New"/>
                <a:cs typeface="Courier New"/>
              </a:rPr>
              <a:t>(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$dsn</a:t>
            </a:r>
            <a:r>
              <a:rPr sz="1650" spc="-5" dirty="0"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$username</a:t>
            </a:r>
            <a:r>
              <a:rPr sz="1650" dirty="0"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$password</a:t>
            </a:r>
            <a:r>
              <a:rPr sz="1650" dirty="0">
                <a:latin typeface="Courier New"/>
                <a:cs typeface="Courier New"/>
              </a:rPr>
              <a:t>,</a:t>
            </a:r>
            <a:r>
              <a:rPr sz="1650" spc="-10" dirty="0"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$options</a:t>
            </a:r>
            <a:r>
              <a:rPr sz="1650" dirty="0"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}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catch </a:t>
            </a:r>
            <a:r>
              <a:rPr sz="1650" dirty="0">
                <a:latin typeface="Courier New"/>
                <a:cs typeface="Courier New"/>
              </a:rPr>
              <a:t>(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PDOException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$e</a:t>
            </a:r>
            <a:r>
              <a:rPr sz="1650" dirty="0">
                <a:latin typeface="Courier New"/>
                <a:cs typeface="Courier New"/>
              </a:rPr>
              <a:t>)</a:t>
            </a:r>
            <a:r>
              <a:rPr sz="1650" spc="-1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025">
              <a:lnSpc>
                <a:spcPct val="111100"/>
              </a:lnSpc>
            </a:pP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'Error!: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'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.</a:t>
            </a:r>
            <a:r>
              <a:rPr sz="165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$e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1650" dirty="0">
                <a:latin typeface="Courier New"/>
                <a:cs typeface="Courier New"/>
              </a:rPr>
              <a:t>getMessage(); 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die</a:t>
            </a:r>
            <a:r>
              <a:rPr sz="1650" dirty="0">
                <a:latin typeface="Courier New"/>
                <a:cs typeface="Courier New"/>
              </a:rPr>
              <a:t>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$dbh-&gt;query('SELECT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*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FROM bookshelf ORDER BY</a:t>
            </a:r>
            <a:r>
              <a:rPr sz="1650" spc="-5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title')-&gt;fetchAll();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4500" indent="-503555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foreach ($result as $row)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"&lt;tr&gt;";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"&lt;td&gt;{$row['title']}&lt;/td&gt;&lt;td&gt;{$row['author']}&lt;/td&gt;";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"&lt;/tr&gt;";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6E7F2-68B1-4C7B-8474-48CF792B9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'mysql:host=localhost;dbname=bookshelf';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'testuser';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'testpass';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array(</a:t>
            </a:r>
            <a:endParaRPr sz="1650">
              <a:latin typeface="Courier New"/>
              <a:cs typeface="Courier New"/>
            </a:endParaRPr>
          </a:p>
          <a:p>
            <a:pPr marL="515620" marR="415417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PDO::ATTR_ERRMODE =&gt;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PDO::ERRMODE_EXCEPTION,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PDO::ATTR_DEFAULT_FETCH_MODE =&gt;</a:t>
            </a:r>
            <a:r>
              <a:rPr sz="1650" spc="-9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PDO::FETCH_ASSOC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try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new PDO($dsn, $username, $password,</a:t>
            </a:r>
            <a:r>
              <a:rPr sz="1650" spc="-2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$options);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catch (PDOException $e)</a:t>
            </a:r>
            <a:r>
              <a:rPr sz="165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66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 'Error!: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 .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$e-&gt;getMessage();  die();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0080FF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80FF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1650" spc="-5" dirty="0">
                <a:latin typeface="Courier New"/>
                <a:cs typeface="Courier New"/>
              </a:rPr>
              <a:t>query(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'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SELECT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* FROM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bookshelf 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ORDER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BY</a:t>
            </a:r>
            <a:r>
              <a:rPr sz="1650" spc="5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title'</a:t>
            </a:r>
            <a:r>
              <a:rPr sz="1650" spc="-5" dirty="0">
                <a:latin typeface="Courier New"/>
                <a:cs typeface="Courier New"/>
              </a:rPr>
              <a:t>)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1650" spc="-5" dirty="0">
                <a:latin typeface="Courier New"/>
                <a:cs typeface="Courier New"/>
              </a:rPr>
              <a:t>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4500" indent="-503555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foreach ($result as $row)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"&lt;tr&gt;";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"&lt;td&gt;{$row['title']}&lt;/td&gt;&lt;td&gt;{$row['author']}&lt;/td&gt;";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"&lt;/tr&gt;";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3462-3870-4D4C-9B17-B79754CD15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'mysql:host=localhost;dbname=bookshelf';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'testuser';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'testpass';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array(</a:t>
            </a:r>
            <a:endParaRPr sz="1650">
              <a:latin typeface="Courier New"/>
              <a:cs typeface="Courier New"/>
            </a:endParaRPr>
          </a:p>
          <a:p>
            <a:pPr marL="515620" marR="415417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PDO::ATTR_ERRMODE =&gt;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PDO::ERRMODE_EXCEPTION, 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PDO::ATTR_DEFAULT_FETCH_MODE =&gt;</a:t>
            </a:r>
            <a:r>
              <a:rPr sz="1650" spc="-9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PDO::FETCH_ASSOC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try</a:t>
            </a:r>
            <a:r>
              <a:rPr sz="165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new PDO($dsn, $username, $password,</a:t>
            </a:r>
            <a:r>
              <a:rPr sz="1650" spc="-2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$options);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catch (PDOException $e)</a:t>
            </a:r>
            <a:r>
              <a:rPr sz="165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660">
              <a:lnSpc>
                <a:spcPct val="111100"/>
              </a:lnSpc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echo 'Error!: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' .</a:t>
            </a:r>
            <a:r>
              <a:rPr sz="1650" spc="-10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$e-&gt;getMessage();  die();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$dbh-&gt;query('SELECT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* </a:t>
            </a:r>
            <a:r>
              <a:rPr sz="1650" spc="-5" dirty="0">
                <a:solidFill>
                  <a:srgbClr val="AAAAAA"/>
                </a:solidFill>
                <a:latin typeface="Courier New"/>
                <a:cs typeface="Courier New"/>
              </a:rPr>
              <a:t>FROM bookshelf ORDER BY</a:t>
            </a:r>
            <a:r>
              <a:rPr sz="1650" spc="-5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title')-&gt;fetchAll();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3865" indent="-503555">
              <a:lnSpc>
                <a:spcPct val="111100"/>
              </a:lnSpc>
            </a:pP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foreach </a:t>
            </a:r>
            <a:r>
              <a:rPr sz="1650" dirty="0">
                <a:latin typeface="Courier New"/>
                <a:cs typeface="Courier New"/>
              </a:rPr>
              <a:t>(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as 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1650" spc="-5" dirty="0">
                <a:latin typeface="Courier New"/>
                <a:cs typeface="Courier New"/>
              </a:rPr>
              <a:t>)</a:t>
            </a:r>
            <a:r>
              <a:rPr sz="1650" spc="-8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  </a:t>
            </a: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4C6085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"&lt;tr&gt;"</a:t>
            </a:r>
            <a:r>
              <a:rPr sz="165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"&lt;td&gt;{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['title']}&lt;/td&gt;&lt;td&gt;{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['author']}&lt;/td&gt;"</a:t>
            </a:r>
            <a:r>
              <a:rPr sz="1650" spc="-5" dirty="0">
                <a:latin typeface="Courier New"/>
                <a:cs typeface="Courier New"/>
              </a:rPr>
              <a:t>;  </a:t>
            </a: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</a:t>
            </a:r>
            <a:r>
              <a:rPr sz="1650" spc="-5" dirty="0">
                <a:solidFill>
                  <a:srgbClr val="4C6085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"&lt;/tr&gt;"</a:t>
            </a:r>
            <a:r>
              <a:rPr sz="1650" spc="-5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AAAAAA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8D8B2-DADC-478A-8FF3-D9EC0383D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342" y="762000"/>
            <a:ext cx="96139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90" dirty="0"/>
              <a:t>Errors </a:t>
            </a:r>
            <a:r>
              <a:rPr spc="-650" dirty="0"/>
              <a:t>and</a:t>
            </a:r>
            <a:r>
              <a:rPr spc="125" dirty="0"/>
              <a:t> </a:t>
            </a:r>
            <a:r>
              <a:rPr spc="-409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3331" y="3276600"/>
            <a:ext cx="4796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SzPct val="170238"/>
              <a:buChar char="•"/>
              <a:tabLst>
                <a:tab pos="584200" algn="l"/>
                <a:tab pos="3345815" algn="l"/>
              </a:tabLst>
            </a:pPr>
            <a:r>
              <a:rPr sz="4200" dirty="0">
                <a:latin typeface="Arial"/>
                <a:cs typeface="Arial"/>
              </a:rPr>
              <a:t>Th</a:t>
            </a:r>
            <a:r>
              <a:rPr sz="4200" spc="-85" dirty="0">
                <a:latin typeface="Arial"/>
                <a:cs typeface="Arial"/>
              </a:rPr>
              <a:t>r</a:t>
            </a:r>
            <a:r>
              <a:rPr sz="4200" spc="-325" dirty="0">
                <a:latin typeface="Arial"/>
                <a:cs typeface="Arial"/>
              </a:rPr>
              <a:t>e</a:t>
            </a:r>
            <a:r>
              <a:rPr lang="en-US" sz="4200" spc="-325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40" dirty="0">
                <a:latin typeface="Arial"/>
                <a:cs typeface="Arial"/>
              </a:rPr>
              <a:t>e</a:t>
            </a:r>
            <a:r>
              <a:rPr sz="4200" spc="-70" dirty="0">
                <a:latin typeface="Arial"/>
                <a:cs typeface="Arial"/>
              </a:rPr>
              <a:t>r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260" dirty="0">
                <a:latin typeface="Arial"/>
                <a:cs typeface="Arial"/>
              </a:rPr>
              <a:t>r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170" dirty="0">
                <a:latin typeface="Arial"/>
                <a:cs typeface="Arial"/>
              </a:rPr>
              <a:t>m</a:t>
            </a:r>
            <a:r>
              <a:rPr sz="4200" spc="-120" dirty="0">
                <a:latin typeface="Arial"/>
                <a:cs typeface="Arial"/>
              </a:rPr>
              <a:t>o</a:t>
            </a: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405" dirty="0">
                <a:latin typeface="Arial"/>
                <a:cs typeface="Arial"/>
              </a:rPr>
              <a:t>es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9331" y="4241800"/>
            <a:ext cx="35007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D21F08"/>
                </a:solidFill>
                <a:latin typeface="Courier New"/>
                <a:cs typeface="Courier New"/>
              </a:rPr>
              <a:t>ERRMODE_SILENT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9332" y="4953000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D21F08"/>
                </a:solidFill>
                <a:latin typeface="Courier New"/>
                <a:cs typeface="Courier New"/>
              </a:rPr>
              <a:t>ERRMODE_WARNING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7832" y="4003675"/>
            <a:ext cx="210185" cy="2159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spcBef>
                <a:spcPts val="780"/>
              </a:spcBef>
            </a:pPr>
            <a:r>
              <a:rPr sz="4100" spc="15" dirty="0">
                <a:latin typeface="Arial"/>
                <a:cs typeface="Arial"/>
              </a:rPr>
              <a:t>•</a:t>
            </a:r>
            <a:endParaRPr sz="4100">
              <a:latin typeface="Arial"/>
              <a:cs typeface="Arial"/>
            </a:endParaRPr>
          </a:p>
          <a:p>
            <a:pPr marL="12700">
              <a:spcBef>
                <a:spcPts val="680"/>
              </a:spcBef>
            </a:pPr>
            <a:r>
              <a:rPr sz="4100" spc="15" dirty="0">
                <a:latin typeface="Arial"/>
                <a:cs typeface="Arial"/>
              </a:rPr>
              <a:t>•</a:t>
            </a:r>
            <a:endParaRPr sz="4100">
              <a:latin typeface="Arial"/>
              <a:cs typeface="Arial"/>
            </a:endParaRPr>
          </a:p>
          <a:p>
            <a:pPr marL="12700">
              <a:spcBef>
                <a:spcPts val="680"/>
              </a:spcBef>
            </a:pPr>
            <a:r>
              <a:rPr sz="4100" spc="15" dirty="0">
                <a:latin typeface="Arial"/>
                <a:cs typeface="Arial"/>
              </a:rPr>
              <a:t>•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9332" y="56642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D21F08"/>
                </a:solidFill>
                <a:latin typeface="Courier New"/>
                <a:cs typeface="Courier New"/>
              </a:rPr>
              <a:t>ERRMODE_EXCEPTION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3332" y="6337300"/>
            <a:ext cx="7848599" cy="1600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54" dirty="0">
                <a:latin typeface="Arial"/>
                <a:cs typeface="Arial"/>
              </a:rPr>
              <a:t>Always </a:t>
            </a:r>
            <a:r>
              <a:rPr sz="4200" spc="-350" dirty="0">
                <a:latin typeface="Arial"/>
                <a:cs typeface="Arial"/>
              </a:rPr>
              <a:t>use</a:t>
            </a:r>
            <a:r>
              <a:rPr sz="4200" spc="225" dirty="0">
                <a:latin typeface="Arial"/>
                <a:cs typeface="Arial"/>
              </a:rPr>
              <a:t> </a:t>
            </a:r>
            <a:r>
              <a:rPr sz="4200" spc="-170" dirty="0">
                <a:latin typeface="Arial"/>
                <a:cs typeface="Arial"/>
              </a:rPr>
              <a:t>exceptions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0" dirty="0">
                <a:latin typeface="Arial"/>
                <a:cs typeface="Arial"/>
              </a:rPr>
              <a:t>No, </a:t>
            </a:r>
            <a:r>
              <a:rPr sz="4200" spc="-235" dirty="0">
                <a:latin typeface="Arial"/>
                <a:cs typeface="Arial"/>
              </a:rPr>
              <a:t>really, </a:t>
            </a:r>
            <a:r>
              <a:rPr sz="4200" spc="-350" dirty="0">
                <a:latin typeface="Arial"/>
                <a:cs typeface="Arial"/>
              </a:rPr>
              <a:t>use</a:t>
            </a:r>
            <a:r>
              <a:rPr sz="4200" spc="-595" dirty="0">
                <a:latin typeface="Arial"/>
                <a:cs typeface="Arial"/>
              </a:rPr>
              <a:t> </a:t>
            </a:r>
            <a:r>
              <a:rPr sz="4200" spc="-170" dirty="0">
                <a:latin typeface="Arial"/>
                <a:cs typeface="Arial"/>
              </a:rPr>
              <a:t>exceptions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8D788-24E7-44CD-A741-44254B891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07" y="355600"/>
            <a:ext cx="9490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40" dirty="0"/>
              <a:t>Insert, </a:t>
            </a:r>
            <a:r>
              <a:rPr spc="-375" dirty="0"/>
              <a:t>Update,</a:t>
            </a:r>
            <a:r>
              <a:rPr spc="-1485" dirty="0"/>
              <a:t> </a:t>
            </a:r>
            <a:r>
              <a:rPr spc="-215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3332" y="2501901"/>
            <a:ext cx="8898255" cy="352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80" dirty="0">
                <a:latin typeface="Arial"/>
                <a:cs typeface="Arial"/>
              </a:rPr>
              <a:t>PDO::exec()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  <a:tab pos="2896870" algn="l"/>
                <a:tab pos="4121150" algn="l"/>
              </a:tabLst>
            </a:pPr>
            <a:r>
              <a:rPr sz="4200" spc="-185" dirty="0">
                <a:latin typeface="Arial"/>
                <a:cs typeface="Arial"/>
              </a:rPr>
              <a:t>Returns</a:t>
            </a:r>
            <a:r>
              <a:rPr sz="4200" dirty="0">
                <a:latin typeface="Arial"/>
                <a:cs typeface="Arial"/>
              </a:rPr>
              <a:t> </a:t>
            </a:r>
            <a:r>
              <a:rPr sz="4200" spc="114" dirty="0">
                <a:latin typeface="Arial"/>
                <a:cs typeface="Arial"/>
              </a:rPr>
              <a:t>#	</a:t>
            </a:r>
            <a:r>
              <a:rPr sz="4200" spc="-105" dirty="0">
                <a:latin typeface="Arial"/>
                <a:cs typeface="Arial"/>
              </a:rPr>
              <a:t>rows	</a:t>
            </a:r>
            <a:r>
              <a:rPr sz="4200" spc="-215" dirty="0">
                <a:latin typeface="Arial"/>
                <a:cs typeface="Arial"/>
              </a:rPr>
              <a:t>affected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35" dirty="0">
                <a:latin typeface="Arial"/>
                <a:cs typeface="Arial"/>
              </a:rPr>
              <a:t>Won’t </a:t>
            </a:r>
            <a:r>
              <a:rPr sz="4200" spc="-20" dirty="0">
                <a:latin typeface="Arial"/>
                <a:cs typeface="Arial"/>
              </a:rPr>
              <a:t>return </a:t>
            </a:r>
            <a:r>
              <a:rPr sz="4200" spc="-165" dirty="0">
                <a:latin typeface="Arial"/>
                <a:cs typeface="Arial"/>
              </a:rPr>
              <a:t>results </a:t>
            </a:r>
            <a:r>
              <a:rPr sz="4200" spc="-70" dirty="0">
                <a:latin typeface="Arial"/>
                <a:cs typeface="Arial"/>
              </a:rPr>
              <a:t>of</a:t>
            </a:r>
            <a:r>
              <a:rPr sz="4200" spc="185" dirty="0">
                <a:latin typeface="Arial"/>
                <a:cs typeface="Arial"/>
              </a:rPr>
              <a:t> </a:t>
            </a:r>
            <a:r>
              <a:rPr sz="4200" spc="-445" dirty="0">
                <a:latin typeface="Arial"/>
                <a:cs typeface="Arial"/>
              </a:rPr>
              <a:t>SELECT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35" dirty="0">
                <a:latin typeface="Arial"/>
                <a:cs typeface="Arial"/>
              </a:rPr>
              <a:t>Won’t </a:t>
            </a:r>
            <a:r>
              <a:rPr sz="4200" spc="-375" dirty="0">
                <a:latin typeface="Arial"/>
                <a:cs typeface="Arial"/>
              </a:rPr>
              <a:t>escape </a:t>
            </a:r>
            <a:r>
              <a:rPr sz="4200" spc="-265" dirty="0">
                <a:latin typeface="Arial"/>
                <a:cs typeface="Arial"/>
              </a:rPr>
              <a:t>data </a:t>
            </a:r>
            <a:r>
              <a:rPr sz="4200" spc="-275" dirty="0">
                <a:latin typeface="Arial"/>
                <a:cs typeface="Arial"/>
              </a:rPr>
              <a:t>(use</a:t>
            </a:r>
            <a:r>
              <a:rPr sz="4200" spc="-140" dirty="0">
                <a:latin typeface="Arial"/>
                <a:cs typeface="Arial"/>
              </a:rPr>
              <a:t> </a:t>
            </a:r>
            <a:r>
              <a:rPr sz="4200" spc="-125" dirty="0">
                <a:latin typeface="Arial"/>
                <a:cs typeface="Arial"/>
              </a:rPr>
              <a:t>PDO::quote())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F3C0F-D3BA-42FD-BC96-27D3B17AB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888" y="355600"/>
            <a:ext cx="6844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15" dirty="0"/>
              <a:t>Delete</a:t>
            </a:r>
            <a:r>
              <a:rPr spc="-70" dirty="0"/>
              <a:t> </a:t>
            </a:r>
            <a:r>
              <a:rPr spc="-4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5832" y="2774951"/>
            <a:ext cx="10085705" cy="2811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/* quote string</a:t>
            </a:r>
            <a:r>
              <a:rPr sz="2000" spc="-1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1079500" algn="l"/>
                <a:tab pos="1384300" algn="l"/>
              </a:tabLst>
            </a:pP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$title	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quote(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'Refactoring'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/* Delete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book</a:t>
            </a:r>
            <a:r>
              <a:rPr sz="2000" spc="-2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1079500" algn="l"/>
                <a:tab pos="1384300" algn="l"/>
                <a:tab pos="4280535" algn="l"/>
                <a:tab pos="5042535" algn="l"/>
                <a:tab pos="7480934" algn="l"/>
                <a:tab pos="8700770" algn="l"/>
              </a:tabLst>
            </a:pP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$count	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$db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h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dirty="0">
                <a:latin typeface="Courier New"/>
                <a:cs typeface="Courier New"/>
              </a:rPr>
              <a:t>exec(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DELETE	FROM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bookshel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f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WHERE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titl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e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3206750">
              <a:lnSpc>
                <a:spcPct val="112500"/>
              </a:lnSpc>
              <a:tabLst>
                <a:tab pos="3365500" algn="l"/>
              </a:tabLst>
            </a:pPr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/* Return number of rows that were deleted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*/  </a:t>
            </a:r>
            <a:r>
              <a:rPr sz="2000" spc="-5" dirty="0">
                <a:solidFill>
                  <a:srgbClr val="4C6085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"Deleted</a:t>
            </a:r>
            <a:r>
              <a:rPr sz="2000" spc="1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$count	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rows.</a:t>
            </a:r>
            <a:r>
              <a:rPr sz="2000" dirty="0">
                <a:solidFill>
                  <a:srgbClr val="26BC22"/>
                </a:solidFill>
                <a:latin typeface="Courier New"/>
                <a:cs typeface="Courier New"/>
              </a:rPr>
              <a:t>\n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023-D667-4070-B131-2417BD36B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888" y="355600"/>
            <a:ext cx="6844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15" dirty="0"/>
              <a:t>Delete</a:t>
            </a:r>
            <a:r>
              <a:rPr spc="-70" dirty="0"/>
              <a:t> </a:t>
            </a:r>
            <a:r>
              <a:rPr spc="-4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5832" y="2774951"/>
            <a:ext cx="10084435" cy="2811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/* quote string</a:t>
            </a:r>
            <a:r>
              <a:rPr sz="2000" spc="-1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1079500" algn="l"/>
                <a:tab pos="1384300" algn="l"/>
              </a:tabLst>
            </a:pP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$title	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quote(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'Refactoring'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/* Delete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book</a:t>
            </a:r>
            <a:r>
              <a:rPr sz="2000" spc="-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$count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$dbh-&gt;exec("DELETE FROM bookshelf WHERE title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=</a:t>
            </a:r>
            <a:r>
              <a:rPr sz="2000" spc="-8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$title");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3205480">
              <a:lnSpc>
                <a:spcPct val="112500"/>
              </a:lnSpc>
            </a:pP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/* Return number of rows that were deleted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*/  </a:t>
            </a: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print("Deleted $count</a:t>
            </a:r>
            <a:r>
              <a:rPr sz="2000" spc="-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rows.\n");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FA8FD-34BC-4106-8CE5-ED79804C1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888" y="355600"/>
            <a:ext cx="6844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15" dirty="0"/>
              <a:t>Delete</a:t>
            </a:r>
            <a:r>
              <a:rPr spc="-70" dirty="0"/>
              <a:t> </a:t>
            </a:r>
            <a:r>
              <a:rPr spc="-4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5832" y="2774951"/>
            <a:ext cx="10085705" cy="2811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/* quote string</a:t>
            </a:r>
            <a:r>
              <a:rPr sz="20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$title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$dbh-&gt;quote('Refactoring');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/* Delete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book</a:t>
            </a:r>
            <a:r>
              <a:rPr sz="2000" spc="-2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1079500" algn="l"/>
                <a:tab pos="1384300" algn="l"/>
                <a:tab pos="4280535" algn="l"/>
                <a:tab pos="5042535" algn="l"/>
                <a:tab pos="7480934" algn="l"/>
                <a:tab pos="8700770" algn="l"/>
              </a:tabLst>
            </a:pP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$count	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$db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h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dirty="0">
                <a:latin typeface="Courier New"/>
                <a:cs typeface="Courier New"/>
              </a:rPr>
              <a:t>exec(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DELETE	FROM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bookshel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f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WHERE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titl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e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3206750">
              <a:lnSpc>
                <a:spcPct val="112500"/>
              </a:lnSpc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/* Return number of rows that were deleted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*/  </a:t>
            </a: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print("Deleted $count</a:t>
            </a:r>
            <a:r>
              <a:rPr sz="200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rows.\n");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A7E67-F432-4ECA-A484-3127CFD12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2411" y="762000"/>
            <a:ext cx="62960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What </a:t>
            </a:r>
            <a:r>
              <a:rPr spc="-500" dirty="0"/>
              <a:t>is</a:t>
            </a:r>
            <a:r>
              <a:rPr spc="-25" dirty="0"/>
              <a:t> </a:t>
            </a:r>
            <a:r>
              <a:rPr spc="-645" dirty="0"/>
              <a:t>PDO?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0981" y="3200400"/>
            <a:ext cx="9258300" cy="276229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spcBef>
                <a:spcPts val="2360"/>
              </a:spcBef>
            </a:pPr>
            <a:r>
              <a:rPr sz="4200" spc="-120" dirty="0">
                <a:latin typeface="Arial"/>
                <a:cs typeface="Arial"/>
              </a:rPr>
              <a:t>PDO </a:t>
            </a:r>
            <a:r>
              <a:rPr sz="4200" dirty="0">
                <a:latin typeface="Arial"/>
                <a:cs typeface="Arial"/>
              </a:rPr>
              <a:t>== </a:t>
            </a:r>
            <a:r>
              <a:rPr sz="4200" spc="-434" dirty="0">
                <a:latin typeface="Arial"/>
                <a:cs typeface="Arial"/>
              </a:rPr>
              <a:t>PHP </a:t>
            </a:r>
            <a:r>
              <a:rPr sz="4200" spc="-185" dirty="0">
                <a:latin typeface="Arial"/>
                <a:cs typeface="Arial"/>
              </a:rPr>
              <a:t>Data</a:t>
            </a:r>
            <a:r>
              <a:rPr sz="4200" spc="-195" dirty="0">
                <a:latin typeface="Arial"/>
                <a:cs typeface="Arial"/>
              </a:rPr>
              <a:t> </a:t>
            </a:r>
            <a:r>
              <a:rPr sz="4200" spc="-135" dirty="0">
                <a:latin typeface="Arial"/>
                <a:cs typeface="Arial"/>
              </a:rPr>
              <a:t>Objects</a:t>
            </a:r>
            <a:endParaRPr sz="4200" dirty="0">
              <a:latin typeface="Arial"/>
              <a:cs typeface="Arial"/>
            </a:endParaRPr>
          </a:p>
          <a:p>
            <a:pPr marL="12700" marR="5080">
              <a:lnSpc>
                <a:spcPts val="4720"/>
              </a:lnSpc>
              <a:spcBef>
                <a:spcPts val="2685"/>
              </a:spcBef>
            </a:pPr>
            <a:r>
              <a:rPr sz="4200" spc="-145" dirty="0">
                <a:latin typeface="Times New Roman"/>
                <a:cs typeface="Times New Roman"/>
              </a:rPr>
              <a:t>I</a:t>
            </a:r>
            <a:r>
              <a:rPr sz="4200" spc="-145" dirty="0">
                <a:latin typeface="Arial"/>
                <a:cs typeface="Arial"/>
              </a:rPr>
              <a:t>nterface </a:t>
            </a:r>
            <a:r>
              <a:rPr sz="4200" spc="40" dirty="0">
                <a:latin typeface="Arial"/>
                <a:cs typeface="Arial"/>
              </a:rPr>
              <a:t>for </a:t>
            </a:r>
            <a:r>
              <a:rPr sz="4200" spc="-350" dirty="0">
                <a:latin typeface="Arial"/>
                <a:cs typeface="Arial"/>
              </a:rPr>
              <a:t>accessing databases </a:t>
            </a:r>
            <a:r>
              <a:rPr sz="4200" spc="-130" dirty="0">
                <a:latin typeface="Arial"/>
                <a:cs typeface="Arial"/>
              </a:rPr>
              <a:t>in</a:t>
            </a:r>
            <a:r>
              <a:rPr lang="en-US" sz="4200" spc="-130" dirty="0">
                <a:latin typeface="Arial"/>
                <a:cs typeface="Arial"/>
              </a:rPr>
              <a:t> </a:t>
            </a:r>
            <a:r>
              <a:rPr sz="4200" spc="-434" dirty="0">
                <a:latin typeface="Arial"/>
                <a:cs typeface="Arial"/>
              </a:rPr>
              <a:t>PHP</a:t>
            </a:r>
            <a:endParaRPr sz="4200" dirty="0">
              <a:latin typeface="Arial"/>
              <a:cs typeface="Arial"/>
            </a:endParaRPr>
          </a:p>
          <a:p>
            <a:pPr marL="12700">
              <a:spcBef>
                <a:spcPts val="1735"/>
              </a:spcBef>
            </a:pPr>
            <a:r>
              <a:rPr sz="4200" spc="-375" dirty="0">
                <a:latin typeface="Arial"/>
                <a:cs typeface="Arial"/>
              </a:rPr>
              <a:t>Ships </a:t>
            </a:r>
            <a:r>
              <a:rPr sz="4200" spc="-15" dirty="0">
                <a:latin typeface="Arial"/>
                <a:cs typeface="Arial"/>
              </a:rPr>
              <a:t>with </a:t>
            </a:r>
            <a:r>
              <a:rPr sz="4200" spc="-434" dirty="0">
                <a:latin typeface="Arial"/>
                <a:cs typeface="Arial"/>
              </a:rPr>
              <a:t>PHP</a:t>
            </a:r>
            <a:r>
              <a:rPr sz="4200" spc="-415" dirty="0">
                <a:latin typeface="Arial"/>
                <a:cs typeface="Arial"/>
              </a:rPr>
              <a:t> </a:t>
            </a:r>
            <a:r>
              <a:rPr sz="4200" spc="-240" dirty="0">
                <a:latin typeface="Arial"/>
                <a:cs typeface="Arial"/>
              </a:rPr>
              <a:t>5.1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C8215-DE9C-4E7C-B563-D5BB28867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888" y="355600"/>
            <a:ext cx="6844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15" dirty="0"/>
              <a:t>Delete</a:t>
            </a:r>
            <a:r>
              <a:rPr spc="-70" dirty="0"/>
              <a:t> </a:t>
            </a:r>
            <a:r>
              <a:rPr spc="-4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5832" y="2774951"/>
            <a:ext cx="10084435" cy="2811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/* quote string</a:t>
            </a:r>
            <a:r>
              <a:rPr sz="20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$title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$dbh-&gt;quote('Refactoring');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/* Delete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book</a:t>
            </a:r>
            <a:r>
              <a:rPr sz="200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$count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$dbh-&gt;exec("DELETE FROM bookshelf WHERE title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000" spc="-8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$title");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3205480">
              <a:lnSpc>
                <a:spcPct val="112500"/>
              </a:lnSpc>
              <a:tabLst>
                <a:tab pos="3365500" algn="l"/>
              </a:tabLst>
            </a:pPr>
            <a:r>
              <a:rPr sz="2000" spc="-5" dirty="0">
                <a:solidFill>
                  <a:srgbClr val="0080FF"/>
                </a:solidFill>
                <a:latin typeface="Courier New"/>
                <a:cs typeface="Courier New"/>
              </a:rPr>
              <a:t>/* Return number of rows that were deleted </a:t>
            </a:r>
            <a:r>
              <a:rPr sz="2000" dirty="0">
                <a:solidFill>
                  <a:srgbClr val="0080FF"/>
                </a:solidFill>
                <a:latin typeface="Courier New"/>
                <a:cs typeface="Courier New"/>
              </a:rPr>
              <a:t>*/  </a:t>
            </a:r>
            <a:r>
              <a:rPr sz="2000" spc="-5" dirty="0">
                <a:solidFill>
                  <a:srgbClr val="4C6085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"Deleted</a:t>
            </a:r>
            <a:r>
              <a:rPr sz="2000" spc="1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$count	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rows.</a:t>
            </a:r>
            <a:r>
              <a:rPr sz="2000" dirty="0">
                <a:solidFill>
                  <a:srgbClr val="26BC22"/>
                </a:solidFill>
                <a:latin typeface="Courier New"/>
                <a:cs typeface="Courier New"/>
              </a:rPr>
              <a:t>\n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279A5-6B1C-47E1-82D2-F777C551ED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581" y="2946401"/>
            <a:ext cx="10322560" cy="37984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pc="-355" dirty="0"/>
              <a:t>In </a:t>
            </a:r>
            <a:r>
              <a:rPr spc="-365" dirty="0"/>
              <a:t>almost </a:t>
            </a:r>
            <a:r>
              <a:rPr spc="-385" dirty="0"/>
              <a:t>all </a:t>
            </a:r>
            <a:r>
              <a:rPr spc="-785" dirty="0"/>
              <a:t>cases, </a:t>
            </a:r>
            <a:r>
              <a:rPr spc="-365" dirty="0"/>
              <a:t>favor  </a:t>
            </a:r>
            <a:r>
              <a:rPr spc="-380" dirty="0"/>
              <a:t>prepared </a:t>
            </a:r>
            <a:r>
              <a:rPr spc="-400" dirty="0"/>
              <a:t>statements  </a:t>
            </a:r>
            <a:r>
              <a:rPr spc="-235" dirty="0"/>
              <a:t>over</a:t>
            </a:r>
            <a:r>
              <a:rPr spc="-20" dirty="0"/>
              <a:t> </a:t>
            </a:r>
            <a:r>
              <a:rPr spc="-360" dirty="0"/>
              <a:t>PDO::exec()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BCB6F-0429-49FB-AEA0-5E5D93F33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57" y="762000"/>
            <a:ext cx="89458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395" dirty="0"/>
              <a:t>statements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1531" y="2590800"/>
            <a:ext cx="15925800" cy="5347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3919" indent="-571500">
              <a:spcBef>
                <a:spcPts val="100"/>
              </a:spcBef>
              <a:buSzPct val="170238"/>
              <a:buChar char="•"/>
              <a:tabLst>
                <a:tab pos="883919" algn="l"/>
              </a:tabLst>
            </a:pPr>
            <a:r>
              <a:rPr spc="-340" dirty="0"/>
              <a:t>To </a:t>
            </a:r>
            <a:r>
              <a:rPr spc="-100" dirty="0"/>
              <a:t>know </a:t>
            </a:r>
            <a:r>
              <a:rPr spc="-155" dirty="0"/>
              <a:t>them </a:t>
            </a:r>
            <a:r>
              <a:rPr spc="-254" dirty="0"/>
              <a:t>is </a:t>
            </a:r>
            <a:r>
              <a:rPr spc="100" dirty="0"/>
              <a:t>to </a:t>
            </a:r>
            <a:r>
              <a:rPr spc="-190" dirty="0"/>
              <a:t>love</a:t>
            </a:r>
            <a:r>
              <a:rPr spc="-100" dirty="0"/>
              <a:t> </a:t>
            </a:r>
            <a:r>
              <a:rPr spc="-150" dirty="0"/>
              <a:t>them</a:t>
            </a:r>
            <a:endParaRPr dirty="0"/>
          </a:p>
          <a:p>
            <a:pPr marL="883919" indent="-571500">
              <a:spcBef>
                <a:spcPts val="2260"/>
              </a:spcBef>
              <a:buSzPct val="170238"/>
              <a:buChar char="•"/>
              <a:tabLst>
                <a:tab pos="883919" algn="l"/>
              </a:tabLst>
            </a:pPr>
            <a:r>
              <a:rPr spc="110" dirty="0"/>
              <a:t>No </a:t>
            </a:r>
            <a:r>
              <a:rPr spc="-110" dirty="0"/>
              <a:t>more </a:t>
            </a:r>
            <a:r>
              <a:rPr spc="-325" dirty="0"/>
              <a:t>SQL</a:t>
            </a:r>
            <a:r>
              <a:rPr spc="-5" dirty="0"/>
              <a:t> </a:t>
            </a:r>
            <a:r>
              <a:rPr spc="-105" dirty="0"/>
              <a:t>injection</a:t>
            </a:r>
            <a:endParaRPr dirty="0"/>
          </a:p>
          <a:p>
            <a:pPr marL="883919" marR="50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883919" algn="l"/>
              </a:tabLst>
            </a:pPr>
            <a:r>
              <a:rPr spc="-285" dirty="0"/>
              <a:t>Can </a:t>
            </a:r>
            <a:r>
              <a:rPr spc="-200" dirty="0"/>
              <a:t>execute </a:t>
            </a:r>
            <a:r>
              <a:rPr spc="-405" dirty="0"/>
              <a:t>same </a:t>
            </a:r>
            <a:r>
              <a:rPr spc="-165" dirty="0"/>
              <a:t>statement </a:t>
            </a:r>
            <a:r>
              <a:rPr spc="-114" dirty="0"/>
              <a:t>multiple </a:t>
            </a:r>
            <a:r>
              <a:rPr spc="-170" dirty="0"/>
              <a:t>times  </a:t>
            </a:r>
            <a:r>
              <a:rPr spc="-15" dirty="0"/>
              <a:t>with </a:t>
            </a:r>
            <a:r>
              <a:rPr spc="-110" dirty="0"/>
              <a:t>different</a:t>
            </a:r>
            <a:r>
              <a:rPr spc="5" dirty="0"/>
              <a:t> </a:t>
            </a:r>
            <a:r>
              <a:rPr spc="-310" dirty="0"/>
              <a:t>values</a:t>
            </a:r>
            <a:endParaRPr dirty="0"/>
          </a:p>
          <a:p>
            <a:pPr marL="883919" indent="-571500">
              <a:spcBef>
                <a:spcPts val="2120"/>
              </a:spcBef>
              <a:buSzPct val="170238"/>
              <a:buChar char="•"/>
              <a:tabLst>
                <a:tab pos="883919" algn="l"/>
              </a:tabLst>
            </a:pPr>
            <a:r>
              <a:rPr spc="-160" dirty="0"/>
              <a:t>Efficient </a:t>
            </a:r>
            <a:r>
              <a:rPr spc="-100" dirty="0"/>
              <a:t>(in </a:t>
            </a:r>
            <a:r>
              <a:rPr spc="-135" dirty="0"/>
              <a:t>most</a:t>
            </a:r>
            <a:r>
              <a:rPr spc="250" dirty="0"/>
              <a:t> </a:t>
            </a:r>
            <a:r>
              <a:rPr spc="-360" dirty="0"/>
              <a:t>cases)</a:t>
            </a:r>
            <a:endParaRPr dirty="0"/>
          </a:p>
          <a:p>
            <a:pPr marL="883919" indent="-571500">
              <a:spcBef>
                <a:spcPts val="2260"/>
              </a:spcBef>
              <a:buSzPct val="170238"/>
              <a:buChar char="•"/>
              <a:tabLst>
                <a:tab pos="883919" algn="l"/>
              </a:tabLst>
            </a:pPr>
            <a:r>
              <a:rPr spc="-195" dirty="0"/>
              <a:t>Positional,</a:t>
            </a:r>
            <a:r>
              <a:rPr spc="-425" dirty="0"/>
              <a:t> </a:t>
            </a:r>
            <a:r>
              <a:rPr spc="-315" dirty="0"/>
              <a:t>named</a:t>
            </a:r>
            <a:endParaRPr dirty="0"/>
          </a:p>
          <a:p>
            <a:pPr marL="883919" indent="-571500">
              <a:spcBef>
                <a:spcPts val="2260"/>
              </a:spcBef>
              <a:buSzPct val="170238"/>
              <a:buChar char="•"/>
              <a:tabLst>
                <a:tab pos="883919" algn="l"/>
              </a:tabLst>
            </a:pPr>
            <a:r>
              <a:rPr spc="-200" dirty="0"/>
              <a:t>The </a:t>
            </a:r>
            <a:r>
              <a:rPr spc="-195" dirty="0"/>
              <a:t>one </a:t>
            </a:r>
            <a:r>
              <a:rPr spc="-170" dirty="0"/>
              <a:t>feature </a:t>
            </a:r>
            <a:r>
              <a:rPr spc="-120" dirty="0"/>
              <a:t>PDO</a:t>
            </a:r>
            <a:r>
              <a:rPr spc="550" dirty="0"/>
              <a:t> </a:t>
            </a:r>
            <a:r>
              <a:rPr spc="-250" dirty="0"/>
              <a:t>emulates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90F61-2395-41F0-B50A-1EA1C57A0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1" y="2856229"/>
            <a:ext cx="12098020" cy="623991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  <a:tabLst>
                <a:tab pos="850900" algn="l"/>
                <a:tab pos="1186180" algn="l"/>
                <a:tab pos="889889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$sql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INSERT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INTO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bookshelf (title,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author)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VALUES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(:title,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:author)"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1856739" algn="l"/>
                <a:tab pos="219202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$statement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prepare(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$sql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5210175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bindParam(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'title'</a:t>
            </a:r>
            <a:r>
              <a:rPr sz="2200" spc="-5" dirty="0">
                <a:latin typeface="Courier New"/>
                <a:cs typeface="Courier New"/>
              </a:rPr>
              <a:t>,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5377815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bindParam(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'author'</a:t>
            </a:r>
            <a:r>
              <a:rPr sz="2200" spc="-5" dirty="0">
                <a:latin typeface="Courier New"/>
                <a:cs typeface="Courier New"/>
              </a:rPr>
              <a:t>,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tabLst>
                <a:tab pos="1186180" algn="l"/>
                <a:tab pos="152146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2200" dirty="0"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683260" marR="5537835">
              <a:lnSpc>
                <a:spcPct val="113599"/>
              </a:lnSpc>
              <a:tabLst>
                <a:tab pos="3030220" algn="l"/>
                <a:tab pos="3365500" algn="l"/>
                <a:tab pos="3533140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"Clean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Code"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"Robert C.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Martin"</a:t>
            </a:r>
            <a:r>
              <a:rPr sz="2200" dirty="0">
                <a:latin typeface="Courier New"/>
                <a:cs typeface="Courier New"/>
              </a:rPr>
              <a:t>, 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"Refactoring"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"Martin</a:t>
            </a:r>
            <a:r>
              <a:rPr sz="2200" spc="-4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Fowler"</a:t>
            </a:r>
            <a:r>
              <a:rPr sz="2200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683260" marR="4029075">
              <a:lnSpc>
                <a:spcPct val="113599"/>
              </a:lnSpc>
              <a:tabLst>
                <a:tab pos="4539615" algn="l"/>
                <a:tab pos="5545455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"Test-Driven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Development"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"Kent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Beck"</a:t>
            </a:r>
            <a:r>
              <a:rPr sz="2200" dirty="0">
                <a:latin typeface="Courier New"/>
                <a:cs typeface="Courier New"/>
              </a:rPr>
              <a:t>, 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"The Agile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 Samurai"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"Jonathan</a:t>
            </a:r>
            <a:r>
              <a:rPr sz="2200" spc="-9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Rasmusson"</a:t>
            </a:r>
            <a:r>
              <a:rPr sz="2200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  <a:tabLst>
                <a:tab pos="7724775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"Working Effectively with Legacy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Code"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"Michael</a:t>
            </a:r>
            <a:r>
              <a:rPr sz="2200" spc="-1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Feathers"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tabLst>
                <a:tab pos="1353820" algn="l"/>
                <a:tab pos="2694940" algn="l"/>
                <a:tab pos="3197860" algn="l"/>
                <a:tab pos="4371975" algn="l"/>
                <a:tab pos="4874895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foreach	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as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$title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$setup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execute();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7196" y="1689100"/>
            <a:ext cx="5514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spc="-270" dirty="0">
                <a:latin typeface="Arial"/>
                <a:cs typeface="Arial"/>
              </a:rPr>
              <a:t>Using </a:t>
            </a:r>
            <a:r>
              <a:rPr sz="4200" spc="-315" dirty="0">
                <a:latin typeface="Arial"/>
                <a:cs typeface="Arial"/>
              </a:rPr>
              <a:t>named</a:t>
            </a:r>
            <a:r>
              <a:rPr sz="4200" spc="21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parameters: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7F8A0-4881-4B2A-9419-ABF9B414D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1" y="2856229"/>
            <a:ext cx="12098020" cy="623991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  <a:tabLst>
                <a:tab pos="850900" algn="l"/>
                <a:tab pos="1186180" algn="l"/>
                <a:tab pos="889889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$sql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INSERT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INTO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bookshelf (title,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author)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VALUES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(:title,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:author)"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1856739" algn="l"/>
                <a:tab pos="219202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$statement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prepare(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$sql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5210175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bindParam(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'title'</a:t>
            </a:r>
            <a:r>
              <a:rPr sz="2200" spc="-5" dirty="0">
                <a:latin typeface="Courier New"/>
                <a:cs typeface="Courier New"/>
              </a:rPr>
              <a:t>,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5377815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bindParam(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'author'</a:t>
            </a:r>
            <a:r>
              <a:rPr sz="2200" spc="-5" dirty="0">
                <a:latin typeface="Courier New"/>
                <a:cs typeface="Courier New"/>
              </a:rPr>
              <a:t>,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$books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array(</a:t>
            </a:r>
            <a:endParaRPr sz="2200">
              <a:latin typeface="Courier New"/>
              <a:cs typeface="Courier New"/>
            </a:endParaRPr>
          </a:p>
          <a:p>
            <a:pPr marL="683260" marR="5538470">
              <a:lnSpc>
                <a:spcPct val="113599"/>
              </a:lnSpc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"Clean Code" =&gt; "Robert C.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Martin", 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"Refactoring" =&gt; "Martin</a:t>
            </a:r>
            <a:r>
              <a:rPr sz="2200" spc="-5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Fowler",</a:t>
            </a:r>
            <a:endParaRPr sz="2200">
              <a:latin typeface="Courier New"/>
              <a:cs typeface="Courier New"/>
            </a:endParaRPr>
          </a:p>
          <a:p>
            <a:pPr marL="683260" marR="4029710">
              <a:lnSpc>
                <a:spcPct val="113599"/>
              </a:lnSpc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"Test-Driven Development" =&gt; "Kent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Beck", 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"The Agile Samurai" =&gt; "Jonathan</a:t>
            </a:r>
            <a:r>
              <a:rPr sz="2200" spc="-8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Rasmusson",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"Working Effectively with Legacy Code" =&gt; "Michael</a:t>
            </a:r>
            <a:r>
              <a:rPr sz="2200" spc="-3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Feathers"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foreach ($books as $title =&gt; $author)</a:t>
            </a:r>
            <a:r>
              <a:rPr sz="220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$setup-&gt;execute();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7196" y="1689100"/>
            <a:ext cx="5514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spc="-270" dirty="0">
                <a:latin typeface="Arial"/>
                <a:cs typeface="Arial"/>
              </a:rPr>
              <a:t>Using </a:t>
            </a:r>
            <a:r>
              <a:rPr sz="4200" spc="-315" dirty="0">
                <a:latin typeface="Arial"/>
                <a:cs typeface="Arial"/>
              </a:rPr>
              <a:t>named</a:t>
            </a:r>
            <a:r>
              <a:rPr sz="4200" spc="21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parameters: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F3A30-0C52-4AA2-8A70-0194EE4E4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2" y="2856229"/>
            <a:ext cx="12096115" cy="623991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$sql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"INSERT INTO bookshelf (title, author) VALUES (:title,</a:t>
            </a:r>
            <a:r>
              <a:rPr sz="2200" spc="-7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:author)";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$statement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$dbh-&gt;prepare($sql);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$statement-&gt;bindParam('title',</a:t>
            </a:r>
            <a:r>
              <a:rPr sz="2200" spc="-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$title);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$statement-&gt;bindParam('author',</a:t>
            </a:r>
            <a:r>
              <a:rPr sz="2200" spc="-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$author);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tabLst>
                <a:tab pos="1186180" algn="l"/>
                <a:tab pos="152146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2200" dirty="0"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683260" marR="5536565">
              <a:lnSpc>
                <a:spcPct val="113599"/>
              </a:lnSpc>
              <a:tabLst>
                <a:tab pos="3030220" algn="l"/>
                <a:tab pos="3365500" algn="l"/>
                <a:tab pos="3533140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"Clean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Code"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"Robert C.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Martin"</a:t>
            </a:r>
            <a:r>
              <a:rPr sz="2200" dirty="0">
                <a:latin typeface="Courier New"/>
                <a:cs typeface="Courier New"/>
              </a:rPr>
              <a:t>, 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"Refactoring"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"Martin</a:t>
            </a:r>
            <a:r>
              <a:rPr sz="2200" spc="-4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Fowler"</a:t>
            </a:r>
            <a:r>
              <a:rPr sz="2200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683260" marR="4027170">
              <a:lnSpc>
                <a:spcPct val="113599"/>
              </a:lnSpc>
              <a:tabLst>
                <a:tab pos="4539615" algn="l"/>
                <a:tab pos="5545455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"Test-Driven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Development"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"Kent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Beck"</a:t>
            </a:r>
            <a:r>
              <a:rPr sz="2200" dirty="0">
                <a:latin typeface="Courier New"/>
                <a:cs typeface="Courier New"/>
              </a:rPr>
              <a:t>, 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"The Agile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 Samurai"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"Jonathan</a:t>
            </a:r>
            <a:r>
              <a:rPr sz="2200" spc="-9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Rasmusson"</a:t>
            </a:r>
            <a:r>
              <a:rPr sz="2200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  <a:tabLst>
                <a:tab pos="7724775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"Working Effectively with Legacy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Code"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"Michael</a:t>
            </a:r>
            <a:r>
              <a:rPr sz="2200" spc="-1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Feathers"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foreach ($books as $title =&gt; $author)</a:t>
            </a:r>
            <a:r>
              <a:rPr sz="220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$setup-&gt;execute();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7196" y="1689100"/>
            <a:ext cx="5514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spc="-270" dirty="0">
                <a:latin typeface="Arial"/>
                <a:cs typeface="Arial"/>
              </a:rPr>
              <a:t>Using </a:t>
            </a:r>
            <a:r>
              <a:rPr sz="4200" spc="-315" dirty="0">
                <a:latin typeface="Arial"/>
                <a:cs typeface="Arial"/>
              </a:rPr>
              <a:t>named</a:t>
            </a:r>
            <a:r>
              <a:rPr sz="4200" spc="21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parameters: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9B02-6AAB-4D3F-A707-BEED05B44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2" y="2856229"/>
            <a:ext cx="12096115" cy="623991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$sql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"INSERT INTO bookshelf (title, author) VALUES (:title,</a:t>
            </a:r>
            <a:r>
              <a:rPr sz="2200" spc="-7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:author)";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$statement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$dbh-&gt;prepare($sql);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$statement-&gt;bindParam('title',</a:t>
            </a:r>
            <a:r>
              <a:rPr sz="22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$title);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$statement-&gt;bindParam('author',</a:t>
            </a:r>
            <a:r>
              <a:rPr sz="22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$author);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$books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array(</a:t>
            </a:r>
            <a:endParaRPr sz="2200">
              <a:latin typeface="Courier New"/>
              <a:cs typeface="Courier New"/>
            </a:endParaRPr>
          </a:p>
          <a:p>
            <a:pPr marL="683260" marR="5537200">
              <a:lnSpc>
                <a:spcPct val="113599"/>
              </a:lnSpc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"Clean Code" =&gt; "Robert C.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Martin", 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"Refactoring" =&gt; "Martin</a:t>
            </a:r>
            <a:r>
              <a:rPr sz="2200" spc="-5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Fowler",</a:t>
            </a:r>
            <a:endParaRPr sz="2200">
              <a:latin typeface="Courier New"/>
              <a:cs typeface="Courier New"/>
            </a:endParaRPr>
          </a:p>
          <a:p>
            <a:pPr marL="683260" marR="4027804">
              <a:lnSpc>
                <a:spcPct val="113599"/>
              </a:lnSpc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"Test-Driven Development" =&gt; "Kent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Beck", 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"The Agile Samurai" =&gt; "Jonathan</a:t>
            </a:r>
            <a:r>
              <a:rPr sz="2200" spc="-8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Rasmusson",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"Working Effectively with Legacy Code" =&gt; "Michael</a:t>
            </a:r>
            <a:r>
              <a:rPr sz="2200" spc="-3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Feathers"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tabLst>
                <a:tab pos="1353820" algn="l"/>
                <a:tab pos="2694940" algn="l"/>
                <a:tab pos="3197860" algn="l"/>
                <a:tab pos="4371975" algn="l"/>
                <a:tab pos="4874895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foreach	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as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$title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$setup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execute();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7196" y="1689100"/>
            <a:ext cx="5514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spc="-270" dirty="0">
                <a:latin typeface="Arial"/>
                <a:cs typeface="Arial"/>
              </a:rPr>
              <a:t>Using </a:t>
            </a:r>
            <a:r>
              <a:rPr sz="4200" spc="-315" dirty="0">
                <a:latin typeface="Arial"/>
                <a:cs typeface="Arial"/>
              </a:rPr>
              <a:t>named</a:t>
            </a:r>
            <a:r>
              <a:rPr sz="4200" spc="21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parameters: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A43A9-5283-4041-8504-7D2EAACBD6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2" y="2945129"/>
            <a:ext cx="10756265" cy="623991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  <a:tabLst>
                <a:tab pos="850900" algn="l"/>
                <a:tab pos="1186180" algn="l"/>
                <a:tab pos="889889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$sql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INSERT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INTO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bookshelf (title,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author)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VALUES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(?,</a:t>
            </a:r>
            <a:r>
              <a:rPr sz="2200" spc="-3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?)"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1856739" algn="l"/>
                <a:tab pos="219202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$statement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prepare(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$sql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4203700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bindParam(</a:t>
            </a:r>
            <a:r>
              <a:rPr sz="2200" spc="-5" dirty="0">
                <a:solidFill>
                  <a:srgbClr val="0329D7"/>
                </a:solidFill>
                <a:latin typeface="Courier New"/>
                <a:cs typeface="Courier New"/>
              </a:rPr>
              <a:t>1</a:t>
            </a:r>
            <a:r>
              <a:rPr sz="2200" spc="-5" dirty="0">
                <a:latin typeface="Courier New"/>
                <a:cs typeface="Courier New"/>
              </a:rPr>
              <a:t>,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4203700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bindParam(</a:t>
            </a:r>
            <a:r>
              <a:rPr sz="2200" spc="-5" dirty="0">
                <a:solidFill>
                  <a:srgbClr val="0329D7"/>
                </a:solidFill>
                <a:latin typeface="Courier New"/>
                <a:cs typeface="Courier New"/>
              </a:rPr>
              <a:t>2</a:t>
            </a:r>
            <a:r>
              <a:rPr sz="2200" spc="-5" dirty="0">
                <a:latin typeface="Courier New"/>
                <a:cs typeface="Courier New"/>
              </a:rPr>
              <a:t>,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tabLst>
                <a:tab pos="1186180" algn="l"/>
                <a:tab pos="152146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2200" dirty="0"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683260" marR="4196080">
              <a:lnSpc>
                <a:spcPct val="113599"/>
              </a:lnSpc>
              <a:tabLst>
                <a:tab pos="3030220" algn="l"/>
                <a:tab pos="3365500" algn="l"/>
                <a:tab pos="3533140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"Clean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Code"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"Robert C.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Martin"</a:t>
            </a:r>
            <a:r>
              <a:rPr sz="2200" dirty="0">
                <a:latin typeface="Courier New"/>
                <a:cs typeface="Courier New"/>
              </a:rPr>
              <a:t>, 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"Refactoring"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"Martin</a:t>
            </a:r>
            <a:r>
              <a:rPr sz="2200" spc="-4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Fowler"</a:t>
            </a:r>
            <a:r>
              <a:rPr sz="2200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683260" marR="2687320">
              <a:lnSpc>
                <a:spcPct val="113599"/>
              </a:lnSpc>
              <a:tabLst>
                <a:tab pos="4539615" algn="l"/>
                <a:tab pos="5545455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"Test-Driven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Development"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"Kent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Beck"</a:t>
            </a:r>
            <a:r>
              <a:rPr sz="2200" dirty="0">
                <a:latin typeface="Courier New"/>
                <a:cs typeface="Courier New"/>
              </a:rPr>
              <a:t>, 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"The Agile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 Samurai"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"Jonathan</a:t>
            </a:r>
            <a:r>
              <a:rPr sz="2200" spc="-9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Rasmusson"</a:t>
            </a:r>
            <a:r>
              <a:rPr sz="2200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  <a:tabLst>
                <a:tab pos="7724775" algn="l"/>
              </a:tabLst>
            </a:pP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"Working Effectively with Legacy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Code"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"Michael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Feathers"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tabLst>
                <a:tab pos="1353820" algn="l"/>
                <a:tab pos="2694940" algn="l"/>
                <a:tab pos="3197860" algn="l"/>
                <a:tab pos="4371975" algn="l"/>
                <a:tab pos="4874895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foreach	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as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$title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$setup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execute();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2025" y="1651000"/>
            <a:ext cx="6165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spc="-270" dirty="0">
                <a:latin typeface="Arial"/>
                <a:cs typeface="Arial"/>
              </a:rPr>
              <a:t>Using </a:t>
            </a:r>
            <a:r>
              <a:rPr sz="4200" spc="-140" dirty="0">
                <a:latin typeface="Arial"/>
                <a:cs typeface="Arial"/>
              </a:rPr>
              <a:t>positional</a:t>
            </a:r>
            <a:r>
              <a:rPr sz="4200" spc="24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parameters: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EFAF-6A4C-4CD0-8523-8498118C73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1" y="4253229"/>
            <a:ext cx="12098020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  <a:tabLst>
                <a:tab pos="850900" algn="l"/>
                <a:tab pos="1186180" algn="l"/>
                <a:tab pos="889889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$sql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INSERT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INTO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bookshelf (title,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author)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VALUES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(:title,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:author)"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1856739" algn="l"/>
                <a:tab pos="219202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$statement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prepare(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$sql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5713095" algn="l"/>
                <a:tab pos="6216015" algn="l"/>
                <a:tab pos="7557134" algn="l"/>
                <a:tab pos="9066530" algn="l"/>
                <a:tab pos="9569450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execute(</a:t>
            </a:r>
            <a:r>
              <a:rPr sz="2200" spc="-5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'title'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200" dirty="0">
                <a:latin typeface="Courier New"/>
                <a:cs typeface="Courier New"/>
              </a:rPr>
              <a:t>,	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'author'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18" y="2921000"/>
            <a:ext cx="8901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73505" algn="l"/>
              </a:tabLst>
            </a:pPr>
            <a:r>
              <a:rPr sz="4200" spc="-100" dirty="0">
                <a:latin typeface="Arial"/>
                <a:cs typeface="Arial"/>
              </a:rPr>
              <a:t>Array	</a:t>
            </a:r>
            <a:r>
              <a:rPr sz="4200" spc="-70" dirty="0">
                <a:latin typeface="Arial"/>
                <a:cs typeface="Arial"/>
              </a:rPr>
              <a:t>of </a:t>
            </a:r>
            <a:r>
              <a:rPr sz="4200" spc="-315" dirty="0">
                <a:latin typeface="Arial"/>
                <a:cs typeface="Arial"/>
              </a:rPr>
              <a:t>named </a:t>
            </a:r>
            <a:r>
              <a:rPr sz="4200" spc="-305" dirty="0">
                <a:latin typeface="Arial"/>
                <a:cs typeface="Arial"/>
              </a:rPr>
              <a:t>params </a:t>
            </a:r>
            <a:r>
              <a:rPr sz="4200" spc="105" dirty="0">
                <a:latin typeface="Arial"/>
                <a:cs typeface="Arial"/>
              </a:rPr>
              <a:t>to</a:t>
            </a:r>
            <a:r>
              <a:rPr sz="4200" spc="665" dirty="0">
                <a:latin typeface="Arial"/>
                <a:cs typeface="Arial"/>
              </a:rPr>
              <a:t> </a:t>
            </a:r>
            <a:r>
              <a:rPr sz="4200" spc="-190" dirty="0">
                <a:latin typeface="Arial"/>
                <a:cs typeface="Arial"/>
              </a:rPr>
              <a:t>PDO::execute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E987D-29CB-4D3D-8EDB-66C3B1D8AD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1" y="4253229"/>
            <a:ext cx="12098020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  <a:tabLst>
                <a:tab pos="850900" algn="l"/>
                <a:tab pos="1186180" algn="l"/>
                <a:tab pos="889889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$sql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INSERT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INTO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bookshelf (title,</a:t>
            </a:r>
            <a:r>
              <a:rPr sz="2200" spc="1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author)</a:t>
            </a:r>
            <a:r>
              <a:rPr sz="22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VALUES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(:title,</a:t>
            </a:r>
            <a:r>
              <a:rPr sz="2200" spc="-9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:author)"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1856739" algn="l"/>
                <a:tab pos="2192020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$statement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prepare(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$sql</a:t>
            </a:r>
            <a:r>
              <a:rPr sz="2200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$statement-&gt;execute(array('title' =&gt; $title, 'author' =&gt;</a:t>
            </a:r>
            <a:r>
              <a:rPr sz="2200" spc="-4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$author));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18" y="2921000"/>
            <a:ext cx="8901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73505" algn="l"/>
              </a:tabLst>
            </a:pPr>
            <a:r>
              <a:rPr sz="4200" spc="-100" dirty="0">
                <a:latin typeface="Arial"/>
                <a:cs typeface="Arial"/>
              </a:rPr>
              <a:t>Array	</a:t>
            </a:r>
            <a:r>
              <a:rPr sz="4200" spc="-70" dirty="0">
                <a:latin typeface="Arial"/>
                <a:cs typeface="Arial"/>
              </a:rPr>
              <a:t>of </a:t>
            </a:r>
            <a:r>
              <a:rPr sz="4200" spc="-315" dirty="0">
                <a:latin typeface="Arial"/>
                <a:cs typeface="Arial"/>
              </a:rPr>
              <a:t>named </a:t>
            </a:r>
            <a:r>
              <a:rPr sz="4200" spc="-305" dirty="0">
                <a:latin typeface="Arial"/>
                <a:cs typeface="Arial"/>
              </a:rPr>
              <a:t>params </a:t>
            </a:r>
            <a:r>
              <a:rPr sz="4200" spc="105" dirty="0">
                <a:latin typeface="Arial"/>
                <a:cs typeface="Arial"/>
              </a:rPr>
              <a:t>to</a:t>
            </a:r>
            <a:r>
              <a:rPr sz="4200" spc="665" dirty="0">
                <a:latin typeface="Arial"/>
                <a:cs typeface="Arial"/>
              </a:rPr>
              <a:t> </a:t>
            </a:r>
            <a:r>
              <a:rPr sz="4200" spc="-190" dirty="0">
                <a:latin typeface="Arial"/>
                <a:cs typeface="Arial"/>
              </a:rPr>
              <a:t>PDO::execute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CFCF3-64F4-4D6A-B443-D7D90A440B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9172" y="762000"/>
            <a:ext cx="80022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0" dirty="0"/>
              <a:t>Drivers </a:t>
            </a:r>
            <a:r>
              <a:rPr spc="-370" dirty="0"/>
              <a:t>include </a:t>
            </a:r>
            <a:r>
              <a:rPr spc="-495" dirty="0"/>
              <a:t>. .</a:t>
            </a:r>
            <a:r>
              <a:rPr spc="-740" dirty="0"/>
              <a:t> </a:t>
            </a:r>
            <a:r>
              <a:rPr spc="-49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3331" y="3403600"/>
            <a:ext cx="336169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90" dirty="0">
                <a:latin typeface="Arial"/>
                <a:cs typeface="Arial"/>
              </a:rPr>
              <a:t>MySQL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70" dirty="0">
                <a:latin typeface="Arial"/>
                <a:cs typeface="Arial"/>
              </a:rPr>
              <a:t>PostgreSQL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325" dirty="0">
                <a:latin typeface="Arial"/>
                <a:cs typeface="Arial"/>
              </a:rPr>
              <a:t>SQL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Server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80" dirty="0">
                <a:latin typeface="Arial"/>
                <a:cs typeface="Arial"/>
              </a:rPr>
              <a:t>SQLite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325" dirty="0">
                <a:latin typeface="Arial"/>
                <a:cs typeface="Arial"/>
              </a:rPr>
              <a:t>and </a:t>
            </a:r>
            <a:r>
              <a:rPr sz="4200" spc="-110" dirty="0">
                <a:latin typeface="Arial"/>
                <a:cs typeface="Arial"/>
              </a:rPr>
              <a:t>more </a:t>
            </a:r>
            <a:r>
              <a:rPr sz="4200" spc="-250" dirty="0">
                <a:latin typeface="Arial"/>
                <a:cs typeface="Arial"/>
              </a:rPr>
              <a:t>. . .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28D2F-FF60-4E66-925A-6C35CC224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061" y="762000"/>
            <a:ext cx="894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4" dirty="0"/>
              <a:t>Prepared</a:t>
            </a:r>
            <a:r>
              <a:rPr spc="-45" dirty="0"/>
              <a:t> </a:t>
            </a:r>
            <a:r>
              <a:rPr spc="-40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032" y="4253229"/>
            <a:ext cx="12096115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$sql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"INSERT INTO bookshelf (title, author) VALUES (:title,</a:t>
            </a:r>
            <a:r>
              <a:rPr sz="2200" spc="-7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:author)";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spc="-5" dirty="0">
                <a:solidFill>
                  <a:srgbClr val="C0C0C0"/>
                </a:solidFill>
                <a:latin typeface="Courier New"/>
                <a:cs typeface="Courier New"/>
              </a:rPr>
              <a:t>$statement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0C0C0"/>
                </a:solidFill>
                <a:latin typeface="Courier New"/>
                <a:cs typeface="Courier New"/>
              </a:rPr>
              <a:t>$dbh-&gt;prepare($sql);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  <a:tabLst>
                <a:tab pos="5713095" algn="l"/>
                <a:tab pos="6216015" algn="l"/>
                <a:tab pos="7557134" algn="l"/>
                <a:tab pos="9066530" algn="l"/>
                <a:tab pos="9569450" algn="l"/>
              </a:tabLst>
            </a:pP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$statement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spc="-5" dirty="0">
                <a:latin typeface="Courier New"/>
                <a:cs typeface="Courier New"/>
              </a:rPr>
              <a:t>execute(</a:t>
            </a:r>
            <a:r>
              <a:rPr sz="2200" spc="-5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'title'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200" dirty="0">
                <a:latin typeface="Courier New"/>
                <a:cs typeface="Courier New"/>
              </a:rPr>
              <a:t>,	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'author'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=&gt;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200" dirty="0"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18" y="2921000"/>
            <a:ext cx="8901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73505" algn="l"/>
              </a:tabLst>
            </a:pPr>
            <a:r>
              <a:rPr sz="4200" spc="-100" dirty="0">
                <a:latin typeface="Arial"/>
                <a:cs typeface="Arial"/>
              </a:rPr>
              <a:t>Array	</a:t>
            </a:r>
            <a:r>
              <a:rPr sz="4200" spc="-70" dirty="0">
                <a:latin typeface="Arial"/>
                <a:cs typeface="Arial"/>
              </a:rPr>
              <a:t>of </a:t>
            </a:r>
            <a:r>
              <a:rPr sz="4200" spc="-315" dirty="0">
                <a:latin typeface="Arial"/>
                <a:cs typeface="Arial"/>
              </a:rPr>
              <a:t>named </a:t>
            </a:r>
            <a:r>
              <a:rPr sz="4200" spc="-305" dirty="0">
                <a:latin typeface="Arial"/>
                <a:cs typeface="Arial"/>
              </a:rPr>
              <a:t>params </a:t>
            </a:r>
            <a:r>
              <a:rPr sz="4200" spc="105" dirty="0">
                <a:latin typeface="Arial"/>
                <a:cs typeface="Arial"/>
              </a:rPr>
              <a:t>to</a:t>
            </a:r>
            <a:r>
              <a:rPr sz="4200" spc="665" dirty="0">
                <a:latin typeface="Arial"/>
                <a:cs typeface="Arial"/>
              </a:rPr>
              <a:t> </a:t>
            </a:r>
            <a:r>
              <a:rPr sz="4200" spc="-190" dirty="0">
                <a:latin typeface="Arial"/>
                <a:cs typeface="Arial"/>
              </a:rPr>
              <a:t>PDO::execute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9B951-37D2-4210-AE4F-17B2B89B8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3932" y="762000"/>
            <a:ext cx="25927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30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3331" y="3556001"/>
            <a:ext cx="887349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90" dirty="0">
                <a:latin typeface="Arial"/>
                <a:cs typeface="Arial"/>
              </a:rPr>
              <a:t>Gets </a:t>
            </a:r>
            <a:r>
              <a:rPr sz="4200" spc="-265" dirty="0">
                <a:latin typeface="Arial"/>
                <a:cs typeface="Arial"/>
              </a:rPr>
              <a:t>data </a:t>
            </a:r>
            <a:r>
              <a:rPr sz="4200" spc="-60" dirty="0">
                <a:latin typeface="Arial"/>
                <a:cs typeface="Arial"/>
              </a:rPr>
              <a:t>from </a:t>
            </a:r>
            <a:r>
              <a:rPr sz="4200" spc="-114" dirty="0">
                <a:latin typeface="Arial"/>
                <a:cs typeface="Arial"/>
              </a:rPr>
              <a:t>the</a:t>
            </a:r>
            <a:r>
              <a:rPr sz="4200" spc="495" dirty="0">
                <a:latin typeface="Arial"/>
                <a:cs typeface="Arial"/>
              </a:rPr>
              <a:t> </a:t>
            </a:r>
            <a:r>
              <a:rPr sz="4200" spc="-330" dirty="0">
                <a:latin typeface="Arial"/>
                <a:cs typeface="Arial"/>
              </a:rPr>
              <a:t>database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60" dirty="0">
                <a:latin typeface="Arial"/>
                <a:cs typeface="Arial"/>
              </a:rPr>
              <a:t>Results </a:t>
            </a:r>
            <a:r>
              <a:rPr sz="4200" spc="-70" dirty="0">
                <a:latin typeface="Arial"/>
                <a:cs typeface="Arial"/>
              </a:rPr>
              <a:t>returned </a:t>
            </a:r>
            <a:r>
              <a:rPr sz="4200" spc="-515" dirty="0">
                <a:latin typeface="Arial"/>
                <a:cs typeface="Arial"/>
              </a:rPr>
              <a:t>as </a:t>
            </a:r>
            <a:r>
              <a:rPr sz="4200" spc="-120" dirty="0">
                <a:latin typeface="Arial"/>
                <a:cs typeface="Arial"/>
              </a:rPr>
              <a:t>PDO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210" dirty="0">
                <a:latin typeface="Arial"/>
                <a:cs typeface="Arial"/>
              </a:rPr>
              <a:t>Statement</a:t>
            </a:r>
            <a:endParaRPr sz="4200">
              <a:latin typeface="Arial"/>
              <a:cs typeface="Arial"/>
            </a:endParaRPr>
          </a:p>
          <a:p>
            <a:pPr marL="584200" marR="46863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0" dirty="0">
                <a:latin typeface="Arial"/>
                <a:cs typeface="Arial"/>
              </a:rPr>
              <a:t>How </a:t>
            </a:r>
            <a:r>
              <a:rPr sz="4200" spc="-265" dirty="0">
                <a:latin typeface="Arial"/>
                <a:cs typeface="Arial"/>
              </a:rPr>
              <a:t>data </a:t>
            </a:r>
            <a:r>
              <a:rPr sz="4200" spc="-254" dirty="0">
                <a:latin typeface="Arial"/>
                <a:cs typeface="Arial"/>
              </a:rPr>
              <a:t>is </a:t>
            </a:r>
            <a:r>
              <a:rPr sz="4200" spc="-185" dirty="0">
                <a:latin typeface="Arial"/>
                <a:cs typeface="Arial"/>
              </a:rPr>
              <a:t>fetched </a:t>
            </a:r>
            <a:r>
              <a:rPr sz="4200" spc="-60" dirty="0">
                <a:latin typeface="Arial"/>
                <a:cs typeface="Arial"/>
              </a:rPr>
              <a:t>from </a:t>
            </a:r>
            <a:r>
              <a:rPr sz="4200" spc="-165" dirty="0">
                <a:latin typeface="Arial"/>
                <a:cs typeface="Arial"/>
              </a:rPr>
              <a:t>statement  </a:t>
            </a:r>
            <a:r>
              <a:rPr sz="4200" spc="-285" dirty="0">
                <a:latin typeface="Arial"/>
                <a:cs typeface="Arial"/>
              </a:rPr>
              <a:t>depends </a:t>
            </a:r>
            <a:r>
              <a:rPr sz="4200" spc="-130" dirty="0">
                <a:latin typeface="Arial"/>
                <a:cs typeface="Arial"/>
              </a:rPr>
              <a:t>on </a:t>
            </a:r>
            <a:r>
              <a:rPr sz="4200" spc="-155" dirty="0">
                <a:latin typeface="Arial"/>
                <a:cs typeface="Arial"/>
              </a:rPr>
              <a:t>fetch</a:t>
            </a:r>
            <a:r>
              <a:rPr sz="4200" spc="-480" dirty="0">
                <a:latin typeface="Arial"/>
                <a:cs typeface="Arial"/>
              </a:rPr>
              <a:t> </a:t>
            </a:r>
            <a:r>
              <a:rPr sz="4200" spc="-200" dirty="0">
                <a:latin typeface="Arial"/>
                <a:cs typeface="Arial"/>
              </a:rPr>
              <a:t>mode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12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75" dirty="0">
                <a:latin typeface="Arial"/>
                <a:cs typeface="Arial"/>
              </a:rPr>
              <a:t>Grab </a:t>
            </a:r>
            <a:r>
              <a:rPr sz="4200" spc="-190" dirty="0">
                <a:latin typeface="Arial"/>
                <a:cs typeface="Arial"/>
              </a:rPr>
              <a:t>all </a:t>
            </a:r>
            <a:r>
              <a:rPr sz="4200" spc="-165" dirty="0">
                <a:latin typeface="Arial"/>
                <a:cs typeface="Arial"/>
              </a:rPr>
              <a:t>results </a:t>
            </a:r>
            <a:r>
              <a:rPr sz="4200" spc="-160" dirty="0">
                <a:latin typeface="Arial"/>
                <a:cs typeface="Arial"/>
              </a:rPr>
              <a:t>at </a:t>
            </a:r>
            <a:r>
              <a:rPr sz="4200" spc="-210" dirty="0">
                <a:latin typeface="Arial"/>
                <a:cs typeface="Arial"/>
              </a:rPr>
              <a:t>once </a:t>
            </a:r>
            <a:r>
              <a:rPr sz="4200" spc="-15" dirty="0">
                <a:latin typeface="Arial"/>
                <a:cs typeface="Arial"/>
              </a:rPr>
              <a:t>with</a:t>
            </a:r>
            <a:r>
              <a:rPr sz="4200" spc="894" dirty="0">
                <a:latin typeface="Arial"/>
                <a:cs typeface="Arial"/>
              </a:rPr>
              <a:t> </a:t>
            </a:r>
            <a:r>
              <a:rPr sz="4200" spc="-90" dirty="0">
                <a:latin typeface="Arial"/>
                <a:cs typeface="Arial"/>
              </a:rPr>
              <a:t>fetchAll()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E3C50-B4DB-47E8-8E7E-8360AA92C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371" y="762000"/>
            <a:ext cx="55499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5" dirty="0"/>
              <a:t>Fetch</a:t>
            </a:r>
            <a:r>
              <a:rPr spc="-75" dirty="0"/>
              <a:t> </a:t>
            </a:r>
            <a:r>
              <a:rPr spc="-515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3332" y="2768600"/>
            <a:ext cx="9062085" cy="6621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85" dirty="0">
                <a:latin typeface="Arial"/>
                <a:cs typeface="Arial"/>
              </a:rPr>
              <a:t>Can </a:t>
            </a:r>
            <a:r>
              <a:rPr sz="4200" spc="-280" dirty="0">
                <a:latin typeface="Arial"/>
                <a:cs typeface="Arial"/>
              </a:rPr>
              <a:t>be </a:t>
            </a:r>
            <a:r>
              <a:rPr sz="4200" spc="-195" dirty="0">
                <a:latin typeface="Arial"/>
                <a:cs typeface="Arial"/>
              </a:rPr>
              <a:t>set </a:t>
            </a:r>
            <a:r>
              <a:rPr sz="4200" spc="-130" dirty="0">
                <a:latin typeface="Arial"/>
                <a:cs typeface="Arial"/>
              </a:rPr>
              <a:t>in </a:t>
            </a:r>
            <a:r>
              <a:rPr sz="4200" spc="-50" dirty="0">
                <a:latin typeface="Arial"/>
                <a:cs typeface="Arial"/>
              </a:rPr>
              <a:t>constructor </a:t>
            </a:r>
            <a:r>
              <a:rPr sz="4200" spc="120" dirty="0">
                <a:latin typeface="Arial"/>
                <a:cs typeface="Arial"/>
              </a:rPr>
              <a:t>or </a:t>
            </a:r>
            <a:r>
              <a:rPr sz="4200" spc="-85" dirty="0">
                <a:latin typeface="Arial"/>
                <a:cs typeface="Arial"/>
              </a:rPr>
              <a:t>later </a:t>
            </a:r>
            <a:r>
              <a:rPr sz="4200" spc="-15" dirty="0">
                <a:latin typeface="Arial"/>
                <a:cs typeface="Arial"/>
              </a:rPr>
              <a:t>with  </a:t>
            </a:r>
            <a:r>
              <a:rPr sz="4200" spc="-75" dirty="0">
                <a:latin typeface="Arial"/>
                <a:cs typeface="Arial"/>
              </a:rPr>
              <a:t>PDO::setAttribute() </a:t>
            </a:r>
            <a:r>
              <a:rPr sz="4200" spc="120" dirty="0">
                <a:latin typeface="Arial"/>
                <a:cs typeface="Arial"/>
              </a:rPr>
              <a:t>or  </a:t>
            </a:r>
            <a:r>
              <a:rPr sz="4200" spc="-195" dirty="0">
                <a:latin typeface="Arial"/>
                <a:cs typeface="Arial"/>
              </a:rPr>
              <a:t>PDOStatement::setFetchMode()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12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45" dirty="0">
                <a:latin typeface="Arial"/>
                <a:cs typeface="Arial"/>
              </a:rPr>
              <a:t>PDO::FETCH_ASSOC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85" dirty="0">
                <a:latin typeface="Arial"/>
                <a:cs typeface="Arial"/>
              </a:rPr>
              <a:t>PDO::FETCH_BOTH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50" dirty="0">
                <a:latin typeface="Arial"/>
                <a:cs typeface="Arial"/>
              </a:rPr>
              <a:t>(default)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65" dirty="0">
                <a:latin typeface="Arial"/>
                <a:cs typeface="Arial"/>
              </a:rPr>
              <a:t>PDO::FETCH_NUM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54" dirty="0">
                <a:latin typeface="Arial"/>
                <a:cs typeface="Arial"/>
              </a:rPr>
              <a:t>PDO::FETCH_OBJ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100" dirty="0">
                <a:latin typeface="Arial"/>
                <a:cs typeface="Arial"/>
              </a:rPr>
              <a:t>to </a:t>
            </a:r>
            <a:r>
              <a:rPr sz="4200" spc="-345" dirty="0">
                <a:latin typeface="Arial"/>
                <a:cs typeface="Arial"/>
              </a:rPr>
              <a:t>name </a:t>
            </a:r>
            <a:r>
              <a:rPr sz="4200" spc="-545" dirty="0">
                <a:latin typeface="Arial"/>
                <a:cs typeface="Arial"/>
              </a:rPr>
              <a:t>a </a:t>
            </a:r>
            <a:r>
              <a:rPr sz="4200" spc="-190" dirty="0">
                <a:latin typeface="Arial"/>
                <a:cs typeface="Arial"/>
              </a:rPr>
              <a:t>few </a:t>
            </a:r>
            <a:r>
              <a:rPr sz="4200" spc="-250" dirty="0">
                <a:latin typeface="Arial"/>
                <a:cs typeface="Arial"/>
              </a:rPr>
              <a:t>. .</a:t>
            </a:r>
            <a:r>
              <a:rPr sz="4200" spc="-245" dirty="0">
                <a:latin typeface="Arial"/>
                <a:cs typeface="Arial"/>
              </a:rPr>
              <a:t> </a:t>
            </a:r>
            <a:r>
              <a:rPr sz="4200" spc="-250" dirty="0"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B0DA8-6B98-4DFB-96B5-AB7E2BC96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2582" y="2647950"/>
          <a:ext cx="11402693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spc="-70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Gets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all books in</a:t>
                      </a:r>
                      <a:r>
                        <a:rPr sz="2400" spc="-3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database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1129030" algn="l"/>
                        </a:tabLst>
                      </a:pPr>
                      <a:r>
                        <a:rPr sz="2400" dirty="0">
                          <a:solidFill>
                            <a:srgbClr val="3C96A6"/>
                          </a:solidFill>
                          <a:latin typeface="Courier New"/>
                          <a:cs typeface="Courier New"/>
                        </a:rPr>
                        <a:t>$stmt	</a:t>
                      </a:r>
                      <a:r>
                        <a:rPr sz="24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3749675" algn="l"/>
                          <a:tab pos="4115435" algn="l"/>
                        </a:tabLst>
                      </a:pPr>
                      <a:r>
                        <a:rPr sz="2400" spc="-5" dirty="0">
                          <a:solidFill>
                            <a:srgbClr val="3C96A6"/>
                          </a:solidFill>
                          <a:latin typeface="Courier New"/>
                          <a:cs typeface="Courier New"/>
                        </a:rPr>
                        <a:t>$dbh</a:t>
                      </a:r>
                      <a:r>
                        <a:rPr sz="2400" spc="-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-&gt;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query(</a:t>
                      </a:r>
                      <a:r>
                        <a:rPr sz="2400" spc="-5" dirty="0">
                          <a:solidFill>
                            <a:srgbClr val="007A0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SELECT	</a:t>
                      </a:r>
                      <a:r>
                        <a:rPr sz="24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*	FROM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007A04"/>
                          </a:solidFill>
                          <a:latin typeface="Courier New"/>
                          <a:cs typeface="Courier New"/>
                        </a:rPr>
                        <a:t>bookshelf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ORDER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007A04"/>
                          </a:solidFill>
                          <a:latin typeface="Courier New"/>
                          <a:cs typeface="Courier New"/>
                        </a:rPr>
                        <a:t>title"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91632" y="3813810"/>
            <a:ext cx="9901555" cy="33239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2400" spc="-5" dirty="0">
                <a:solidFill>
                  <a:srgbClr val="0080FF"/>
                </a:solidFill>
                <a:latin typeface="Courier New"/>
                <a:cs typeface="Courier New"/>
              </a:rPr>
              <a:t>// Returns array of all</a:t>
            </a:r>
            <a:r>
              <a:rPr sz="2400" spc="-2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FF"/>
                </a:solidFill>
                <a:latin typeface="Courier New"/>
                <a:cs typeface="Courier New"/>
              </a:rPr>
              <a:t>results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  <a:tabLst>
                <a:tab pos="1292860" algn="l"/>
                <a:tab pos="1658620" algn="l"/>
              </a:tabLst>
            </a:pP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4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4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400" spc="-5" dirty="0">
                <a:latin typeface="Courier New"/>
                <a:cs typeface="Courier New"/>
              </a:rPr>
              <a:t>fetchAll();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0080FF"/>
                </a:solidFill>
                <a:latin typeface="Courier New"/>
                <a:cs typeface="Courier New"/>
              </a:rPr>
              <a:t>// Returns next row in manner determined by fetch</a:t>
            </a:r>
            <a:r>
              <a:rPr sz="2400" spc="-6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FF"/>
                </a:solidFill>
                <a:latin typeface="Courier New"/>
                <a:cs typeface="Courier New"/>
              </a:rPr>
              <a:t>mode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  <a:tabLst>
                <a:tab pos="927100" algn="l"/>
                <a:tab pos="1292860" algn="l"/>
              </a:tabLst>
            </a:pP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$row	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400" dirty="0">
                <a:latin typeface="Courier New"/>
                <a:cs typeface="Courier New"/>
              </a:rPr>
              <a:t>fetch();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0080FF"/>
                </a:solidFill>
                <a:latin typeface="Courier New"/>
                <a:cs typeface="Courier New"/>
              </a:rPr>
              <a:t>// Can choose fetch mode at time of</a:t>
            </a:r>
            <a:r>
              <a:rPr sz="2400" spc="-3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FF"/>
                </a:solidFill>
                <a:latin typeface="Courier New"/>
                <a:cs typeface="Courier New"/>
              </a:rPr>
              <a:t>fetch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  <a:tabLst>
                <a:tab pos="927100" algn="l"/>
                <a:tab pos="1292860" algn="l"/>
              </a:tabLst>
            </a:pP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$row	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4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4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400" spc="-5" dirty="0">
                <a:latin typeface="Courier New"/>
                <a:cs typeface="Courier New"/>
              </a:rPr>
              <a:t>fetch(</a:t>
            </a:r>
            <a:r>
              <a:rPr sz="240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400" spc="-5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400" spc="-5" dirty="0">
                <a:solidFill>
                  <a:srgbClr val="D21F08"/>
                </a:solidFill>
                <a:latin typeface="Courier New"/>
                <a:cs typeface="Courier New"/>
              </a:rPr>
              <a:t>FETCH_OBJ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3CDF6-ADA4-4654-A52E-80F9A48CF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2582" y="2647950"/>
          <a:ext cx="11402693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spc="-70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Gets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all books in</a:t>
                      </a:r>
                      <a:r>
                        <a:rPr sz="2400" spc="-35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80FF"/>
                          </a:solidFill>
                          <a:latin typeface="Courier New"/>
                          <a:cs typeface="Courier New"/>
                        </a:rPr>
                        <a:t>database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1129030" algn="l"/>
                        </a:tabLst>
                      </a:pPr>
                      <a:r>
                        <a:rPr sz="2400" dirty="0">
                          <a:solidFill>
                            <a:srgbClr val="3C96A6"/>
                          </a:solidFill>
                          <a:latin typeface="Courier New"/>
                          <a:cs typeface="Courier New"/>
                        </a:rPr>
                        <a:t>$stmt	</a:t>
                      </a:r>
                      <a:r>
                        <a:rPr sz="24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3749675" algn="l"/>
                          <a:tab pos="4115435" algn="l"/>
                        </a:tabLst>
                      </a:pPr>
                      <a:r>
                        <a:rPr sz="2400" spc="-5" dirty="0">
                          <a:solidFill>
                            <a:srgbClr val="3C96A6"/>
                          </a:solidFill>
                          <a:latin typeface="Courier New"/>
                          <a:cs typeface="Courier New"/>
                        </a:rPr>
                        <a:t>$dbh</a:t>
                      </a:r>
                      <a:r>
                        <a:rPr sz="2400" spc="-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-&gt;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query(</a:t>
                      </a:r>
                      <a:r>
                        <a:rPr sz="2400" spc="-5" dirty="0">
                          <a:solidFill>
                            <a:srgbClr val="007A0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SELECT	</a:t>
                      </a:r>
                      <a:r>
                        <a:rPr sz="24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*	FROM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007A04"/>
                          </a:solidFill>
                          <a:latin typeface="Courier New"/>
                          <a:cs typeface="Courier New"/>
                        </a:rPr>
                        <a:t>bookshelf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ORDER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007A04"/>
                          </a:solidFill>
                          <a:latin typeface="Courier New"/>
                          <a:cs typeface="Courier New"/>
                        </a:rPr>
                        <a:t>title"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91632" y="3813810"/>
            <a:ext cx="9901555" cy="33239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Returns array of all</a:t>
            </a:r>
            <a:r>
              <a:rPr sz="240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results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$books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$stmt-&gt;fetchAll();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Returns next row in manner determined by fetch</a:t>
            </a:r>
            <a:r>
              <a:rPr sz="2400" spc="-6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mode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$row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Can choose fetch mode at time of</a:t>
            </a:r>
            <a:r>
              <a:rPr sz="2400" spc="-3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fetch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$row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$stmt-&gt;fetch(PDO::FETCH_OBJ);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A5A7F-B0C0-4866-AE59-AB998AED9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2582" y="2647950"/>
          <a:ext cx="11402057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spc="-7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Gets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all books in</a:t>
                      </a:r>
                      <a:r>
                        <a:rPr sz="2400" spc="-3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database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$stmt</a:t>
                      </a:r>
                      <a:r>
                        <a:rPr sz="2400" spc="-7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$dbh-&gt;query("SELECT </a:t>
                      </a: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400" spc="-8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bookshelf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ORDER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title");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91632" y="3813810"/>
            <a:ext cx="9901555" cy="33239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2400" spc="-5" dirty="0">
                <a:solidFill>
                  <a:srgbClr val="0080FF"/>
                </a:solidFill>
                <a:latin typeface="Courier New"/>
                <a:cs typeface="Courier New"/>
              </a:rPr>
              <a:t>// Returns array of all</a:t>
            </a:r>
            <a:r>
              <a:rPr sz="2400" spc="-2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FF"/>
                </a:solidFill>
                <a:latin typeface="Courier New"/>
                <a:cs typeface="Courier New"/>
              </a:rPr>
              <a:t>results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  <a:tabLst>
                <a:tab pos="1292860" algn="l"/>
                <a:tab pos="1658620" algn="l"/>
              </a:tabLst>
            </a:pP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$books	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4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4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400" spc="-5" dirty="0">
                <a:latin typeface="Courier New"/>
                <a:cs typeface="Courier New"/>
              </a:rPr>
              <a:t>fetchAll();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Returns next row in manner determined by fetch</a:t>
            </a:r>
            <a:r>
              <a:rPr sz="2400" spc="-6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mode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$row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Can choose fetch mode at time of</a:t>
            </a:r>
            <a:r>
              <a:rPr sz="2400" spc="-3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fetch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$row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$stmt-&gt;fetch(PDO::FETCH_OBJ);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BE785-89F8-4E4C-BB7B-0CC39EC27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2582" y="2647950"/>
          <a:ext cx="11402057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spc="-7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Gets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all books in</a:t>
                      </a:r>
                      <a:r>
                        <a:rPr sz="2400" spc="-3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database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$stmt</a:t>
                      </a:r>
                      <a:r>
                        <a:rPr sz="2400" spc="-7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$dbh-&gt;query("SELECT </a:t>
                      </a:r>
                      <a:r>
                        <a:rPr sz="240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400" spc="-8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bookshelf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ORDER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C0C0C0"/>
                          </a:solidFill>
                          <a:latin typeface="Courier New"/>
                          <a:cs typeface="Courier New"/>
                        </a:rPr>
                        <a:t>title");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91632" y="3813810"/>
            <a:ext cx="9901555" cy="33239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2400" spc="-5" dirty="0">
                <a:solidFill>
                  <a:srgbClr val="C0C0C0"/>
                </a:solidFill>
                <a:latin typeface="Courier New"/>
                <a:cs typeface="Courier New"/>
              </a:rPr>
              <a:t>// Returns array of all</a:t>
            </a:r>
            <a:r>
              <a:rPr sz="2400" spc="-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C0C0"/>
                </a:solidFill>
                <a:latin typeface="Courier New"/>
                <a:cs typeface="Courier New"/>
              </a:rPr>
              <a:t>results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C0C0C0"/>
                </a:solidFill>
                <a:latin typeface="Courier New"/>
                <a:cs typeface="Courier New"/>
              </a:rPr>
              <a:t>$books </a:t>
            </a:r>
            <a:r>
              <a:rPr sz="2400" dirty="0">
                <a:solidFill>
                  <a:srgbClr val="C0C0C0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C0C0"/>
                </a:solidFill>
                <a:latin typeface="Courier New"/>
                <a:cs typeface="Courier New"/>
              </a:rPr>
              <a:t>$stmt-&gt;fetchAll();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0080FF"/>
                </a:solidFill>
                <a:latin typeface="Courier New"/>
                <a:cs typeface="Courier New"/>
              </a:rPr>
              <a:t>// Returns next row in manner determined by fetch</a:t>
            </a:r>
            <a:r>
              <a:rPr sz="2400" spc="-6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FF"/>
                </a:solidFill>
                <a:latin typeface="Courier New"/>
                <a:cs typeface="Courier New"/>
              </a:rPr>
              <a:t>mode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  <a:tabLst>
                <a:tab pos="927100" algn="l"/>
                <a:tab pos="1292860" algn="l"/>
              </a:tabLst>
            </a:pP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$row	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400" dirty="0">
                <a:latin typeface="Courier New"/>
                <a:cs typeface="Courier New"/>
              </a:rPr>
              <a:t>fetch();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Can choose fetch mode at time of</a:t>
            </a:r>
            <a:r>
              <a:rPr sz="2400" spc="-3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fetch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$row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$stmt-&gt;fetch(PDO::FETCH_OBJ);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93F7F-7ADF-4190-B723-7EC7B68E38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2582" y="2647950"/>
          <a:ext cx="11402057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spc="-7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Gets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all books in</a:t>
                      </a:r>
                      <a:r>
                        <a:rPr sz="2400" spc="-3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database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$stmt</a:t>
                      </a:r>
                      <a:r>
                        <a:rPr sz="2400" spc="-7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$dbh-&gt;query("SELECT </a:t>
                      </a: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400" spc="-8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bookshelf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ORDER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AAAAAA"/>
                          </a:solidFill>
                          <a:latin typeface="Courier New"/>
                          <a:cs typeface="Courier New"/>
                        </a:rPr>
                        <a:t>title");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91632" y="3813810"/>
            <a:ext cx="9901555" cy="33239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Returns array of all</a:t>
            </a:r>
            <a:r>
              <a:rPr sz="2400" spc="-2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results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$books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$stmt-&gt;fetchAll();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// Returns next row in manner determined by fetch</a:t>
            </a:r>
            <a:r>
              <a:rPr sz="2400" spc="-6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mode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</a:pPr>
            <a:r>
              <a:rPr sz="2400" spc="-5" dirty="0">
                <a:solidFill>
                  <a:srgbClr val="AAAAAA"/>
                </a:solidFill>
                <a:latin typeface="Courier New"/>
                <a:cs typeface="Courier New"/>
              </a:rPr>
              <a:t>$row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AAAAA"/>
                </a:solidFill>
                <a:latin typeface="Courier New"/>
                <a:cs typeface="Courier New"/>
              </a:rPr>
              <a:t>$stmt-&gt;fetch();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0080FF"/>
                </a:solidFill>
                <a:latin typeface="Courier New"/>
                <a:cs typeface="Courier New"/>
              </a:rPr>
              <a:t>// Can choose fetch mode at time of</a:t>
            </a:r>
            <a:r>
              <a:rPr sz="2400" spc="-3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FF"/>
                </a:solidFill>
                <a:latin typeface="Courier New"/>
                <a:cs typeface="Courier New"/>
              </a:rPr>
              <a:t>fetch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20"/>
              </a:spcBef>
              <a:tabLst>
                <a:tab pos="927100" algn="l"/>
                <a:tab pos="1292860" algn="l"/>
              </a:tabLst>
            </a:pPr>
            <a:r>
              <a:rPr sz="2400" dirty="0">
                <a:solidFill>
                  <a:srgbClr val="3C96A6"/>
                </a:solidFill>
                <a:latin typeface="Courier New"/>
                <a:cs typeface="Courier New"/>
              </a:rPr>
              <a:t>$row	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4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4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400" spc="-5" dirty="0">
                <a:latin typeface="Courier New"/>
                <a:cs typeface="Courier New"/>
              </a:rPr>
              <a:t>fetch(</a:t>
            </a:r>
            <a:r>
              <a:rPr sz="240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400" spc="-5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400" spc="-5" dirty="0">
                <a:solidFill>
                  <a:srgbClr val="D21F08"/>
                </a:solidFill>
                <a:latin typeface="Courier New"/>
                <a:cs typeface="Courier New"/>
              </a:rPr>
              <a:t>FETCH_OBJ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E2A4C-3705-49E8-B88B-57FAFC3F2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491" y="292100"/>
            <a:ext cx="35998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4832" y="1822451"/>
            <a:ext cx="10923905" cy="75915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57245" marR="1027430" indent="-2052955">
              <a:lnSpc>
                <a:spcPts val="4900"/>
              </a:lnSpc>
              <a:spcBef>
                <a:spcPts val="380"/>
              </a:spcBef>
              <a:tabLst>
                <a:tab pos="4773295" algn="l"/>
                <a:tab pos="6261100" algn="l"/>
              </a:tabLst>
            </a:pPr>
            <a:r>
              <a:rPr sz="4200" spc="-190" dirty="0">
                <a:latin typeface="Arial"/>
                <a:cs typeface="Arial"/>
              </a:rPr>
              <a:t>PDOStatement </a:t>
            </a:r>
            <a:r>
              <a:rPr sz="4200" spc="-195" dirty="0">
                <a:latin typeface="Arial"/>
                <a:cs typeface="Arial"/>
              </a:rPr>
              <a:t>implements</a:t>
            </a:r>
            <a:r>
              <a:rPr sz="4200" spc="-370" dirty="0">
                <a:latin typeface="Arial"/>
                <a:cs typeface="Arial"/>
              </a:rPr>
              <a:t> </a:t>
            </a:r>
            <a:r>
              <a:rPr sz="4200" spc="-265" dirty="0">
                <a:latin typeface="Arial"/>
                <a:cs typeface="Arial"/>
              </a:rPr>
              <a:t>Traversable,  </a:t>
            </a:r>
            <a:r>
              <a:rPr sz="4200" spc="-155" dirty="0">
                <a:latin typeface="Arial"/>
                <a:cs typeface="Arial"/>
              </a:rPr>
              <a:t>which	</a:t>
            </a:r>
            <a:r>
              <a:rPr sz="4200" spc="-195" dirty="0">
                <a:latin typeface="Arial"/>
                <a:cs typeface="Arial"/>
              </a:rPr>
              <a:t>allows	</a:t>
            </a:r>
            <a:r>
              <a:rPr sz="4200" spc="-200" dirty="0">
                <a:latin typeface="Arial"/>
                <a:cs typeface="Arial"/>
              </a:rPr>
              <a:t>you</a:t>
            </a:r>
            <a:r>
              <a:rPr sz="4200" spc="-15" dirty="0">
                <a:latin typeface="Arial"/>
                <a:cs typeface="Arial"/>
              </a:rPr>
              <a:t> to:</a:t>
            </a:r>
            <a:endParaRPr sz="4200">
              <a:latin typeface="Arial"/>
              <a:cs typeface="Arial"/>
            </a:endParaRPr>
          </a:p>
          <a:p>
            <a:pPr marL="12700">
              <a:spcBef>
                <a:spcPts val="3920"/>
              </a:spcBef>
              <a:tabLst>
                <a:tab pos="1018540" algn="l"/>
                <a:tab pos="1353820" algn="l"/>
                <a:tab pos="4707255" algn="l"/>
                <a:tab pos="5042535" algn="l"/>
                <a:tab pos="5880735" algn="l"/>
              </a:tabLst>
            </a:pP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$stmt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200" dirty="0">
                <a:latin typeface="Courier New"/>
                <a:cs typeface="Courier New"/>
              </a:rPr>
              <a:t>query(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'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SELECT	*	FROM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bookshelf 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ORDER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BY</a:t>
            </a:r>
            <a:r>
              <a:rPr sz="2200" spc="-4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title'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20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2733FF"/>
                </a:solidFill>
                <a:latin typeface="Courier New"/>
                <a:cs typeface="Courier New"/>
              </a:rPr>
              <a:t>&lt;table&gt;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2733FF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 marL="1353820">
              <a:spcBef>
                <a:spcPts val="360"/>
              </a:spcBef>
            </a:pPr>
            <a:r>
              <a:rPr sz="2200" spc="-5" dirty="0">
                <a:solidFill>
                  <a:srgbClr val="2733FF"/>
                </a:solidFill>
                <a:latin typeface="Courier New"/>
                <a:cs typeface="Courier New"/>
              </a:rPr>
              <a:t>&lt;th&gt;</a:t>
            </a:r>
            <a:r>
              <a:rPr sz="2200" spc="-5" dirty="0">
                <a:latin typeface="Courier New"/>
                <a:cs typeface="Courier New"/>
              </a:rPr>
              <a:t>Title</a:t>
            </a:r>
            <a:r>
              <a:rPr sz="2200" spc="-5" dirty="0">
                <a:solidFill>
                  <a:srgbClr val="2733FF"/>
                </a:solidFill>
                <a:latin typeface="Courier New"/>
                <a:cs typeface="Courier New"/>
              </a:rPr>
              <a:t>&lt;/th&gt;&lt;th&gt;</a:t>
            </a:r>
            <a:r>
              <a:rPr sz="2200" spc="-5" dirty="0">
                <a:latin typeface="Courier New"/>
                <a:cs typeface="Courier New"/>
              </a:rPr>
              <a:t>Author</a:t>
            </a:r>
            <a:r>
              <a:rPr sz="2200" spc="-5" dirty="0">
                <a:solidFill>
                  <a:srgbClr val="2733FF"/>
                </a:solidFill>
                <a:latin typeface="Courier New"/>
                <a:cs typeface="Courier New"/>
              </a:rPr>
              <a:t>&lt;/th&gt;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2733FF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353820" marR="6040755" indent="-671195">
              <a:lnSpc>
                <a:spcPct val="113599"/>
              </a:lnSpc>
              <a:tabLst>
                <a:tab pos="2024380" algn="l"/>
                <a:tab pos="2192020" algn="l"/>
                <a:tab pos="3197860" algn="l"/>
                <a:tab pos="3700779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foreach	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$stmt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as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"&lt;tr&gt;"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353820" marR="5080">
              <a:lnSpc>
                <a:spcPct val="113599"/>
              </a:lnSpc>
              <a:tabLst>
                <a:tab pos="2192020" algn="l"/>
              </a:tabLst>
            </a:pP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"&lt;td&gt;{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['title']}&lt;/td&gt;&lt;td&gt;{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['author']}&lt;/td&gt;"</a:t>
            </a:r>
            <a:r>
              <a:rPr sz="2200" spc="-5" dirty="0">
                <a:latin typeface="Courier New"/>
                <a:cs typeface="Courier New"/>
              </a:rPr>
              <a:t>;  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"&lt;/tr&gt;"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2733FF"/>
                </a:solidFill>
                <a:latin typeface="Courier New"/>
                <a:cs typeface="Courier New"/>
              </a:rPr>
              <a:t>&lt;/table&gt;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FCEB2-CA3E-4661-8F01-1229B1FEF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491" y="292100"/>
            <a:ext cx="35998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4832" y="1822451"/>
            <a:ext cx="10923905" cy="75915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57245" marR="1027430" indent="-2052955">
              <a:lnSpc>
                <a:spcPts val="4900"/>
              </a:lnSpc>
              <a:spcBef>
                <a:spcPts val="380"/>
              </a:spcBef>
              <a:tabLst>
                <a:tab pos="4773295" algn="l"/>
                <a:tab pos="6261100" algn="l"/>
              </a:tabLst>
            </a:pPr>
            <a:r>
              <a:rPr sz="4200" spc="-190" dirty="0">
                <a:latin typeface="Arial"/>
                <a:cs typeface="Arial"/>
              </a:rPr>
              <a:t>PDOStatement </a:t>
            </a:r>
            <a:r>
              <a:rPr sz="4200" spc="-195" dirty="0">
                <a:latin typeface="Arial"/>
                <a:cs typeface="Arial"/>
              </a:rPr>
              <a:t>implements</a:t>
            </a:r>
            <a:r>
              <a:rPr sz="4200" spc="-370" dirty="0">
                <a:latin typeface="Arial"/>
                <a:cs typeface="Arial"/>
              </a:rPr>
              <a:t> </a:t>
            </a:r>
            <a:r>
              <a:rPr sz="4200" spc="-265" dirty="0">
                <a:latin typeface="Arial"/>
                <a:cs typeface="Arial"/>
              </a:rPr>
              <a:t>Traversable,  </a:t>
            </a:r>
            <a:r>
              <a:rPr sz="4200" spc="-155" dirty="0">
                <a:latin typeface="Arial"/>
                <a:cs typeface="Arial"/>
              </a:rPr>
              <a:t>which	</a:t>
            </a:r>
            <a:r>
              <a:rPr sz="4200" spc="-195" dirty="0">
                <a:latin typeface="Arial"/>
                <a:cs typeface="Arial"/>
              </a:rPr>
              <a:t>allows	</a:t>
            </a:r>
            <a:r>
              <a:rPr sz="4200" spc="-200" dirty="0">
                <a:latin typeface="Arial"/>
                <a:cs typeface="Arial"/>
              </a:rPr>
              <a:t>you</a:t>
            </a:r>
            <a:r>
              <a:rPr sz="4200" spc="-15" dirty="0">
                <a:latin typeface="Arial"/>
                <a:cs typeface="Arial"/>
              </a:rPr>
              <a:t> to:</a:t>
            </a:r>
            <a:endParaRPr sz="4200">
              <a:latin typeface="Arial"/>
              <a:cs typeface="Arial"/>
            </a:endParaRPr>
          </a:p>
          <a:p>
            <a:pPr marL="12700">
              <a:spcBef>
                <a:spcPts val="3920"/>
              </a:spcBef>
            </a:pP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$stmt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$dbh-&gt;query('SELECT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* </a:t>
            </a:r>
            <a:r>
              <a:rPr sz="2200" spc="-5" dirty="0">
                <a:solidFill>
                  <a:srgbClr val="AAAAAA"/>
                </a:solidFill>
                <a:latin typeface="Courier New"/>
                <a:cs typeface="Courier New"/>
              </a:rPr>
              <a:t>FROM bookshelf ORDER BY</a:t>
            </a:r>
            <a:r>
              <a:rPr sz="2200" spc="-6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title');</a:t>
            </a:r>
            <a:endParaRPr sz="22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&lt;table&gt;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 marL="135382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353820" marR="6040755" indent="-671195">
              <a:lnSpc>
                <a:spcPct val="113599"/>
              </a:lnSpc>
              <a:tabLst>
                <a:tab pos="2024380" algn="l"/>
                <a:tab pos="2192020" algn="l"/>
                <a:tab pos="3197860" algn="l"/>
                <a:tab pos="3700779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foreach	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$stmt	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as	</a:t>
            </a:r>
            <a:r>
              <a:rPr sz="2200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2200" dirty="0">
                <a:latin typeface="Courier New"/>
                <a:cs typeface="Courier New"/>
              </a:rPr>
              <a:t>)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"&lt;tr&gt;"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353820" marR="5080">
              <a:lnSpc>
                <a:spcPct val="113599"/>
              </a:lnSpc>
              <a:tabLst>
                <a:tab pos="2192020" algn="l"/>
              </a:tabLst>
            </a:pP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"&lt;td&gt;{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['title']}&lt;/td&gt;&lt;td&gt;{</a:t>
            </a:r>
            <a:r>
              <a:rPr sz="220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2200" spc="-5" dirty="0">
                <a:solidFill>
                  <a:srgbClr val="007A04"/>
                </a:solidFill>
                <a:latin typeface="Courier New"/>
                <a:cs typeface="Courier New"/>
              </a:rPr>
              <a:t>['author']}&lt;/td&gt;"</a:t>
            </a:r>
            <a:r>
              <a:rPr sz="2200" spc="-5" dirty="0">
                <a:latin typeface="Courier New"/>
                <a:cs typeface="Courier New"/>
              </a:rPr>
              <a:t>;  </a:t>
            </a:r>
            <a:r>
              <a:rPr sz="22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200" dirty="0">
                <a:solidFill>
                  <a:srgbClr val="007A04"/>
                </a:solidFill>
                <a:latin typeface="Courier New"/>
                <a:cs typeface="Courier New"/>
              </a:rPr>
              <a:t>"&lt;/tr&gt;"</a:t>
            </a:r>
            <a:r>
              <a:rPr sz="2200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683260">
              <a:spcBef>
                <a:spcPts val="360"/>
              </a:spcBef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60"/>
              </a:spcBef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&lt;/table&gt;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122C1-5CB3-4E79-8DF6-45BBA31A0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867" y="787400"/>
            <a:ext cx="102330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37205" algn="l"/>
                <a:tab pos="7527925" algn="l"/>
              </a:tabLst>
            </a:pPr>
            <a:r>
              <a:rPr sz="8000" spc="-130" dirty="0"/>
              <a:t>Which	</a:t>
            </a:r>
            <a:r>
              <a:rPr sz="8000" spc="-229" dirty="0"/>
              <a:t>drivers</a:t>
            </a:r>
            <a:r>
              <a:rPr sz="8000" spc="10" dirty="0"/>
              <a:t> </a:t>
            </a:r>
            <a:r>
              <a:rPr sz="8000" spc="-204" dirty="0"/>
              <a:t>do	</a:t>
            </a:r>
            <a:r>
              <a:rPr sz="8000" spc="-225" dirty="0"/>
              <a:t>I</a:t>
            </a:r>
            <a:r>
              <a:rPr sz="8000" spc="-80" dirty="0"/>
              <a:t> </a:t>
            </a:r>
            <a:r>
              <a:rPr sz="8000" spc="-969" dirty="0"/>
              <a:t>have?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3793332" y="3505201"/>
            <a:ext cx="979487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Clr>
                <a:srgbClr val="000000"/>
              </a:buClr>
              <a:buSzPct val="170000"/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000" spc="-5" dirty="0">
                <a:solidFill>
                  <a:srgbClr val="4C6085"/>
                </a:solidFill>
                <a:latin typeface="Courier New"/>
                <a:cs typeface="Courier New"/>
              </a:rPr>
              <a:t>var_dump</a:t>
            </a:r>
            <a:r>
              <a:rPr sz="3000" spc="-5" dirty="0"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3000" spc="-5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3000" spc="-5" dirty="0">
                <a:latin typeface="Courier New"/>
                <a:cs typeface="Courier New"/>
              </a:rPr>
              <a:t>getAvailableDrivers());</a:t>
            </a:r>
            <a:endParaRPr sz="3000">
              <a:latin typeface="Courier New"/>
              <a:cs typeface="Courier New"/>
            </a:endParaRPr>
          </a:p>
          <a:p>
            <a:pPr marL="584200" indent="-571500">
              <a:spcBef>
                <a:spcPts val="2600"/>
              </a:spcBef>
              <a:buSzPct val="171250"/>
              <a:buChar char="•"/>
              <a:tabLst>
                <a:tab pos="584200" algn="l"/>
                <a:tab pos="8446770" algn="l"/>
              </a:tabLst>
            </a:pPr>
            <a:r>
              <a:rPr sz="4000" spc="-114" dirty="0">
                <a:latin typeface="Arial"/>
                <a:cs typeface="Arial"/>
              </a:rPr>
              <a:t>If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330" dirty="0">
                <a:latin typeface="Arial"/>
                <a:cs typeface="Arial"/>
              </a:rPr>
              <a:t>y</a:t>
            </a:r>
            <a:r>
              <a:rPr sz="4000" spc="-20" dirty="0">
                <a:latin typeface="Arial"/>
                <a:cs typeface="Arial"/>
              </a:rPr>
              <a:t>o</a:t>
            </a:r>
            <a:r>
              <a:rPr sz="4000" spc="-225" dirty="0">
                <a:latin typeface="Arial"/>
                <a:cs typeface="Arial"/>
              </a:rPr>
              <a:t>u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90" dirty="0">
                <a:latin typeface="Arial"/>
                <a:cs typeface="Arial"/>
              </a:rPr>
              <a:t>d</a:t>
            </a:r>
            <a:r>
              <a:rPr sz="4000" spc="-20" dirty="0">
                <a:latin typeface="Arial"/>
                <a:cs typeface="Arial"/>
              </a:rPr>
              <a:t>o</a:t>
            </a:r>
            <a:r>
              <a:rPr sz="4000" spc="-225" dirty="0">
                <a:latin typeface="Arial"/>
                <a:cs typeface="Arial"/>
              </a:rPr>
              <a:t>n</a:t>
            </a:r>
            <a:r>
              <a:rPr sz="4000" spc="-175" dirty="0">
                <a:latin typeface="Arial"/>
                <a:cs typeface="Arial"/>
              </a:rPr>
              <a:t>’</a:t>
            </a:r>
            <a:r>
              <a:rPr sz="4000" spc="22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465" dirty="0">
                <a:latin typeface="Arial"/>
                <a:cs typeface="Arial"/>
              </a:rPr>
              <a:t>s</a:t>
            </a:r>
            <a:r>
              <a:rPr sz="4000" spc="-310" dirty="0">
                <a:latin typeface="Arial"/>
                <a:cs typeface="Arial"/>
              </a:rPr>
              <a:t>ee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w</a:t>
            </a:r>
            <a:r>
              <a:rPr sz="4000" spc="-375" dirty="0">
                <a:latin typeface="Arial"/>
                <a:cs typeface="Arial"/>
              </a:rPr>
              <a:t>h</a:t>
            </a:r>
            <a:r>
              <a:rPr sz="4000" spc="-380" dirty="0">
                <a:latin typeface="Arial"/>
                <a:cs typeface="Arial"/>
              </a:rPr>
              <a:t>a</a:t>
            </a:r>
            <a:r>
              <a:rPr sz="4000" spc="22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330" dirty="0">
                <a:latin typeface="Arial"/>
                <a:cs typeface="Arial"/>
              </a:rPr>
              <a:t>y</a:t>
            </a:r>
            <a:r>
              <a:rPr sz="4000" spc="-20" dirty="0">
                <a:latin typeface="Arial"/>
                <a:cs typeface="Arial"/>
              </a:rPr>
              <a:t>o</a:t>
            </a:r>
            <a:r>
              <a:rPr sz="4000" spc="-225" dirty="0">
                <a:latin typeface="Arial"/>
                <a:cs typeface="Arial"/>
              </a:rPr>
              <a:t>u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260" dirty="0">
                <a:latin typeface="Arial"/>
                <a:cs typeface="Arial"/>
              </a:rPr>
              <a:t>nee</a:t>
            </a:r>
            <a:r>
              <a:rPr sz="4000" spc="-265" dirty="0">
                <a:latin typeface="Arial"/>
                <a:cs typeface="Arial"/>
              </a:rPr>
              <a:t>d</a:t>
            </a:r>
            <a:r>
              <a:rPr sz="4000" spc="-235" dirty="0">
                <a:latin typeface="Arial"/>
                <a:cs typeface="Arial"/>
              </a:rPr>
              <a:t>,</a:t>
            </a:r>
            <a:r>
              <a:rPr sz="4000" spc="-405" dirty="0">
                <a:latin typeface="Arial"/>
                <a:cs typeface="Arial"/>
              </a:rPr>
              <a:t> </a:t>
            </a:r>
            <a:r>
              <a:rPr sz="4000" spc="-225" dirty="0">
                <a:latin typeface="Arial"/>
                <a:cs typeface="Arial"/>
              </a:rPr>
              <a:t>check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225" dirty="0">
                <a:latin typeface="Arial"/>
                <a:cs typeface="Arial"/>
              </a:rPr>
              <a:t>ph</a:t>
            </a:r>
            <a:r>
              <a:rPr sz="4000" spc="-345" dirty="0">
                <a:latin typeface="Arial"/>
                <a:cs typeface="Arial"/>
              </a:rPr>
              <a:t>p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120" dirty="0">
                <a:latin typeface="Arial"/>
                <a:cs typeface="Arial"/>
              </a:rPr>
              <a:t>ni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48DF5-F5D9-4EFA-82DD-A65CD7E9A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491" y="393700"/>
            <a:ext cx="35998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543" y="2057400"/>
            <a:ext cx="67506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09615" algn="l"/>
              </a:tabLst>
            </a:pPr>
            <a:r>
              <a:rPr sz="4200" spc="-665" dirty="0">
                <a:latin typeface="Arial"/>
                <a:cs typeface="Arial"/>
              </a:rPr>
              <a:t>P</a:t>
            </a:r>
            <a:r>
              <a:rPr sz="4200" spc="150" dirty="0">
                <a:latin typeface="Arial"/>
                <a:cs typeface="Arial"/>
              </a:rPr>
              <a:t>DO</a:t>
            </a:r>
            <a:r>
              <a:rPr sz="4200" spc="-254" dirty="0">
                <a:latin typeface="Arial"/>
                <a:cs typeface="Arial"/>
              </a:rPr>
              <a:t>::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65" dirty="0">
                <a:latin typeface="Arial"/>
                <a:cs typeface="Arial"/>
              </a:rPr>
              <a:t>ETCH</a:t>
            </a:r>
            <a:r>
              <a:rPr sz="4200" spc="-140" dirty="0">
                <a:latin typeface="Arial"/>
                <a:cs typeface="Arial"/>
              </a:rPr>
              <a:t>_</a:t>
            </a:r>
            <a:r>
              <a:rPr sz="4200" spc="-125" dirty="0">
                <a:latin typeface="Arial"/>
                <a:cs typeface="Arial"/>
              </a:rPr>
              <a:t>BO</a:t>
            </a:r>
            <a:r>
              <a:rPr sz="4200" spc="90" dirty="0">
                <a:latin typeface="Arial"/>
                <a:cs typeface="Arial"/>
              </a:rPr>
              <a:t>U</a:t>
            </a:r>
            <a:r>
              <a:rPr sz="4200" spc="85" dirty="0">
                <a:latin typeface="Arial"/>
                <a:cs typeface="Arial"/>
              </a:rPr>
              <a:t>N</a:t>
            </a:r>
            <a:r>
              <a:rPr sz="4200" spc="114" dirty="0">
                <a:latin typeface="Arial"/>
                <a:cs typeface="Arial"/>
              </a:rPr>
              <a:t>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175" dirty="0">
                <a:latin typeface="Arial"/>
                <a:cs typeface="Arial"/>
              </a:rPr>
              <a:t>ck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431" y="3460750"/>
            <a:ext cx="11915140" cy="5511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  <a:tabLst>
                <a:tab pos="927100" algn="l"/>
                <a:tab pos="1231900" algn="l"/>
                <a:tab pos="4280535" algn="l"/>
                <a:tab pos="7785734" algn="l"/>
              </a:tabLst>
            </a:pP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$stmt	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query(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SELECT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id, title,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author</a:t>
            </a:r>
            <a:r>
              <a:rPr sz="20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FROM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bookshelf 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ORDER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BY</a:t>
            </a:r>
            <a:r>
              <a:rPr sz="2000" spc="-5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title'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4127500" algn="l"/>
              </a:tabLst>
            </a:pP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bindColumn(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'title'</a:t>
            </a:r>
            <a:r>
              <a:rPr sz="2000" spc="-5" dirty="0">
                <a:latin typeface="Courier New"/>
                <a:cs typeface="Courier New"/>
              </a:rPr>
              <a:t>,	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00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4280535" algn="l"/>
              </a:tabLst>
            </a:pP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bindColumn(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'author'</a:t>
            </a:r>
            <a:r>
              <a:rPr sz="2000" spc="-5" dirty="0">
                <a:latin typeface="Courier New"/>
                <a:cs typeface="Courier New"/>
              </a:rPr>
              <a:t>,	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2733FF"/>
                </a:solidFill>
                <a:latin typeface="Courier New"/>
                <a:cs typeface="Courier New"/>
              </a:rPr>
              <a:t>&lt;table&gt;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2733FF"/>
                </a:solidFill>
                <a:latin typeface="Courier New"/>
                <a:cs typeface="Courier New"/>
              </a:rPr>
              <a:t>&lt;tr&gt;</a:t>
            </a:r>
            <a:endParaRPr sz="2000">
              <a:latin typeface="Courier New"/>
              <a:cs typeface="Courier New"/>
            </a:endParaRPr>
          </a:p>
          <a:p>
            <a:pPr marL="1231900">
              <a:spcBef>
                <a:spcPts val="300"/>
              </a:spcBef>
            </a:pPr>
            <a:r>
              <a:rPr sz="2000" spc="-5" dirty="0">
                <a:solidFill>
                  <a:srgbClr val="2733FF"/>
                </a:solidFill>
                <a:latin typeface="Courier New"/>
                <a:cs typeface="Courier New"/>
              </a:rPr>
              <a:t>&lt;th&gt;</a:t>
            </a:r>
            <a:r>
              <a:rPr sz="2000" spc="-5" dirty="0">
                <a:latin typeface="Courier New"/>
                <a:cs typeface="Courier New"/>
              </a:rPr>
              <a:t>Title</a:t>
            </a:r>
            <a:r>
              <a:rPr sz="2000" spc="-5" dirty="0">
                <a:solidFill>
                  <a:srgbClr val="2733FF"/>
                </a:solidFill>
                <a:latin typeface="Courier New"/>
                <a:cs typeface="Courier New"/>
              </a:rPr>
              <a:t>&lt;/th&gt;&lt;th&gt;</a:t>
            </a:r>
            <a:r>
              <a:rPr sz="2000" spc="-5" dirty="0">
                <a:latin typeface="Courier New"/>
                <a:cs typeface="Courier New"/>
              </a:rPr>
              <a:t>Author</a:t>
            </a:r>
            <a:r>
              <a:rPr sz="2000" spc="-5" dirty="0">
                <a:solidFill>
                  <a:srgbClr val="2733FF"/>
                </a:solidFill>
                <a:latin typeface="Courier New"/>
                <a:cs typeface="Courier New"/>
              </a:rPr>
              <a:t>&lt;/th&gt;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2733FF"/>
                </a:solidFill>
                <a:latin typeface="Courier New"/>
                <a:cs typeface="Courier New"/>
              </a:rPr>
              <a:t>&lt;/tr&gt;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31900" marR="5187315" indent="-610235">
              <a:lnSpc>
                <a:spcPct val="112500"/>
              </a:lnSpc>
              <a:tabLst>
                <a:tab pos="1536700" algn="l"/>
                <a:tab pos="1993900" algn="l"/>
              </a:tabLst>
            </a:pP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while	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fetch(</a:t>
            </a:r>
            <a:r>
              <a:rPr sz="200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000" spc="-5" dirty="0">
                <a:solidFill>
                  <a:srgbClr val="D21F08"/>
                </a:solidFill>
                <a:latin typeface="Courier New"/>
                <a:cs typeface="Courier New"/>
              </a:rPr>
              <a:t>FETCH_BOUND</a:t>
            </a:r>
            <a:r>
              <a:rPr sz="2000" spc="-5" dirty="0">
                <a:latin typeface="Courier New"/>
                <a:cs typeface="Courier New"/>
              </a:rPr>
              <a:t>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"&lt;tr&gt;"</a:t>
            </a:r>
            <a:r>
              <a:rPr sz="200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31900" marR="4730115">
              <a:lnSpc>
                <a:spcPct val="112500"/>
              </a:lnSpc>
              <a:tabLst>
                <a:tab pos="1993900" algn="l"/>
              </a:tabLst>
            </a:pPr>
            <a:r>
              <a:rPr sz="20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"&lt;td&gt;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&lt;/td&gt;&lt;td&gt;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&lt;/td&gt;"</a:t>
            </a:r>
            <a:r>
              <a:rPr sz="2000" spc="-5" dirty="0">
                <a:latin typeface="Courier New"/>
                <a:cs typeface="Courier New"/>
              </a:rPr>
              <a:t>;  </a:t>
            </a:r>
            <a:r>
              <a:rPr sz="20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"&lt;/tr&gt;"</a:t>
            </a:r>
            <a:r>
              <a:rPr sz="200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2733FF"/>
                </a:solidFill>
                <a:latin typeface="Courier New"/>
                <a:cs typeface="Courier New"/>
              </a:rPr>
              <a:t>&lt;/table&gt;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FC2D-F838-49E3-B00B-2F9496E30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491" y="393700"/>
            <a:ext cx="35998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543" y="2057400"/>
            <a:ext cx="67506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09615" algn="l"/>
              </a:tabLst>
            </a:pPr>
            <a:r>
              <a:rPr sz="4200" spc="-665" dirty="0">
                <a:latin typeface="Arial"/>
                <a:cs typeface="Arial"/>
              </a:rPr>
              <a:t>P</a:t>
            </a:r>
            <a:r>
              <a:rPr sz="4200" spc="150" dirty="0">
                <a:latin typeface="Arial"/>
                <a:cs typeface="Arial"/>
              </a:rPr>
              <a:t>DO</a:t>
            </a:r>
            <a:r>
              <a:rPr sz="4200" spc="-254" dirty="0">
                <a:latin typeface="Arial"/>
                <a:cs typeface="Arial"/>
              </a:rPr>
              <a:t>::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65" dirty="0">
                <a:latin typeface="Arial"/>
                <a:cs typeface="Arial"/>
              </a:rPr>
              <a:t>ETCH</a:t>
            </a:r>
            <a:r>
              <a:rPr sz="4200" spc="-140" dirty="0">
                <a:latin typeface="Arial"/>
                <a:cs typeface="Arial"/>
              </a:rPr>
              <a:t>_</a:t>
            </a:r>
            <a:r>
              <a:rPr sz="4200" spc="-125" dirty="0">
                <a:latin typeface="Arial"/>
                <a:cs typeface="Arial"/>
              </a:rPr>
              <a:t>BO</a:t>
            </a:r>
            <a:r>
              <a:rPr sz="4200" spc="90" dirty="0">
                <a:latin typeface="Arial"/>
                <a:cs typeface="Arial"/>
              </a:rPr>
              <a:t>U</a:t>
            </a:r>
            <a:r>
              <a:rPr sz="4200" spc="85" dirty="0">
                <a:latin typeface="Arial"/>
                <a:cs typeface="Arial"/>
              </a:rPr>
              <a:t>N</a:t>
            </a:r>
            <a:r>
              <a:rPr sz="4200" spc="114" dirty="0">
                <a:latin typeface="Arial"/>
                <a:cs typeface="Arial"/>
              </a:rPr>
              <a:t>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175" dirty="0">
                <a:latin typeface="Arial"/>
                <a:cs typeface="Arial"/>
              </a:rPr>
              <a:t>ck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431" y="3460750"/>
            <a:ext cx="11915140" cy="5511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  <a:tabLst>
                <a:tab pos="927100" algn="l"/>
                <a:tab pos="1231900" algn="l"/>
                <a:tab pos="4280535" algn="l"/>
                <a:tab pos="7785734" algn="l"/>
              </a:tabLst>
            </a:pP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$stmt	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query(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SELECT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id, title,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author</a:t>
            </a:r>
            <a:r>
              <a:rPr sz="2000" spc="5" dirty="0">
                <a:solidFill>
                  <a:srgbClr val="007A0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FROM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bookshelf 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ORDER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BY</a:t>
            </a:r>
            <a:r>
              <a:rPr sz="2000" spc="-5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title'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4127500" algn="l"/>
              </a:tabLst>
            </a:pP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bindColumn(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'title'</a:t>
            </a:r>
            <a:r>
              <a:rPr sz="2000" spc="-5" dirty="0">
                <a:latin typeface="Courier New"/>
                <a:cs typeface="Courier New"/>
              </a:rPr>
              <a:t>,	</a:t>
            </a:r>
            <a:r>
              <a:rPr sz="2000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00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  <a:tabLst>
                <a:tab pos="4280535" algn="l"/>
              </a:tabLst>
            </a:pP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bindColumn(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'author'</a:t>
            </a:r>
            <a:r>
              <a:rPr sz="2000" spc="-5" dirty="0">
                <a:latin typeface="Courier New"/>
                <a:cs typeface="Courier New"/>
              </a:rPr>
              <a:t>,	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&lt;table&gt;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&lt;tr&gt;</a:t>
            </a:r>
            <a:endParaRPr sz="2000">
              <a:latin typeface="Courier New"/>
              <a:cs typeface="Courier New"/>
            </a:endParaRPr>
          </a:p>
          <a:p>
            <a:pPr marL="12319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&lt;/tr&gt;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31900" marR="5187950" indent="-610235">
              <a:lnSpc>
                <a:spcPct val="112500"/>
              </a:lnSpc>
            </a:pP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while ($stmt-&gt;fetch(PDO::FETCH_BOUND))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echo</a:t>
            </a:r>
            <a:r>
              <a:rPr sz="2000" spc="-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"&lt;tr&gt;";</a:t>
            </a:r>
            <a:endParaRPr sz="2000">
              <a:latin typeface="Courier New"/>
              <a:cs typeface="Courier New"/>
            </a:endParaRPr>
          </a:p>
          <a:p>
            <a:pPr marL="1231900" marR="4730115">
              <a:lnSpc>
                <a:spcPct val="112500"/>
              </a:lnSpc>
            </a:pP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echo</a:t>
            </a:r>
            <a:r>
              <a:rPr sz="2000" spc="-1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"&lt;td&gt;$title&lt;/td&gt;&lt;td&gt;$author&lt;/td&gt;";  </a:t>
            </a:r>
            <a:r>
              <a:rPr sz="2000" spc="-5" dirty="0">
                <a:solidFill>
                  <a:srgbClr val="C0C0C0"/>
                </a:solidFill>
                <a:latin typeface="Courier New"/>
                <a:cs typeface="Courier New"/>
              </a:rPr>
              <a:t>echo</a:t>
            </a:r>
            <a:r>
              <a:rPr sz="2000" spc="-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"&lt;/tr&gt;";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C0C0C0"/>
                </a:solidFill>
                <a:latin typeface="Courier New"/>
                <a:cs typeface="Courier New"/>
              </a:rPr>
              <a:t>&lt;/table&gt;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0FED8-83EC-4126-802F-44D9C51CE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491" y="393700"/>
            <a:ext cx="35998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320" dirty="0"/>
              <a:t>F</a:t>
            </a:r>
            <a:r>
              <a:rPr spc="-245" dirty="0"/>
              <a:t>etchi</a:t>
            </a:r>
            <a:r>
              <a:rPr spc="-78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543" y="2057400"/>
            <a:ext cx="67506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09615" algn="l"/>
              </a:tabLst>
            </a:pPr>
            <a:r>
              <a:rPr sz="4200" spc="-665" dirty="0">
                <a:latin typeface="Arial"/>
                <a:cs typeface="Arial"/>
              </a:rPr>
              <a:t>P</a:t>
            </a:r>
            <a:r>
              <a:rPr sz="4200" spc="150" dirty="0">
                <a:latin typeface="Arial"/>
                <a:cs typeface="Arial"/>
              </a:rPr>
              <a:t>DO</a:t>
            </a:r>
            <a:r>
              <a:rPr sz="4200" spc="-254" dirty="0">
                <a:latin typeface="Arial"/>
                <a:cs typeface="Arial"/>
              </a:rPr>
              <a:t>::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65" dirty="0">
                <a:latin typeface="Arial"/>
                <a:cs typeface="Arial"/>
              </a:rPr>
              <a:t>ETCH</a:t>
            </a:r>
            <a:r>
              <a:rPr sz="4200" spc="-140" dirty="0">
                <a:latin typeface="Arial"/>
                <a:cs typeface="Arial"/>
              </a:rPr>
              <a:t>_</a:t>
            </a:r>
            <a:r>
              <a:rPr sz="4200" spc="-125" dirty="0">
                <a:latin typeface="Arial"/>
                <a:cs typeface="Arial"/>
              </a:rPr>
              <a:t>BO</a:t>
            </a:r>
            <a:r>
              <a:rPr sz="4200" spc="90" dirty="0">
                <a:latin typeface="Arial"/>
                <a:cs typeface="Arial"/>
              </a:rPr>
              <a:t>U</a:t>
            </a:r>
            <a:r>
              <a:rPr sz="4200" spc="85" dirty="0">
                <a:latin typeface="Arial"/>
                <a:cs typeface="Arial"/>
              </a:rPr>
              <a:t>N</a:t>
            </a:r>
            <a:r>
              <a:rPr sz="4200" spc="114" dirty="0">
                <a:latin typeface="Arial"/>
                <a:cs typeface="Arial"/>
              </a:rPr>
              <a:t>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175" dirty="0">
                <a:latin typeface="Arial"/>
                <a:cs typeface="Arial"/>
              </a:rPr>
              <a:t>ck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432" y="3460750"/>
            <a:ext cx="11913235" cy="5511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$stmt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$dbh-&gt;query('SELECT id, title, author FROM bookshelf ORDER BY</a:t>
            </a:r>
            <a:r>
              <a:rPr sz="2000" spc="-65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title');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$stmt-&gt;bindColumn('title',</a:t>
            </a:r>
            <a:r>
              <a:rPr sz="20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$title);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spc="-5" dirty="0">
                <a:solidFill>
                  <a:srgbClr val="AAAAAA"/>
                </a:solidFill>
                <a:latin typeface="Courier New"/>
                <a:cs typeface="Courier New"/>
              </a:rPr>
              <a:t>$stmt-&gt;bindColumn('author',</a:t>
            </a:r>
            <a:r>
              <a:rPr sz="2000" spc="-10" dirty="0">
                <a:solidFill>
                  <a:srgbClr val="AAAA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$author);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&lt;table&gt;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&lt;tr&gt;</a:t>
            </a:r>
            <a:endParaRPr sz="2000">
              <a:latin typeface="Courier New"/>
              <a:cs typeface="Courier New"/>
            </a:endParaRPr>
          </a:p>
          <a:p>
            <a:pPr marL="12319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&lt;/tr&gt;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31900" marR="5186045" indent="-610235">
              <a:lnSpc>
                <a:spcPct val="112500"/>
              </a:lnSpc>
              <a:tabLst>
                <a:tab pos="1536700" algn="l"/>
                <a:tab pos="1993900" algn="l"/>
              </a:tabLst>
            </a:pP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while	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$stmt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2000" spc="-5" dirty="0">
                <a:latin typeface="Courier New"/>
                <a:cs typeface="Courier New"/>
              </a:rPr>
              <a:t>fetch(</a:t>
            </a:r>
            <a:r>
              <a:rPr sz="200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2000" spc="-5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2000" spc="-5" dirty="0">
                <a:solidFill>
                  <a:srgbClr val="D21F08"/>
                </a:solidFill>
                <a:latin typeface="Courier New"/>
                <a:cs typeface="Courier New"/>
              </a:rPr>
              <a:t>FETCH_BOUND</a:t>
            </a:r>
            <a:r>
              <a:rPr sz="2000" spc="-5" dirty="0">
                <a:latin typeface="Courier New"/>
                <a:cs typeface="Courier New"/>
              </a:rPr>
              <a:t>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"&lt;tr&gt;"</a:t>
            </a:r>
            <a:r>
              <a:rPr sz="200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31900" marR="4728210">
              <a:lnSpc>
                <a:spcPct val="112500"/>
              </a:lnSpc>
              <a:tabLst>
                <a:tab pos="1993900" algn="l"/>
              </a:tabLst>
            </a:pPr>
            <a:r>
              <a:rPr sz="20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"&lt;td&gt;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$title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&lt;/td&gt;&lt;td&gt;</a:t>
            </a:r>
            <a:r>
              <a:rPr sz="2000" spc="-5" dirty="0">
                <a:solidFill>
                  <a:srgbClr val="3C96A6"/>
                </a:solidFill>
                <a:latin typeface="Courier New"/>
                <a:cs typeface="Courier New"/>
              </a:rPr>
              <a:t>$author</a:t>
            </a:r>
            <a:r>
              <a:rPr sz="2000" spc="-5" dirty="0">
                <a:solidFill>
                  <a:srgbClr val="007A04"/>
                </a:solidFill>
                <a:latin typeface="Courier New"/>
                <a:cs typeface="Courier New"/>
              </a:rPr>
              <a:t>&lt;/td&gt;"</a:t>
            </a:r>
            <a:r>
              <a:rPr sz="2000" spc="-5" dirty="0">
                <a:latin typeface="Courier New"/>
                <a:cs typeface="Courier New"/>
              </a:rPr>
              <a:t>;  </a:t>
            </a:r>
            <a:r>
              <a:rPr sz="2000" dirty="0">
                <a:solidFill>
                  <a:srgbClr val="4C6085"/>
                </a:solidFill>
                <a:latin typeface="Courier New"/>
                <a:cs typeface="Courier New"/>
              </a:rPr>
              <a:t>echo	</a:t>
            </a:r>
            <a:r>
              <a:rPr sz="2000" dirty="0">
                <a:solidFill>
                  <a:srgbClr val="007A04"/>
                </a:solidFill>
                <a:latin typeface="Courier New"/>
                <a:cs typeface="Courier New"/>
              </a:rPr>
              <a:t>"&lt;/tr&gt;"</a:t>
            </a:r>
            <a:r>
              <a:rPr sz="200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300"/>
              </a:spcBef>
            </a:pPr>
            <a:r>
              <a:rPr sz="2000" dirty="0">
                <a:solidFill>
                  <a:srgbClr val="AAAAAA"/>
                </a:solidFill>
                <a:latin typeface="Courier New"/>
                <a:cs typeface="Courier New"/>
              </a:rPr>
              <a:t>&lt;/table&gt;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6D4CF-8D42-49E0-8A58-58C7E6FEA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851" y="4208669"/>
            <a:ext cx="10322560" cy="133626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lang="en-US" spc="-355" dirty="0"/>
              <a:t>CRUD Operations</a:t>
            </a:r>
            <a:endParaRPr spc="-360" dirty="0"/>
          </a:p>
        </p:txBody>
      </p:sp>
    </p:spTree>
    <p:extLst>
      <p:ext uri="{BB962C8B-B14F-4D97-AF65-F5344CB8AC3E}">
        <p14:creationId xmlns:p14="http://schemas.microsoft.com/office/powerpoint/2010/main" val="230711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81D-12F1-4BE3-B443-08195DDE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78" y="381000"/>
            <a:ext cx="9334505" cy="1292662"/>
          </a:xfrm>
        </p:spPr>
        <p:txBody>
          <a:bodyPr/>
          <a:lstStyle/>
          <a:p>
            <a:pPr algn="ctr"/>
            <a:r>
              <a:rPr lang="en-US" dirty="0"/>
              <a:t>Select 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BC46-C9D1-4421-B3B4-05B94857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1999931"/>
            <a:ext cx="7214754" cy="73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51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81D-12F1-4BE3-B443-08195DDE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78" y="381000"/>
            <a:ext cx="9334505" cy="1292662"/>
          </a:xfrm>
        </p:spPr>
        <p:txBody>
          <a:bodyPr/>
          <a:lstStyle/>
          <a:p>
            <a:pPr algn="ctr"/>
            <a:r>
              <a:rPr lang="en-US" dirty="0"/>
              <a:t>Select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023EA-3B24-49DC-BCAC-C62F9237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68" y="2133600"/>
            <a:ext cx="11328525" cy="64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1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81D-12F1-4BE3-B443-08195DDE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78" y="381000"/>
            <a:ext cx="9334505" cy="1292662"/>
          </a:xfrm>
        </p:spPr>
        <p:txBody>
          <a:bodyPr/>
          <a:lstStyle/>
          <a:p>
            <a:pPr algn="ctr"/>
            <a:r>
              <a:rPr lang="en-US" dirty="0"/>
              <a:t>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DA3D2-87DF-4DB3-B815-BB74A43E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8" y="1680589"/>
            <a:ext cx="1513750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8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81D-12F1-4BE3-B443-08195DDE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78" y="381000"/>
            <a:ext cx="9334505" cy="1292662"/>
          </a:xfrm>
        </p:spPr>
        <p:txBody>
          <a:bodyPr/>
          <a:lstStyle/>
          <a:p>
            <a:pPr algn="ctr"/>
            <a:r>
              <a:rPr lang="en-US" dirty="0"/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F2092-B1E5-4F63-A561-C495EC30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05" y="2122113"/>
            <a:ext cx="11677652" cy="72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2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81D-12F1-4BE3-B443-08195DDE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78" y="381000"/>
            <a:ext cx="9334505" cy="1292662"/>
          </a:xfrm>
        </p:spPr>
        <p:txBody>
          <a:bodyPr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1AFEC-2466-47F1-B83F-DFBFCBEE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86" y="1905000"/>
            <a:ext cx="1155909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829" y="787400"/>
            <a:ext cx="9908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0" spc="-165" dirty="0"/>
              <a:t>Working </a:t>
            </a:r>
            <a:r>
              <a:rPr sz="8000" spc="-20" dirty="0"/>
              <a:t>with</a:t>
            </a:r>
            <a:r>
              <a:rPr sz="8000" spc="125" dirty="0"/>
              <a:t> </a:t>
            </a:r>
            <a:r>
              <a:rPr sz="8000" spc="-665" dirty="0"/>
              <a:t>databases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3793331" y="2946401"/>
            <a:ext cx="9227820" cy="37903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300" dirty="0">
                <a:latin typeface="Arial"/>
                <a:cs typeface="Arial"/>
              </a:rPr>
              <a:t>Solved </a:t>
            </a:r>
            <a:r>
              <a:rPr sz="4200" spc="-150" dirty="0">
                <a:latin typeface="Arial"/>
                <a:cs typeface="Arial"/>
              </a:rPr>
              <a:t>problem, </a:t>
            </a:r>
            <a:r>
              <a:rPr sz="4200" spc="-200" dirty="0">
                <a:latin typeface="Arial"/>
                <a:cs typeface="Arial"/>
              </a:rPr>
              <a:t>you </a:t>
            </a:r>
            <a:r>
              <a:rPr sz="4200" spc="-80" dirty="0">
                <a:latin typeface="Arial"/>
                <a:cs typeface="Arial"/>
              </a:rPr>
              <a:t>don’t </a:t>
            </a:r>
            <a:r>
              <a:rPr sz="4200" spc="-400" dirty="0">
                <a:latin typeface="Arial"/>
                <a:cs typeface="Arial"/>
              </a:rPr>
              <a:t>have </a:t>
            </a:r>
            <a:r>
              <a:rPr sz="4200" spc="100" dirty="0">
                <a:latin typeface="Arial"/>
                <a:cs typeface="Arial"/>
              </a:rPr>
              <a:t>to </a:t>
            </a:r>
            <a:r>
              <a:rPr sz="4200" spc="20" dirty="0">
                <a:latin typeface="Arial"/>
                <a:cs typeface="Arial"/>
              </a:rPr>
              <a:t>write  </a:t>
            </a:r>
            <a:r>
              <a:rPr sz="4200" spc="-245" dirty="0">
                <a:latin typeface="Arial"/>
                <a:cs typeface="Arial"/>
              </a:rPr>
              <a:t>anything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60" dirty="0">
                <a:latin typeface="Arial"/>
                <a:cs typeface="Arial"/>
              </a:rPr>
              <a:t>yourself</a:t>
            </a:r>
            <a:endParaRPr sz="4200">
              <a:latin typeface="Arial"/>
              <a:cs typeface="Arial"/>
            </a:endParaRPr>
          </a:p>
          <a:p>
            <a:pPr marL="584200" indent="-571500">
              <a:spcBef>
                <a:spcPts val="232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60" dirty="0">
                <a:latin typeface="Arial"/>
                <a:cs typeface="Arial"/>
              </a:rPr>
              <a:t>CRUD </a:t>
            </a:r>
            <a:r>
              <a:rPr sz="4200" spc="-254" dirty="0">
                <a:latin typeface="Arial"/>
                <a:cs typeface="Arial"/>
              </a:rPr>
              <a:t>is </a:t>
            </a:r>
            <a:r>
              <a:rPr sz="4200" spc="-114" dirty="0">
                <a:latin typeface="Arial"/>
                <a:cs typeface="Arial"/>
              </a:rPr>
              <a:t>the </a:t>
            </a:r>
            <a:r>
              <a:rPr sz="4200" spc="-405" dirty="0">
                <a:latin typeface="Arial"/>
                <a:cs typeface="Arial"/>
              </a:rPr>
              <a:t>easy</a:t>
            </a:r>
            <a:r>
              <a:rPr sz="4200" spc="-245" dirty="0">
                <a:latin typeface="Arial"/>
                <a:cs typeface="Arial"/>
              </a:rPr>
              <a:t> </a:t>
            </a:r>
            <a:r>
              <a:rPr sz="4200" spc="-55" dirty="0">
                <a:latin typeface="Arial"/>
                <a:cs typeface="Arial"/>
              </a:rPr>
              <a:t>part</a:t>
            </a:r>
            <a:endParaRPr sz="4200">
              <a:latin typeface="Arial"/>
              <a:cs typeface="Arial"/>
            </a:endParaRPr>
          </a:p>
          <a:p>
            <a:pPr marL="584200" marR="12446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65" dirty="0">
                <a:latin typeface="Arial"/>
                <a:cs typeface="Arial"/>
              </a:rPr>
              <a:t>Creating </a:t>
            </a:r>
            <a:r>
              <a:rPr sz="4200" spc="-275" dirty="0">
                <a:latin typeface="Arial"/>
                <a:cs typeface="Arial"/>
              </a:rPr>
              <a:t>clean, </a:t>
            </a:r>
            <a:r>
              <a:rPr sz="4200" spc="-229" dirty="0">
                <a:latin typeface="Arial"/>
                <a:cs typeface="Arial"/>
              </a:rPr>
              <a:t>maintainable </a:t>
            </a:r>
            <a:r>
              <a:rPr sz="4200" spc="-200" dirty="0">
                <a:latin typeface="Arial"/>
                <a:cs typeface="Arial"/>
              </a:rPr>
              <a:t>code </a:t>
            </a:r>
            <a:r>
              <a:rPr sz="4200" spc="-254" dirty="0">
                <a:latin typeface="Arial"/>
                <a:cs typeface="Arial"/>
              </a:rPr>
              <a:t>is </a:t>
            </a:r>
            <a:r>
              <a:rPr sz="4200" spc="-110" dirty="0">
                <a:latin typeface="Arial"/>
                <a:cs typeface="Arial"/>
              </a:rPr>
              <a:t>the  </a:t>
            </a:r>
            <a:r>
              <a:rPr sz="4200" spc="-280" dirty="0">
                <a:latin typeface="Arial"/>
                <a:cs typeface="Arial"/>
              </a:rPr>
              <a:t>challenge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D0A4D-AFEC-4FE1-BE6D-371419756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132" y="3556001"/>
            <a:ext cx="10159365" cy="256736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1115695">
              <a:lnSpc>
                <a:spcPts val="9600"/>
              </a:lnSpc>
              <a:spcBef>
                <a:spcPts val="820"/>
              </a:spcBef>
              <a:tabLst>
                <a:tab pos="3373120" algn="l"/>
              </a:tabLst>
            </a:pPr>
            <a:r>
              <a:rPr spc="-484" dirty="0"/>
              <a:t>Let’s	</a:t>
            </a:r>
            <a:r>
              <a:rPr spc="-70" dirty="0"/>
              <a:t>look </a:t>
            </a:r>
            <a:r>
              <a:rPr spc="-315" dirty="0"/>
              <a:t>at </a:t>
            </a:r>
            <a:r>
              <a:rPr spc="-545" dirty="0"/>
              <a:t>some  </a:t>
            </a:r>
            <a:r>
              <a:rPr spc="-320" dirty="0"/>
              <a:t>typical </a:t>
            </a:r>
            <a:r>
              <a:rPr spc="-285" dirty="0"/>
              <a:t>procedural</a:t>
            </a:r>
            <a:r>
              <a:rPr spc="300" dirty="0"/>
              <a:t> </a:t>
            </a:r>
            <a:r>
              <a:rPr spc="-405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DD790-2ED0-4E6A-871D-D3FB69D24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077" y="762000"/>
            <a:ext cx="86925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What </a:t>
            </a:r>
            <a:r>
              <a:rPr spc="-370" dirty="0"/>
              <a:t>we’re</a:t>
            </a:r>
            <a:r>
              <a:rPr spc="5" dirty="0"/>
              <a:t> </a:t>
            </a:r>
            <a:r>
              <a:rPr spc="-375" dirty="0"/>
              <a:t>building</a:t>
            </a:r>
          </a:p>
        </p:txBody>
      </p:sp>
      <p:sp>
        <p:nvSpPr>
          <p:cNvPr id="3" name="object 3"/>
          <p:cNvSpPr/>
          <p:nvPr/>
        </p:nvSpPr>
        <p:spPr>
          <a:xfrm>
            <a:off x="4860131" y="2921000"/>
            <a:ext cx="7620000" cy="393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EDC01-3498-420B-B177-A37F26589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'mysql:host=localhost;dbname=bookshelf'</a:t>
            </a:r>
            <a:r>
              <a:rPr sz="1650" spc="-5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'testuser'</a:t>
            </a:r>
            <a:r>
              <a:rPr sz="165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'testpass'</a:t>
            </a:r>
            <a:r>
              <a:rPr sz="165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array</a:t>
            </a:r>
            <a:r>
              <a:rPr sz="1650" dirty="0">
                <a:latin typeface="Courier New"/>
                <a:cs typeface="Courier New"/>
              </a:rPr>
              <a:t>(</a:t>
            </a:r>
            <a:endParaRPr sz="1650">
              <a:latin typeface="Courier New"/>
              <a:cs typeface="Courier New"/>
            </a:endParaRPr>
          </a:p>
          <a:p>
            <a:pPr marL="515620" marR="4153535">
              <a:lnSpc>
                <a:spcPct val="111100"/>
              </a:lnSpc>
            </a:pP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ATTR_ERRMODE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=&gt; 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ERRMODE_EXCEPTION</a:t>
            </a:r>
            <a:r>
              <a:rPr sz="1650" dirty="0">
                <a:latin typeface="Courier New"/>
                <a:cs typeface="Courier New"/>
              </a:rPr>
              <a:t>,  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ATTR_DEFAULT_FETCH_MODE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=&gt;</a:t>
            </a:r>
            <a:r>
              <a:rPr sz="1650" spc="-10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::</a:t>
            </a:r>
            <a:r>
              <a:rPr sz="1650" dirty="0">
                <a:solidFill>
                  <a:srgbClr val="D21F08"/>
                </a:solidFill>
                <a:latin typeface="Courier New"/>
                <a:cs typeface="Courier New"/>
              </a:rPr>
              <a:t>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try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 new </a:t>
            </a:r>
            <a:r>
              <a:rPr sz="1650" spc="-5" dirty="0">
                <a:solidFill>
                  <a:srgbClr val="8090E5"/>
                </a:solidFill>
                <a:latin typeface="Courier New"/>
                <a:cs typeface="Courier New"/>
              </a:rPr>
              <a:t>PDO</a:t>
            </a:r>
            <a:r>
              <a:rPr sz="1650" spc="-5" dirty="0">
                <a:latin typeface="Courier New"/>
                <a:cs typeface="Courier New"/>
              </a:rPr>
              <a:t>(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$dsn</a:t>
            </a:r>
            <a:r>
              <a:rPr sz="1650" spc="-5" dirty="0"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$username</a:t>
            </a:r>
            <a:r>
              <a:rPr sz="1650" dirty="0"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$password</a:t>
            </a:r>
            <a:r>
              <a:rPr sz="1650" dirty="0">
                <a:latin typeface="Courier New"/>
                <a:cs typeface="Courier New"/>
              </a:rPr>
              <a:t>,</a:t>
            </a:r>
            <a:r>
              <a:rPr sz="1650" spc="-10" dirty="0"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$options</a:t>
            </a:r>
            <a:r>
              <a:rPr sz="1650" dirty="0"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}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catch </a:t>
            </a:r>
            <a:r>
              <a:rPr sz="1650" dirty="0">
                <a:latin typeface="Courier New"/>
                <a:cs typeface="Courier New"/>
              </a:rPr>
              <a:t>(</a:t>
            </a:r>
            <a:r>
              <a:rPr sz="1650" dirty="0">
                <a:solidFill>
                  <a:srgbClr val="8090E5"/>
                </a:solidFill>
                <a:latin typeface="Courier New"/>
                <a:cs typeface="Courier New"/>
              </a:rPr>
              <a:t>PDOException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$e</a:t>
            </a:r>
            <a:r>
              <a:rPr sz="1650" dirty="0">
                <a:latin typeface="Courier New"/>
                <a:cs typeface="Courier New"/>
              </a:rPr>
              <a:t>)</a:t>
            </a:r>
            <a:r>
              <a:rPr sz="1650" spc="-1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025">
              <a:lnSpc>
                <a:spcPct val="111100"/>
              </a:lnSpc>
            </a:pP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'Error!: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'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.</a:t>
            </a:r>
            <a:r>
              <a:rPr sz="165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$e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1650" dirty="0">
                <a:latin typeface="Courier New"/>
                <a:cs typeface="Courier New"/>
              </a:rPr>
              <a:t>getMessage(); 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die</a:t>
            </a:r>
            <a:r>
              <a:rPr sz="1650" dirty="0">
                <a:latin typeface="Courier New"/>
                <a:cs typeface="Courier New"/>
              </a:rPr>
              <a:t>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0080FF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0080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80FF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$dbh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1650" spc="-5" dirty="0">
                <a:latin typeface="Courier New"/>
                <a:cs typeface="Courier New"/>
              </a:rPr>
              <a:t>query(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'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SELECT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* FROM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bookshelf 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ORDER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BY</a:t>
            </a:r>
            <a:r>
              <a:rPr sz="1650" spc="5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title'</a:t>
            </a:r>
            <a:r>
              <a:rPr sz="1650" spc="-5" dirty="0">
                <a:latin typeface="Courier New"/>
                <a:cs typeface="Courier New"/>
              </a:rPr>
              <a:t>)</a:t>
            </a:r>
            <a:r>
              <a:rPr sz="1650" spc="-5" dirty="0">
                <a:solidFill>
                  <a:srgbClr val="0433FF"/>
                </a:solidFill>
                <a:latin typeface="Courier New"/>
                <a:cs typeface="Courier New"/>
              </a:rPr>
              <a:t>-&gt;</a:t>
            </a:r>
            <a:r>
              <a:rPr sz="1650" spc="-5" dirty="0">
                <a:latin typeface="Courier New"/>
                <a:cs typeface="Courier New"/>
              </a:rPr>
              <a:t>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&lt;th&gt;</a:t>
            </a:r>
            <a:r>
              <a:rPr sz="1650" dirty="0">
                <a:latin typeface="Courier New"/>
                <a:cs typeface="Courier New"/>
              </a:rPr>
              <a:t>Title</a:t>
            </a: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&lt;/th&gt;&lt;th&gt;</a:t>
            </a:r>
            <a:r>
              <a:rPr sz="1650" dirty="0">
                <a:latin typeface="Courier New"/>
                <a:cs typeface="Courier New"/>
              </a:rPr>
              <a:t>Author</a:t>
            </a: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3865" indent="-503555">
              <a:lnSpc>
                <a:spcPct val="111100"/>
              </a:lnSpc>
            </a:pP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foreach </a:t>
            </a:r>
            <a:r>
              <a:rPr sz="1650" dirty="0">
                <a:latin typeface="Courier New"/>
                <a:cs typeface="Courier New"/>
              </a:rPr>
              <a:t>(</a:t>
            </a:r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as 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1650" spc="-5" dirty="0">
                <a:latin typeface="Courier New"/>
                <a:cs typeface="Courier New"/>
              </a:rPr>
              <a:t>)</a:t>
            </a:r>
            <a:r>
              <a:rPr sz="1650" spc="-8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  </a:t>
            </a: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4C6085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7A04"/>
                </a:solidFill>
                <a:latin typeface="Courier New"/>
                <a:cs typeface="Courier New"/>
              </a:rPr>
              <a:t>"&lt;tr&gt;"</a:t>
            </a:r>
            <a:r>
              <a:rPr sz="1650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"&lt;td&gt;{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['title']}&lt;/td&gt;&lt;td&gt;{</a:t>
            </a:r>
            <a:r>
              <a:rPr sz="1650" spc="-5" dirty="0">
                <a:solidFill>
                  <a:srgbClr val="3C96A6"/>
                </a:solidFill>
                <a:latin typeface="Courier New"/>
                <a:cs typeface="Courier New"/>
              </a:rPr>
              <a:t>$row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['author']}&lt;/td&gt;"</a:t>
            </a:r>
            <a:r>
              <a:rPr sz="1650" spc="-5" dirty="0">
                <a:latin typeface="Courier New"/>
                <a:cs typeface="Courier New"/>
              </a:rPr>
              <a:t>;  </a:t>
            </a:r>
            <a:r>
              <a:rPr sz="1650" dirty="0">
                <a:solidFill>
                  <a:srgbClr val="4C6085"/>
                </a:solidFill>
                <a:latin typeface="Courier New"/>
                <a:cs typeface="Courier New"/>
              </a:rPr>
              <a:t>echo</a:t>
            </a:r>
            <a:r>
              <a:rPr sz="1650" spc="-5" dirty="0">
                <a:solidFill>
                  <a:srgbClr val="4C6085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"&lt;/tr&gt;"</a:t>
            </a:r>
            <a:r>
              <a:rPr sz="1650" spc="-5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2733FF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70CAE-CDCD-4A2F-AE7E-49AC36294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732" y="260350"/>
            <a:ext cx="10713085" cy="921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dirty="0"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dirty="0">
                <a:solidFill>
                  <a:srgbClr val="3C96A6"/>
                </a:solidFill>
                <a:latin typeface="Courier New"/>
                <a:cs typeface="Courier New"/>
              </a:rPr>
              <a:t>$dsn </a:t>
            </a: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007A04"/>
                </a:solidFill>
                <a:latin typeface="Courier New"/>
                <a:cs typeface="Courier New"/>
              </a:rPr>
              <a:t>'mysql:host=localhost;dbname=bookshelf'</a:t>
            </a:r>
            <a:r>
              <a:rPr sz="1650" spc="-5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$username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'testuser';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$password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</a:t>
            </a:r>
            <a:r>
              <a:rPr sz="1650" spc="-10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'testpass';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$options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array(</a:t>
            </a:r>
            <a:endParaRPr sz="1650">
              <a:latin typeface="Courier New"/>
              <a:cs typeface="Courier New"/>
            </a:endParaRPr>
          </a:p>
          <a:p>
            <a:pPr marL="515620" marR="4154170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PDO::ATTR_ERRMODE =&gt;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PDO::ERRMODE_EXCEPTION, 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PDO::ATTR_DEFAULT_FETCH_MODE =&gt;</a:t>
            </a:r>
            <a:r>
              <a:rPr sz="1650" spc="-9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PDO::FETCH_ASSOC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try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$dbh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new PDO($dsn, $username, $password,</a:t>
            </a:r>
            <a:r>
              <a:rPr sz="1650" spc="-2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$options);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}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catch (PDOException $e)</a:t>
            </a:r>
            <a:r>
              <a:rPr sz="1650" spc="-2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5620" marR="5788660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 'Error!: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' .</a:t>
            </a:r>
            <a:r>
              <a:rPr sz="1650" spc="-10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$e-&gt;getMessage();  die();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/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// $result is an array, so we can use array functions rather than db vendor</a:t>
            </a:r>
            <a:r>
              <a:rPr sz="1650" spc="-3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functions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$result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=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$dbh-&gt;query('SELECT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*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FROM bookshelf ORDER BY</a:t>
            </a:r>
            <a:r>
              <a:rPr sz="1650" spc="-5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title')-&gt;fetchAll();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&lt;table&gt;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&lt;tr&gt;</a:t>
            </a:r>
            <a:endParaRPr sz="1650">
              <a:latin typeface="Courier New"/>
              <a:cs typeface="Courier New"/>
            </a:endParaRPr>
          </a:p>
          <a:p>
            <a:pPr marL="101854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&lt;th&gt;Title&lt;/th&gt;&lt;th&gt;Author&lt;/th&gt;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&lt;/tr&gt;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&lt;?php</a:t>
            </a:r>
            <a:endParaRPr sz="1650">
              <a:latin typeface="Courier New"/>
              <a:cs typeface="Courier New"/>
            </a:endParaRPr>
          </a:p>
          <a:p>
            <a:pPr marL="1018540" marR="6794500" indent="-503555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foreach ($result as $row)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{ 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</a:t>
            </a:r>
            <a:r>
              <a:rPr sz="1650" spc="-1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"&lt;tr&gt;";</a:t>
            </a:r>
            <a:endParaRPr sz="1650">
              <a:latin typeface="Courier New"/>
              <a:cs typeface="Courier New"/>
            </a:endParaRPr>
          </a:p>
          <a:p>
            <a:pPr marL="1018540" marR="2518410">
              <a:lnSpc>
                <a:spcPct val="111100"/>
              </a:lnSpc>
            </a:pP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</a:t>
            </a:r>
            <a:r>
              <a:rPr sz="1650" spc="-10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"&lt;td&gt;{$row['title']}&lt;/td&gt;&lt;td&gt;{$row['author']}&lt;/td&gt;";  </a:t>
            </a:r>
            <a:r>
              <a:rPr sz="1650" spc="-5" dirty="0">
                <a:solidFill>
                  <a:srgbClr val="929292"/>
                </a:solidFill>
                <a:latin typeface="Courier New"/>
                <a:cs typeface="Courier New"/>
              </a:rPr>
              <a:t>echo</a:t>
            </a:r>
            <a:r>
              <a:rPr sz="1650" spc="-1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"&lt;/tr&gt;";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1562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?&gt;</a:t>
            </a:r>
            <a:endParaRPr sz="1650"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sz="1650" dirty="0">
                <a:solidFill>
                  <a:srgbClr val="929292"/>
                </a:solidFill>
                <a:latin typeface="Courier New"/>
                <a:cs typeface="Courier New"/>
              </a:rPr>
              <a:t>&lt;/table&gt;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742E7-686D-40B6-B103-980ED107CB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931" y="381000"/>
            <a:ext cx="1178932" cy="128550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9be93d6a5d21dee9125358b66939a2d355292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2340</Words>
  <Application>Microsoft Office PowerPoint</Application>
  <PresentationFormat>Custom</PresentationFormat>
  <Paragraphs>554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Office Theme</vt:lpstr>
      <vt:lpstr>PHP 101: PDO</vt:lpstr>
      <vt:lpstr>What is PDO?</vt:lpstr>
      <vt:lpstr>Drivers include . . .</vt:lpstr>
      <vt:lpstr>Which drivers do I have?</vt:lpstr>
      <vt:lpstr>Working with databases</vt:lpstr>
      <vt:lpstr>Let’s look at some  typical procedural code</vt:lpstr>
      <vt:lpstr>What we’re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Errors and Exceptions</vt:lpstr>
      <vt:lpstr>Insert, Update, Delete</vt:lpstr>
      <vt:lpstr>Delete example</vt:lpstr>
      <vt:lpstr>Delete example</vt:lpstr>
      <vt:lpstr>Delete example</vt:lpstr>
      <vt:lpstr>Delete example</vt:lpstr>
      <vt:lpstr>In almost all cases, favor  prepared statements  over PDO::exec()</vt:lpstr>
      <vt:lpstr>Prepared statements</vt:lpstr>
      <vt:lpstr>Prepared statements</vt:lpstr>
      <vt:lpstr>Prepared statements</vt:lpstr>
      <vt:lpstr>Prepared statements</vt:lpstr>
      <vt:lpstr>Prepared statements</vt:lpstr>
      <vt:lpstr>Prepared statements</vt:lpstr>
      <vt:lpstr>Prepared statements</vt:lpstr>
      <vt:lpstr>Prepared statements</vt:lpstr>
      <vt:lpstr>Prepared statements</vt:lpstr>
      <vt:lpstr>Select</vt:lpstr>
      <vt:lpstr>Fetch modes</vt:lpstr>
      <vt:lpstr>Fetching</vt:lpstr>
      <vt:lpstr>Fetching</vt:lpstr>
      <vt:lpstr>Fetching</vt:lpstr>
      <vt:lpstr>Fetching</vt:lpstr>
      <vt:lpstr>Fetching</vt:lpstr>
      <vt:lpstr>Fetching</vt:lpstr>
      <vt:lpstr>Fetching</vt:lpstr>
      <vt:lpstr>Fetching</vt:lpstr>
      <vt:lpstr>Fetching</vt:lpstr>
      <vt:lpstr>Fetching</vt:lpstr>
      <vt:lpstr>CRUD Operations</vt:lpstr>
      <vt:lpstr>Select All</vt:lpstr>
      <vt:lpstr>Select By ID</vt:lpstr>
      <vt:lpstr>Insert</vt:lpstr>
      <vt:lpstr>Delete</vt:lpstr>
      <vt:lpstr>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101: PDO</dc:title>
  <cp:lastModifiedBy>Tiger-MEHRAT</cp:lastModifiedBy>
  <cp:revision>5</cp:revision>
  <dcterms:created xsi:type="dcterms:W3CDTF">2018-04-07T13:48:57Z</dcterms:created>
  <dcterms:modified xsi:type="dcterms:W3CDTF">2018-04-07T12:19:19Z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2012-07-26T00:00:00Z</vt:filetime>
  </property>
  <property fmtid="{D5CDD505-2E9C-101B-9397-08002B2CF9AE}" pid="3" name="Creator">
    <vt:lpwstr>Apple Keynote 5.1.1</vt:lpwstr>
  </property>
  <property fmtid="{D5CDD505-2E9C-101B-9397-08002B2CF9AE}" pid="4" name="LastSaved">
    <vt:filetime>2018-04-07T00:00:00Z</vt:filetime>
  </property>
</Properties>
</file>