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g"/>
  <Override PartName="/ppt/media/image4.jpg" ContentType="image/jpg"/>
  <Override PartName="/ppt/media/image14.jpg" ContentType="image/jpg"/>
  <Override PartName="/ppt/media/image15.jpg" ContentType="image/jpg"/>
  <Override PartName="/ppt/media/image20.jpg" ContentType="image/jpg"/>
  <Override PartName="/ppt/media/image22.jpg" ContentType="image/jpg"/>
  <Override PartName="/ppt/media/image2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1" r:id="rId6"/>
    <p:sldId id="28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92" y="6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53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9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2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2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3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8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9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7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://getbootstrap.com/components/)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bootstrap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4964354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594" y="1588"/>
                </a:lnTo>
              </a:path>
            </a:pathLst>
          </a:custGeom>
          <a:ln w="19049">
            <a:solidFill>
              <a:srgbClr val="3037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4407" y="1002704"/>
            <a:ext cx="6572689" cy="3697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711200"/>
            <a:ext cx="7501255" cy="131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Grids</a:t>
            </a:r>
            <a:endParaRPr sz="4000">
              <a:latin typeface="Arial"/>
              <a:cs typeface="Arial"/>
            </a:endParaRPr>
          </a:p>
          <a:p>
            <a:pPr marL="195580" indent="-182880"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Responsive 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Bootstrap's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grid 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system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with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r>
              <a:rPr sz="24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columns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740" y="635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32066" y="2514600"/>
            <a:ext cx="2146918" cy="3774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19598" y="2514600"/>
            <a:ext cx="5012372" cy="3774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61188" y="2254821"/>
            <a:ext cx="142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small</a:t>
            </a:r>
            <a:r>
              <a:rPr spc="-8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screens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0969" y="2272690"/>
            <a:ext cx="1195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big</a:t>
            </a:r>
            <a:r>
              <a:rPr spc="-8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screens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711200"/>
            <a:ext cx="3355975" cy="503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4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95" dirty="0">
                <a:solidFill>
                  <a:srgbClr val="242852"/>
                </a:solidFill>
                <a:latin typeface="Arial"/>
                <a:cs typeface="Arial"/>
              </a:rPr>
              <a:t>Table</a:t>
            </a:r>
            <a:endParaRPr sz="4000">
              <a:latin typeface="Arial"/>
              <a:cs typeface="Arial"/>
            </a:endParaRPr>
          </a:p>
          <a:p>
            <a:pPr marL="195580" indent="-182880"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4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main</a:t>
            </a:r>
            <a:r>
              <a:rPr sz="24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classes:</a:t>
            </a:r>
            <a:endParaRPr sz="2400">
              <a:latin typeface="Verdana"/>
              <a:cs typeface="Verdana"/>
            </a:endParaRPr>
          </a:p>
          <a:p>
            <a:pPr marL="462280" lvl="1" indent="-182880"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spc="-10" dirty="0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spc="-55" dirty="0">
                <a:solidFill>
                  <a:srgbClr val="404040"/>
                </a:solidFill>
                <a:latin typeface="Verdana"/>
                <a:cs typeface="Verdana"/>
              </a:rPr>
              <a:t>table-striped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10" dirty="0">
                <a:solidFill>
                  <a:srgbClr val="404040"/>
                </a:solidFill>
                <a:latin typeface="Verdana"/>
                <a:cs typeface="Verdana"/>
              </a:rPr>
              <a:t>.table-bordered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40" dirty="0">
                <a:solidFill>
                  <a:srgbClr val="404040"/>
                </a:solidFill>
                <a:latin typeface="Verdana"/>
                <a:cs typeface="Verdana"/>
              </a:rPr>
              <a:t>.table-hover</a:t>
            </a:r>
            <a:endParaRPr sz="2000">
              <a:latin typeface="Verdana"/>
              <a:cs typeface="Verdana"/>
            </a:endParaRPr>
          </a:p>
          <a:p>
            <a:pPr marL="195580" indent="-182880">
              <a:spcBef>
                <a:spcPts val="5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i="1" spc="-200" dirty="0">
                <a:solidFill>
                  <a:srgbClr val="404040"/>
                </a:solidFill>
                <a:latin typeface="Verdana"/>
                <a:cs typeface="Verdana"/>
              </a:rPr>
              <a:t>5 </a:t>
            </a:r>
            <a:r>
              <a:rPr sz="2400" i="1" spc="-10" dirty="0">
                <a:solidFill>
                  <a:srgbClr val="404040"/>
                </a:solidFill>
                <a:latin typeface="Verdana"/>
                <a:cs typeface="Verdana"/>
              </a:rPr>
              <a:t>contextual</a:t>
            </a:r>
            <a:r>
              <a:rPr sz="2400" i="1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i="1" spc="-120" dirty="0">
                <a:solidFill>
                  <a:srgbClr val="404040"/>
                </a:solidFill>
                <a:latin typeface="Verdana"/>
                <a:cs typeface="Verdana"/>
              </a:rPr>
              <a:t>classes:</a:t>
            </a:r>
            <a:endParaRPr sz="2400">
              <a:latin typeface="Verdana"/>
              <a:cs typeface="Verdana"/>
            </a:endParaRPr>
          </a:p>
          <a:p>
            <a:pPr marL="462280" lvl="1" indent="-182880">
              <a:spcBef>
                <a:spcPts val="425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dirty="0">
                <a:solidFill>
                  <a:srgbClr val="7F7F7F"/>
                </a:solidFill>
                <a:latin typeface="Verdana"/>
                <a:cs typeface="Verdana"/>
              </a:rPr>
              <a:t>active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spc="-55" dirty="0">
                <a:solidFill>
                  <a:srgbClr val="008000"/>
                </a:solidFill>
                <a:latin typeface="Verdana"/>
                <a:cs typeface="Verdana"/>
              </a:rPr>
              <a:t>success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7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spc="-70" dirty="0">
                <a:solidFill>
                  <a:srgbClr val="4A8EF2"/>
                </a:solidFill>
                <a:latin typeface="Verdana"/>
                <a:cs typeface="Verdana"/>
              </a:rPr>
              <a:t>info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spc="-50" dirty="0">
                <a:solidFill>
                  <a:srgbClr val="DEDE00"/>
                </a:solidFill>
                <a:latin typeface="Verdana"/>
                <a:cs typeface="Verdana"/>
              </a:rPr>
              <a:t>warning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danger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741" y="63500"/>
            <a:ext cx="2038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711200"/>
            <a:ext cx="3596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4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80" dirty="0">
                <a:solidFill>
                  <a:srgbClr val="242852"/>
                </a:solidFill>
                <a:latin typeface="Arial"/>
                <a:cs typeface="Arial"/>
              </a:rPr>
              <a:t>Tables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740" y="635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13572" y="1524000"/>
            <a:ext cx="4942838" cy="4755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711200"/>
            <a:ext cx="3596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4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80" dirty="0">
                <a:solidFill>
                  <a:srgbClr val="242852"/>
                </a:solidFill>
                <a:latin typeface="Arial"/>
                <a:cs typeface="Arial"/>
              </a:rPr>
              <a:t>Tables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740" y="635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14997" y="2348748"/>
            <a:ext cx="8009918" cy="3261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711200"/>
            <a:ext cx="3804920" cy="240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Images</a:t>
            </a:r>
            <a:endParaRPr sz="4000">
              <a:latin typeface="Arial"/>
              <a:cs typeface="Arial"/>
            </a:endParaRPr>
          </a:p>
          <a:p>
            <a:pPr marL="195580" indent="-182880"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3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main</a:t>
            </a:r>
            <a:r>
              <a:rPr sz="24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classes:</a:t>
            </a:r>
            <a:endParaRPr sz="2400">
              <a:latin typeface="Verdana"/>
              <a:cs typeface="Verdana"/>
            </a:endParaRPr>
          </a:p>
          <a:p>
            <a:pPr marL="462280" lvl="1" indent="-182880"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Verdana"/>
                <a:cs typeface="Verdana"/>
              </a:rPr>
              <a:t>img-rounded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img-circle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17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i="1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55" dirty="0">
                <a:solidFill>
                  <a:srgbClr val="404040"/>
                </a:solidFill>
                <a:latin typeface="Verdana"/>
                <a:cs typeface="Verdana"/>
              </a:rPr>
              <a:t>img-thumbnail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740" y="635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03400" y="4100868"/>
            <a:ext cx="8458200" cy="2057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711200"/>
            <a:ext cx="38049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Images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4238" y="2537315"/>
            <a:ext cx="7942029" cy="2841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2740" y="635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711200"/>
            <a:ext cx="7656195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42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Alerts</a:t>
            </a:r>
            <a:endParaRPr sz="4000">
              <a:latin typeface="Arial"/>
              <a:cs typeface="Arial"/>
            </a:endParaRPr>
          </a:p>
          <a:p>
            <a:pPr marL="190500" marR="1280795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Bootstrap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provides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easy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way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create 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predefined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alert</a:t>
            </a:r>
            <a:r>
              <a:rPr sz="2400" spc="-3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messages</a:t>
            </a:r>
            <a:endParaRPr sz="2400">
              <a:latin typeface="Verdana"/>
              <a:cs typeface="Verdana"/>
            </a:endParaRPr>
          </a:p>
          <a:p>
            <a:pPr marL="190500" marR="5080" indent="-177800">
              <a:lnSpc>
                <a:spcPct val="101499"/>
              </a:lnSpc>
              <a:spcBef>
                <a:spcPts val="47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Alerts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Verdana"/>
                <a:cs typeface="Verdana"/>
              </a:rPr>
              <a:t>created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.alert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class,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followed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by  </a:t>
            </a:r>
            <a:r>
              <a:rPr sz="2400" spc="60" dirty="0">
                <a:solidFill>
                  <a:srgbClr val="404040"/>
                </a:solidFill>
                <a:latin typeface="Verdana"/>
                <a:cs typeface="Verdana"/>
              </a:rPr>
              <a:t>one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four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contextual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  <a:p>
            <a:pPr marL="190500" indent="-177800">
              <a:spcBef>
                <a:spcPts val="4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80" dirty="0">
                <a:solidFill>
                  <a:srgbClr val="008000"/>
                </a:solidFill>
                <a:latin typeface="Verdana"/>
                <a:cs typeface="Verdana"/>
              </a:rPr>
              <a:t>.alert-success</a:t>
            </a:r>
            <a:endParaRPr sz="2400">
              <a:latin typeface="Verdana"/>
              <a:cs typeface="Verdana"/>
            </a:endParaRPr>
          </a:p>
          <a:p>
            <a:pPr marL="190500" indent="-177800">
              <a:spcBef>
                <a:spcPts val="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95" dirty="0">
                <a:solidFill>
                  <a:srgbClr val="85B2F6"/>
                </a:solidFill>
                <a:latin typeface="Verdana"/>
                <a:cs typeface="Verdana"/>
              </a:rPr>
              <a:t>.alert-info</a:t>
            </a:r>
            <a:endParaRPr sz="2400">
              <a:latin typeface="Verdana"/>
              <a:cs typeface="Verdana"/>
            </a:endParaRPr>
          </a:p>
          <a:p>
            <a:pPr marL="190500" indent="-177800">
              <a:spcBef>
                <a:spcPts val="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DEDE00"/>
                </a:solidFill>
                <a:latin typeface="Verdana"/>
                <a:cs typeface="Verdana"/>
              </a:rPr>
              <a:t>.alert-warning</a:t>
            </a:r>
            <a:endParaRPr sz="2400">
              <a:latin typeface="Verdana"/>
              <a:cs typeface="Verdana"/>
            </a:endParaRPr>
          </a:p>
          <a:p>
            <a:pPr marL="190500" indent="-177800">
              <a:spcBef>
                <a:spcPts val="5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45" dirty="0">
                <a:solidFill>
                  <a:srgbClr val="FF0000"/>
                </a:solidFill>
                <a:latin typeface="Verdana"/>
                <a:cs typeface="Verdana"/>
              </a:rPr>
              <a:t>.alert-danger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740" y="635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711200"/>
            <a:ext cx="34086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50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Alerts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95077" y="2074871"/>
            <a:ext cx="8132454" cy="3913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2740" y="635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711200"/>
            <a:ext cx="34086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50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Alerts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1693" y="1790016"/>
            <a:ext cx="6921009" cy="4540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2740" y="635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711200"/>
            <a:ext cx="7552690" cy="5183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Buttons</a:t>
            </a:r>
            <a:endParaRPr sz="4000">
              <a:latin typeface="Arial"/>
              <a:cs typeface="Arial"/>
            </a:endParaRPr>
          </a:p>
          <a:p>
            <a:pPr marL="190500" indent="-177800"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provides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seven 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styles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5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buttons:</a:t>
            </a:r>
            <a:endParaRPr sz="2400">
              <a:latin typeface="Verdana"/>
              <a:cs typeface="Verdana"/>
            </a:endParaRPr>
          </a:p>
          <a:p>
            <a:pPr marL="190500" marR="5080" indent="-177800">
              <a:lnSpc>
                <a:spcPct val="101499"/>
              </a:lnSpc>
              <a:spcBef>
                <a:spcPts val="45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23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/>
                <a:cs typeface="Verdana"/>
              </a:rPr>
              <a:t>achieve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button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styles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above,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Bootstrap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has 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following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contextual</a:t>
            </a:r>
            <a:r>
              <a:rPr sz="2400" spc="-4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classes:</a:t>
            </a:r>
            <a:endParaRPr sz="2400">
              <a:latin typeface="Verdana"/>
              <a:cs typeface="Verdana"/>
            </a:endParaRPr>
          </a:p>
          <a:p>
            <a:pPr>
              <a:spcBef>
                <a:spcPts val="50"/>
              </a:spcBef>
              <a:buClr>
                <a:srgbClr val="629DD1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462280" lvl="1" indent="-182880"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.btn-default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90" dirty="0">
                <a:solidFill>
                  <a:srgbClr val="0000FF"/>
                </a:solidFill>
                <a:latin typeface="Verdana"/>
                <a:cs typeface="Verdana"/>
              </a:rPr>
              <a:t>.btn-primary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60" dirty="0">
                <a:solidFill>
                  <a:srgbClr val="008000"/>
                </a:solidFill>
                <a:latin typeface="Verdana"/>
                <a:cs typeface="Verdana"/>
              </a:rPr>
              <a:t>.btn-success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75" dirty="0">
                <a:solidFill>
                  <a:srgbClr val="ACCBF9"/>
                </a:solidFill>
                <a:latin typeface="Verdana"/>
                <a:cs typeface="Verdana"/>
              </a:rPr>
              <a:t>.btn-info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5" dirty="0">
                <a:solidFill>
                  <a:srgbClr val="FF6600"/>
                </a:solidFill>
                <a:latin typeface="Verdana"/>
                <a:cs typeface="Verdana"/>
              </a:rPr>
              <a:t>.btn-warning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.btn-danger</a:t>
            </a:r>
            <a:endParaRPr sz="2000">
              <a:latin typeface="Verdana"/>
              <a:cs typeface="Verdana"/>
            </a:endParaRPr>
          </a:p>
          <a:p>
            <a:pPr marL="462280" lvl="1" indent="-182880"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.btn-link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740" y="635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711200"/>
            <a:ext cx="7596505" cy="492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75" dirty="0">
                <a:solidFill>
                  <a:srgbClr val="242852"/>
                </a:solidFill>
                <a:latin typeface="Arial"/>
                <a:cs typeface="Arial"/>
              </a:rPr>
              <a:t>What </a:t>
            </a:r>
            <a:r>
              <a:rPr sz="4000" spc="-55" dirty="0">
                <a:solidFill>
                  <a:srgbClr val="242852"/>
                </a:solidFill>
                <a:latin typeface="Arial"/>
                <a:cs typeface="Arial"/>
              </a:rPr>
              <a:t>is</a:t>
            </a:r>
            <a:r>
              <a:rPr sz="4000" spc="-34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Bootstrap?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sz="2400" spc="-25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2400" spc="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6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free </a:t>
            </a: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front-end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framework 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(HTML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  </a:t>
            </a:r>
            <a:r>
              <a:rPr sz="2400" spc="-204" dirty="0">
                <a:solidFill>
                  <a:srgbClr val="404040"/>
                </a:solidFill>
                <a:latin typeface="Verdana"/>
                <a:cs typeface="Verdana"/>
              </a:rPr>
              <a:t>CSS)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faster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easier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404040"/>
                </a:solidFill>
                <a:latin typeface="Verdana"/>
                <a:cs typeface="Verdana"/>
              </a:rPr>
              <a:t>web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development</a:t>
            </a:r>
            <a:endParaRPr sz="2400">
              <a:latin typeface="Verdana"/>
              <a:cs typeface="Verdana"/>
            </a:endParaRPr>
          </a:p>
          <a:p>
            <a:pPr>
              <a:spcBef>
                <a:spcPts val="5"/>
              </a:spcBef>
              <a:buClr>
                <a:srgbClr val="629DD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190500" marR="549910" indent="-177800">
              <a:lnSpc>
                <a:spcPct val="9940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sz="2400" spc="-25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famous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being </a:t>
            </a:r>
            <a:r>
              <a:rPr sz="2400" spc="70" dirty="0">
                <a:solidFill>
                  <a:srgbClr val="404040"/>
                </a:solidFill>
                <a:latin typeface="Verdana"/>
                <a:cs typeface="Verdana"/>
              </a:rPr>
              <a:t>developed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with 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components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have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ability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follow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property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400" spc="-80" dirty="0">
                <a:solidFill>
                  <a:srgbClr val="404040"/>
                </a:solidFill>
                <a:latin typeface="Verdana"/>
                <a:cs typeface="Verdana"/>
              </a:rPr>
              <a:t>responsive</a:t>
            </a:r>
            <a:r>
              <a:rPr sz="2400" spc="-5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designs</a:t>
            </a:r>
            <a:endParaRPr sz="2400">
              <a:latin typeface="Verdana"/>
              <a:cs typeface="Verdana"/>
            </a:endParaRPr>
          </a:p>
          <a:p>
            <a:pPr marL="469900" marR="97155" lvl="1" indent="-190500">
              <a:lnSpc>
                <a:spcPct val="100400"/>
              </a:lnSpc>
              <a:spcBef>
                <a:spcPts val="495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Responsive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Design </a:t>
            </a:r>
            <a:r>
              <a:rPr sz="2000" spc="-21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about 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using 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CSS </a:t>
            </a: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HTML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resize, 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hide,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shrink,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enlarge,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move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content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make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look  </a:t>
            </a:r>
            <a:r>
              <a:rPr sz="2000" spc="100" dirty="0">
                <a:solidFill>
                  <a:srgbClr val="404040"/>
                </a:solidFill>
                <a:latin typeface="Verdana"/>
                <a:cs typeface="Verdana"/>
              </a:rPr>
              <a:t>good</a:t>
            </a:r>
            <a:r>
              <a:rPr sz="2000" spc="-4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on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any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screen</a:t>
            </a:r>
            <a:endParaRPr sz="2000">
              <a:latin typeface="Verdana"/>
              <a:cs typeface="Verdana"/>
            </a:endParaRPr>
          </a:p>
          <a:p>
            <a:pPr marL="469900" marR="297815" lvl="1" indent="-190500">
              <a:lnSpc>
                <a:spcPts val="2320"/>
              </a:lnSpc>
              <a:spcBef>
                <a:spcPts val="62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Responsive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Design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allow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your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Verdana"/>
                <a:cs typeface="Verdana"/>
              </a:rPr>
              <a:t>page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works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computer,  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tablets </a:t>
            </a: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mobile</a:t>
            </a:r>
            <a:r>
              <a:rPr sz="2000" spc="-4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phones.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740" y="63500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711200"/>
            <a:ext cx="3848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Buttons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740" y="635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25879" y="1471993"/>
            <a:ext cx="6254108" cy="239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85444" y="4244746"/>
            <a:ext cx="7175496" cy="1319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711200"/>
            <a:ext cx="6541770" cy="211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1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Glyphicons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provides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260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glyphicons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2400" spc="-5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 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Glyphicons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Halflings</a:t>
            </a:r>
            <a:r>
              <a:rPr sz="2400" spc="-3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set</a:t>
            </a:r>
            <a:endParaRPr sz="2400">
              <a:latin typeface="Verdana"/>
              <a:cs typeface="Verdana"/>
            </a:endParaRPr>
          </a:p>
          <a:p>
            <a:pPr marL="190500" indent="-177800">
              <a:spcBef>
                <a:spcPts val="51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  <a:hlinkClick r:id="rId2"/>
              </a:rPr>
              <a:t>http://getbootstrap.com/components/)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740" y="635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06053" y="3091522"/>
            <a:ext cx="6337947" cy="3188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711200"/>
            <a:ext cx="4599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Glyphicons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77323" y="1447800"/>
            <a:ext cx="5775778" cy="4765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2740" y="635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711200"/>
            <a:ext cx="4599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Glyphicons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6750" y="2212543"/>
            <a:ext cx="5432109" cy="3346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2740" y="635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2740" y="635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0" y="711201"/>
            <a:ext cx="7943850" cy="4968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Labels</a:t>
            </a:r>
            <a:endParaRPr sz="4000">
              <a:latin typeface="Arial"/>
              <a:cs typeface="Arial"/>
            </a:endParaRPr>
          </a:p>
          <a:p>
            <a:pPr marL="190500" marR="1063625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Labels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provide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information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about 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something</a:t>
            </a:r>
            <a:endParaRPr sz="2400">
              <a:latin typeface="Verdana"/>
              <a:cs typeface="Verdana"/>
            </a:endParaRPr>
          </a:p>
          <a:p>
            <a:pPr>
              <a:spcBef>
                <a:spcPts val="20"/>
              </a:spcBef>
              <a:buClr>
                <a:srgbClr val="629DD1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190500" marR="5080" indent="-177800">
              <a:lnSpc>
                <a:spcPts val="282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Bootstrap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create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labels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colorful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backgrounds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  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highlight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text </a:t>
            </a:r>
            <a:r>
              <a:rPr sz="2400" spc="-80" dirty="0">
                <a:solidFill>
                  <a:srgbClr val="404040"/>
                </a:solidFill>
                <a:latin typeface="Verdana"/>
                <a:cs typeface="Verdana"/>
              </a:rPr>
              <a:t>inside </a:t>
            </a:r>
            <a:r>
              <a:rPr sz="2400" spc="135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2400" spc="-6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label</a:t>
            </a:r>
            <a:endParaRPr sz="2400">
              <a:latin typeface="Verdana"/>
              <a:cs typeface="Verdana"/>
            </a:endParaRPr>
          </a:p>
          <a:p>
            <a:pPr>
              <a:spcBef>
                <a:spcPts val="20"/>
              </a:spcBef>
              <a:buClr>
                <a:srgbClr val="629DD1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190500" marR="944244" indent="-177800">
              <a:lnSpc>
                <a:spcPts val="282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  <a:tab pos="3228975" algn="l"/>
              </a:tabLst>
            </a:pP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Use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.label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class,	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followed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/>
                <a:cs typeface="Verdana"/>
              </a:rPr>
              <a:t>one</a:t>
            </a:r>
            <a:r>
              <a:rPr sz="24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60" dirty="0">
                <a:solidFill>
                  <a:srgbClr val="404040"/>
                </a:solidFill>
                <a:latin typeface="Verdana"/>
                <a:cs typeface="Verdana"/>
              </a:rPr>
              <a:t>six 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contextual </a:t>
            </a: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classes 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.label-default,</a:t>
            </a:r>
            <a:r>
              <a:rPr sz="2400" spc="-4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0000FF"/>
                </a:solidFill>
                <a:latin typeface="Verdana"/>
                <a:cs typeface="Verdana"/>
              </a:rPr>
              <a:t>.label-</a:t>
            </a:r>
            <a:endParaRPr sz="2400">
              <a:latin typeface="Verdana"/>
              <a:cs typeface="Verdana"/>
            </a:endParaRPr>
          </a:p>
          <a:p>
            <a:pPr marL="190500" marR="490855">
              <a:lnSpc>
                <a:spcPts val="2900"/>
              </a:lnSpc>
              <a:spcBef>
                <a:spcPts val="20"/>
              </a:spcBef>
            </a:pPr>
            <a:r>
              <a:rPr sz="2400" spc="-110" dirty="0">
                <a:solidFill>
                  <a:srgbClr val="0000FF"/>
                </a:solidFill>
                <a:latin typeface="Verdana"/>
                <a:cs typeface="Verdana"/>
              </a:rPr>
              <a:t>primary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, </a:t>
            </a:r>
            <a:r>
              <a:rPr sz="2400" spc="-60" dirty="0">
                <a:solidFill>
                  <a:srgbClr val="008000"/>
                </a:solidFill>
                <a:latin typeface="Verdana"/>
                <a:cs typeface="Verdana"/>
              </a:rPr>
              <a:t>.label-success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, </a:t>
            </a:r>
            <a:r>
              <a:rPr sz="2400" spc="-70" dirty="0">
                <a:solidFill>
                  <a:srgbClr val="4A8EF2"/>
                </a:solidFill>
                <a:latin typeface="Verdana"/>
                <a:cs typeface="Verdana"/>
              </a:rPr>
              <a:t>.label-info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2400" spc="-40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F6600"/>
                </a:solidFill>
                <a:latin typeface="Verdana"/>
                <a:cs typeface="Verdana"/>
              </a:rPr>
              <a:t>.label-warning 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Verdana"/>
                <a:cs typeface="Verdana"/>
              </a:rPr>
              <a:t>.label-danger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711200"/>
            <a:ext cx="363410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Labels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740" y="635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74271" y="1638567"/>
            <a:ext cx="6604839" cy="2271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21000" y="4897641"/>
            <a:ext cx="6477000" cy="800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2740" y="635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0" y="711200"/>
            <a:ext cx="7796530" cy="4068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Panels</a:t>
            </a:r>
            <a:endParaRPr sz="4000">
              <a:latin typeface="Arial"/>
              <a:cs typeface="Arial"/>
            </a:endParaRPr>
          </a:p>
          <a:p>
            <a:pPr marL="190500" marR="31115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130" dirty="0">
                <a:latin typeface="Verdana"/>
                <a:cs typeface="Verdana"/>
              </a:rPr>
              <a:t>A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panel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bootstrap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is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bordered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box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with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some  </a:t>
            </a:r>
            <a:r>
              <a:rPr sz="2400" spc="70" dirty="0">
                <a:latin typeface="Verdana"/>
                <a:cs typeface="Verdana"/>
              </a:rPr>
              <a:t>padding </a:t>
            </a:r>
            <a:r>
              <a:rPr sz="2400" spc="5" dirty="0">
                <a:latin typeface="Verdana"/>
                <a:cs typeface="Verdana"/>
              </a:rPr>
              <a:t>around </a:t>
            </a:r>
            <a:r>
              <a:rPr sz="2400" spc="-210" dirty="0">
                <a:latin typeface="Verdana"/>
                <a:cs typeface="Verdana"/>
              </a:rPr>
              <a:t>its </a:t>
            </a:r>
            <a:r>
              <a:rPr sz="2400" spc="20" dirty="0">
                <a:latin typeface="Verdana"/>
                <a:cs typeface="Verdana"/>
              </a:rPr>
              <a:t>content </a:t>
            </a:r>
            <a:r>
              <a:rPr sz="2400" spc="-35" dirty="0">
                <a:latin typeface="Verdana"/>
                <a:cs typeface="Verdana"/>
              </a:rPr>
              <a:t>that </a:t>
            </a:r>
            <a:r>
              <a:rPr sz="2400" spc="145" dirty="0">
                <a:latin typeface="Verdana"/>
                <a:cs typeface="Verdana"/>
              </a:rPr>
              <a:t>can </a:t>
            </a:r>
            <a:r>
              <a:rPr sz="2400" spc="130" dirty="0">
                <a:latin typeface="Verdana"/>
                <a:cs typeface="Verdana"/>
              </a:rPr>
              <a:t>be </a:t>
            </a:r>
            <a:r>
              <a:rPr sz="2400" spc="-85" dirty="0">
                <a:latin typeface="Verdana"/>
                <a:cs typeface="Verdana"/>
              </a:rPr>
              <a:t>use </a:t>
            </a:r>
            <a:r>
              <a:rPr sz="2400" spc="-10" dirty="0">
                <a:latin typeface="Verdana"/>
                <a:cs typeface="Verdana"/>
              </a:rPr>
              <a:t>to  </a:t>
            </a:r>
            <a:r>
              <a:rPr sz="2400" spc="-70" dirty="0">
                <a:latin typeface="Verdana"/>
                <a:cs typeface="Verdana"/>
              </a:rPr>
              <a:t>highlight </a:t>
            </a:r>
            <a:r>
              <a:rPr sz="2400" spc="-95" dirty="0">
                <a:latin typeface="Verdana"/>
                <a:cs typeface="Verdana"/>
              </a:rPr>
              <a:t>or </a:t>
            </a:r>
            <a:r>
              <a:rPr sz="2400" spc="20" dirty="0">
                <a:latin typeface="Verdana"/>
                <a:cs typeface="Verdana"/>
              </a:rPr>
              <a:t>separated </a:t>
            </a:r>
            <a:r>
              <a:rPr sz="2400" spc="-40" dirty="0">
                <a:latin typeface="Verdana"/>
                <a:cs typeface="Verdana"/>
              </a:rPr>
              <a:t>some</a:t>
            </a:r>
            <a:r>
              <a:rPr sz="2400" spc="-58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information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629DD1"/>
              </a:buClr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190500" marR="5080" indent="-177800">
              <a:lnSpc>
                <a:spcPct val="10100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125" dirty="0">
                <a:latin typeface="Verdana"/>
                <a:cs typeface="Verdana"/>
              </a:rPr>
              <a:t>Like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other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bootstrap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elements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panel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has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contextual  </a:t>
            </a:r>
            <a:r>
              <a:rPr sz="2400" spc="-75" dirty="0">
                <a:latin typeface="Verdana"/>
                <a:cs typeface="Verdana"/>
              </a:rPr>
              <a:t>classes </a:t>
            </a:r>
            <a:r>
              <a:rPr sz="2400" spc="-50" dirty="0">
                <a:latin typeface="Verdana"/>
                <a:cs typeface="Verdana"/>
              </a:rPr>
              <a:t>also </a:t>
            </a:r>
            <a:r>
              <a:rPr sz="2400" spc="-45" dirty="0">
                <a:latin typeface="Verdana"/>
                <a:cs typeface="Verdana"/>
              </a:rPr>
              <a:t>(</a:t>
            </a:r>
            <a:r>
              <a:rPr sz="2400" spc="-45" dirty="0">
                <a:solidFill>
                  <a:srgbClr val="7F7F7F"/>
                </a:solidFill>
                <a:latin typeface="Verdana"/>
                <a:cs typeface="Verdana"/>
              </a:rPr>
              <a:t>.panel-default</a:t>
            </a:r>
            <a:r>
              <a:rPr sz="2400" spc="-45" dirty="0">
                <a:latin typeface="Verdana"/>
                <a:cs typeface="Verdana"/>
              </a:rPr>
              <a:t>, </a:t>
            </a:r>
            <a:r>
              <a:rPr sz="2400" spc="-80" dirty="0">
                <a:solidFill>
                  <a:srgbClr val="0000FF"/>
                </a:solidFill>
                <a:latin typeface="Verdana"/>
                <a:cs typeface="Verdana"/>
              </a:rPr>
              <a:t>.panel-primary</a:t>
            </a:r>
            <a:r>
              <a:rPr sz="2400" spc="-80" dirty="0">
                <a:latin typeface="Verdana"/>
                <a:cs typeface="Verdana"/>
              </a:rPr>
              <a:t>, </a:t>
            </a:r>
            <a:r>
              <a:rPr sz="2400" spc="-40" dirty="0">
                <a:solidFill>
                  <a:srgbClr val="008000"/>
                </a:solidFill>
                <a:latin typeface="Verdana"/>
                <a:cs typeface="Verdana"/>
              </a:rPr>
              <a:t>.panel-  </a:t>
            </a:r>
            <a:r>
              <a:rPr sz="2400" spc="-65" dirty="0">
                <a:solidFill>
                  <a:srgbClr val="008000"/>
                </a:solidFill>
                <a:latin typeface="Verdana"/>
                <a:cs typeface="Verdana"/>
              </a:rPr>
              <a:t>success</a:t>
            </a:r>
            <a:r>
              <a:rPr sz="2400" spc="-65" dirty="0">
                <a:latin typeface="Verdana"/>
                <a:cs typeface="Verdana"/>
              </a:rPr>
              <a:t>, </a:t>
            </a:r>
            <a:r>
              <a:rPr sz="2400" spc="-60" dirty="0">
                <a:solidFill>
                  <a:srgbClr val="85B2F6"/>
                </a:solidFill>
                <a:latin typeface="Verdana"/>
                <a:cs typeface="Verdana"/>
              </a:rPr>
              <a:t>.panel-info</a:t>
            </a:r>
            <a:r>
              <a:rPr sz="2400" spc="-60" dirty="0">
                <a:latin typeface="Verdana"/>
                <a:cs typeface="Verdana"/>
              </a:rPr>
              <a:t>, </a:t>
            </a:r>
            <a:r>
              <a:rPr sz="2400" spc="-50" dirty="0">
                <a:solidFill>
                  <a:srgbClr val="DEDE00"/>
                </a:solidFill>
                <a:latin typeface="Verdana"/>
                <a:cs typeface="Verdana"/>
              </a:rPr>
              <a:t>.panel-warning</a:t>
            </a:r>
            <a:r>
              <a:rPr sz="2400" spc="-50" dirty="0">
                <a:latin typeface="Verdana"/>
                <a:cs typeface="Verdana"/>
              </a:rPr>
              <a:t>, </a:t>
            </a:r>
            <a:r>
              <a:rPr sz="2400" spc="-95" dirty="0">
                <a:latin typeface="Verdana"/>
                <a:cs typeface="Verdana"/>
              </a:rPr>
              <a:t>or </a:t>
            </a:r>
            <a:r>
              <a:rPr sz="2400" spc="-40" dirty="0">
                <a:solidFill>
                  <a:srgbClr val="FF0000"/>
                </a:solidFill>
                <a:latin typeface="Verdana"/>
                <a:cs typeface="Verdana"/>
              </a:rPr>
              <a:t>.panel- 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danger</a:t>
            </a:r>
            <a:r>
              <a:rPr sz="2400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711200"/>
            <a:ext cx="36912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Panels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740" y="635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05467" y="3911702"/>
            <a:ext cx="6019800" cy="226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18118" y="1627144"/>
            <a:ext cx="5584456" cy="1886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711200"/>
            <a:ext cx="7998459" cy="5257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 </a:t>
            </a:r>
            <a:r>
              <a:rPr sz="4000" spc="-85" dirty="0">
                <a:solidFill>
                  <a:srgbClr val="242852"/>
                </a:solidFill>
                <a:latin typeface="Arial"/>
                <a:cs typeface="Arial"/>
              </a:rPr>
              <a:t>Themes </a:t>
            </a:r>
            <a:r>
              <a:rPr sz="4000" spc="-70" dirty="0">
                <a:solidFill>
                  <a:srgbClr val="242852"/>
                </a:solidFill>
                <a:latin typeface="Arial"/>
                <a:cs typeface="Arial"/>
              </a:rPr>
              <a:t>and</a:t>
            </a:r>
            <a:r>
              <a:rPr sz="4000" spc="-60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55" dirty="0">
                <a:solidFill>
                  <a:srgbClr val="242852"/>
                </a:solidFill>
                <a:latin typeface="Arial"/>
                <a:cs typeface="Arial"/>
              </a:rPr>
              <a:t>Templates</a:t>
            </a:r>
            <a:endParaRPr sz="4000">
              <a:latin typeface="Arial"/>
              <a:cs typeface="Arial"/>
            </a:endParaRPr>
          </a:p>
          <a:p>
            <a:pPr marL="190500" marR="73660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find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several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templates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3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themes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free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  </a:t>
            </a:r>
            <a:r>
              <a:rPr sz="2400" spc="65" dirty="0">
                <a:solidFill>
                  <a:srgbClr val="404040"/>
                </a:solidFill>
                <a:latin typeface="Verdana"/>
                <a:cs typeface="Verdana"/>
              </a:rPr>
              <a:t>download</a:t>
            </a:r>
            <a:endParaRPr sz="2400">
              <a:latin typeface="Verdana"/>
              <a:cs typeface="Verdana"/>
            </a:endParaRPr>
          </a:p>
          <a:p>
            <a:pPr marL="469900" lvl="1" indent="-190500">
              <a:spcBef>
                <a:spcPts val="42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11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4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b="1" spc="-175" dirty="0">
                <a:solidFill>
                  <a:srgbClr val="404040"/>
                </a:solidFill>
                <a:latin typeface="Verdana"/>
                <a:cs typeface="Verdana"/>
              </a:rPr>
              <a:t>theme 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consists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customized 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CSS</a:t>
            </a:r>
            <a:endParaRPr sz="2000">
              <a:latin typeface="Verdana"/>
              <a:cs typeface="Verdana"/>
            </a:endParaRPr>
          </a:p>
          <a:p>
            <a:pPr marL="469900" marR="5080" lvl="1" indent="-190500">
              <a:lnSpc>
                <a:spcPct val="100800"/>
              </a:lnSpc>
              <a:spcBef>
                <a:spcPts val="48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11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b="1" spc="-160" dirty="0">
                <a:solidFill>
                  <a:srgbClr val="404040"/>
                </a:solidFill>
                <a:latin typeface="Verdana"/>
                <a:cs typeface="Verdana"/>
              </a:rPr>
              <a:t>template</a:t>
            </a:r>
            <a:r>
              <a:rPr sz="2000" b="1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consists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one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more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predesigned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HTML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pages,  which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often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make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theme</a:t>
            </a:r>
            <a:endParaRPr sz="2000">
              <a:latin typeface="Verdana"/>
              <a:cs typeface="Verdana"/>
            </a:endParaRPr>
          </a:p>
          <a:p>
            <a:pPr marL="190500" marR="229235" indent="-177800">
              <a:lnSpc>
                <a:spcPct val="99400"/>
              </a:lnSpc>
              <a:spcBef>
                <a:spcPts val="5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  <a:tab pos="1412875" algn="l"/>
              </a:tabLst>
            </a:pP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Both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are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collection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elements 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(grids, 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buttons, </a:t>
            </a: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panels),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put together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someone, 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until  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have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404040"/>
                </a:solidFill>
                <a:latin typeface="Verdana"/>
                <a:cs typeface="Verdana"/>
              </a:rPr>
              <a:t>a	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fully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functional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website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404040"/>
                </a:solidFill>
                <a:latin typeface="Verdana"/>
                <a:cs typeface="Verdana"/>
              </a:rPr>
              <a:t>web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application.</a:t>
            </a:r>
            <a:endParaRPr sz="2400">
              <a:latin typeface="Verdana"/>
              <a:cs typeface="Verdana"/>
            </a:endParaRPr>
          </a:p>
          <a:p>
            <a:pPr marL="190500" indent="-177800">
              <a:spcBef>
                <a:spcPts val="5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find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some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free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templates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here:</a:t>
            </a:r>
            <a:endParaRPr sz="2400">
              <a:latin typeface="Verdana"/>
              <a:cs typeface="Verdana"/>
            </a:endParaRPr>
          </a:p>
          <a:p>
            <a:pPr>
              <a:spcBef>
                <a:spcPts val="50"/>
              </a:spcBef>
            </a:pPr>
            <a:endParaRPr sz="3450">
              <a:latin typeface="Times New Roman"/>
              <a:cs typeface="Times New Roman"/>
            </a:endParaRPr>
          </a:p>
          <a:p>
            <a:pPr marL="198755"/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https://startbootstrap.com/template-categories/all/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740" y="635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711200"/>
            <a:ext cx="749871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 </a:t>
            </a:r>
            <a:r>
              <a:rPr sz="4000" spc="-85" dirty="0">
                <a:solidFill>
                  <a:srgbClr val="242852"/>
                </a:solidFill>
                <a:latin typeface="Arial"/>
                <a:cs typeface="Arial"/>
              </a:rPr>
              <a:t>Themes </a:t>
            </a:r>
            <a:r>
              <a:rPr sz="4000" spc="-70" dirty="0">
                <a:solidFill>
                  <a:srgbClr val="242852"/>
                </a:solidFill>
                <a:latin typeface="Arial"/>
                <a:cs typeface="Arial"/>
              </a:rPr>
              <a:t>and</a:t>
            </a:r>
            <a:r>
              <a:rPr sz="4000" spc="-61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55" dirty="0">
                <a:solidFill>
                  <a:srgbClr val="242852"/>
                </a:solidFill>
                <a:latin typeface="Arial"/>
                <a:cs typeface="Arial"/>
              </a:rPr>
              <a:t>Templates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2400" spc="100" dirty="0">
                <a:solidFill>
                  <a:srgbClr val="404040"/>
                </a:solidFill>
                <a:latin typeface="Verdana"/>
                <a:cs typeface="Verdana"/>
              </a:rPr>
              <a:t>web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application </a:t>
            </a:r>
            <a:r>
              <a:rPr sz="2400" b="1" spc="-450" dirty="0">
                <a:solidFill>
                  <a:srgbClr val="404040"/>
                </a:solidFill>
                <a:latin typeface="Verdana"/>
                <a:cs typeface="Verdana"/>
              </a:rPr>
              <a:t>SB </a:t>
            </a:r>
            <a:r>
              <a:rPr sz="2400" b="1" spc="-200" dirty="0">
                <a:solidFill>
                  <a:srgbClr val="404040"/>
                </a:solidFill>
                <a:latin typeface="Verdana"/>
                <a:cs typeface="Verdana"/>
              </a:rPr>
              <a:t>Admin </a:t>
            </a:r>
            <a:r>
              <a:rPr sz="2400" b="1" spc="-365" dirty="0">
                <a:solidFill>
                  <a:srgbClr val="404040"/>
                </a:solidFill>
                <a:latin typeface="Verdana"/>
                <a:cs typeface="Verdana"/>
              </a:rPr>
              <a:t>2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template </a:t>
            </a:r>
            <a:r>
              <a:rPr sz="2400" spc="-250" dirty="0">
                <a:solidFill>
                  <a:srgbClr val="404040"/>
                </a:solidFill>
                <a:latin typeface="Verdana"/>
                <a:cs typeface="Verdana"/>
              </a:rPr>
              <a:t>is 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appropriate.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0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has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forms,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tables,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charts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other  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useful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components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740" y="635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60013" y="2777309"/>
            <a:ext cx="5271974" cy="3444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711200"/>
            <a:ext cx="770509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75" dirty="0">
                <a:solidFill>
                  <a:srgbClr val="242852"/>
                </a:solidFill>
                <a:latin typeface="Arial"/>
                <a:cs typeface="Arial"/>
              </a:rPr>
              <a:t>What </a:t>
            </a:r>
            <a:r>
              <a:rPr sz="4000" spc="-55" dirty="0">
                <a:solidFill>
                  <a:srgbClr val="242852"/>
                </a:solidFill>
                <a:latin typeface="Arial"/>
                <a:cs typeface="Arial"/>
              </a:rPr>
              <a:t>is</a:t>
            </a:r>
            <a:r>
              <a:rPr sz="4000" spc="-34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Bootstrap?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265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other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words,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sz="2400" spc="-25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2400" spc="19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collection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400" spc="-210" dirty="0">
                <a:solidFill>
                  <a:srgbClr val="404040"/>
                </a:solidFill>
                <a:latin typeface="Verdana"/>
                <a:cs typeface="Verdana"/>
              </a:rPr>
              <a:t>CSS  </a:t>
            </a: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classes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JavaScript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functions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/>
                <a:cs typeface="Verdana"/>
              </a:rPr>
              <a:t>get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ready 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not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worry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about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write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70" dirty="0">
                <a:solidFill>
                  <a:srgbClr val="404040"/>
                </a:solidFill>
                <a:latin typeface="Verdana"/>
                <a:cs typeface="Verdana"/>
              </a:rPr>
              <a:t>code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like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25" dirty="0">
                <a:solidFill>
                  <a:srgbClr val="404040"/>
                </a:solidFill>
                <a:latin typeface="Verdana"/>
                <a:cs typeface="Verdana"/>
              </a:rPr>
              <a:t>this: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740" y="63500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0803" y="3561981"/>
            <a:ext cx="2698372" cy="1446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9175" y="3167712"/>
            <a:ext cx="7480300" cy="2235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711200"/>
            <a:ext cx="7682230" cy="283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 </a:t>
            </a:r>
            <a:r>
              <a:rPr sz="4000" spc="-85" dirty="0">
                <a:solidFill>
                  <a:srgbClr val="242852"/>
                </a:solidFill>
                <a:latin typeface="Arial"/>
                <a:cs typeface="Arial"/>
              </a:rPr>
              <a:t>Themes </a:t>
            </a:r>
            <a:r>
              <a:rPr sz="4000" spc="-70" dirty="0">
                <a:solidFill>
                  <a:srgbClr val="242852"/>
                </a:solidFill>
                <a:latin typeface="Arial"/>
                <a:cs typeface="Arial"/>
              </a:rPr>
              <a:t>and</a:t>
            </a:r>
            <a:r>
              <a:rPr sz="4000" spc="-60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55" dirty="0">
                <a:solidFill>
                  <a:srgbClr val="242852"/>
                </a:solidFill>
                <a:latin typeface="Arial"/>
                <a:cs typeface="Arial"/>
              </a:rPr>
              <a:t>Templates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Download </a:t>
            </a:r>
            <a:r>
              <a:rPr sz="2400" b="1" spc="-450" dirty="0">
                <a:solidFill>
                  <a:srgbClr val="404040"/>
                </a:solidFill>
                <a:latin typeface="Verdana"/>
                <a:cs typeface="Verdana"/>
              </a:rPr>
              <a:t>SB </a:t>
            </a:r>
            <a:r>
              <a:rPr sz="2400" b="1" spc="-200" dirty="0">
                <a:solidFill>
                  <a:srgbClr val="404040"/>
                </a:solidFill>
                <a:latin typeface="Verdana"/>
                <a:cs typeface="Verdana"/>
              </a:rPr>
              <a:t>Admin </a:t>
            </a:r>
            <a:r>
              <a:rPr sz="2400" b="1" spc="-365" dirty="0">
                <a:solidFill>
                  <a:srgbClr val="404040"/>
                </a:solidFill>
                <a:latin typeface="Verdana"/>
                <a:cs typeface="Verdana"/>
              </a:rPr>
              <a:t>2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template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your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computer 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2400" spc="80" dirty="0">
                <a:solidFill>
                  <a:srgbClr val="404040"/>
                </a:solidFill>
                <a:latin typeface="Verdana"/>
                <a:cs typeface="Verdana"/>
              </a:rPr>
              <a:t>open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/pages/index.html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your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web  </a:t>
            </a: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browser</a:t>
            </a:r>
            <a:endParaRPr sz="2400">
              <a:latin typeface="Verdana"/>
              <a:cs typeface="Verdana"/>
            </a:endParaRPr>
          </a:p>
          <a:p>
            <a:pPr marL="190500" marR="158750" indent="-177800">
              <a:lnSpc>
                <a:spcPts val="2820"/>
              </a:lnSpc>
              <a:spcBef>
                <a:spcPts val="74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165" dirty="0">
                <a:solidFill>
                  <a:srgbClr val="404040"/>
                </a:solidFill>
                <a:latin typeface="Verdana"/>
                <a:cs typeface="Verdana"/>
              </a:rPr>
              <a:t>Start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customize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it,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instead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write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application 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design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2400" spc="-3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scratch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740" y="635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711200"/>
            <a:ext cx="72218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 </a:t>
            </a:r>
            <a:r>
              <a:rPr sz="4000" spc="-85" dirty="0">
                <a:solidFill>
                  <a:srgbClr val="242852"/>
                </a:solidFill>
                <a:latin typeface="Arial"/>
                <a:cs typeface="Arial"/>
              </a:rPr>
              <a:t>Themes </a:t>
            </a:r>
            <a:r>
              <a:rPr sz="4000" spc="-70" dirty="0">
                <a:solidFill>
                  <a:srgbClr val="242852"/>
                </a:solidFill>
                <a:latin typeface="Arial"/>
                <a:cs typeface="Arial"/>
              </a:rPr>
              <a:t>and</a:t>
            </a:r>
            <a:r>
              <a:rPr sz="4000" spc="-64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55" dirty="0">
                <a:solidFill>
                  <a:srgbClr val="242852"/>
                </a:solidFill>
                <a:latin typeface="Arial"/>
                <a:cs typeface="Arial"/>
              </a:rPr>
              <a:t>Templates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32011" y="1447800"/>
            <a:ext cx="4926190" cy="4684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2740" y="635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2740" y="63500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0" y="1541490"/>
            <a:ext cx="7101840" cy="15347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95580" indent="-182880">
              <a:spcBef>
                <a:spcPts val="819"/>
              </a:spcBef>
              <a:buClr>
                <a:srgbClr val="629DD1"/>
              </a:buClr>
              <a:buSzPct val="84375"/>
              <a:buFont typeface="Arial"/>
              <a:buChar char="•"/>
              <a:tabLst>
                <a:tab pos="195580" algn="l"/>
              </a:tabLst>
            </a:pPr>
            <a:r>
              <a:rPr sz="3200" b="1" spc="-275" dirty="0">
                <a:solidFill>
                  <a:srgbClr val="404040"/>
                </a:solidFill>
                <a:latin typeface="Verdana"/>
                <a:cs typeface="Verdana"/>
              </a:rPr>
              <a:t>References</a:t>
            </a:r>
            <a:endParaRPr sz="3200">
              <a:latin typeface="Verdana"/>
              <a:cs typeface="Verdana"/>
            </a:endParaRPr>
          </a:p>
          <a:p>
            <a:pPr marL="469900" marR="5080" lvl="1" indent="-190500">
              <a:lnSpc>
                <a:spcPts val="3329"/>
              </a:lnSpc>
              <a:spcBef>
                <a:spcPts val="770"/>
              </a:spcBef>
              <a:buClr>
                <a:srgbClr val="629DD1"/>
              </a:buClr>
              <a:buSzPct val="83928"/>
              <a:buFont typeface="Arial"/>
              <a:buChar char="•"/>
              <a:tabLst>
                <a:tab pos="462280" algn="l"/>
              </a:tabLst>
            </a:pPr>
            <a:r>
              <a:rPr sz="2800" spc="-85" dirty="0">
                <a:solidFill>
                  <a:srgbClr val="404040"/>
                </a:solidFill>
                <a:latin typeface="Verdana"/>
                <a:cs typeface="Verdana"/>
              </a:rPr>
              <a:t>w3schools. </a:t>
            </a:r>
            <a:r>
              <a:rPr sz="2800" spc="-80" dirty="0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sz="2800" spc="-229" dirty="0">
                <a:solidFill>
                  <a:srgbClr val="404040"/>
                </a:solidFill>
                <a:latin typeface="Verdana"/>
                <a:cs typeface="Verdana"/>
              </a:rPr>
              <a:t>3 </a:t>
            </a:r>
            <a:r>
              <a:rPr sz="2800" spc="-175" dirty="0">
                <a:solidFill>
                  <a:srgbClr val="404040"/>
                </a:solidFill>
                <a:latin typeface="Verdana"/>
                <a:cs typeface="Verdana"/>
              </a:rPr>
              <a:t>Tutorial.</a:t>
            </a:r>
            <a:r>
              <a:rPr sz="2800" spc="-43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150" dirty="0">
                <a:solidFill>
                  <a:srgbClr val="404040"/>
                </a:solidFill>
                <a:latin typeface="Verdana"/>
                <a:cs typeface="Verdana"/>
              </a:rPr>
              <a:t>https:// </a:t>
            </a:r>
            <a:r>
              <a:rPr sz="2800" spc="-150" dirty="0">
                <a:solidFill>
                  <a:srgbClr val="404040"/>
                </a:solidFill>
                <a:latin typeface="Verdana"/>
                <a:cs typeface="Verdana"/>
                <a:hlinkClick r:id="rId2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Verdana"/>
                <a:cs typeface="Verdana"/>
                <a:hlinkClick r:id="rId2"/>
              </a:rPr>
              <a:t>www.w3schools.com/bootstrap/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1" y="4225182"/>
            <a:ext cx="7071995" cy="11207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95580" indent="-182880">
              <a:spcBef>
                <a:spcPts val="855"/>
              </a:spcBef>
              <a:buClr>
                <a:srgbClr val="629DD1"/>
              </a:buClr>
              <a:buSzPct val="84375"/>
              <a:buFont typeface="Arial"/>
              <a:buChar char="•"/>
              <a:tabLst>
                <a:tab pos="195580" algn="l"/>
              </a:tabLst>
            </a:pPr>
            <a:r>
              <a:rPr sz="3200" b="1" spc="-270" dirty="0">
                <a:solidFill>
                  <a:srgbClr val="404040"/>
                </a:solidFill>
                <a:latin typeface="Verdana"/>
                <a:cs typeface="Verdana"/>
              </a:rPr>
              <a:t>Source</a:t>
            </a:r>
            <a:r>
              <a:rPr sz="3200" b="1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200" b="1" spc="-45" dirty="0">
                <a:solidFill>
                  <a:srgbClr val="404040"/>
                </a:solidFill>
                <a:latin typeface="Verdana"/>
                <a:cs typeface="Verdana"/>
              </a:rPr>
              <a:t>Code</a:t>
            </a:r>
            <a:endParaRPr sz="3200">
              <a:latin typeface="Verdana"/>
              <a:cs typeface="Verdana"/>
            </a:endParaRPr>
          </a:p>
          <a:p>
            <a:pPr marL="462280" lvl="1" indent="-182880">
              <a:spcBef>
                <a:spcPts val="665"/>
              </a:spcBef>
              <a:buClr>
                <a:srgbClr val="629DD1"/>
              </a:buClr>
              <a:buSzPct val="83928"/>
              <a:buFont typeface="Arial"/>
              <a:buChar char="•"/>
              <a:tabLst>
                <a:tab pos="462280" algn="l"/>
              </a:tabLst>
            </a:pPr>
            <a:r>
              <a:rPr sz="2800" spc="-75" dirty="0">
                <a:solidFill>
                  <a:srgbClr val="404040"/>
                </a:solidFill>
                <a:latin typeface="Verdana"/>
                <a:cs typeface="Verdana"/>
              </a:rPr>
              <a:t>https://github.com/jadsonjs/bootstrap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711200"/>
            <a:ext cx="782129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80" dirty="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sz="4000" spc="-95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3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Include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b="1" spc="-400" dirty="0">
                <a:solidFill>
                  <a:srgbClr val="404040"/>
                </a:solidFill>
                <a:latin typeface="Verdana"/>
                <a:cs typeface="Verdana"/>
              </a:rPr>
              <a:t>HTML5</a:t>
            </a:r>
            <a:r>
              <a:rPr sz="2400" b="1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b="1" spc="-114" dirty="0">
                <a:solidFill>
                  <a:srgbClr val="404040"/>
                </a:solidFill>
                <a:latin typeface="Verdana"/>
                <a:cs typeface="Verdana"/>
              </a:rPr>
              <a:t>doctype</a:t>
            </a:r>
            <a:r>
              <a:rPr sz="2400" b="1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beginning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 </a:t>
            </a:r>
            <a:r>
              <a:rPr sz="2400" spc="70" dirty="0">
                <a:solidFill>
                  <a:srgbClr val="404040"/>
                </a:solidFill>
                <a:latin typeface="Verdana"/>
                <a:cs typeface="Verdana"/>
              </a:rPr>
              <a:t>page,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/>
                <a:cs typeface="Verdana"/>
              </a:rPr>
              <a:t>along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b="1" spc="-160" dirty="0">
                <a:solidFill>
                  <a:srgbClr val="404040"/>
                </a:solidFill>
                <a:latin typeface="Verdana"/>
                <a:cs typeface="Verdana"/>
              </a:rPr>
              <a:t>lang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attribute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correct  </a:t>
            </a:r>
            <a:r>
              <a:rPr sz="2400" b="1" spc="-155" dirty="0">
                <a:solidFill>
                  <a:srgbClr val="404040"/>
                </a:solidFill>
                <a:latin typeface="Verdana"/>
                <a:cs typeface="Verdana"/>
              </a:rPr>
              <a:t>character </a:t>
            </a:r>
            <a:r>
              <a:rPr sz="2400" b="1" spc="-270" dirty="0">
                <a:solidFill>
                  <a:srgbClr val="404040"/>
                </a:solidFill>
                <a:latin typeface="Verdana"/>
                <a:cs typeface="Verdana"/>
              </a:rPr>
              <a:t>set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740" y="63500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45568" y="3460183"/>
            <a:ext cx="8284571" cy="170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8430" y="212292"/>
            <a:ext cx="8709569" cy="4057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80" dirty="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sz="4000" spc="-95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3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 dirty="0">
              <a:latin typeface="Arial"/>
              <a:cs typeface="Arial"/>
            </a:endParaRPr>
          </a:p>
          <a:p>
            <a:pPr marL="195580" indent="-182880"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/>
                <a:cs typeface="Verdana"/>
              </a:rPr>
              <a:t>need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include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three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files:</a:t>
            </a:r>
            <a:endParaRPr sz="2400" dirty="0">
              <a:latin typeface="Verdana"/>
              <a:cs typeface="Verdana"/>
            </a:endParaRPr>
          </a:p>
          <a:p>
            <a:pPr marL="462280" lvl="1" indent="-182880"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spc="-190" dirty="0">
                <a:solidFill>
                  <a:srgbClr val="404040"/>
                </a:solidFill>
                <a:latin typeface="Verdana"/>
                <a:cs typeface="Verdana"/>
              </a:rPr>
              <a:t>bootstrap.min.css</a:t>
            </a:r>
            <a:endParaRPr sz="2000" dirty="0">
              <a:latin typeface="Verdana"/>
              <a:cs typeface="Verdana"/>
            </a:endParaRPr>
          </a:p>
          <a:p>
            <a:pPr marL="462280" lvl="1" indent="-182880"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spc="-210" dirty="0">
                <a:solidFill>
                  <a:srgbClr val="404040"/>
                </a:solidFill>
                <a:latin typeface="Verdana"/>
                <a:cs typeface="Verdana"/>
              </a:rPr>
              <a:t>jquery.min.js</a:t>
            </a:r>
            <a:endParaRPr lang="en-US" sz="2000" b="1" spc="-210" dirty="0">
              <a:solidFill>
                <a:srgbClr val="404040"/>
              </a:solidFill>
              <a:latin typeface="Verdana"/>
              <a:cs typeface="Verdana"/>
            </a:endParaRPr>
          </a:p>
          <a:p>
            <a:pPr marL="462280" lvl="1" indent="-182880"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lang="en-US" sz="2000" b="1" spc="-210" dirty="0">
                <a:solidFill>
                  <a:srgbClr val="404040"/>
                </a:solidFill>
                <a:latin typeface="Verdana"/>
                <a:cs typeface="Verdana"/>
              </a:rPr>
              <a:t>Popper.js</a:t>
            </a:r>
            <a:endParaRPr sz="2000" b="1" spc="-210" dirty="0">
              <a:solidFill>
                <a:srgbClr val="404040"/>
              </a:solidFill>
              <a:latin typeface="Verdana"/>
              <a:cs typeface="Verdana"/>
            </a:endParaRPr>
          </a:p>
          <a:p>
            <a:pPr marL="462280" lvl="1" indent="-182880"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spc="-204" dirty="0">
                <a:solidFill>
                  <a:srgbClr val="404040"/>
                </a:solidFill>
                <a:latin typeface="Verdana"/>
                <a:cs typeface="Verdana"/>
              </a:rPr>
              <a:t>bootstrap.min.js</a:t>
            </a:r>
            <a:endParaRPr sz="2000" dirty="0">
              <a:latin typeface="Verdana"/>
              <a:cs typeface="Verdana"/>
            </a:endParaRPr>
          </a:p>
          <a:p>
            <a:pPr lvl="1">
              <a:spcBef>
                <a:spcPts val="45"/>
              </a:spcBef>
              <a:buClr>
                <a:srgbClr val="629DD1"/>
              </a:buClr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195580" indent="-182880"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Verdana"/>
                <a:cs typeface="Verdana"/>
              </a:rPr>
              <a:t>must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Verdana"/>
                <a:cs typeface="Verdana"/>
              </a:rPr>
              <a:t>download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include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page</a:t>
            </a:r>
            <a:endParaRPr sz="2400" dirty="0">
              <a:latin typeface="Verdana"/>
              <a:cs typeface="Verdana"/>
            </a:endParaRPr>
          </a:p>
          <a:p>
            <a:pPr marL="195580" indent="-182880">
              <a:spcBef>
                <a:spcPts val="5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  <a:tab pos="2830195" algn="l"/>
              </a:tabLst>
            </a:pP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this</a:t>
            </a:r>
            <a:r>
              <a:rPr sz="24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example,	</a:t>
            </a:r>
            <a:r>
              <a:rPr sz="2400" spc="8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24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include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24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Internet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740" y="63500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740" y="63500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89EC1-4F04-479C-9450-89A6F0547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7485"/>
            <a:ext cx="9925427" cy="58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711200"/>
            <a:ext cx="763778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80" dirty="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sz="4000" spc="-95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3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Bootstrap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has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Verdana"/>
                <a:cs typeface="Verdana"/>
              </a:rPr>
              <a:t>concept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containing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element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 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wrap 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site</a:t>
            </a:r>
            <a:r>
              <a:rPr sz="2400" spc="-3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contents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740" y="63500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76003" y="2849981"/>
            <a:ext cx="5469058" cy="2853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711200"/>
            <a:ext cx="7766684" cy="248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Grids</a:t>
            </a:r>
            <a:endParaRPr sz="4000">
              <a:latin typeface="Arial"/>
              <a:cs typeface="Arial"/>
            </a:endParaRPr>
          </a:p>
          <a:p>
            <a:pPr marL="190500" marR="66421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Bootstrap's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grid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system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allows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/>
                <a:cs typeface="Verdana"/>
              </a:rPr>
              <a:t>up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12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columns 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across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3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page</a:t>
            </a:r>
            <a:endParaRPr sz="2400">
              <a:latin typeface="Verdana"/>
              <a:cs typeface="Verdana"/>
            </a:endParaRPr>
          </a:p>
          <a:p>
            <a:pPr marL="190500" marR="5080" indent="-177800">
              <a:lnSpc>
                <a:spcPct val="101499"/>
              </a:lnSpc>
              <a:spcBef>
                <a:spcPts val="47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divide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container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rows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40" dirty="0">
                <a:solidFill>
                  <a:srgbClr val="404040"/>
                </a:solidFill>
                <a:latin typeface="Verdana"/>
                <a:cs typeface="Verdana"/>
              </a:rPr>
              <a:t>each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row 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columns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/>
                <a:cs typeface="Verdana"/>
              </a:rPr>
              <a:t>space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multiple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12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740" y="63500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8672" y="3276600"/>
            <a:ext cx="8937917" cy="2926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711200"/>
            <a:ext cx="7996555" cy="283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Grids</a:t>
            </a:r>
            <a:endParaRPr sz="4000">
              <a:latin typeface="Arial"/>
              <a:cs typeface="Arial"/>
            </a:endParaRPr>
          </a:p>
          <a:p>
            <a:pPr marL="190500" marR="12446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265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bellow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example, </a:t>
            </a:r>
            <a:r>
              <a:rPr sz="2400" spc="80" dirty="0">
                <a:solidFill>
                  <a:srgbClr val="404040"/>
                </a:solidFill>
                <a:latin typeface="Verdana"/>
                <a:cs typeface="Verdana"/>
              </a:rPr>
              <a:t>we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divide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85" dirty="0">
                <a:solidFill>
                  <a:srgbClr val="404040"/>
                </a:solidFill>
                <a:latin typeface="Verdana"/>
                <a:cs typeface="Verdana"/>
              </a:rPr>
              <a:t>space </a:t>
            </a:r>
            <a:r>
              <a:rPr sz="2400" spc="-80" dirty="0">
                <a:solidFill>
                  <a:srgbClr val="404040"/>
                </a:solidFill>
                <a:latin typeface="Verdana"/>
                <a:cs typeface="Verdana"/>
              </a:rPr>
              <a:t>inside 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container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row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row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columns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with 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same 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side. </a:t>
            </a:r>
            <a:r>
              <a:rPr sz="2400" spc="-325" dirty="0">
                <a:solidFill>
                  <a:srgbClr val="404040"/>
                </a:solidFill>
                <a:latin typeface="Verdana"/>
                <a:cs typeface="Verdana"/>
              </a:rPr>
              <a:t>4+4+4 </a:t>
            </a:r>
            <a:r>
              <a:rPr sz="2400" spc="-509" dirty="0">
                <a:solidFill>
                  <a:srgbClr val="404040"/>
                </a:solidFill>
                <a:latin typeface="Verdana"/>
                <a:cs typeface="Verdana"/>
              </a:rPr>
              <a:t>=</a:t>
            </a:r>
            <a:r>
              <a:rPr sz="2400" spc="-4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12</a:t>
            </a:r>
            <a:endParaRPr sz="2400">
              <a:latin typeface="Verdana"/>
              <a:cs typeface="Verdana"/>
            </a:endParaRPr>
          </a:p>
          <a:p>
            <a:pPr marL="190500" marR="5080" indent="-177800">
              <a:lnSpc>
                <a:spcPts val="2820"/>
              </a:lnSpc>
              <a:spcBef>
                <a:spcPts val="74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any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combination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Verdana"/>
                <a:cs typeface="Verdana"/>
              </a:rPr>
              <a:t>sum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30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equal 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404040"/>
                </a:solidFill>
                <a:latin typeface="Verdana"/>
                <a:cs typeface="Verdana"/>
              </a:rPr>
              <a:t>12.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4078" y="78740"/>
            <a:ext cx="678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740" y="63500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29045" y="3886200"/>
            <a:ext cx="5961106" cy="2309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739</Words>
  <Application>Microsoft Office PowerPoint</Application>
  <PresentationFormat>Widescreen</PresentationFormat>
  <Paragraphs>170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Verdana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Ahmed Elnemr</cp:lastModifiedBy>
  <cp:revision>4</cp:revision>
  <dcterms:created xsi:type="dcterms:W3CDTF">2018-02-23T16:24:55Z</dcterms:created>
  <dcterms:modified xsi:type="dcterms:W3CDTF">2018-02-23T15:02:23Z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2018-02-23T00:00:00Z</vt:filetime>
  </property>
</Properties>
</file>