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84" r:id="rId3"/>
    <p:sldId id="278" r:id="rId4"/>
    <p:sldId id="279" r:id="rId5"/>
    <p:sldId id="293" r:id="rId6"/>
    <p:sldId id="313" r:id="rId7"/>
    <p:sldId id="315" r:id="rId8"/>
    <p:sldId id="311" r:id="rId9"/>
    <p:sldId id="317" r:id="rId10"/>
    <p:sldId id="310" r:id="rId11"/>
    <p:sldId id="316" r:id="rId12"/>
    <p:sldId id="318" r:id="rId13"/>
    <p:sldId id="319" r:id="rId14"/>
    <p:sldId id="320" r:id="rId15"/>
    <p:sldId id="321" r:id="rId16"/>
    <p:sldId id="322" r:id="rId17"/>
  </p:sldIdLst>
  <p:sldSz cx="18288000" cy="10287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Garamond" panose="02020404030301010803" pitchFamily="18" charset="0"/>
      <p:regular r:id="rId22"/>
      <p:bold r:id="rId23"/>
      <p: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41" autoAdjust="0"/>
  </p:normalViewPr>
  <p:slideViewPr>
    <p:cSldViewPr>
      <p:cViewPr varScale="1">
        <p:scale>
          <a:sx n="61" d="100"/>
          <a:sy n="61" d="100"/>
        </p:scale>
        <p:origin x="10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961805" y="1901595"/>
            <a:ext cx="14364393" cy="64619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2171702" y="2117423"/>
            <a:ext cx="13944600" cy="605215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7703820" y="1901595"/>
            <a:ext cx="288036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7875270" y="1901596"/>
            <a:ext cx="2537460" cy="967943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2562" y="3136895"/>
            <a:ext cx="13602879" cy="38862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10800" b="0" kern="1200" cap="all" spc="-1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150" y="7023094"/>
            <a:ext cx="13606272" cy="68580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spc="120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400"/>
            </a:lvl2pPr>
            <a:lvl3pPr marL="1371600" indent="0" algn="ctr">
              <a:buNone/>
              <a:defRPr sz="24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7978140" y="2011883"/>
            <a:ext cx="2331720" cy="790820"/>
          </a:xfrm>
        </p:spPr>
        <p:txBody>
          <a:bodyPr/>
          <a:lstStyle>
            <a:lvl1pPr algn="ctr">
              <a:defRPr sz="195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2180844" y="7816590"/>
            <a:ext cx="8858250" cy="3429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2910379" y="7818120"/>
            <a:ext cx="3167822" cy="3429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9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0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87400" y="1143000"/>
            <a:ext cx="3543300" cy="7886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1143000"/>
            <a:ext cx="12115800" cy="7886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8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961805" y="1901595"/>
            <a:ext cx="14364393" cy="64619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2171700" y="2117423"/>
            <a:ext cx="13944600" cy="605215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7703820" y="1901595"/>
            <a:ext cx="288036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7875270" y="1901596"/>
            <a:ext cx="2537460" cy="967943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435" y="3141464"/>
            <a:ext cx="13606272" cy="3881628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10800" kern="1200" cap="all" spc="-1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436" y="7023093"/>
            <a:ext cx="13606272" cy="685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2712" y="2016753"/>
            <a:ext cx="2331720" cy="795528"/>
          </a:xfrm>
        </p:spPr>
        <p:txBody>
          <a:bodyPr/>
          <a:lstStyle>
            <a:lvl1pPr algn="ctr">
              <a:defRPr lang="en-US" sz="195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330" y="7816590"/>
            <a:ext cx="8860536" cy="3429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06756" y="7816590"/>
            <a:ext cx="3168396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3154680"/>
            <a:ext cx="7132320" cy="562356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55480" y="3154680"/>
            <a:ext cx="7132320" cy="562356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772" y="3111501"/>
            <a:ext cx="7132320" cy="9601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50" b="0">
                <a:solidFill>
                  <a:schemeClr val="tx2"/>
                </a:solidFill>
                <a:latin typeface="+mn-lt"/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772" y="4133847"/>
            <a:ext cx="7132320" cy="48006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0052" y="3111501"/>
            <a:ext cx="7132320" cy="9601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50" b="0">
                <a:solidFill>
                  <a:schemeClr val="tx2"/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60052" y="4134872"/>
            <a:ext cx="7132320" cy="48006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68294" y="356616"/>
            <a:ext cx="12797028" cy="9573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3530579" y="356616"/>
            <a:ext cx="4389120" cy="95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0" y="911088"/>
            <a:ext cx="3646170" cy="2468880"/>
          </a:xfrm>
        </p:spPr>
        <p:txBody>
          <a:bodyPr anchor="b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914400"/>
            <a:ext cx="11658600" cy="80010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44600" y="3429000"/>
            <a:ext cx="3646170" cy="5257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210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5590516" y="9334503"/>
            <a:ext cx="2194560" cy="411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36319" y="562356"/>
            <a:ext cx="3977640" cy="916228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52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530579" y="356616"/>
            <a:ext cx="4389120" cy="95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0" y="905256"/>
            <a:ext cx="3648456" cy="2468880"/>
          </a:xfrm>
        </p:spPr>
        <p:txBody>
          <a:bodyPr anchor="b">
            <a:noAutofit/>
          </a:bodyPr>
          <a:lstStyle>
            <a:lvl1pPr algn="l">
              <a:defRPr sz="42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98" y="356616"/>
            <a:ext cx="12797028" cy="957376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44600" y="3429000"/>
            <a:ext cx="3648456" cy="525322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200"/>
              </a:spcBef>
              <a:buNone/>
              <a:defRPr sz="210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371600" rtl="0" eaLnBrk="1" latinLnBrk="0" hangingPunct="1">
              <a:defRPr lang="en-US" sz="15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95092" y="9340596"/>
            <a:ext cx="2194560" cy="411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36319" y="562356"/>
            <a:ext cx="3977640" cy="916228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94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2044" y="356616"/>
            <a:ext cx="17583912" cy="957376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963891"/>
            <a:ext cx="150876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154680"/>
            <a:ext cx="15087600" cy="589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9461508"/>
            <a:ext cx="411480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4940" y="9461508"/>
            <a:ext cx="781812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04820" y="9461508"/>
            <a:ext cx="219456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3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sz="72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74320" indent="-274320" algn="l" defTabSz="1371600" rtl="0" eaLnBrk="1" latinLnBrk="0" hangingPunct="1">
        <a:lnSpc>
          <a:spcPct val="100000"/>
        </a:lnSpc>
        <a:spcBef>
          <a:spcPts val="135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CD98D-6F84-C91D-89DD-E13A95F441D3}"/>
              </a:ext>
            </a:extLst>
          </p:cNvPr>
          <p:cNvSpPr txBox="1"/>
          <p:nvPr/>
        </p:nvSpPr>
        <p:spPr>
          <a:xfrm>
            <a:off x="685800" y="1257300"/>
            <a:ext cx="1455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Analyze bank Data for Improving Banking System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19E6C-9347-ADA2-3889-A2578048819C}"/>
              </a:ext>
            </a:extLst>
          </p:cNvPr>
          <p:cNvSpPr txBox="1"/>
          <p:nvPr/>
        </p:nvSpPr>
        <p:spPr>
          <a:xfrm>
            <a:off x="990600" y="3986004"/>
            <a:ext cx="11734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Improve the banking system by analyzing customer data to enhance marketing strategies, customer segmentation, and loan service optimization.</a:t>
            </a:r>
          </a:p>
        </p:txBody>
      </p:sp>
      <p:pic>
        <p:nvPicPr>
          <p:cNvPr id="25" name="Graphic 24" descr="Bank outline">
            <a:extLst>
              <a:ext uri="{FF2B5EF4-FFF2-40B4-BE49-F238E27FC236}">
                <a16:creationId xmlns:a16="http://schemas.microsoft.com/office/drawing/2014/main" id="{DF718DD1-EBC9-0925-3690-CDB23C10D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44400" y="2933700"/>
            <a:ext cx="5791200" cy="5791200"/>
          </a:xfrm>
          <a:prstGeom prst="rect">
            <a:avLst/>
          </a:prstGeom>
        </p:spPr>
      </p:pic>
      <p:sp>
        <p:nvSpPr>
          <p:cNvPr id="26" name="Freeform 2">
            <a:extLst>
              <a:ext uri="{FF2B5EF4-FFF2-40B4-BE49-F238E27FC236}">
                <a16:creationId xmlns:a16="http://schemas.microsoft.com/office/drawing/2014/main" id="{8A722982-F0D1-8C56-C09F-2F0E1B03B792}"/>
              </a:ext>
            </a:extLst>
          </p:cNvPr>
          <p:cNvSpPr/>
          <p:nvPr/>
        </p:nvSpPr>
        <p:spPr>
          <a:xfrm>
            <a:off x="15240000" y="1239548"/>
            <a:ext cx="1041534" cy="1511460"/>
          </a:xfrm>
          <a:custGeom>
            <a:avLst/>
            <a:gdLst/>
            <a:ahLst/>
            <a:cxnLst/>
            <a:rect l="l" t="t" r="r" b="b"/>
            <a:pathLst>
              <a:path w="1041534" h="1511460">
                <a:moveTo>
                  <a:pt x="0" y="0"/>
                </a:moveTo>
                <a:lnTo>
                  <a:pt x="1041534" y="0"/>
                </a:lnTo>
                <a:lnTo>
                  <a:pt x="1041534" y="1511461"/>
                </a:lnTo>
                <a:lnTo>
                  <a:pt x="0" y="1511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59F16-C023-1F09-964B-E5500DB0B201}"/>
              </a:ext>
            </a:extLst>
          </p:cNvPr>
          <p:cNvSpPr txBox="1"/>
          <p:nvPr/>
        </p:nvSpPr>
        <p:spPr>
          <a:xfrm>
            <a:off x="685800" y="342900"/>
            <a:ext cx="115824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0" i="0" dirty="0">
                <a:effectLst/>
                <a:latin typeface="D-DINExp"/>
              </a:rPr>
              <a:t>The Overview 👇</a:t>
            </a:r>
          </a:p>
          <a:p>
            <a:pPr algn="l"/>
            <a:r>
              <a:rPr lang="en-US" sz="2800" b="1" i="0" dirty="0">
                <a:effectLst/>
                <a:latin typeface="D-DINExp"/>
              </a:rPr>
              <a:t>Highest Average Balance</a:t>
            </a:r>
            <a:r>
              <a:rPr lang="en-US" sz="2800" b="0" i="0" dirty="0">
                <a:effectLst/>
                <a:latin typeface="D-DINExp"/>
              </a:rPr>
              <a:t>: The </a:t>
            </a:r>
            <a:r>
              <a:rPr lang="en-US" sz="2800" b="1" i="0" dirty="0">
                <a:effectLst/>
                <a:latin typeface="D-DINExp"/>
              </a:rPr>
              <a:t>retired</a:t>
            </a:r>
            <a:r>
              <a:rPr lang="en-US" sz="2800" b="0" i="0" dirty="0">
                <a:effectLst/>
                <a:latin typeface="D-DINExp"/>
              </a:rPr>
              <a:t> </a:t>
            </a:r>
          </a:p>
          <a:p>
            <a:pPr algn="l"/>
            <a:r>
              <a:rPr lang="en-US" sz="2800" b="0" i="0" dirty="0">
                <a:effectLst/>
                <a:latin typeface="D-DINExp"/>
              </a:rPr>
              <a:t>category has the highest average balance ,</a:t>
            </a:r>
          </a:p>
          <a:p>
            <a:pPr algn="l"/>
            <a:r>
              <a:rPr lang="en-US" sz="2800" b="0" i="0" dirty="0">
                <a:effectLst/>
                <a:latin typeface="D-DINExp"/>
              </a:rPr>
              <a:t> around </a:t>
            </a:r>
            <a:r>
              <a:rPr lang="en-US" sz="2800" b="1" i="0" dirty="0">
                <a:effectLst/>
                <a:latin typeface="D-DINExp"/>
              </a:rPr>
              <a:t>2,000</a:t>
            </a:r>
            <a:r>
              <a:rPr lang="en-US" sz="2800" b="0" i="0" dirty="0">
                <a:effectLst/>
                <a:latin typeface="D-DINExp"/>
              </a:rPr>
              <a:t>, indicating that retirees generally have more savings.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51A4D-E8D1-66E8-A801-528218BD9958}"/>
              </a:ext>
            </a:extLst>
          </p:cNvPr>
          <p:cNvSpPr txBox="1"/>
          <p:nvPr/>
        </p:nvSpPr>
        <p:spPr>
          <a:xfrm>
            <a:off x="8915400" y="2317432"/>
            <a:ext cx="966408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D-DINExp"/>
              </a:rPr>
              <a:t>Retirement Accounts</a:t>
            </a:r>
            <a:r>
              <a:rPr lang="en-US" sz="2800" b="0" i="0" dirty="0">
                <a:effectLst/>
                <a:latin typeface="D-DINExp"/>
              </a:rPr>
              <a:t>: Offer high-yield savings accounts or investment products specifically </a:t>
            </a:r>
          </a:p>
          <a:p>
            <a:pPr algn="l">
              <a:spcAft>
                <a:spcPts val="1200"/>
              </a:spcAft>
            </a:pPr>
            <a:r>
              <a:rPr lang="en-US" sz="2800" b="0" i="0" dirty="0">
                <a:effectLst/>
                <a:latin typeface="D-DINExp"/>
              </a:rPr>
              <a:t>designed for retirees , which provide competitive</a:t>
            </a:r>
          </a:p>
          <a:p>
            <a:pPr algn="l">
              <a:spcAft>
                <a:spcPts val="1200"/>
              </a:spcAft>
            </a:pPr>
            <a:r>
              <a:rPr lang="en-US" sz="2800" b="0" i="0" dirty="0">
                <a:effectLst/>
                <a:latin typeface="D-DINExp"/>
              </a:rPr>
              <a:t> </a:t>
            </a:r>
            <a:r>
              <a:rPr lang="en-US" sz="2800" b="1" i="0" dirty="0">
                <a:effectLst/>
                <a:latin typeface="D-DINExp"/>
              </a:rPr>
              <a:t>interest rates: </a:t>
            </a:r>
            <a:r>
              <a:rPr lang="en-US" sz="2800" b="0" i="0" dirty="0">
                <a:effectLst/>
                <a:latin typeface="D-DINExp"/>
              </a:rPr>
              <a:t>tailored to preserve and grow their savings.</a:t>
            </a:r>
            <a:endParaRPr lang="en-US" sz="2800" dirty="0">
              <a:latin typeface="D-DINExp"/>
            </a:endParaRPr>
          </a:p>
          <a:p>
            <a:pPr algn="l">
              <a:spcAft>
                <a:spcPts val="1200"/>
              </a:spcAft>
            </a:pPr>
            <a:r>
              <a:rPr lang="en-US" sz="2800" b="0" i="0" dirty="0">
                <a:effectLst/>
                <a:latin typeface="D-DINExp"/>
              </a:rPr>
              <a:t> Offering high interest rates  To keep them loyal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E39880-87C8-E7E7-D9FD-D7F255C1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61134"/>
            <a:ext cx="17907000" cy="502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3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5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4162-08F5-CFE5-83FD-A46DAA0A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E904-3669-076B-91F2-2EBB3BA7A8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A85B-0699-6C40-7B35-21EC298DCB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5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A013-6204-791E-EA78-BB18272D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1C97-9FEF-FDB3-8526-E3C318311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2AC0-0318-1B51-3143-45CED60A9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C70B-D7F4-B819-33D0-D547595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6CED-9A93-7F8E-B3B8-C5A19FE96D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1B768-546C-F4A3-DF45-783608860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1D51-2B9B-417D-4EF1-47258F1D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1233-C6DD-B9E1-EE20-22FC382F1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6F82-1E2A-46F6-D592-D392707D0B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51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F1AB6-4525-B856-1BE2-1179221C069E}"/>
              </a:ext>
            </a:extLst>
          </p:cNvPr>
          <p:cNvSpPr txBox="1"/>
          <p:nvPr/>
        </p:nvSpPr>
        <p:spPr>
          <a:xfrm>
            <a:off x="517966" y="704957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Why Are We Doing This Project?</a:t>
            </a:r>
            <a:endParaRPr lang="en-US" sz="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C4E5-9F05-7775-00D4-92824F86DA07}"/>
              </a:ext>
            </a:extLst>
          </p:cNvPr>
          <p:cNvSpPr txBox="1"/>
          <p:nvPr/>
        </p:nvSpPr>
        <p:spPr>
          <a:xfrm>
            <a:off x="545329" y="7871763"/>
            <a:ext cx="9220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Leverage Data for Strategic Decisions</a:t>
            </a:r>
            <a:br>
              <a:rPr 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Data science empowers smarter marketing, not just more marketing.</a:t>
            </a:r>
            <a:endParaRPr lang="en-US" sz="3200" dirty="0">
              <a:effectLst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FB850-CA05-3E19-76AA-A306C2176428}"/>
              </a:ext>
            </a:extLst>
          </p:cNvPr>
          <p:cNvSpPr txBox="1"/>
          <p:nvPr/>
        </p:nvSpPr>
        <p:spPr>
          <a:xfrm>
            <a:off x="517966" y="2027518"/>
            <a:ext cx="891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Improve Customer Experience</a:t>
            </a:r>
            <a:br>
              <a:rPr 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Target the right people with the right message at the right time.</a:t>
            </a:r>
            <a:endParaRPr lang="en-US" sz="3200" dirty="0">
              <a:effectLst/>
            </a:endParaRPr>
          </a:p>
          <a:p>
            <a:endParaRPr lang="en-US" dirty="0"/>
          </a:p>
        </p:txBody>
      </p:sp>
      <p:pic>
        <p:nvPicPr>
          <p:cNvPr id="14" name="Graphic 13" descr="Laptop with phone and calculator">
            <a:extLst>
              <a:ext uri="{FF2B5EF4-FFF2-40B4-BE49-F238E27FC236}">
                <a16:creationId xmlns:a16="http://schemas.microsoft.com/office/drawing/2014/main" id="{E3119184-08BA-DBD7-6A82-B0C6F355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0" y="-617604"/>
            <a:ext cx="7586707" cy="6953143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A4DC91F-3DB5-88BF-80B3-6066095C1E20}"/>
              </a:ext>
            </a:extLst>
          </p:cNvPr>
          <p:cNvSpPr/>
          <p:nvPr/>
        </p:nvSpPr>
        <p:spPr>
          <a:xfrm>
            <a:off x="12954000" y="5295900"/>
            <a:ext cx="4267200" cy="4648200"/>
          </a:xfrm>
          <a:custGeom>
            <a:avLst/>
            <a:gdLst/>
            <a:ahLst/>
            <a:cxnLst/>
            <a:rect l="l" t="t" r="r" b="b"/>
            <a:pathLst>
              <a:path w="906658" h="1603414">
                <a:moveTo>
                  <a:pt x="0" y="0"/>
                </a:moveTo>
                <a:lnTo>
                  <a:pt x="906658" y="0"/>
                </a:lnTo>
                <a:lnTo>
                  <a:pt x="906658" y="1603414"/>
                </a:lnTo>
                <a:lnTo>
                  <a:pt x="0" y="160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8D586-7FDB-9789-D6DC-4C360CC43A8E}"/>
              </a:ext>
            </a:extLst>
          </p:cNvPr>
          <p:cNvSpPr txBox="1"/>
          <p:nvPr/>
        </p:nvSpPr>
        <p:spPr>
          <a:xfrm>
            <a:off x="517966" y="3943171"/>
            <a:ext cx="9116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Boost Bank Profitability</a:t>
            </a:r>
          </a:p>
          <a:p>
            <a:r>
              <a:rPr lang="en-US" sz="2400" dirty="0"/>
              <a:t>Encouraging the right people to invest in term deposits or take loans can improve the bank’s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12973-A0B1-5100-5269-10512884CFD7}"/>
              </a:ext>
            </a:extLst>
          </p:cNvPr>
          <p:cNvSpPr txBox="1"/>
          <p:nvPr/>
        </p:nvSpPr>
        <p:spPr>
          <a:xfrm>
            <a:off x="534891" y="5666126"/>
            <a:ext cx="85871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Predict Future Actions</a:t>
            </a:r>
          </a:p>
          <a:p>
            <a:r>
              <a:rPr lang="en-US" sz="2800" dirty="0"/>
              <a:t>Build predictive models to forecast which customers are likely to respond positively, so the bank can act </a:t>
            </a:r>
            <a:r>
              <a:rPr lang="en-US" sz="2800" b="1" dirty="0"/>
              <a:t>proactively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364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93C6817-8737-7183-BF60-5EF9590C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006" y="737469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Project Objectives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C43521-F489-4E75-D2D6-B60608C83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929" y="2420246"/>
            <a:ext cx="10287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Data Cleaning &amp; Preprocessing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Handle missing or unknown values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Remove negative balances &amp; outliers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Encode categorical features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Normalize numerical data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7258D6-1A69-AA44-DF73-B8357B38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89423" y="2420246"/>
            <a:ext cx="8991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Exploratory Data Analysis (EDA)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Understand feature distributions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Discover patterns in campaign outcomes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Investigate feature correlations with target</a:t>
            </a:r>
          </a:p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C1BCD-0371-A95E-E192-F2FB9D2CFB98}"/>
              </a:ext>
            </a:extLst>
          </p:cNvPr>
          <p:cNvSpPr txBox="1"/>
          <p:nvPr/>
        </p:nvSpPr>
        <p:spPr>
          <a:xfrm>
            <a:off x="1371600" y="7124700"/>
            <a:ext cx="14325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 b="1" dirty="0"/>
              <a:t>Modeling and Evaluation</a:t>
            </a:r>
            <a:endParaRPr lang="en-US" sz="4000" dirty="0"/>
          </a:p>
          <a:p>
            <a:pPr algn="ctr"/>
            <a:r>
              <a:rPr lang="en-US" sz="3600" dirty="0"/>
              <a:t>Train and compare multiple machine learning models</a:t>
            </a:r>
          </a:p>
          <a:p>
            <a:pPr algn="ctr"/>
            <a:endParaRPr lang="en-US" sz="4000" dirty="0"/>
          </a:p>
        </p:txBody>
      </p:sp>
      <p:pic>
        <p:nvPicPr>
          <p:cNvPr id="23" name="Graphic 22" descr="Robot Hand with solid fill">
            <a:extLst>
              <a:ext uri="{FF2B5EF4-FFF2-40B4-BE49-F238E27FC236}">
                <a16:creationId xmlns:a16="http://schemas.microsoft.com/office/drawing/2014/main" id="{3247A0A3-7C7C-67C2-A5B1-F5E34CF4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0606" y="6280355"/>
            <a:ext cx="914400" cy="914400"/>
          </a:xfrm>
          <a:prstGeom prst="rect">
            <a:avLst/>
          </a:prstGeom>
        </p:spPr>
      </p:pic>
      <p:pic>
        <p:nvPicPr>
          <p:cNvPr id="25" name="Graphic 24" descr="Mop and bucket outline">
            <a:extLst>
              <a:ext uri="{FF2B5EF4-FFF2-40B4-BE49-F238E27FC236}">
                <a16:creationId xmlns:a16="http://schemas.microsoft.com/office/drawing/2014/main" id="{9415FC01-85C8-3937-8536-DA38FB492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3406" y="2208242"/>
            <a:ext cx="914400" cy="914400"/>
          </a:xfrm>
          <a:prstGeom prst="rect">
            <a:avLst/>
          </a:prstGeom>
        </p:spPr>
      </p:pic>
      <p:pic>
        <p:nvPicPr>
          <p:cNvPr id="27" name="Graphic 26" descr="Statistics outline">
            <a:extLst>
              <a:ext uri="{FF2B5EF4-FFF2-40B4-BE49-F238E27FC236}">
                <a16:creationId xmlns:a16="http://schemas.microsoft.com/office/drawing/2014/main" id="{1C096190-7A7E-0B7D-00B9-96A78493D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46671" y="2273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D0840-AD58-9AE0-2A70-55E57E394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>
            <a:extLst>
              <a:ext uri="{FF2B5EF4-FFF2-40B4-BE49-F238E27FC236}">
                <a16:creationId xmlns:a16="http://schemas.microsoft.com/office/drawing/2014/main" id="{45B97F05-FD46-073B-44B9-B02C5B0A1B25}"/>
              </a:ext>
            </a:extLst>
          </p:cNvPr>
          <p:cNvSpPr/>
          <p:nvPr/>
        </p:nvSpPr>
        <p:spPr>
          <a:xfrm flipV="1">
            <a:off x="457200" y="9715500"/>
            <a:ext cx="9775733" cy="0"/>
          </a:xfrm>
          <a:prstGeom prst="line">
            <a:avLst/>
          </a:prstGeom>
          <a:ln w="50800" cap="flat">
            <a:solidFill>
              <a:srgbClr val="2A2A2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6" name="Graphic 5" descr="Abacus outline">
            <a:extLst>
              <a:ext uri="{FF2B5EF4-FFF2-40B4-BE49-F238E27FC236}">
                <a16:creationId xmlns:a16="http://schemas.microsoft.com/office/drawing/2014/main" id="{5B6DBFA7-C603-1FC4-3A44-DED7FF96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6484" y="1677053"/>
            <a:ext cx="7091516" cy="723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43255D-9B9F-A99B-6F2A-69FAB7E0C7D1}"/>
              </a:ext>
            </a:extLst>
          </p:cNvPr>
          <p:cNvSpPr txBox="1"/>
          <p:nvPr/>
        </p:nvSpPr>
        <p:spPr>
          <a:xfrm>
            <a:off x="457200" y="248333"/>
            <a:ext cx="666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Dataset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1DE92-9292-E9B5-557D-8F91B6768A80}"/>
              </a:ext>
            </a:extLst>
          </p:cNvPr>
          <p:cNvSpPr txBox="1"/>
          <p:nvPr/>
        </p:nvSpPr>
        <p:spPr>
          <a:xfrm>
            <a:off x="337580" y="1076889"/>
            <a:ext cx="1281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Source</a:t>
            </a:r>
            <a:r>
              <a:rPr lang="en-US" sz="3600" dirty="0"/>
              <a:t>: UCI Machine Learning Repository</a:t>
            </a:r>
            <a:br>
              <a:rPr lang="en-US" sz="3600" dirty="0"/>
            </a:br>
            <a:r>
              <a:rPr lang="en-US" sz="3600" b="1" dirty="0"/>
              <a:t>Total Records</a:t>
            </a:r>
            <a:r>
              <a:rPr lang="en-US" sz="3600" dirty="0"/>
              <a:t>: 45,211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6ED3A-2522-3B8F-571E-6FF023726F18}"/>
              </a:ext>
            </a:extLst>
          </p:cNvPr>
          <p:cNvSpPr txBox="1"/>
          <p:nvPr/>
        </p:nvSpPr>
        <p:spPr>
          <a:xfrm>
            <a:off x="623170" y="2392025"/>
            <a:ext cx="124968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Age</a:t>
            </a:r>
            <a:r>
              <a:rPr lang="en-US" sz="2800" dirty="0">
                <a:latin typeface="D-DINExp"/>
              </a:rPr>
              <a:t> 	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  <a:latin typeface="D-DINExp"/>
              </a:rPr>
              <a:t> 			The age of the client.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Job</a:t>
            </a:r>
            <a:r>
              <a:rPr lang="en-US" sz="2800" dirty="0">
                <a:latin typeface="D-DINExp"/>
              </a:rPr>
              <a:t> 	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  <a:latin typeface="D-DINExp"/>
              </a:rPr>
              <a:t> 			The job type (e.g., management, technician).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Marital</a:t>
            </a:r>
            <a:r>
              <a:rPr lang="en-US" sz="2800" dirty="0">
                <a:latin typeface="D-DINExp"/>
              </a:rPr>
              <a:t> 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		</a:t>
            </a:r>
            <a:r>
              <a:rPr lang="en-US" sz="2800" b="0" i="0" dirty="0">
                <a:effectLst/>
                <a:latin typeface="D-DINExp"/>
              </a:rPr>
              <a:t> The marital status (e.g., married, single).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Education</a:t>
            </a:r>
            <a:r>
              <a:rPr lang="en-US" sz="2800" dirty="0">
                <a:latin typeface="D-DINExp"/>
              </a:rPr>
              <a:t> 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  <a:latin typeface="D-DINExp"/>
              </a:rPr>
              <a:t> 	The education level (e.g., primary, secondary, tertiary).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Balance</a:t>
            </a:r>
            <a:r>
              <a:rPr lang="en-US" sz="2800" dirty="0">
                <a:latin typeface="D-DINExp"/>
              </a:rPr>
              <a:t> 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		</a:t>
            </a:r>
            <a:r>
              <a:rPr lang="en-US" sz="2800" b="0" i="0" dirty="0">
                <a:effectLst/>
                <a:latin typeface="D-DINExp"/>
              </a:rPr>
              <a:t> The bank balance of the client.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Housing</a:t>
            </a:r>
            <a:r>
              <a:rPr lang="en-US" sz="2800" dirty="0">
                <a:latin typeface="D-DINExp"/>
              </a:rPr>
              <a:t> 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		</a:t>
            </a:r>
            <a:r>
              <a:rPr lang="en-US" sz="2800" b="0" i="0" dirty="0">
                <a:effectLst/>
                <a:latin typeface="D-DINExp"/>
              </a:rPr>
              <a:t> Whether the client has a housing loan (yes/no).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Loan</a:t>
            </a:r>
            <a:r>
              <a:rPr lang="en-US" sz="2800" dirty="0">
                <a:latin typeface="D-DINExp"/>
              </a:rPr>
              <a:t> 	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  <a:latin typeface="D-DINExp"/>
              </a:rPr>
              <a:t> 			Whether the client has a personal loan (yes/no).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Contact 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 </a:t>
            </a:r>
            <a:r>
              <a:rPr lang="en-US" sz="2800" b="0" i="0" dirty="0">
                <a:effectLst/>
                <a:latin typeface="D-DINExp"/>
              </a:rPr>
              <a:t> 	Type of communication contact (e.g., cellular).In </a:t>
            </a:r>
            <a:r>
              <a:rPr lang="en-US" sz="2800" b="0" i="0" dirty="0" err="1">
                <a:effectLst/>
                <a:latin typeface="D-DINExp"/>
              </a:rPr>
              <a:t>Seaconds</a:t>
            </a:r>
            <a:endParaRPr lang="en-US" sz="2800" b="0" i="0" dirty="0">
              <a:effectLst/>
              <a:latin typeface="D-DINExp"/>
            </a:endParaRP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Day  	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  <a:latin typeface="D-DINExp"/>
              </a:rPr>
              <a:t> 			The last contact day of the month.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Month	 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 	</a:t>
            </a:r>
            <a:r>
              <a:rPr lang="en-US" sz="2800" b="0" i="0" dirty="0">
                <a:effectLst/>
                <a:latin typeface="D-DINExp"/>
              </a:rPr>
              <a:t>The last contact month of the year.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Duration  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	</a:t>
            </a:r>
            <a:r>
              <a:rPr lang="en-US" sz="2800" b="0" i="0" dirty="0">
                <a:effectLst/>
                <a:latin typeface="D-DINExp"/>
              </a:rPr>
              <a:t> 		Duration of the last contact in seconds.</a:t>
            </a:r>
          </a:p>
        </p:txBody>
      </p:sp>
    </p:spTree>
    <p:extLst>
      <p:ext uri="{BB962C8B-B14F-4D97-AF65-F5344CB8AC3E}">
        <p14:creationId xmlns:p14="http://schemas.microsoft.com/office/powerpoint/2010/main" val="102829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368717-57E5-B75B-F45C-A7035F21370F}"/>
              </a:ext>
            </a:extLst>
          </p:cNvPr>
          <p:cNvSpPr txBox="1"/>
          <p:nvPr/>
        </p:nvSpPr>
        <p:spPr>
          <a:xfrm>
            <a:off x="1752600" y="1008626"/>
            <a:ext cx="1478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Analysis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85845-93A8-F363-3337-FD6403543759}"/>
              </a:ext>
            </a:extLst>
          </p:cNvPr>
          <p:cNvSpPr txBox="1"/>
          <p:nvPr/>
        </p:nvSpPr>
        <p:spPr>
          <a:xfrm>
            <a:off x="575153" y="2481741"/>
            <a:ext cx="1752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/>
              <a:t>📍 Make the customers loyal as possible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A0F26-72F9-F4A6-725A-5AEDC6FB8301}"/>
              </a:ext>
            </a:extLst>
          </p:cNvPr>
          <p:cNvSpPr txBox="1"/>
          <p:nvPr/>
        </p:nvSpPr>
        <p:spPr>
          <a:xfrm>
            <a:off x="631723" y="3781097"/>
            <a:ext cx="1333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dirty="0"/>
              <a:t>🎯 </a:t>
            </a:r>
            <a:r>
              <a:rPr lang="en-US" sz="4000" b="1" dirty="0"/>
              <a:t>Smarter Marketing Focus</a:t>
            </a:r>
          </a:p>
          <a:p>
            <a:r>
              <a:rPr lang="en-US" sz="4000" dirty="0"/>
              <a:t>👥 Identify high-potential customer segments</a:t>
            </a:r>
            <a:br>
              <a:rPr lang="en-US" sz="4000" dirty="0"/>
            </a:br>
            <a:endParaRPr lang="en-US" sz="4000" dirty="0"/>
          </a:p>
          <a:p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AD085-D9A8-68D2-6192-51EB714528BA}"/>
              </a:ext>
            </a:extLst>
          </p:cNvPr>
          <p:cNvSpPr txBox="1"/>
          <p:nvPr/>
        </p:nvSpPr>
        <p:spPr>
          <a:xfrm>
            <a:off x="596030" y="5671923"/>
            <a:ext cx="1196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b="1" dirty="0"/>
              <a:t>💸 Lower Marketing Costs</a:t>
            </a:r>
          </a:p>
          <a:p>
            <a:r>
              <a:rPr lang="en-US" sz="4000" dirty="0"/>
              <a:t>🚫 Avoid wasting resources(Time , Money) on low-probability customers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013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B331B3-E998-8031-0F97-19B2AF6CD932}"/>
              </a:ext>
            </a:extLst>
          </p:cNvPr>
          <p:cNvSpPr txBox="1"/>
          <p:nvPr/>
        </p:nvSpPr>
        <p:spPr>
          <a:xfrm>
            <a:off x="762000" y="2933700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Analysis of Question 1: How does age correlate with account balance?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B9580-5A27-078D-F375-945E764CA4D8}"/>
              </a:ext>
            </a:extLst>
          </p:cNvPr>
          <p:cNvSpPr txBox="1"/>
          <p:nvPr/>
        </p:nvSpPr>
        <p:spPr>
          <a:xfrm>
            <a:off x="381000" y="4838700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that older individuals tend to have higher account balances. Younger clients generally have lower account balances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B95988-6CEB-ECDB-E91F-0A62485B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948" y="2171700"/>
            <a:ext cx="82296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30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4C8394-7B28-3445-1FFB-463D44C427F3}"/>
              </a:ext>
            </a:extLst>
          </p:cNvPr>
          <p:cNvSpPr txBox="1"/>
          <p:nvPr/>
        </p:nvSpPr>
        <p:spPr>
          <a:xfrm>
            <a:off x="381000" y="525215"/>
            <a:ext cx="1021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Analysis Question 2: Is there a significant difference in balances between different job types?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E0DF4-4975-FB4B-5946-1A7ECBC01E59}"/>
              </a:ext>
            </a:extLst>
          </p:cNvPr>
          <p:cNvSpPr txBox="1"/>
          <p:nvPr/>
        </p:nvSpPr>
        <p:spPr>
          <a:xfrm>
            <a:off x="7138851" y="2171700"/>
            <a:ext cx="1082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Yes There Are a Difference Management/Entrepreneurs tend to have significantly higher savings, reflecting higher earnings. Students/Unemployed show minimal balances, indicating financial constraints.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26AF87-0810-2F8A-DA99-ACBC8AB8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8" y="4229100"/>
            <a:ext cx="17539063" cy="62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7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44C16FFE-037A-4576-E070-FDEA17AA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190810"/>
            <a:ext cx="7642110" cy="503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3B447-4AC2-43E9-6478-A9C074838EC3}"/>
              </a:ext>
            </a:extLst>
          </p:cNvPr>
          <p:cNvSpPr txBox="1"/>
          <p:nvPr/>
        </p:nvSpPr>
        <p:spPr>
          <a:xfrm>
            <a:off x="838200" y="2247385"/>
            <a:ext cx="9144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3600" b="1" i="0" dirty="0">
                <a:effectLst/>
                <a:latin typeface="D-DIN Exp"/>
              </a:rPr>
              <a:t>Product Development</a:t>
            </a:r>
          </a:p>
          <a:p>
            <a:pPr algn="l">
              <a:spcAft>
                <a:spcPts val="1200"/>
              </a:spcAft>
            </a:pPr>
            <a:r>
              <a:rPr lang="en-US" sz="3600" b="1" i="0" dirty="0">
                <a:effectLst/>
                <a:latin typeface="D-DINExp"/>
              </a:rPr>
              <a:t>Focus on Family and Relationship Services</a:t>
            </a:r>
            <a:r>
              <a:rPr lang="en-US" sz="3600" b="0" i="0" dirty="0">
                <a:effectLst/>
                <a:latin typeface="D-DINExp"/>
              </a:rPr>
              <a:t>:  family accounts, educational savings plans for children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C15F9-318C-89FD-563F-464495269463}"/>
              </a:ext>
            </a:extLst>
          </p:cNvPr>
          <p:cNvSpPr txBox="1"/>
          <p:nvPr/>
        </p:nvSpPr>
        <p:spPr>
          <a:xfrm>
            <a:off x="914400" y="52959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9282E-36F3-458A-AEEC-BF0C15C7931A}"/>
              </a:ext>
            </a:extLst>
          </p:cNvPr>
          <p:cNvSpPr txBox="1"/>
          <p:nvPr/>
        </p:nvSpPr>
        <p:spPr>
          <a:xfrm>
            <a:off x="800100" y="5342066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Family Life Insurance Plans: Coverage that includes multiple beneficiaries and flexible options. Health Savings Accounts</a:t>
            </a:r>
          </a:p>
        </p:txBody>
      </p:sp>
    </p:spTree>
    <p:extLst>
      <p:ext uri="{BB962C8B-B14F-4D97-AF65-F5344CB8AC3E}">
        <p14:creationId xmlns:p14="http://schemas.microsoft.com/office/powerpoint/2010/main" val="179111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6AB77C-057A-CF6F-39D1-1C85A9CF15F3}"/>
              </a:ext>
            </a:extLst>
          </p:cNvPr>
          <p:cNvSpPr txBox="1"/>
          <p:nvPr/>
        </p:nvSpPr>
        <p:spPr>
          <a:xfrm>
            <a:off x="609600" y="1638300"/>
            <a:ext cx="914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Analysis Question 7 </a:t>
            </a:r>
          </a:p>
          <a:p>
            <a:r>
              <a:rPr lang="en-US" sz="2800" dirty="0"/>
              <a:t> How does the education level impact the likelihood of having a higher balance?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7C45BB-FC1D-2D57-AE01-A93D6530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388" y="1104901"/>
            <a:ext cx="771214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BEC051-BE71-D269-7880-A3A74D160753}"/>
              </a:ext>
            </a:extLst>
          </p:cNvPr>
          <p:cNvSpPr txBox="1"/>
          <p:nvPr/>
        </p:nvSpPr>
        <p:spPr>
          <a:xfrm>
            <a:off x="457200" y="4152900"/>
            <a:ext cx="9144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Tertiary Education has the highest average account balance </a:t>
            </a:r>
          </a:p>
          <a:p>
            <a:endParaRPr lang="en-US" sz="2400" dirty="0"/>
          </a:p>
          <a:p>
            <a:r>
              <a:rPr lang="en-US" sz="2400" dirty="0"/>
              <a:t>Secondary Education has a lower average balance .</a:t>
            </a:r>
          </a:p>
          <a:p>
            <a:endParaRPr lang="en-US" sz="2400" dirty="0"/>
          </a:p>
          <a:p>
            <a:r>
              <a:rPr lang="en-US" sz="2400" dirty="0"/>
              <a:t>Primary Education has the lowest average balance, appearing to be negative </a:t>
            </a:r>
          </a:p>
        </p:txBody>
      </p:sp>
    </p:spTree>
    <p:extLst>
      <p:ext uri="{BB962C8B-B14F-4D97-AF65-F5344CB8AC3E}">
        <p14:creationId xmlns:p14="http://schemas.microsoft.com/office/powerpoint/2010/main" val="3990432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1883</TotalTime>
  <Words>620</Words>
  <Application>Microsoft Office PowerPoint</Application>
  <PresentationFormat>Custom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Garamond</vt:lpstr>
      <vt:lpstr>Calibri</vt:lpstr>
      <vt:lpstr>D-DINExp</vt:lpstr>
      <vt:lpstr>Century Gothic</vt:lpstr>
      <vt:lpstr>D-DIN Exp</vt:lpstr>
      <vt:lpstr>Wingdings</vt:lpstr>
      <vt:lpstr>Savon</vt:lpstr>
      <vt:lpstr>PowerPoint Presentation</vt:lpstr>
      <vt:lpstr>PowerPoint Presentation</vt:lpstr>
      <vt:lpstr>Project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>Abdelra shab</dc:creator>
  <cp:lastModifiedBy>Abdelrahman Shaban</cp:lastModifiedBy>
  <cp:revision>13</cp:revision>
  <dcterms:created xsi:type="dcterms:W3CDTF">2006-08-16T00:00:00Z</dcterms:created>
  <dcterms:modified xsi:type="dcterms:W3CDTF">2025-05-30T11:59:27Z</dcterms:modified>
  <dc:identifier>DAGnnvYjevY</dc:identifier>
</cp:coreProperties>
</file>