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88" r:id="rId2"/>
    <p:sldId id="615" r:id="rId3"/>
    <p:sldId id="616" r:id="rId4"/>
    <p:sldId id="617" r:id="rId5"/>
    <p:sldId id="643" r:id="rId6"/>
    <p:sldId id="644" r:id="rId7"/>
    <p:sldId id="645" r:id="rId8"/>
    <p:sldId id="647" r:id="rId9"/>
    <p:sldId id="646" r:id="rId10"/>
    <p:sldId id="648" r:id="rId11"/>
    <p:sldId id="649" r:id="rId12"/>
    <p:sldId id="650" r:id="rId13"/>
    <p:sldId id="651" r:id="rId14"/>
    <p:sldId id="634" r:id="rId15"/>
    <p:sldId id="6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2C2C"/>
    <a:srgbClr val="410B0E"/>
    <a:srgbClr val="FFFFFF"/>
    <a:srgbClr val="404040"/>
    <a:srgbClr val="69A12B"/>
    <a:srgbClr val="548222"/>
    <a:srgbClr val="669900"/>
    <a:srgbClr val="E4B10E"/>
    <a:srgbClr val="F2C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3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0C6A82-D106-4152-BA23-6A9F367D6C43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501632-D087-415E-8EF8-CA1F465EB1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3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 not remove" hidden="1">
            <a:extLst>
              <a:ext uri="{FF2B5EF4-FFF2-40B4-BE49-F238E27FC236}">
                <a16:creationId xmlns:a16="http://schemas.microsoft.com/office/drawing/2014/main" id="{19A7B588-743E-4E34-BF7F-C8105F126C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448926" y="1951957"/>
            <a:ext cx="5428281" cy="4455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333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5844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01580A09-C4E2-4EB7-9D68-52252A1018D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368800" y="0"/>
            <a:ext cx="7823200" cy="6858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333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368800" cy="685800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6" tIns="60948" rIns="121896" bIns="60948" rtlCol="0" anchor="ctr"/>
          <a:lstStyle/>
          <a:p>
            <a:pPr algn="ctr"/>
            <a:endParaRPr lang="en-US" sz="240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3805597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53458"/>
            <a:ext cx="3805597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25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303520" y="0"/>
            <a:ext cx="6888480" cy="6858000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333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942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60525"/>
            <a:ext cx="12192000" cy="3122613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6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78313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5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0"/>
          </p:nvPr>
        </p:nvSpPr>
        <p:spPr>
          <a:xfrm>
            <a:off x="364067" y="1950665"/>
            <a:ext cx="5181599" cy="15478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5" name="Picture Placeholder 53"/>
          <p:cNvSpPr>
            <a:spLocks noGrp="1"/>
          </p:cNvSpPr>
          <p:nvPr>
            <p:ph type="pic" sz="quarter" idx="11"/>
          </p:nvPr>
        </p:nvSpPr>
        <p:spPr>
          <a:xfrm>
            <a:off x="6292271" y="1950665"/>
            <a:ext cx="5449457" cy="154781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6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2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364067" y="683683"/>
            <a:ext cx="8652933" cy="6985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26" hasCustomPrompt="1"/>
          </p:nvPr>
        </p:nvSpPr>
        <p:spPr>
          <a:xfrm>
            <a:off x="364067" y="1253458"/>
            <a:ext cx="8652933" cy="3810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977617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2728080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4499707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6258082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8012007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9791164" y="2063750"/>
            <a:ext cx="1421096" cy="143986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Prepared By : Waleed El-Badry - waleed.elbadry@must.edu.eg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8B9E821-CB41-4557-879C-24BFC1EF6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55" r:id="rId2"/>
    <p:sldLayoutId id="2147483710" r:id="rId3"/>
    <p:sldLayoutId id="2147483750" r:id="rId4"/>
    <p:sldLayoutId id="2147483752" r:id="rId5"/>
    <p:sldLayoutId id="2147483753" r:id="rId6"/>
    <p:sldLayoutId id="2147483754" r:id="rId7"/>
    <p:sldLayoutId id="2147483756" r:id="rId8"/>
    <p:sldLayoutId id="2147483765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364" y="4693004"/>
            <a:ext cx="12192000" cy="341614"/>
          </a:xfrm>
          <a:prstGeom prst="rect">
            <a:avLst/>
          </a:prstGeom>
        </p:spPr>
        <p:txBody>
          <a:bodyPr vert="horz" wrap="square" lIns="91422" tIns="45711" rIns="91422" bIns="45711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Roboto Condensed" panose="02000000000000000000" pitchFamily="2" charset="0"/>
                <a:ea typeface="+mj-ea"/>
                <a:cs typeface="+mj-cs"/>
              </a:rPr>
              <a:t>LAB 3 – SPRING 2019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208842" y="4075779"/>
            <a:ext cx="9774316" cy="698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 Condensed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MTE 405 SENSORS AND MEASUREMENTS</a:t>
            </a:r>
          </a:p>
        </p:txBody>
      </p:sp>
      <p:pic>
        <p:nvPicPr>
          <p:cNvPr id="4" name="Picture 3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B8E52338-89C9-4F40-B022-E29BC7C03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300" y="215074"/>
            <a:ext cx="1949922" cy="19499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FE756F-9B6C-4E31-AA45-3B9917B4E188}"/>
              </a:ext>
            </a:extLst>
          </p:cNvPr>
          <p:cNvSpPr/>
          <p:nvPr/>
        </p:nvSpPr>
        <p:spPr>
          <a:xfrm>
            <a:off x="225778" y="589870"/>
            <a:ext cx="66379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MISR UNIVERSITY FOR SCIENCE AND TECHNOLOGY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COLLEGE OF ENGINEERING</a:t>
            </a:r>
          </a:p>
          <a:p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MECHATRONICS DEPARTMENT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B0028-C0AF-44B2-BC1C-5FF24755F6A6}"/>
              </a:ext>
            </a:extLst>
          </p:cNvPr>
          <p:cNvSpPr/>
          <p:nvPr/>
        </p:nvSpPr>
        <p:spPr>
          <a:xfrm>
            <a:off x="4690533" y="499045"/>
            <a:ext cx="6096000" cy="618630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serialEvent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Read command characters until \n is received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PORT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.readStringUntil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command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PORT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Parsing command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(command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Start streaming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Timer1.initialize(100000);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every 100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//Attach ISR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Timer1.attachInterrupt(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timer_one_isr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(command 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Stop 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//Attach ISR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Timer1.detachInterrupt();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12807-C6C4-4C4E-B13E-720BDAA1198E}"/>
              </a:ext>
            </a:extLst>
          </p:cNvPr>
          <p:cNvSpPr/>
          <p:nvPr/>
        </p:nvSpPr>
        <p:spPr>
          <a:xfrm>
            <a:off x="2194322" y="1253458"/>
            <a:ext cx="10681397" cy="563231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Timer Interrupt Service Routine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timer_one_isr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//Check if simulation mode or real time mode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IS_SIMULATION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Proteus Simulation with noise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acquired LM35 voltage into temperature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lm35_temperature = (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(lm35_pin) * (5.0 / 1023.0)) * (1000 / 10.0);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lm35_temperature = lm35_temperature + </a:t>
            </a:r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random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(-2, 2);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PORT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(lm35_temperature);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Realtime acquisition from physical sensor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acquired LM35 voltage into temperature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lm35_temperature = (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analogRead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(lm35_pin) * (5.0 / 1023.0)) * (1000.0 / 10.0);</a:t>
            </a:r>
          </a:p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PORT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(lm35_temperature);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B133E-2DB1-4D94-85AF-033507225F12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1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202FC2-2C61-4998-9C0F-B94D43A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96" y="1303250"/>
            <a:ext cx="7559307" cy="5318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0B959-6025-434D-800B-5F5D1E69690B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1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Characteristics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MATLAB analysis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BB259F-C246-4D48-856B-481E066E2F7F}"/>
                  </a:ext>
                </a:extLst>
              </p:cNvPr>
              <p:cNvSpPr txBox="1"/>
              <p:nvPr/>
            </p:nvSpPr>
            <p:spPr>
              <a:xfrm>
                <a:off x="497149" y="1407374"/>
                <a:ext cx="2857770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BB259F-C246-4D48-856B-481E066E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1407374"/>
                <a:ext cx="2857770" cy="100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4826A4-C432-4477-9B6F-B6086AB07617}"/>
                  </a:ext>
                </a:extLst>
              </p:cNvPr>
              <p:cNvSpPr txBox="1"/>
              <p:nvPr/>
            </p:nvSpPr>
            <p:spPr>
              <a:xfrm>
                <a:off x="497149" y="2552135"/>
                <a:ext cx="6445547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𝐷𝑒𝑣𝑖𝑎𝑡𝑖𝑜𝑛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4826A4-C432-4477-9B6F-B6086AB0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2552135"/>
                <a:ext cx="6445547" cy="1436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CE94E-4EC6-4EBB-81BA-BAE2199F5581}"/>
                  </a:ext>
                </a:extLst>
              </p:cNvPr>
              <p:cNvSpPr txBox="1"/>
              <p:nvPr/>
            </p:nvSpPr>
            <p:spPr>
              <a:xfrm>
                <a:off x="497149" y="4125218"/>
                <a:ext cx="7680501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𝑁𝑜𝑟𝑛𝑎𝑙𝑖𝑧𝑎𝑡𝑖𝑜𝑛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CE94E-4EC6-4EBB-81BA-BAE2199F5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4125218"/>
                <a:ext cx="7680501" cy="632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A78DA01-A2CC-475B-9D98-FE9498D5ED39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9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9D8A-E318-4F11-B0F1-D200C3BB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23" y="2672281"/>
            <a:ext cx="8549114" cy="22370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Don’t forget to pull the lab update from.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4F609-37F8-48C8-ABCE-4B43B77D2A42}"/>
              </a:ext>
            </a:extLst>
          </p:cNvPr>
          <p:cNvSpPr/>
          <p:nvPr/>
        </p:nvSpPr>
        <p:spPr>
          <a:xfrm>
            <a:off x="816799" y="3986021"/>
            <a:ext cx="100789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http://github.com/wbadry/mte405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791A4A-4329-422A-841C-C65919AAD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14" y="470620"/>
            <a:ext cx="2858531" cy="28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66553E-361A-426A-BDC3-581493B4E0E4}"/>
              </a:ext>
            </a:extLst>
          </p:cNvPr>
          <p:cNvSpPr/>
          <p:nvPr/>
        </p:nvSpPr>
        <p:spPr>
          <a:xfrm>
            <a:off x="1628138" y="2497976"/>
            <a:ext cx="85699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OF Lab 3</a:t>
            </a:r>
          </a:p>
        </p:txBody>
      </p:sp>
    </p:spTree>
    <p:extLst>
      <p:ext uri="{BB962C8B-B14F-4D97-AF65-F5344CB8AC3E}">
        <p14:creationId xmlns:p14="http://schemas.microsoft.com/office/powerpoint/2010/main" val="37102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64067" y="1253458"/>
            <a:ext cx="8652933" cy="381065"/>
          </a:xfrm>
        </p:spPr>
        <p:txBody>
          <a:bodyPr/>
          <a:lstStyle/>
          <a:p>
            <a:pPr lvl="0"/>
            <a:r>
              <a:rPr lang="en-US" dirty="0"/>
              <a:t>Introduction to Sensors and Signal Conditioning with Virtual Prototyping</a:t>
            </a:r>
          </a:p>
        </p:txBody>
      </p:sp>
      <p:sp>
        <p:nvSpPr>
          <p:cNvPr id="58" name="AutoShape 3"/>
          <p:cNvSpPr>
            <a:spLocks noChangeAspect="1" noChangeArrowheads="1" noTextEdit="1"/>
          </p:cNvSpPr>
          <p:nvPr/>
        </p:nvSpPr>
        <p:spPr bwMode="auto">
          <a:xfrm rot="18190277" flipH="1">
            <a:off x="675472" y="1700949"/>
            <a:ext cx="4421188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0287" y="2215904"/>
            <a:ext cx="4633913" cy="4120393"/>
            <a:chOff x="540287" y="2215904"/>
            <a:chExt cx="4633913" cy="4120393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 rot="18190277" flipH="1">
              <a:off x="588158" y="2243685"/>
              <a:ext cx="3060700" cy="3005138"/>
            </a:xfrm>
            <a:custGeom>
              <a:avLst/>
              <a:gdLst>
                <a:gd name="T0" fmla="*/ 180 w 324"/>
                <a:gd name="T1" fmla="*/ 31 h 343"/>
                <a:gd name="T2" fmla="*/ 52 w 324"/>
                <a:gd name="T3" fmla="*/ 19 h 343"/>
                <a:gd name="T4" fmla="*/ 52 w 324"/>
                <a:gd name="T5" fmla="*/ 19 h 343"/>
                <a:gd name="T6" fmla="*/ 16 w 324"/>
                <a:gd name="T7" fmla="*/ 40 h 343"/>
                <a:gd name="T8" fmla="*/ 24 w 324"/>
                <a:gd name="T9" fmla="*/ 46 h 343"/>
                <a:gd name="T10" fmla="*/ 0 w 324"/>
                <a:gd name="T11" fmla="*/ 135 h 343"/>
                <a:gd name="T12" fmla="*/ 72 w 324"/>
                <a:gd name="T13" fmla="*/ 343 h 343"/>
                <a:gd name="T14" fmla="*/ 324 w 324"/>
                <a:gd name="T15" fmla="*/ 197 h 343"/>
                <a:gd name="T16" fmla="*/ 180 w 324"/>
                <a:gd name="T17" fmla="*/ 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43">
                  <a:moveTo>
                    <a:pt x="180" y="31"/>
                  </a:moveTo>
                  <a:cubicBezTo>
                    <a:pt x="130" y="2"/>
                    <a:pt x="85" y="0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9" y="67"/>
                    <a:pt x="0" y="98"/>
                    <a:pt x="0" y="135"/>
                  </a:cubicBezTo>
                  <a:cubicBezTo>
                    <a:pt x="0" y="203"/>
                    <a:pt x="28" y="280"/>
                    <a:pt x="72" y="343"/>
                  </a:cubicBezTo>
                  <a:cubicBezTo>
                    <a:pt x="324" y="197"/>
                    <a:pt x="324" y="197"/>
                    <a:pt x="324" y="197"/>
                  </a:cubicBezTo>
                  <a:cubicBezTo>
                    <a:pt x="291" y="128"/>
                    <a:pt x="239" y="65"/>
                    <a:pt x="180" y="31"/>
                  </a:cubicBezTo>
                  <a:close/>
                </a:path>
              </a:pathLst>
            </a:custGeom>
            <a:solidFill>
              <a:srgbClr val="FF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 rot="18190277" flipH="1">
              <a:off x="1707677" y="3731210"/>
              <a:ext cx="2720975" cy="2489200"/>
            </a:xfrm>
            <a:custGeom>
              <a:avLst/>
              <a:gdLst>
                <a:gd name="T0" fmla="*/ 288 w 288"/>
                <a:gd name="T1" fmla="*/ 146 h 284"/>
                <a:gd name="T2" fmla="*/ 252 w 288"/>
                <a:gd name="T3" fmla="*/ 0 h 284"/>
                <a:gd name="T4" fmla="*/ 0 w 288"/>
                <a:gd name="T5" fmla="*/ 146 h 284"/>
                <a:gd name="T6" fmla="*/ 108 w 288"/>
                <a:gd name="T7" fmla="*/ 250 h 284"/>
                <a:gd name="T8" fmla="*/ 191 w 288"/>
                <a:gd name="T9" fmla="*/ 274 h 284"/>
                <a:gd name="T10" fmla="*/ 198 w 288"/>
                <a:gd name="T11" fmla="*/ 284 h 284"/>
                <a:gd name="T12" fmla="*/ 234 w 288"/>
                <a:gd name="T13" fmla="*/ 263 h 284"/>
                <a:gd name="T14" fmla="*/ 234 w 288"/>
                <a:gd name="T15" fmla="*/ 263 h 284"/>
                <a:gd name="T16" fmla="*/ 288 w 288"/>
                <a:gd name="T17" fmla="*/ 1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84">
                  <a:moveTo>
                    <a:pt x="288" y="146"/>
                  </a:moveTo>
                  <a:cubicBezTo>
                    <a:pt x="288" y="99"/>
                    <a:pt x="275" y="48"/>
                    <a:pt x="252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89"/>
                    <a:pt x="67" y="226"/>
                    <a:pt x="108" y="250"/>
                  </a:cubicBezTo>
                  <a:cubicBezTo>
                    <a:pt x="138" y="267"/>
                    <a:pt x="166" y="275"/>
                    <a:pt x="191" y="274"/>
                  </a:cubicBezTo>
                  <a:cubicBezTo>
                    <a:pt x="198" y="284"/>
                    <a:pt x="198" y="284"/>
                    <a:pt x="198" y="284"/>
                  </a:cubicBezTo>
                  <a:cubicBezTo>
                    <a:pt x="234" y="263"/>
                    <a:pt x="234" y="263"/>
                    <a:pt x="234" y="263"/>
                  </a:cubicBezTo>
                  <a:cubicBezTo>
                    <a:pt x="234" y="263"/>
                    <a:pt x="234" y="263"/>
                    <a:pt x="234" y="263"/>
                  </a:cubicBezTo>
                  <a:cubicBezTo>
                    <a:pt x="267" y="245"/>
                    <a:pt x="288" y="204"/>
                    <a:pt x="288" y="146"/>
                  </a:cubicBezTo>
                  <a:close/>
                </a:path>
              </a:pathLst>
            </a:custGeom>
            <a:solidFill>
              <a:srgbClr val="CE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 rot="18190277" flipH="1">
              <a:off x="1157031" y="1709250"/>
              <a:ext cx="3400425" cy="4633913"/>
            </a:xfrm>
            <a:custGeom>
              <a:avLst/>
              <a:gdLst>
                <a:gd name="T0" fmla="*/ 360 w 360"/>
                <a:gd name="T1" fmla="*/ 369 h 529"/>
                <a:gd name="T2" fmla="*/ 183 w 360"/>
                <a:gd name="T3" fmla="*/ 59 h 529"/>
                <a:gd name="T4" fmla="*/ 183 w 360"/>
                <a:gd name="T5" fmla="*/ 59 h 529"/>
                <a:gd name="T6" fmla="*/ 180 w 360"/>
                <a:gd name="T7" fmla="*/ 57 h 529"/>
                <a:gd name="T8" fmla="*/ 0 w 360"/>
                <a:gd name="T9" fmla="*/ 161 h 529"/>
                <a:gd name="T10" fmla="*/ 180 w 360"/>
                <a:gd name="T11" fmla="*/ 473 h 529"/>
                <a:gd name="T12" fmla="*/ 183 w 360"/>
                <a:gd name="T13" fmla="*/ 474 h 529"/>
                <a:gd name="T14" fmla="*/ 183 w 360"/>
                <a:gd name="T15" fmla="*/ 474 h 529"/>
                <a:gd name="T16" fmla="*/ 360 w 360"/>
                <a:gd name="T17" fmla="*/ 36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529">
                  <a:moveTo>
                    <a:pt x="360" y="369"/>
                  </a:moveTo>
                  <a:cubicBezTo>
                    <a:pt x="360" y="255"/>
                    <a:pt x="281" y="117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2" y="58"/>
                    <a:pt x="181" y="58"/>
                    <a:pt x="180" y="57"/>
                  </a:cubicBezTo>
                  <a:cubicBezTo>
                    <a:pt x="81" y="0"/>
                    <a:pt x="0" y="46"/>
                    <a:pt x="0" y="161"/>
                  </a:cubicBezTo>
                  <a:cubicBezTo>
                    <a:pt x="0" y="276"/>
                    <a:pt x="81" y="415"/>
                    <a:pt x="180" y="473"/>
                  </a:cubicBezTo>
                  <a:cubicBezTo>
                    <a:pt x="181" y="473"/>
                    <a:pt x="182" y="474"/>
                    <a:pt x="183" y="474"/>
                  </a:cubicBezTo>
                  <a:cubicBezTo>
                    <a:pt x="183" y="474"/>
                    <a:pt x="183" y="474"/>
                    <a:pt x="183" y="474"/>
                  </a:cubicBezTo>
                  <a:cubicBezTo>
                    <a:pt x="281" y="529"/>
                    <a:pt x="360" y="483"/>
                    <a:pt x="360" y="369"/>
                  </a:cubicBezTo>
                  <a:close/>
                </a:path>
              </a:pathLst>
            </a:custGeom>
            <a:solidFill>
              <a:srgbClr val="F0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/>
            <p:cNvSpPr>
              <a:spLocks noEditPoints="1"/>
            </p:cNvSpPr>
            <p:nvPr/>
          </p:nvSpPr>
          <p:spPr bwMode="auto">
            <a:xfrm rot="18190277" flipH="1">
              <a:off x="1604493" y="2310039"/>
              <a:ext cx="2513013" cy="3435350"/>
            </a:xfrm>
            <a:custGeom>
              <a:avLst/>
              <a:gdLst>
                <a:gd name="T0" fmla="*/ 133 w 266"/>
                <a:gd name="T1" fmla="*/ 75 h 392"/>
                <a:gd name="T2" fmla="*/ 238 w 266"/>
                <a:gd name="T3" fmla="*/ 256 h 392"/>
                <a:gd name="T4" fmla="*/ 133 w 266"/>
                <a:gd name="T5" fmla="*/ 316 h 392"/>
                <a:gd name="T6" fmla="*/ 29 w 266"/>
                <a:gd name="T7" fmla="*/ 136 h 392"/>
                <a:gd name="T8" fmla="*/ 133 w 266"/>
                <a:gd name="T9" fmla="*/ 75 h 392"/>
                <a:gd name="T10" fmla="*/ 133 w 266"/>
                <a:gd name="T11" fmla="*/ 42 h 392"/>
                <a:gd name="T12" fmla="*/ 0 w 266"/>
                <a:gd name="T13" fmla="*/ 119 h 392"/>
                <a:gd name="T14" fmla="*/ 133 w 266"/>
                <a:gd name="T15" fmla="*/ 350 h 392"/>
                <a:gd name="T16" fmla="*/ 266 w 266"/>
                <a:gd name="T17" fmla="*/ 273 h 392"/>
                <a:gd name="T18" fmla="*/ 133 w 266"/>
                <a:gd name="T19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92">
                  <a:moveTo>
                    <a:pt x="133" y="75"/>
                  </a:moveTo>
                  <a:cubicBezTo>
                    <a:pt x="191" y="109"/>
                    <a:pt x="238" y="190"/>
                    <a:pt x="238" y="256"/>
                  </a:cubicBezTo>
                  <a:cubicBezTo>
                    <a:pt x="238" y="323"/>
                    <a:pt x="191" y="350"/>
                    <a:pt x="133" y="316"/>
                  </a:cubicBezTo>
                  <a:cubicBezTo>
                    <a:pt x="76" y="283"/>
                    <a:pt x="29" y="202"/>
                    <a:pt x="29" y="136"/>
                  </a:cubicBezTo>
                  <a:cubicBezTo>
                    <a:pt x="29" y="69"/>
                    <a:pt x="76" y="42"/>
                    <a:pt x="133" y="75"/>
                  </a:cubicBezTo>
                  <a:close/>
                  <a:moveTo>
                    <a:pt x="133" y="42"/>
                  </a:moveTo>
                  <a:cubicBezTo>
                    <a:pt x="60" y="0"/>
                    <a:pt x="0" y="34"/>
                    <a:pt x="0" y="119"/>
                  </a:cubicBezTo>
                  <a:cubicBezTo>
                    <a:pt x="0" y="204"/>
                    <a:pt x="60" y="307"/>
                    <a:pt x="133" y="350"/>
                  </a:cubicBezTo>
                  <a:cubicBezTo>
                    <a:pt x="207" y="392"/>
                    <a:pt x="266" y="358"/>
                    <a:pt x="266" y="273"/>
                  </a:cubicBezTo>
                  <a:cubicBezTo>
                    <a:pt x="266" y="188"/>
                    <a:pt x="207" y="85"/>
                    <a:pt x="133" y="42"/>
                  </a:cubicBezTo>
                  <a:close/>
                </a:path>
              </a:pathLst>
            </a:custGeom>
            <a:solidFill>
              <a:srgbClr val="FAF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/>
            <p:cNvSpPr>
              <a:spLocks noEditPoints="1"/>
            </p:cNvSpPr>
            <p:nvPr/>
          </p:nvSpPr>
          <p:spPr bwMode="auto">
            <a:xfrm rot="18190277" flipH="1">
              <a:off x="2315035" y="3287827"/>
              <a:ext cx="1085850" cy="1489075"/>
            </a:xfrm>
            <a:custGeom>
              <a:avLst/>
              <a:gdLst>
                <a:gd name="T0" fmla="*/ 57 w 115"/>
                <a:gd name="T1" fmla="*/ 52 h 170"/>
                <a:gd name="T2" fmla="*/ 86 w 115"/>
                <a:gd name="T3" fmla="*/ 102 h 170"/>
                <a:gd name="T4" fmla="*/ 57 w 115"/>
                <a:gd name="T5" fmla="*/ 118 h 170"/>
                <a:gd name="T6" fmla="*/ 28 w 115"/>
                <a:gd name="T7" fmla="*/ 68 h 170"/>
                <a:gd name="T8" fmla="*/ 57 w 115"/>
                <a:gd name="T9" fmla="*/ 52 h 170"/>
                <a:gd name="T10" fmla="*/ 57 w 115"/>
                <a:gd name="T11" fmla="*/ 18 h 170"/>
                <a:gd name="T12" fmla="*/ 0 w 115"/>
                <a:gd name="T13" fmla="*/ 52 h 170"/>
                <a:gd name="T14" fmla="*/ 57 w 115"/>
                <a:gd name="T15" fmla="*/ 151 h 170"/>
                <a:gd name="T16" fmla="*/ 115 w 115"/>
                <a:gd name="T17" fmla="*/ 118 h 170"/>
                <a:gd name="T18" fmla="*/ 57 w 115"/>
                <a:gd name="T19" fmla="*/ 1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0">
                  <a:moveTo>
                    <a:pt x="57" y="52"/>
                  </a:moveTo>
                  <a:cubicBezTo>
                    <a:pt x="73" y="61"/>
                    <a:pt x="86" y="83"/>
                    <a:pt x="86" y="102"/>
                  </a:cubicBezTo>
                  <a:cubicBezTo>
                    <a:pt x="86" y="120"/>
                    <a:pt x="73" y="127"/>
                    <a:pt x="57" y="118"/>
                  </a:cubicBezTo>
                  <a:cubicBezTo>
                    <a:pt x="41" y="109"/>
                    <a:pt x="28" y="87"/>
                    <a:pt x="28" y="68"/>
                  </a:cubicBezTo>
                  <a:cubicBezTo>
                    <a:pt x="28" y="50"/>
                    <a:pt x="41" y="43"/>
                    <a:pt x="57" y="52"/>
                  </a:cubicBezTo>
                  <a:close/>
                  <a:moveTo>
                    <a:pt x="57" y="18"/>
                  </a:moveTo>
                  <a:cubicBezTo>
                    <a:pt x="25" y="0"/>
                    <a:pt x="0" y="15"/>
                    <a:pt x="0" y="52"/>
                  </a:cubicBezTo>
                  <a:cubicBezTo>
                    <a:pt x="0" y="88"/>
                    <a:pt x="25" y="133"/>
                    <a:pt x="57" y="151"/>
                  </a:cubicBezTo>
                  <a:cubicBezTo>
                    <a:pt x="89" y="170"/>
                    <a:pt x="115" y="155"/>
                    <a:pt x="115" y="118"/>
                  </a:cubicBezTo>
                  <a:cubicBezTo>
                    <a:pt x="115" y="81"/>
                    <a:pt x="89" y="37"/>
                    <a:pt x="57" y="18"/>
                  </a:cubicBezTo>
                  <a:close/>
                </a:path>
              </a:pathLst>
            </a:custGeom>
            <a:solidFill>
              <a:srgbClr val="FAF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49270" y="2299822"/>
            <a:ext cx="1859087" cy="2257425"/>
            <a:chOff x="3223859" y="2344121"/>
            <a:chExt cx="1859087" cy="2257425"/>
          </a:xfrm>
        </p:grpSpPr>
        <p:sp>
          <p:nvSpPr>
            <p:cNvPr id="64" name="Freeform 10"/>
            <p:cNvSpPr>
              <a:spLocks/>
            </p:cNvSpPr>
            <p:nvPr/>
          </p:nvSpPr>
          <p:spPr bwMode="auto">
            <a:xfrm rot="18190277" flipH="1">
              <a:off x="4059478" y="2634356"/>
              <a:ext cx="1020763" cy="552450"/>
            </a:xfrm>
            <a:custGeom>
              <a:avLst/>
              <a:gdLst>
                <a:gd name="T0" fmla="*/ 429 w 643"/>
                <a:gd name="T1" fmla="*/ 0 h 348"/>
                <a:gd name="T2" fmla="*/ 0 w 643"/>
                <a:gd name="T3" fmla="*/ 232 h 348"/>
                <a:gd name="T4" fmla="*/ 214 w 643"/>
                <a:gd name="T5" fmla="*/ 348 h 348"/>
                <a:gd name="T6" fmla="*/ 643 w 643"/>
                <a:gd name="T7" fmla="*/ 116 h 348"/>
                <a:gd name="T8" fmla="*/ 429 w 643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348">
                  <a:moveTo>
                    <a:pt x="429" y="0"/>
                  </a:moveTo>
                  <a:lnTo>
                    <a:pt x="0" y="232"/>
                  </a:lnTo>
                  <a:lnTo>
                    <a:pt x="214" y="348"/>
                  </a:lnTo>
                  <a:lnTo>
                    <a:pt x="643" y="11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97B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 rot="18190277" flipH="1">
              <a:off x="2738878" y="2829102"/>
              <a:ext cx="2257425" cy="1287463"/>
            </a:xfrm>
            <a:custGeom>
              <a:avLst/>
              <a:gdLst>
                <a:gd name="T0" fmla="*/ 11 w 239"/>
                <a:gd name="T1" fmla="*/ 147 h 147"/>
                <a:gd name="T2" fmla="*/ 3 w 239"/>
                <a:gd name="T3" fmla="*/ 142 h 147"/>
                <a:gd name="T4" fmla="*/ 6 w 239"/>
                <a:gd name="T5" fmla="*/ 128 h 147"/>
                <a:gd name="T6" fmla="*/ 223 w 239"/>
                <a:gd name="T7" fmla="*/ 3 h 147"/>
                <a:gd name="T8" fmla="*/ 236 w 239"/>
                <a:gd name="T9" fmla="*/ 7 h 147"/>
                <a:gd name="T10" fmla="*/ 233 w 239"/>
                <a:gd name="T11" fmla="*/ 21 h 147"/>
                <a:gd name="T12" fmla="*/ 16 w 239"/>
                <a:gd name="T13" fmla="*/ 146 h 147"/>
                <a:gd name="T14" fmla="*/ 11 w 239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47">
                  <a:moveTo>
                    <a:pt x="11" y="147"/>
                  </a:moveTo>
                  <a:cubicBezTo>
                    <a:pt x="8" y="147"/>
                    <a:pt x="4" y="145"/>
                    <a:pt x="3" y="142"/>
                  </a:cubicBezTo>
                  <a:cubicBezTo>
                    <a:pt x="0" y="137"/>
                    <a:pt x="1" y="131"/>
                    <a:pt x="6" y="128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7" y="0"/>
                    <a:pt x="233" y="2"/>
                    <a:pt x="236" y="7"/>
                  </a:cubicBezTo>
                  <a:cubicBezTo>
                    <a:pt x="239" y="12"/>
                    <a:pt x="237" y="18"/>
                    <a:pt x="233" y="21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5" y="146"/>
                    <a:pt x="13" y="147"/>
                    <a:pt x="11" y="147"/>
                  </a:cubicBezTo>
                  <a:close/>
                </a:path>
              </a:pathLst>
            </a:custGeom>
            <a:solidFill>
              <a:srgbClr val="A09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 rot="18190277" flipH="1">
              <a:off x="4374921" y="2841169"/>
              <a:ext cx="681038" cy="735013"/>
            </a:xfrm>
            <a:custGeom>
              <a:avLst/>
              <a:gdLst>
                <a:gd name="T0" fmla="*/ 0 w 429"/>
                <a:gd name="T1" fmla="*/ 463 h 463"/>
                <a:gd name="T2" fmla="*/ 0 w 429"/>
                <a:gd name="T3" fmla="*/ 231 h 463"/>
                <a:gd name="T4" fmla="*/ 429 w 429"/>
                <a:gd name="T5" fmla="*/ 0 h 463"/>
                <a:gd name="T6" fmla="*/ 429 w 429"/>
                <a:gd name="T7" fmla="*/ 231 h 463"/>
                <a:gd name="T8" fmla="*/ 0 w 429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463">
                  <a:moveTo>
                    <a:pt x="0" y="463"/>
                  </a:moveTo>
                  <a:lnTo>
                    <a:pt x="0" y="231"/>
                  </a:lnTo>
                  <a:lnTo>
                    <a:pt x="429" y="0"/>
                  </a:lnTo>
                  <a:lnTo>
                    <a:pt x="429" y="231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729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6676D-F83E-470C-85F8-2A39FA530414}"/>
              </a:ext>
            </a:extLst>
          </p:cNvPr>
          <p:cNvSpPr txBox="1"/>
          <p:nvPr/>
        </p:nvSpPr>
        <p:spPr>
          <a:xfrm>
            <a:off x="7820708" y="2348540"/>
            <a:ext cx="3868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RS-232 Serial Communication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05237B-6DCD-445C-8478-90B5C3A9838E}"/>
              </a:ext>
            </a:extLst>
          </p:cNvPr>
          <p:cNvSpPr/>
          <p:nvPr/>
        </p:nvSpPr>
        <p:spPr>
          <a:xfrm>
            <a:off x="5819853" y="1765493"/>
            <a:ext cx="5729364" cy="2120202"/>
          </a:xfrm>
          <a:prstGeom prst="roundRect">
            <a:avLst>
              <a:gd name="adj" fmla="val 624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82374-DD76-4F35-9109-8F465D70F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33" y="2017833"/>
            <a:ext cx="1729626" cy="172962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AB6E1C-9774-47C2-B8D7-8E9F7CD48249}"/>
              </a:ext>
            </a:extLst>
          </p:cNvPr>
          <p:cNvSpPr/>
          <p:nvPr/>
        </p:nvSpPr>
        <p:spPr>
          <a:xfrm>
            <a:off x="5785160" y="4330506"/>
            <a:ext cx="5729364" cy="2120202"/>
          </a:xfrm>
          <a:prstGeom prst="roundRect">
            <a:avLst>
              <a:gd name="adj" fmla="val 624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B5935D-2697-475D-B832-83B95B07B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98" y="4828061"/>
            <a:ext cx="1925685" cy="11250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83E8EE-E824-4F04-B888-0D9ECB37934B}"/>
              </a:ext>
            </a:extLst>
          </p:cNvPr>
          <p:cNvSpPr txBox="1"/>
          <p:nvPr/>
        </p:nvSpPr>
        <p:spPr>
          <a:xfrm>
            <a:off x="7888817" y="5000787"/>
            <a:ext cx="386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Characteristics of</a:t>
            </a:r>
          </a:p>
          <a:p>
            <a:r>
              <a:rPr lang="en-US" sz="2400" dirty="0"/>
              <a:t>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EA056-87E6-478D-91C6-C94C6BD2062D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3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9" grpId="0"/>
      <p:bldP spid="55" grpId="0"/>
      <p:bldP spid="56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/>
          <p:cNvSpPr txBox="1">
            <a:spLocks/>
          </p:cNvSpPr>
          <p:nvPr/>
        </p:nvSpPr>
        <p:spPr>
          <a:xfrm>
            <a:off x="508001" y="413116"/>
            <a:ext cx="3556000" cy="780685"/>
          </a:xfrm>
          <a:prstGeom prst="rect">
            <a:avLst/>
          </a:prstGeom>
        </p:spPr>
        <p:txBody>
          <a:bodyPr lIns="121896" tIns="60948" rIns="121896" bIns="60948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US" sz="2667" kern="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067" y="1634523"/>
            <a:ext cx="3278749" cy="820650"/>
          </a:xfrm>
          <a:prstGeom prst="rect">
            <a:avLst/>
          </a:prstGeom>
          <a:noFill/>
        </p:spPr>
        <p:txBody>
          <a:bodyPr wrap="square" lIns="121896" tIns="60948" rIns="121896" bIns="60948" rtlCol="0">
            <a:spAutoFit/>
          </a:bodyPr>
          <a:lstStyle/>
          <a:p>
            <a:r>
              <a:rPr lang="en-US" sz="2133" dirty="0">
                <a:solidFill>
                  <a:schemeClr val="accent5"/>
                </a:solidFill>
                <a:latin typeface="Roboto Condensed" pitchFamily="2" charset="0"/>
                <a:ea typeface="Roboto Condensed" pitchFamily="2" charset="0"/>
              </a:rPr>
              <a:t>Learning outcome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Serial data protocol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Acquiring sensor data.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Communication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RS-232 Protocol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22" y="1237960"/>
            <a:ext cx="4239561" cy="4239561"/>
          </a:xfrm>
        </p:spPr>
      </p:pic>
    </p:spTree>
    <p:extLst>
      <p:ext uri="{BB962C8B-B14F-4D97-AF65-F5344CB8AC3E}">
        <p14:creationId xmlns:p14="http://schemas.microsoft.com/office/powerpoint/2010/main" val="2969848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4688AE-E161-4687-BBEA-62B569D6E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98" y="1566821"/>
            <a:ext cx="8886603" cy="4136867"/>
          </a:xfrm>
          <a:prstGeom prst="rect">
            <a:avLst/>
          </a:prstGeom>
        </p:spPr>
      </p:pic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8E649-F2E0-46AA-A273-EC169F810DA7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B50920-CC47-4418-BD03-2881978D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30" y="2454702"/>
            <a:ext cx="9120739" cy="2287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CD9A5-AA61-4EAA-A11A-F8E0D83DC303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E4EBE8-5961-4B66-9465-C84458163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1798042"/>
            <a:ext cx="6610350" cy="406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E8399-ECA4-492C-8FFC-0F1B7718A035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1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C56C3E9-4A8E-47A0-AC51-C8BAB203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566821"/>
            <a:ext cx="7277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91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Data Transfer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71555C-BCCC-41B3-9295-606823CF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22" y="1946942"/>
            <a:ext cx="65532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B4DACB-9F6D-4081-9BCB-7DC95408B5E5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8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RS -232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2704" y="499045"/>
            <a:ext cx="179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Roboto Condensed" panose="02000000000000000000" pitchFamily="2" charset="0"/>
                <a:cs typeface="Roboto Condensed"/>
              </a:rPr>
              <a:t>Lab 3</a:t>
            </a:r>
          </a:p>
        </p:txBody>
      </p:sp>
      <p:sp>
        <p:nvSpPr>
          <p:cNvPr id="40" name="Freeform 154">
            <a:extLst>
              <a:ext uri="{FF2B5EF4-FFF2-40B4-BE49-F238E27FC236}">
                <a16:creationId xmlns:a16="http://schemas.microsoft.com/office/drawing/2014/main" id="{5B336B84-1C1A-43D6-A205-FB26542D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24" y="5562445"/>
            <a:ext cx="213623" cy="290103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2C6D7-0D1C-4DB0-A2B9-CCA6949A8CBE}"/>
              </a:ext>
            </a:extLst>
          </p:cNvPr>
          <p:cNvSpPr/>
          <p:nvPr/>
        </p:nvSpPr>
        <p:spPr>
          <a:xfrm>
            <a:off x="2624946" y="2613392"/>
            <a:ext cx="6096000" cy="163121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setup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Start serial port with 115200 bps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6F008A"/>
                </a:solidFill>
                <a:latin typeface="Consolas" panose="020B0609020204030204" pitchFamily="49" charset="0"/>
              </a:rPr>
              <a:t>PORT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(115200);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CA787-4312-4D61-8770-83F5EA9EBCD2}"/>
              </a:ext>
            </a:extLst>
          </p:cNvPr>
          <p:cNvSpPr txBox="1"/>
          <p:nvPr/>
        </p:nvSpPr>
        <p:spPr>
          <a:xfrm>
            <a:off x="-12400" y="6475588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Waleed El-</a:t>
            </a:r>
            <a:r>
              <a:rPr lang="en-US" dirty="0" err="1"/>
              <a:t>Badry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6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Blue">
      <a:dk1>
        <a:srgbClr val="080808"/>
      </a:dk1>
      <a:lt1>
        <a:srgbClr val="FFFFFF"/>
      </a:lt1>
      <a:dk2>
        <a:srgbClr val="5F5F5F"/>
      </a:dk2>
      <a:lt2>
        <a:srgbClr val="FFFFFF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99E5FF"/>
      </a:accent6>
      <a:hlink>
        <a:srgbClr val="E5E5E5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9039</TotalTime>
  <Words>448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Roboto Condensed</vt:lpstr>
      <vt:lpstr>Office Theme</vt:lpstr>
      <vt:lpstr>PowerPoint Presentation</vt:lpstr>
      <vt:lpstr>Goals Of The Lab</vt:lpstr>
      <vt:lpstr>Serial Communication</vt:lpstr>
      <vt:lpstr>Serial Data Transfer</vt:lpstr>
      <vt:lpstr>Serial Data Transfer</vt:lpstr>
      <vt:lpstr>Serial Data Transfer</vt:lpstr>
      <vt:lpstr>Serial Data Transfer</vt:lpstr>
      <vt:lpstr>Serial Data Transfer</vt:lpstr>
      <vt:lpstr>Arduino UART</vt:lpstr>
      <vt:lpstr>Arduino UART</vt:lpstr>
      <vt:lpstr>Arduino UART</vt:lpstr>
      <vt:lpstr>Arduino UART</vt:lpstr>
      <vt:lpstr>Measurements Characteristics</vt:lpstr>
      <vt:lpstr>Don’t forget to pull the lab update from.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waleed megeed</cp:lastModifiedBy>
  <cp:revision>1073</cp:revision>
  <dcterms:created xsi:type="dcterms:W3CDTF">2015-03-03T16:33:47Z</dcterms:created>
  <dcterms:modified xsi:type="dcterms:W3CDTF">2019-03-11T22:57:11Z</dcterms:modified>
</cp:coreProperties>
</file>