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p:scale>
          <a:sx n="30" d="100"/>
          <a:sy n="30" d="100"/>
        </p:scale>
        <p:origin x="926" y="19"/>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393700" y="6697663"/>
            <a:ext cx="11857038" cy="288115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2" name="Text Box 9"/>
          <p:cNvSpPr txBox="1">
            <a:spLocks noChangeArrowheads="1"/>
          </p:cNvSpPr>
          <p:nvPr/>
        </p:nvSpPr>
        <p:spPr bwMode="auto">
          <a:xfrm>
            <a:off x="604838" y="7954963"/>
            <a:ext cx="11434762" cy="796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3600" dirty="0">
                <a:latin typeface="Times New Roman" pitchFamily="18" charset="0"/>
              </a:rPr>
              <a:t>Voice-based communication often falls short for individuals with speech impediments such as stuttering and lisping. These speech patterns can lead to significant inaccuracies in transcription, causing frustration and limiting the usability of ASR systems for these users. Current Automatic Speech Recognition (ASR) systems are designed to handle typical speech patterns, making them inadequate for accurately transcribing speech from individuals with stuttering and lisping.</a:t>
            </a:r>
          </a:p>
          <a:p>
            <a:pPr algn="l">
              <a:lnSpc>
                <a:spcPct val="95000"/>
              </a:lnSpc>
            </a:pPr>
            <a:endParaRPr lang="en-US" altLang="en-US" sz="3600" dirty="0">
              <a:latin typeface="Times New Roman" pitchFamily="18" charset="0"/>
            </a:endParaRPr>
          </a:p>
          <a:p>
            <a:pPr algn="l">
              <a:lnSpc>
                <a:spcPct val="95000"/>
              </a:lnSpc>
            </a:pPr>
            <a:r>
              <a:rPr lang="en-US" altLang="en-US" sz="3600" dirty="0">
                <a:latin typeface="Times New Roman" pitchFamily="18" charset="0"/>
              </a:rPr>
              <a:t>Develop a robust system that effectively converts spoken input into accurate transcription text and enhances the accessibility and inclusivity of ASR technology by providing accurate transcriptions for individuals with speech impediments.</a:t>
            </a:r>
          </a:p>
        </p:txBody>
      </p:sp>
      <p:sp>
        <p:nvSpPr>
          <p:cNvPr id="2053" name="Text Box 10"/>
          <p:cNvSpPr txBox="1">
            <a:spLocks noChangeArrowheads="1"/>
          </p:cNvSpPr>
          <p:nvPr/>
        </p:nvSpPr>
        <p:spPr bwMode="auto">
          <a:xfrm>
            <a:off x="3368675" y="15541488"/>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6048550" y="20068228"/>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3860007" y="863124"/>
            <a:ext cx="17125950" cy="561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sz="7200" b="1" dirty="0" err="1">
                <a:latin typeface="Montserrat Extra Bold" panose="00000900000000000000" pitchFamily="50" charset="0"/>
              </a:rPr>
              <a:t>SpeCor</a:t>
            </a:r>
            <a:r>
              <a:rPr lang="en-US" sz="7200" b="1" dirty="0">
                <a:latin typeface="Montserrat Extra Bold" panose="00000900000000000000" pitchFamily="50" charset="0"/>
              </a:rPr>
              <a:t>: Speech Recognition and Stutter Correction</a:t>
            </a:r>
          </a:p>
          <a:p>
            <a:pPr eaLnBrk="1" hangingPunct="1"/>
            <a:r>
              <a:rPr lang="en-US" altLang="en-US" sz="4400" b="1" dirty="0"/>
              <a:t>By: Abdelrahman </a:t>
            </a:r>
            <a:r>
              <a:rPr lang="en-US" altLang="en-US" sz="4400" b="1" dirty="0" err="1"/>
              <a:t>Fakhry</a:t>
            </a:r>
            <a:r>
              <a:rPr lang="en-US" altLang="en-US" sz="4400" b="1" dirty="0"/>
              <a:t> Hussein, Mohamed </a:t>
            </a:r>
            <a:r>
              <a:rPr lang="en-US" altLang="en-US" sz="4400" b="1" dirty="0" err="1"/>
              <a:t>Abdelmonem</a:t>
            </a:r>
            <a:r>
              <a:rPr lang="en-US" altLang="en-US" sz="4400" b="1" dirty="0"/>
              <a:t> Abdelrahman, Mohammed Mahmoud Hasan,</a:t>
            </a:r>
          </a:p>
          <a:p>
            <a:pPr eaLnBrk="1" hangingPunct="1"/>
            <a:r>
              <a:rPr lang="en-US" altLang="en-US" sz="4400" b="1" dirty="0"/>
              <a:t> Tarek Abo </a:t>
            </a:r>
            <a:r>
              <a:rPr lang="en-US" altLang="en-US" sz="4400" b="1" dirty="0" err="1"/>
              <a:t>Elenen</a:t>
            </a:r>
            <a:r>
              <a:rPr lang="en-US" altLang="en-US" sz="4400" b="1" dirty="0"/>
              <a:t> Ali, Basma Ahmed Said, </a:t>
            </a:r>
            <a:r>
              <a:rPr lang="en-US" altLang="en-US" sz="4400" b="1" dirty="0" err="1"/>
              <a:t>Eman</a:t>
            </a:r>
            <a:r>
              <a:rPr lang="en-US" altLang="en-US" sz="4400" b="1" dirty="0"/>
              <a:t> Basem Ezzat</a:t>
            </a:r>
          </a:p>
          <a:p>
            <a:pPr eaLnBrk="1" hangingPunct="1"/>
            <a:r>
              <a:rPr lang="en-US" altLang="en-US" sz="4400" b="1" dirty="0"/>
              <a:t>Supervised by: Dr. Manal Tantawi, T.A. </a:t>
            </a:r>
            <a:r>
              <a:rPr lang="en-US" altLang="en-US" sz="4400" b="1" dirty="0" err="1"/>
              <a:t>Manar</a:t>
            </a:r>
            <a:r>
              <a:rPr lang="en-US" altLang="en-US" sz="4400" b="1" dirty="0"/>
              <a:t> Sultan</a:t>
            </a:r>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3004007" y="27105196"/>
            <a:ext cx="11702256"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Bibliography</a:t>
            </a:r>
          </a:p>
        </p:txBody>
      </p:sp>
      <p:sp>
        <p:nvSpPr>
          <p:cNvPr id="2059" name="Text Box 36"/>
          <p:cNvSpPr txBox="1">
            <a:spLocks noChangeArrowheads="1"/>
          </p:cNvSpPr>
          <p:nvPr/>
        </p:nvSpPr>
        <p:spPr bwMode="auto">
          <a:xfrm>
            <a:off x="872611" y="24688532"/>
            <a:ext cx="11010900" cy="83099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3200" dirty="0">
                <a:latin typeface="Times New Roman" pitchFamily="18" charset="0"/>
              </a:rPr>
              <a:t>1 - Adding noise to data so that the model could train on noisy data.</a:t>
            </a:r>
          </a:p>
          <a:p>
            <a:pPr algn="l">
              <a:lnSpc>
                <a:spcPct val="95000"/>
              </a:lnSpc>
            </a:pPr>
            <a:r>
              <a:rPr lang="en-US" altLang="en-US" sz="3200" dirty="0">
                <a:latin typeface="Times New Roman" pitchFamily="18" charset="0"/>
              </a:rPr>
              <a:t>2 - Input audio is split into 30-second chunks and converted into a log-</a:t>
            </a:r>
            <a:r>
              <a:rPr lang="en-US" altLang="en-US" sz="3200" dirty="0" err="1">
                <a:latin typeface="Times New Roman" pitchFamily="18" charset="0"/>
              </a:rPr>
              <a:t>mel</a:t>
            </a:r>
            <a:r>
              <a:rPr lang="en-US" altLang="en-US" sz="3200" dirty="0">
                <a:latin typeface="Times New Roman" pitchFamily="18" charset="0"/>
              </a:rPr>
              <a:t> spectrogram.</a:t>
            </a:r>
          </a:p>
          <a:p>
            <a:pPr algn="l">
              <a:lnSpc>
                <a:spcPct val="95000"/>
              </a:lnSpc>
            </a:pPr>
            <a:r>
              <a:rPr lang="en-US" altLang="en-US" sz="3200" dirty="0">
                <a:latin typeface="Times New Roman" pitchFamily="18" charset="0"/>
              </a:rPr>
              <a:t>3 - Converting text into tokens, the tokenizer enables the model to handle language in a structured manner. This process is essential for various NLP tasks, including speech-to-text conversion</a:t>
            </a:r>
          </a:p>
          <a:p>
            <a:pPr algn="l">
              <a:lnSpc>
                <a:spcPct val="95000"/>
              </a:lnSpc>
            </a:pPr>
            <a:r>
              <a:rPr lang="en-US" altLang="en-US" sz="3200" dirty="0">
                <a:latin typeface="Times New Roman" pitchFamily="18" charset="0"/>
              </a:rPr>
              <a:t>4 - It is passed into an encoder.</a:t>
            </a:r>
          </a:p>
          <a:p>
            <a:pPr algn="l">
              <a:lnSpc>
                <a:spcPct val="95000"/>
              </a:lnSpc>
            </a:pPr>
            <a:r>
              <a:rPr lang="en-US" altLang="en-US" sz="3200" dirty="0">
                <a:latin typeface="Times New Roman" pitchFamily="18" charset="0"/>
              </a:rPr>
              <a:t>5 - A decoder is trained to predict the corresponding speech transcription.</a:t>
            </a:r>
          </a:p>
          <a:p>
            <a:pPr algn="l">
              <a:lnSpc>
                <a:spcPct val="95000"/>
              </a:lnSpc>
            </a:pPr>
            <a:r>
              <a:rPr lang="en-US" altLang="en-US" sz="3200" dirty="0">
                <a:latin typeface="Times New Roman" pitchFamily="18" charset="0"/>
              </a:rPr>
              <a:t>6 - Beam search explores multiple possible transcriptions simultaneously and selects the best one based on a scoring function.</a:t>
            </a:r>
          </a:p>
          <a:p>
            <a:pPr algn="l">
              <a:lnSpc>
                <a:spcPct val="95000"/>
              </a:lnSpc>
            </a:pPr>
            <a:r>
              <a:rPr lang="en-US" altLang="en-US" sz="3200" dirty="0">
                <a:latin typeface="Times New Roman" pitchFamily="18" charset="0"/>
              </a:rPr>
              <a:t>7 - Adding punctuation marks to the raw transcription to improve readability.</a:t>
            </a:r>
          </a:p>
          <a:p>
            <a:pPr algn="l">
              <a:lnSpc>
                <a:spcPct val="95000"/>
              </a:lnSpc>
            </a:pPr>
            <a:r>
              <a:rPr lang="en-US" altLang="en-US" sz="3200" dirty="0">
                <a:latin typeface="Times New Roman" pitchFamily="18" charset="0"/>
              </a:rPr>
              <a:t>8 - Applying additional language models or rules to correct common transcription errors and improve overall accuracy.</a:t>
            </a:r>
          </a:p>
          <a:p>
            <a:pPr algn="l"/>
            <a:endParaRPr lang="en-US" altLang="en-US" sz="2400" dirty="0">
              <a:latin typeface="Times New Roman" pitchFamily="18" charset="0"/>
            </a:endParaRPr>
          </a:p>
        </p:txBody>
      </p:sp>
      <p:sp>
        <p:nvSpPr>
          <p:cNvPr id="2060" name="Text Box 38"/>
          <p:cNvSpPr txBox="1">
            <a:spLocks noChangeArrowheads="1"/>
          </p:cNvSpPr>
          <p:nvPr/>
        </p:nvSpPr>
        <p:spPr bwMode="auto">
          <a:xfrm>
            <a:off x="13223081" y="28167279"/>
            <a:ext cx="11173619" cy="65986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altLang="en-US" sz="3200" dirty="0">
                <a:latin typeface="Times New Roman" pitchFamily="18" charset="0"/>
              </a:rPr>
              <a:t>1- A. Radford, J. W. Kim, T. Xu, G. Brockman, C. </a:t>
            </a:r>
            <a:r>
              <a:rPr lang="en-US" altLang="en-US" sz="3200" dirty="0" err="1">
                <a:latin typeface="Times New Roman" pitchFamily="18" charset="0"/>
              </a:rPr>
              <a:t>McLeavey</a:t>
            </a:r>
            <a:r>
              <a:rPr lang="en-US" altLang="en-US" sz="3200" dirty="0">
                <a:latin typeface="Times New Roman" pitchFamily="18" charset="0"/>
              </a:rPr>
              <a:t>, and I. </a:t>
            </a:r>
            <a:r>
              <a:rPr lang="en-US" altLang="en-US" sz="3200" dirty="0" err="1">
                <a:latin typeface="Times New Roman" pitchFamily="18" charset="0"/>
              </a:rPr>
              <a:t>Sutskever</a:t>
            </a:r>
            <a:r>
              <a:rPr lang="en-US" altLang="en-US" sz="3200" dirty="0">
                <a:latin typeface="Times New Roman" pitchFamily="18" charset="0"/>
              </a:rPr>
              <a:t>, “Robust Speech Recognition via Large-Scale Weak Supervision,” arXiv:2212.04356 [cs, </a:t>
            </a:r>
            <a:r>
              <a:rPr lang="en-US" altLang="en-US" sz="3200" dirty="0" err="1">
                <a:latin typeface="Times New Roman" pitchFamily="18" charset="0"/>
              </a:rPr>
              <a:t>eess</a:t>
            </a:r>
            <a:r>
              <a:rPr lang="en-US" altLang="en-US" sz="3200" dirty="0">
                <a:latin typeface="Times New Roman" pitchFamily="18" charset="0"/>
              </a:rPr>
              <a:t>], Dec. 2022.</a:t>
            </a:r>
          </a:p>
          <a:p>
            <a:pPr algn="l">
              <a:lnSpc>
                <a:spcPct val="95000"/>
              </a:lnSpc>
            </a:pPr>
            <a:r>
              <a:rPr lang="en-US" altLang="en-US" sz="3200" dirty="0">
                <a:latin typeface="Times New Roman" pitchFamily="18" charset="0"/>
              </a:rPr>
              <a:t>2- V. </a:t>
            </a:r>
            <a:r>
              <a:rPr lang="en-US" altLang="en-US" sz="3200" dirty="0" err="1">
                <a:latin typeface="Times New Roman" pitchFamily="18" charset="0"/>
              </a:rPr>
              <a:t>Panayotov</a:t>
            </a:r>
            <a:r>
              <a:rPr lang="en-US" altLang="en-US" sz="3200" dirty="0">
                <a:latin typeface="Times New Roman" pitchFamily="18" charset="0"/>
              </a:rPr>
              <a:t>, G. Chen, D. Povey, and S. </a:t>
            </a:r>
            <a:r>
              <a:rPr lang="en-US" altLang="en-US" sz="3200" dirty="0" err="1">
                <a:latin typeface="Times New Roman" pitchFamily="18" charset="0"/>
              </a:rPr>
              <a:t>Khudanpur</a:t>
            </a:r>
            <a:r>
              <a:rPr lang="en-US" altLang="en-US" sz="3200" dirty="0">
                <a:latin typeface="Times New Roman" pitchFamily="18" charset="0"/>
              </a:rPr>
              <a:t>, “</a:t>
            </a:r>
            <a:r>
              <a:rPr lang="en-US" altLang="en-US" sz="3200" dirty="0" err="1">
                <a:latin typeface="Times New Roman" pitchFamily="18" charset="0"/>
              </a:rPr>
              <a:t>Librispeech</a:t>
            </a:r>
            <a:r>
              <a:rPr lang="en-US" altLang="en-US" sz="3200" dirty="0">
                <a:latin typeface="Times New Roman" pitchFamily="18" charset="0"/>
              </a:rPr>
              <a:t>: An ASR corpus based on public domain audio books,” 2015 IEEE International Conference on Acoustics, Speech and Signal Processing (ICASSP), Apr. 2015.</a:t>
            </a:r>
          </a:p>
          <a:p>
            <a:pPr algn="l">
              <a:lnSpc>
                <a:spcPct val="95000"/>
              </a:lnSpc>
            </a:pPr>
            <a:r>
              <a:rPr lang="en-US" altLang="en-US" sz="3200" dirty="0">
                <a:latin typeface="Times New Roman" pitchFamily="18" charset="0"/>
              </a:rPr>
              <a:t>3- T. </a:t>
            </a:r>
            <a:r>
              <a:rPr lang="en-US" altLang="en-US" sz="3200" dirty="0" err="1">
                <a:latin typeface="Times New Roman" pitchFamily="18" charset="0"/>
              </a:rPr>
              <a:t>Kourkounakis</a:t>
            </a:r>
            <a:r>
              <a:rPr lang="en-US" altLang="en-US" sz="3200" dirty="0">
                <a:latin typeface="Times New Roman" pitchFamily="18" charset="0"/>
              </a:rPr>
              <a:t>, A. </a:t>
            </a:r>
            <a:r>
              <a:rPr lang="en-US" altLang="en-US" sz="3200" dirty="0" err="1">
                <a:latin typeface="Times New Roman" pitchFamily="18" charset="0"/>
              </a:rPr>
              <a:t>Hajavi</a:t>
            </a:r>
            <a:r>
              <a:rPr lang="en-US" altLang="en-US" sz="3200" dirty="0">
                <a:latin typeface="Times New Roman" pitchFamily="18" charset="0"/>
              </a:rPr>
              <a:t> and A. </a:t>
            </a:r>
            <a:r>
              <a:rPr lang="en-US" altLang="en-US" sz="3200" dirty="0" err="1">
                <a:latin typeface="Times New Roman" pitchFamily="18" charset="0"/>
              </a:rPr>
              <a:t>Etemad</a:t>
            </a:r>
            <a:r>
              <a:rPr lang="en-US" altLang="en-US" sz="3200" dirty="0">
                <a:latin typeface="Times New Roman" pitchFamily="18" charset="0"/>
              </a:rPr>
              <a:t>, "</a:t>
            </a:r>
            <a:r>
              <a:rPr lang="en-US" altLang="en-US" sz="3200" dirty="0" err="1">
                <a:latin typeface="Times New Roman" pitchFamily="18" charset="0"/>
              </a:rPr>
              <a:t>FluentNet</a:t>
            </a:r>
            <a:r>
              <a:rPr lang="en-US" altLang="en-US" sz="3200" dirty="0">
                <a:latin typeface="Times New Roman" pitchFamily="18" charset="0"/>
              </a:rPr>
              <a:t>: End-to-End Detection of Stuttered Speech Disfluencies With Deep Learning," in IEEE/ACM Transactions on Audio, Speech, and Language Processing, vol. 29, pp. 2986-2999, 2021.</a:t>
            </a:r>
          </a:p>
          <a:p>
            <a:pPr algn="l">
              <a:lnSpc>
                <a:spcPct val="95000"/>
              </a:lnSpc>
            </a:pPr>
            <a:r>
              <a:rPr lang="en-US" altLang="en-US" sz="3200" dirty="0">
                <a:latin typeface="Times New Roman" pitchFamily="18" charset="0"/>
              </a:rPr>
              <a:t>4- A. Mohamed, D. </a:t>
            </a:r>
            <a:r>
              <a:rPr lang="en-US" altLang="en-US" sz="3200" dirty="0" err="1">
                <a:latin typeface="Times New Roman" pitchFamily="18" charset="0"/>
              </a:rPr>
              <a:t>Okhonko</a:t>
            </a:r>
            <a:r>
              <a:rPr lang="en-US" altLang="en-US" sz="3200" dirty="0">
                <a:latin typeface="Times New Roman" pitchFamily="18" charset="0"/>
              </a:rPr>
              <a:t>, and L. </a:t>
            </a:r>
            <a:r>
              <a:rPr lang="en-US" altLang="en-US" sz="3200" dirty="0" err="1">
                <a:latin typeface="Times New Roman" pitchFamily="18" charset="0"/>
              </a:rPr>
              <a:t>Zettlemoyer</a:t>
            </a:r>
            <a:r>
              <a:rPr lang="en-US" altLang="en-US" sz="3200" dirty="0">
                <a:latin typeface="Times New Roman" pitchFamily="18" charset="0"/>
              </a:rPr>
              <a:t>, “Transformers with convolutional context for ASR,” </a:t>
            </a:r>
            <a:r>
              <a:rPr lang="en-US" altLang="en-US" sz="3200" dirty="0" err="1">
                <a:latin typeface="Times New Roman" pitchFamily="18" charset="0"/>
              </a:rPr>
              <a:t>arXiv</a:t>
            </a:r>
            <a:r>
              <a:rPr lang="en-US" altLang="en-US" sz="3200" dirty="0">
                <a:latin typeface="Times New Roman" pitchFamily="18" charset="0"/>
              </a:rPr>
              <a:t> (Cornell University), Jan. 2019.</a:t>
            </a:r>
          </a:p>
        </p:txBody>
      </p:sp>
      <p:sp>
        <p:nvSpPr>
          <p:cNvPr id="2061" name="Text Box 40"/>
          <p:cNvSpPr txBox="1">
            <a:spLocks noChangeArrowheads="1"/>
          </p:cNvSpPr>
          <p:nvPr/>
        </p:nvSpPr>
        <p:spPr bwMode="auto">
          <a:xfrm>
            <a:off x="13276263" y="21088945"/>
            <a:ext cx="11120437" cy="64509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rtl="0"/>
            <a:r>
              <a:rPr lang="en-US" sz="3200" dirty="0" err="1">
                <a:effectLst/>
                <a:latin typeface="Times New Roman" panose="02020603050405020304" pitchFamily="18" charset="0"/>
                <a:ea typeface="Times New Roman" panose="02020603050405020304" pitchFamily="18" charset="0"/>
                <a:cs typeface="Times New Roman" panose="02020603050405020304" pitchFamily="18" charset="0"/>
              </a:rPr>
              <a:t>SpeCor</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addresses critical challenges in ASR, specifically the accurate transcription of speech impediments. This is essential for making ASR technology more inclusive and reliable.</a:t>
            </a:r>
            <a:endParaRPr lang="en-US" sz="3200" dirty="0">
              <a:latin typeface="Times New Roman" panose="02020603050405020304" pitchFamily="18" charset="0"/>
              <a:ea typeface="Times New Roman" panose="02020603050405020304" pitchFamily="18" charset="0"/>
            </a:endParaRPr>
          </a:p>
          <a:p>
            <a:pPr algn="l"/>
            <a:r>
              <a:rPr lang="en-US" sz="3200" dirty="0">
                <a:latin typeface="Times New Roman" panose="02020603050405020304" pitchFamily="18" charset="0"/>
                <a:ea typeface="Times New Roman" panose="02020603050405020304" pitchFamily="18" charset="0"/>
              </a:rPr>
              <a:t>Speech impediments significantly distort the acoustic features of speech, confusing ASR systems and reducing transcription accuracy. </a:t>
            </a:r>
          </a:p>
          <a:p>
            <a:pPr algn="l"/>
            <a:endParaRPr lang="en-US" sz="3200" dirty="0">
              <a:latin typeface="Times New Roman" panose="02020603050405020304" pitchFamily="18" charset="0"/>
              <a:ea typeface="Times New Roman" panose="02020603050405020304" pitchFamily="18" charset="0"/>
            </a:endParaRPr>
          </a:p>
          <a:p>
            <a:pPr algn="l"/>
            <a:r>
              <a:rPr lang="en-US" sz="3200" dirty="0" err="1">
                <a:latin typeface="Times New Roman" panose="02020603050405020304" pitchFamily="18" charset="0"/>
                <a:ea typeface="Times New Roman" panose="02020603050405020304" pitchFamily="18" charset="0"/>
              </a:rPr>
              <a:t>SpeCor</a:t>
            </a:r>
            <a:r>
              <a:rPr lang="en-US" sz="3200" dirty="0">
                <a:latin typeface="Times New Roman" panose="02020603050405020304" pitchFamily="18" charset="0"/>
                <a:ea typeface="Times New Roman" panose="02020603050405020304" pitchFamily="18" charset="0"/>
              </a:rPr>
              <a:t> is designed to address these limitations by incorporating mechanisms to correct stuttering and lisping, enhancing the accuracy of speech recognition. The system integrates advanced deep learning algorithms trained on diverse datasets, enabling it to recognize and correct errors associated with speech impediments and accents.</a:t>
            </a:r>
          </a:p>
        </p:txBody>
      </p:sp>
      <p:sp>
        <p:nvSpPr>
          <p:cNvPr id="2062" name="Text Box 42"/>
          <p:cNvSpPr txBox="1">
            <a:spLocks noChangeArrowheads="1"/>
          </p:cNvSpPr>
          <p:nvPr/>
        </p:nvSpPr>
        <p:spPr bwMode="auto">
          <a:xfrm>
            <a:off x="3368675" y="68357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94038" y="71786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5" name="Text Box 19"/>
          <p:cNvSpPr txBox="1">
            <a:spLocks noChangeArrowheads="1"/>
          </p:cNvSpPr>
          <p:nvPr/>
        </p:nvSpPr>
        <p:spPr bwMode="auto">
          <a:xfrm>
            <a:off x="13004007" y="8325133"/>
            <a:ext cx="1105058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3200" dirty="0">
                <a:latin typeface="Times New Roman" panose="02020603050405020304" pitchFamily="18" charset="0"/>
                <a:cs typeface="Times New Roman" panose="02020603050405020304" pitchFamily="18" charset="0"/>
              </a:rPr>
              <a:t>The evaluation of ASR systems was conducted using Word Error Rate (WER) on two datasets: </a:t>
            </a:r>
            <a:r>
              <a:rPr lang="en-US" altLang="en-US" sz="3200" dirty="0" err="1">
                <a:latin typeface="Times New Roman" panose="02020603050405020304" pitchFamily="18" charset="0"/>
                <a:cs typeface="Times New Roman" panose="02020603050405020304" pitchFamily="18" charset="0"/>
              </a:rPr>
              <a:t>LibriSpeech</a:t>
            </a:r>
            <a:r>
              <a:rPr lang="en-US" altLang="en-US" sz="3200" dirty="0">
                <a:latin typeface="Times New Roman" panose="02020603050405020304" pitchFamily="18" charset="0"/>
                <a:cs typeface="Times New Roman" panose="02020603050405020304" pitchFamily="18" charset="0"/>
              </a:rPr>
              <a:t> and </a:t>
            </a:r>
            <a:r>
              <a:rPr lang="en-US" altLang="en-US" sz="3200" dirty="0" err="1">
                <a:latin typeface="Times New Roman" panose="02020603050405020304" pitchFamily="18" charset="0"/>
                <a:cs typeface="Times New Roman" panose="02020603050405020304" pitchFamily="18" charset="0"/>
              </a:rPr>
              <a:t>LibriStutter</a:t>
            </a:r>
            <a:r>
              <a:rPr lang="en-US" altLang="en-US" sz="3200" dirty="0">
                <a:latin typeface="Times New Roman" panose="02020603050405020304" pitchFamily="18" charset="0"/>
                <a:cs typeface="Times New Roman" panose="02020603050405020304" pitchFamily="18" charset="0"/>
              </a:rPr>
              <a:t>. These datasets were used to train and test the models, providing insights into their performance with both non-stuttered and stuttered speech. </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dirty="0">
                <a:solidFill>
                  <a:srgbClr val="0046D2"/>
                </a:solidFill>
              </a:rPr>
              <a:t>Order online at    https://www.postersession.com/order/</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75" y="2120955"/>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1270" y="2328068"/>
            <a:ext cx="3334878" cy="2754312"/>
          </a:xfrm>
          <a:prstGeom prst="rect">
            <a:avLst/>
          </a:prstGeom>
        </p:spPr>
      </p:pic>
      <p:pic>
        <p:nvPicPr>
          <p:cNvPr id="6" name="Picture 5" descr="A diagram of a computer program&#10;&#10;Description automatically generated">
            <a:extLst>
              <a:ext uri="{FF2B5EF4-FFF2-40B4-BE49-F238E27FC236}">
                <a16:creationId xmlns:a16="http://schemas.microsoft.com/office/drawing/2014/main" id="{B3D4E777-D53B-C6F3-03E9-4D40FFE71FE2}"/>
              </a:ext>
            </a:extLst>
          </p:cNvPr>
          <p:cNvPicPr>
            <a:picLocks noChangeAspect="1"/>
          </p:cNvPicPr>
          <p:nvPr/>
        </p:nvPicPr>
        <p:blipFill>
          <a:blip r:embed="rId6"/>
          <a:stretch>
            <a:fillRect/>
          </a:stretch>
        </p:blipFill>
        <p:spPr>
          <a:xfrm>
            <a:off x="993344" y="16537487"/>
            <a:ext cx="10843056" cy="7276471"/>
          </a:xfrm>
          <a:prstGeom prst="rect">
            <a:avLst/>
          </a:prstGeom>
        </p:spPr>
      </p:pic>
      <p:sp>
        <p:nvSpPr>
          <p:cNvPr id="9" name="TextBox 8">
            <a:extLst>
              <a:ext uri="{FF2B5EF4-FFF2-40B4-BE49-F238E27FC236}">
                <a16:creationId xmlns:a16="http://schemas.microsoft.com/office/drawing/2014/main" id="{26192920-3653-440E-BEA1-3042EB8E831E}"/>
              </a:ext>
            </a:extLst>
          </p:cNvPr>
          <p:cNvSpPr txBox="1"/>
          <p:nvPr/>
        </p:nvSpPr>
        <p:spPr>
          <a:xfrm>
            <a:off x="288131" y="23831118"/>
            <a:ext cx="11857038" cy="400110"/>
          </a:xfrm>
          <a:prstGeom prst="rect">
            <a:avLst/>
          </a:prstGeom>
          <a:noFill/>
        </p:spPr>
        <p:txBody>
          <a:bodyPr wrap="square">
            <a:spAutoFit/>
          </a:bodyPr>
          <a:lstStyle/>
          <a:p>
            <a:pPr algn="ctr"/>
            <a:r>
              <a:rPr lang="en-US" sz="2000" b="1" dirty="0">
                <a:latin typeface="Times New Roman" panose="02020603050405020304" pitchFamily="18" charset="0"/>
                <a:ea typeface="Times New Roman" panose="02020603050405020304" pitchFamily="18" charset="0"/>
              </a:rPr>
              <a:t>The architecture is a simple end-to-end approach, implemented as an encoder-decoder Transformer. </a:t>
            </a:r>
          </a:p>
        </p:txBody>
      </p:sp>
      <p:pic>
        <p:nvPicPr>
          <p:cNvPr id="10" name="Picture 8">
            <a:extLst>
              <a:ext uri="{FF2B5EF4-FFF2-40B4-BE49-F238E27FC236}">
                <a16:creationId xmlns:a16="http://schemas.microsoft.com/office/drawing/2014/main" id="{47EB11EA-51EB-A9DB-B3F6-2CC1B11112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486" y="32689613"/>
            <a:ext cx="10675066" cy="20544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7E591E6D-C4D9-2125-B314-9642B0498C03}"/>
              </a:ext>
            </a:extLst>
          </p:cNvPr>
          <p:cNvGraphicFramePr>
            <a:graphicFrameLocks noGrp="1"/>
          </p:cNvGraphicFramePr>
          <p:nvPr>
            <p:extLst>
              <p:ext uri="{D42A27DB-BD31-4B8C-83A1-F6EECF244321}">
                <p14:modId xmlns:p14="http://schemas.microsoft.com/office/powerpoint/2010/main" val="3520933181"/>
              </p:ext>
            </p:extLst>
          </p:nvPr>
        </p:nvGraphicFramePr>
        <p:xfrm>
          <a:off x="13512800" y="10388557"/>
          <a:ext cx="10541794" cy="6000646"/>
        </p:xfrm>
        <a:graphic>
          <a:graphicData uri="http://schemas.openxmlformats.org/drawingml/2006/table">
            <a:tbl>
              <a:tblPr firstRow="1" bandRow="1">
                <a:tableStyleId>{3B4B98B0-60AC-42C2-AFA5-B58CD77FA1E5}</a:tableStyleId>
              </a:tblPr>
              <a:tblGrid>
                <a:gridCol w="4457418">
                  <a:extLst>
                    <a:ext uri="{9D8B030D-6E8A-4147-A177-3AD203B41FA5}">
                      <a16:colId xmlns:a16="http://schemas.microsoft.com/office/drawing/2014/main" val="989356954"/>
                    </a:ext>
                  </a:extLst>
                </a:gridCol>
                <a:gridCol w="3280234">
                  <a:extLst>
                    <a:ext uri="{9D8B030D-6E8A-4147-A177-3AD203B41FA5}">
                      <a16:colId xmlns:a16="http://schemas.microsoft.com/office/drawing/2014/main" val="1388677233"/>
                    </a:ext>
                  </a:extLst>
                </a:gridCol>
                <a:gridCol w="2804142">
                  <a:extLst>
                    <a:ext uri="{9D8B030D-6E8A-4147-A177-3AD203B41FA5}">
                      <a16:colId xmlns:a16="http://schemas.microsoft.com/office/drawing/2014/main" val="1772616675"/>
                    </a:ext>
                  </a:extLst>
                </a:gridCol>
              </a:tblGrid>
              <a:tr h="1219342">
                <a:tc>
                  <a:txBody>
                    <a:bodyPr/>
                    <a:lstStyle/>
                    <a:p>
                      <a:pPr algn="l">
                        <a:lnSpc>
                          <a:spcPct val="107000"/>
                        </a:lnSpc>
                        <a:spcAft>
                          <a:spcPts val="800"/>
                        </a:spcAft>
                      </a:pPr>
                      <a:r>
                        <a:rPr lang="en-GB" sz="4100" b="0" kern="0" cap="none" spc="0" dirty="0">
                          <a:ln>
                            <a:noFill/>
                          </a:ln>
                          <a:solidFill>
                            <a:schemeClr val="bg1"/>
                          </a:solidFill>
                          <a:effectLst/>
                        </a:rPr>
                        <a:t>Train             Test                  </a:t>
                      </a:r>
                      <a:endParaRPr lang="en-US" sz="3300" b="0" kern="100" cap="none" spc="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solidFill>
                      <a:srgbClr val="00B0F0"/>
                    </a:solidFill>
                  </a:tcPr>
                </a:tc>
                <a:tc>
                  <a:txBody>
                    <a:bodyPr/>
                    <a:lstStyle/>
                    <a:p>
                      <a:pPr algn="ctr">
                        <a:lnSpc>
                          <a:spcPct val="107000"/>
                        </a:lnSpc>
                        <a:spcBef>
                          <a:spcPts val="800"/>
                        </a:spcBef>
                        <a:spcAft>
                          <a:spcPts val="800"/>
                        </a:spcAft>
                      </a:pPr>
                      <a:r>
                        <a:rPr lang="en-GB" sz="3800" b="0" kern="0" cap="none" spc="0" dirty="0" err="1">
                          <a:ln>
                            <a:noFill/>
                          </a:ln>
                          <a:solidFill>
                            <a:schemeClr val="bg1"/>
                          </a:solidFill>
                          <a:effectLst/>
                        </a:rPr>
                        <a:t>LibriSpeech</a:t>
                      </a:r>
                      <a:endParaRPr lang="en-US" sz="3300" b="0" kern="100" cap="none" spc="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07000"/>
                        </a:lnSpc>
                        <a:spcBef>
                          <a:spcPts val="800"/>
                        </a:spcBef>
                        <a:spcAft>
                          <a:spcPts val="800"/>
                        </a:spcAft>
                      </a:pPr>
                      <a:r>
                        <a:rPr lang="en-GB" sz="3800" b="0" kern="0" cap="none" spc="0" dirty="0" err="1">
                          <a:ln>
                            <a:noFill/>
                          </a:ln>
                          <a:solidFill>
                            <a:schemeClr val="bg1"/>
                          </a:solidFill>
                          <a:effectLst/>
                        </a:rPr>
                        <a:t>LibriStutter</a:t>
                      </a:r>
                      <a:endParaRPr lang="en-US" sz="3300" b="0" kern="100" cap="none" spc="0" dirty="0">
                        <a:ln>
                          <a:noFill/>
                        </a:ln>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613339483"/>
                  </a:ext>
                </a:extLst>
              </a:tr>
              <a:tr h="1638153">
                <a:tc>
                  <a:txBody>
                    <a:bodyPr/>
                    <a:lstStyle/>
                    <a:p>
                      <a:pPr algn="l">
                        <a:lnSpc>
                          <a:spcPct val="107000"/>
                        </a:lnSpc>
                        <a:spcBef>
                          <a:spcPts val="800"/>
                        </a:spcBef>
                        <a:spcAft>
                          <a:spcPts val="800"/>
                        </a:spcAft>
                      </a:pPr>
                      <a:r>
                        <a:rPr lang="en-GB" sz="3800" kern="0" dirty="0">
                          <a:effectLst/>
                        </a:rPr>
                        <a:t>Using </a:t>
                      </a:r>
                      <a:r>
                        <a:rPr lang="en-GB" sz="3800" kern="0" dirty="0" err="1">
                          <a:effectLst/>
                        </a:rPr>
                        <a:t>LibriSpeech</a:t>
                      </a:r>
                      <a:r>
                        <a:rPr lang="en-GB" sz="3800" kern="0" dirty="0">
                          <a:effectLst/>
                        </a:rPr>
                        <a:t> Only</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8.3</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95.5</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1714916"/>
                  </a:ext>
                </a:extLst>
              </a:tr>
              <a:tr h="1336801">
                <a:tc>
                  <a:txBody>
                    <a:bodyPr/>
                    <a:lstStyle/>
                    <a:p>
                      <a:pPr algn="l">
                        <a:lnSpc>
                          <a:spcPct val="107000"/>
                        </a:lnSpc>
                        <a:spcBef>
                          <a:spcPts val="800"/>
                        </a:spcBef>
                        <a:spcAft>
                          <a:spcPts val="800"/>
                        </a:spcAft>
                      </a:pPr>
                      <a:r>
                        <a:rPr lang="en-GB" sz="3800" kern="0" dirty="0">
                          <a:effectLst/>
                        </a:rPr>
                        <a:t>Using </a:t>
                      </a:r>
                      <a:r>
                        <a:rPr lang="en-GB" sz="3800" kern="0" dirty="0" err="1">
                          <a:effectLst/>
                        </a:rPr>
                        <a:t>LibriStutter</a:t>
                      </a:r>
                      <a:r>
                        <a:rPr lang="en-GB" sz="3800" kern="0" dirty="0">
                          <a:effectLst/>
                        </a:rPr>
                        <a:t> Only</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445.39</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212.05</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4135539779"/>
                  </a:ext>
                </a:extLst>
              </a:tr>
              <a:tr h="1790707">
                <a:tc>
                  <a:txBody>
                    <a:bodyPr/>
                    <a:lstStyle/>
                    <a:p>
                      <a:pPr algn="l">
                        <a:lnSpc>
                          <a:spcPct val="107000"/>
                        </a:lnSpc>
                        <a:spcBef>
                          <a:spcPts val="800"/>
                        </a:spcBef>
                        <a:spcAft>
                          <a:spcPts val="800"/>
                        </a:spcAft>
                      </a:pPr>
                      <a:r>
                        <a:rPr lang="en-GB" sz="3800" kern="0" dirty="0">
                          <a:effectLst/>
                        </a:rPr>
                        <a:t>Using </a:t>
                      </a:r>
                      <a:r>
                        <a:rPr lang="en-GB" sz="3800" kern="0" dirty="0" err="1">
                          <a:effectLst/>
                        </a:rPr>
                        <a:t>LibriSpeech</a:t>
                      </a:r>
                      <a:r>
                        <a:rPr lang="en-GB" sz="3800" kern="0" dirty="0">
                          <a:effectLst/>
                        </a:rPr>
                        <a:t> </a:t>
                      </a:r>
                    </a:p>
                    <a:p>
                      <a:pPr algn="l">
                        <a:lnSpc>
                          <a:spcPct val="107000"/>
                        </a:lnSpc>
                        <a:spcBef>
                          <a:spcPts val="800"/>
                        </a:spcBef>
                        <a:spcAft>
                          <a:spcPts val="800"/>
                        </a:spcAft>
                      </a:pPr>
                      <a:r>
                        <a:rPr lang="en-GB" sz="3800" kern="0" dirty="0">
                          <a:effectLst/>
                        </a:rPr>
                        <a:t>&amp; </a:t>
                      </a:r>
                      <a:r>
                        <a:rPr lang="en-GB" sz="3800" kern="0" dirty="0" err="1">
                          <a:effectLst/>
                        </a:rPr>
                        <a:t>LibriStutter</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9.24</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07000"/>
                        </a:lnSpc>
                        <a:spcBef>
                          <a:spcPts val="800"/>
                        </a:spcBef>
                        <a:spcAft>
                          <a:spcPts val="800"/>
                        </a:spcAft>
                      </a:pPr>
                      <a:r>
                        <a:rPr lang="en-GB" sz="3800" kern="0" dirty="0">
                          <a:effectLst/>
                        </a:rPr>
                        <a:t>16</a:t>
                      </a:r>
                      <a:endParaRPr lang="en-US" sz="3300" kern="100" dirty="0">
                        <a:effectLst/>
                        <a:latin typeface="Calibri" panose="020F0502020204030204" pitchFamily="34" charset="0"/>
                        <a:ea typeface="Calibri" panose="020F0502020204030204" pitchFamily="34" charset="0"/>
                        <a:cs typeface="Arial" panose="020B0604020202020204" pitchFamily="34" charset="0"/>
                      </a:endParaRPr>
                    </a:p>
                  </a:txBody>
                  <a:tcPr marL="144421" marR="144421" marT="72210" marB="722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575570374"/>
                  </a:ext>
                </a:extLst>
              </a:tr>
            </a:tbl>
          </a:graphicData>
        </a:graphic>
      </p:graphicFrame>
      <p:sp>
        <p:nvSpPr>
          <p:cNvPr id="12" name="TextBox 11">
            <a:extLst>
              <a:ext uri="{FF2B5EF4-FFF2-40B4-BE49-F238E27FC236}">
                <a16:creationId xmlns:a16="http://schemas.microsoft.com/office/drawing/2014/main" id="{2DAF341E-18E6-1C1A-0F9A-E849B8BF8CD2}"/>
              </a:ext>
            </a:extLst>
          </p:cNvPr>
          <p:cNvSpPr txBox="1"/>
          <p:nvPr/>
        </p:nvSpPr>
        <p:spPr>
          <a:xfrm>
            <a:off x="13187071" y="16724262"/>
            <a:ext cx="11181346" cy="3539430"/>
          </a:xfrm>
          <a:prstGeom prst="rect">
            <a:avLst/>
          </a:prstGeom>
          <a:noFill/>
        </p:spPr>
        <p:txBody>
          <a:bodyPr wrap="square" rtlCol="0">
            <a:spAutoFit/>
          </a:bodyPr>
          <a:lstStyle>
            <a:defPPr>
              <a:defRPr kern="1200"/>
            </a:defPPr>
          </a:lstStyle>
          <a:p>
            <a:pPr algn="l" rtl="0"/>
            <a:r>
              <a:rPr lang="en-US" sz="3200" dirty="0">
                <a:latin typeface="Times New Roman" panose="02020603050405020304" pitchFamily="18" charset="0"/>
                <a:ea typeface="Times New Roman" panose="02020603050405020304" pitchFamily="18" charset="0"/>
              </a:rPr>
              <a:t>By combining both datasets and fine-tuning the hyperparameters during training, the model achieved a balance in accuracy for both stuttered and non-stuttered. Although the accuracy decreased for the </a:t>
            </a:r>
            <a:r>
              <a:rPr lang="en-US" sz="3200" dirty="0" err="1">
                <a:latin typeface="Times New Roman" panose="02020603050405020304" pitchFamily="18" charset="0"/>
                <a:ea typeface="Times New Roman" panose="02020603050405020304" pitchFamily="18" charset="0"/>
              </a:rPr>
              <a:t>LibriSpeech</a:t>
            </a:r>
            <a:r>
              <a:rPr lang="en-US" sz="3200" dirty="0">
                <a:latin typeface="Times New Roman" panose="02020603050405020304" pitchFamily="18" charset="0"/>
                <a:ea typeface="Times New Roman" panose="02020603050405020304" pitchFamily="18" charset="0"/>
              </a:rPr>
              <a:t> dataset, this trade-off resulted in improved performance for stuttered speech. The combined training approach provides a more inclusive ASR system capable of handling a wider range of speech patterns.</a:t>
            </a:r>
          </a:p>
        </p:txBody>
      </p:sp>
      <p:sp>
        <p:nvSpPr>
          <p:cNvPr id="15" name="TextBox 14">
            <a:extLst>
              <a:ext uri="{FF2B5EF4-FFF2-40B4-BE49-F238E27FC236}">
                <a16:creationId xmlns:a16="http://schemas.microsoft.com/office/drawing/2014/main" id="{084CD8F8-A13D-32A7-204D-588CBE44159A}"/>
              </a:ext>
            </a:extLst>
          </p:cNvPr>
          <p:cNvSpPr txBox="1"/>
          <p:nvPr/>
        </p:nvSpPr>
        <p:spPr>
          <a:xfrm>
            <a:off x="12849226" y="16396755"/>
            <a:ext cx="11857038" cy="400110"/>
          </a:xfrm>
          <a:prstGeom prst="rect">
            <a:avLst/>
          </a:prstGeom>
          <a:noFill/>
        </p:spPr>
        <p:txBody>
          <a:bodyPr wrap="square" rtlCol="0">
            <a:spAutoFit/>
          </a:bodyPr>
          <a:lstStyle>
            <a:defPPr>
              <a:defRPr kern="1200"/>
            </a:defPPr>
          </a:lstStyle>
          <a:p>
            <a:pPr algn="ctr" rtl="0"/>
            <a:r>
              <a:rPr lang="en-US" sz="2000" b="1" dirty="0">
                <a:latin typeface="Times New Roman" panose="02020603050405020304" pitchFamily="18" charset="0"/>
                <a:ea typeface="Times New Roman" panose="02020603050405020304" pitchFamily="18" charset="0"/>
              </a:rPr>
              <a:t>The Table Showing Results Using WER Against </a:t>
            </a:r>
            <a:r>
              <a:rPr lang="en-US" sz="2000" b="1" dirty="0" err="1">
                <a:latin typeface="Times New Roman" panose="02020603050405020304" pitchFamily="18" charset="0"/>
                <a:ea typeface="Times New Roman" panose="02020603050405020304" pitchFamily="18" charset="0"/>
              </a:rPr>
              <a:t>LibriSpeech</a:t>
            </a:r>
            <a:r>
              <a:rPr lang="en-US" sz="2000" b="1" dirty="0">
                <a:latin typeface="Times New Roman" panose="02020603050405020304" pitchFamily="18" charset="0"/>
                <a:ea typeface="Times New Roman" panose="02020603050405020304" pitchFamily="18" charset="0"/>
              </a:rPr>
              <a:t> and </a:t>
            </a:r>
            <a:r>
              <a:rPr lang="en-US" sz="2000" b="1" dirty="0" err="1">
                <a:latin typeface="Times New Roman" panose="02020603050405020304" pitchFamily="18" charset="0"/>
                <a:ea typeface="Times New Roman" panose="02020603050405020304" pitchFamily="18" charset="0"/>
              </a:rPr>
              <a:t>LibriStutter</a:t>
            </a:r>
            <a:endParaRPr lang="en-US" sz="2000" b="1" dirty="0">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9C42B47-3B8D-F479-DE01-C6B18216A982}"/>
              </a:ext>
            </a:extLst>
          </p:cNvPr>
          <p:cNvSpPr txBox="1"/>
          <p:nvPr/>
        </p:nvSpPr>
        <p:spPr>
          <a:xfrm>
            <a:off x="262731" y="34829870"/>
            <a:ext cx="11857038" cy="400110"/>
          </a:xfrm>
          <a:prstGeom prst="rect">
            <a:avLst/>
          </a:prstGeom>
          <a:noFill/>
        </p:spPr>
        <p:txBody>
          <a:bodyPr wrap="square">
            <a:spAutoFit/>
          </a:bodyPr>
          <a:lstStyle/>
          <a:p>
            <a:pPr algn="ctr"/>
            <a:r>
              <a:rPr lang="en-GB" sz="2000" b="1" dirty="0">
                <a:latin typeface="Times New Roman" panose="02020603050405020304" pitchFamily="18" charset="0"/>
                <a:ea typeface="Times New Roman" panose="02020603050405020304" pitchFamily="18" charset="0"/>
              </a:rPr>
              <a:t>M</a:t>
            </a:r>
            <a:r>
              <a:rPr lang="en-US" sz="2000" b="1" dirty="0" err="1">
                <a:latin typeface="Times New Roman" panose="02020603050405020304" pitchFamily="18" charset="0"/>
                <a:ea typeface="Times New Roman" panose="02020603050405020304" pitchFamily="18" charset="0"/>
              </a:rPr>
              <a:t>odel</a:t>
            </a:r>
            <a:r>
              <a:rPr lang="en-US" sz="2000" b="1" dirty="0">
                <a:latin typeface="Times New Roman" panose="02020603050405020304" pitchFamily="18" charset="0"/>
                <a:ea typeface="Times New Roman" panose="02020603050405020304" pitchFamily="18" charset="0"/>
              </a:rPr>
              <a:t> Process</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745</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Montserrat Extra Bold</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Momo ً</cp:lastModifiedBy>
  <cp:revision>38</cp:revision>
  <dcterms:created xsi:type="dcterms:W3CDTF">2008-12-04T00:20:37Z</dcterms:created>
  <dcterms:modified xsi:type="dcterms:W3CDTF">2024-06-28T13:44:41Z</dcterms:modified>
</cp:coreProperties>
</file>