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Cormorant Garamond Bold Italics" charset="1" panose="00000800000000000000"/>
      <p:regular r:id="rId14"/>
    </p:embeddedFont>
    <p:embeddedFont>
      <p:font typeface="Quicksand" charset="1" panose="00000000000000000000"/>
      <p:regular r:id="rId15"/>
    </p:embeddedFont>
    <p:embeddedFont>
      <p:font typeface="Quicksand Bold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3764" y="2630742"/>
            <a:ext cx="16229942" cy="388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651"/>
              </a:lnSpc>
              <a:spcBef>
                <a:spcPct val="0"/>
              </a:spcBef>
            </a:pPr>
            <a:r>
              <a:rPr lang="en-US" b="true" sz="1117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Sales Performance Dashboard Overview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37539" y="6423477"/>
            <a:ext cx="12812922" cy="8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Summary &amp; Insights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22179" y="1967581"/>
            <a:ext cx="1164364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Prepared by Mahmoud Khaled &amp; Abdelrahman Hossam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00212" y="2015805"/>
            <a:ext cx="10656940" cy="5967886"/>
          </a:xfrm>
          <a:custGeom>
            <a:avLst/>
            <a:gdLst/>
            <a:ahLst/>
            <a:cxnLst/>
            <a:rect r="r" b="b" t="t" l="l"/>
            <a:pathLst>
              <a:path h="5967886" w="10656940">
                <a:moveTo>
                  <a:pt x="0" y="0"/>
                </a:moveTo>
                <a:lnTo>
                  <a:pt x="10656940" y="0"/>
                </a:lnTo>
                <a:lnTo>
                  <a:pt x="10656940" y="5967886"/>
                </a:lnTo>
                <a:lnTo>
                  <a:pt x="0" y="59678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71134"/>
            <a:ext cx="9390243" cy="1325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919"/>
              </a:lnSpc>
              <a:spcBef>
                <a:spcPct val="0"/>
              </a:spcBef>
            </a:pPr>
            <a:r>
              <a:rPr lang="en-US" b="true" sz="77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Summary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1009" y="3827449"/>
            <a:ext cx="6938067" cy="2505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5099"/>
              </a:lnSpc>
              <a:buFont typeface="Arial"/>
              <a:buChar char="•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Total Sales: $2.26M</a:t>
            </a:r>
          </a:p>
          <a:p>
            <a:pPr algn="l" marL="647697" indent="-323848" lvl="1">
              <a:lnSpc>
                <a:spcPts val="5099"/>
              </a:lnSpc>
              <a:buFont typeface="Arial"/>
              <a:buChar char="•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Total Orders: 4,922</a:t>
            </a:r>
          </a:p>
          <a:p>
            <a:pPr algn="l" marL="647697" indent="-323848" lvl="1">
              <a:lnSpc>
                <a:spcPts val="5099"/>
              </a:lnSpc>
              <a:buFont typeface="Arial"/>
              <a:buChar char="•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Average Shipping Time: 3.96 days</a:t>
            </a:r>
          </a:p>
          <a:p>
            <a:pPr algn="l" marL="647697" indent="-323848" lvl="1">
              <a:lnSpc>
                <a:spcPts val="5099"/>
              </a:lnSpc>
              <a:buFont typeface="Arial"/>
              <a:buChar char="•"/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Avg Sales per Order: $230.77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01009" y="3048284"/>
            <a:ext cx="6938067" cy="629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79"/>
              </a:lnSpc>
              <a:spcBef>
                <a:spcPct val="0"/>
              </a:spcBef>
            </a:pPr>
            <a:r>
              <a:rPr lang="en-US" b="true" sz="36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Main KPI’s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29500" y="714009"/>
            <a:ext cx="4048991" cy="3148091"/>
          </a:xfrm>
          <a:custGeom>
            <a:avLst/>
            <a:gdLst/>
            <a:ahLst/>
            <a:cxnLst/>
            <a:rect r="r" b="b" t="t" l="l"/>
            <a:pathLst>
              <a:path h="3148091" w="4048991">
                <a:moveTo>
                  <a:pt x="0" y="0"/>
                </a:moveTo>
                <a:lnTo>
                  <a:pt x="4048992" y="0"/>
                </a:lnTo>
                <a:lnTo>
                  <a:pt x="4048992" y="3148091"/>
                </a:lnTo>
                <a:lnTo>
                  <a:pt x="0" y="31480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79303" y="71400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4384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337434" y="4818734"/>
            <a:ext cx="13184817" cy="4439566"/>
          </a:xfrm>
          <a:custGeom>
            <a:avLst/>
            <a:gdLst/>
            <a:ahLst/>
            <a:cxnLst/>
            <a:rect r="r" b="b" t="t" l="l"/>
            <a:pathLst>
              <a:path h="4439566" w="13184817">
                <a:moveTo>
                  <a:pt x="0" y="0"/>
                </a:moveTo>
                <a:lnTo>
                  <a:pt x="13184818" y="0"/>
                </a:lnTo>
                <a:lnTo>
                  <a:pt x="13184818" y="4439566"/>
                </a:lnTo>
                <a:lnTo>
                  <a:pt x="0" y="44395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387" t="-78222" r="-55527" b="-8939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4384" y="599709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Sales Performance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43439" y="1618249"/>
            <a:ext cx="5348229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Monthly Sales Performance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43439" y="2561314"/>
            <a:ext cx="11313390" cy="1929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62"/>
              </a:lnSpc>
              <a:spcBef>
                <a:spcPct val="0"/>
              </a:spcBef>
            </a:pPr>
            <a:r>
              <a:rPr lang="en-US" b="true" sz="3687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Insights:</a:t>
            </a:r>
          </a:p>
          <a:p>
            <a:pPr algn="l" marL="796132" indent="-398066" lvl="1">
              <a:lnSpc>
                <a:spcPts val="5162"/>
              </a:lnSpc>
              <a:buFont typeface="Arial"/>
              <a:buChar char="•"/>
            </a:pPr>
            <a:r>
              <a:rPr lang="en-US" b="true" sz="3687" strike="noStrike" u="non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Consistent growth overall</a:t>
            </a:r>
          </a:p>
          <a:p>
            <a:pPr algn="l" marL="796132" indent="-398066" lvl="1">
              <a:lnSpc>
                <a:spcPts val="5162"/>
              </a:lnSpc>
              <a:buFont typeface="Arial"/>
              <a:buChar char="•"/>
            </a:pPr>
            <a:r>
              <a:rPr lang="en-US" b="true" sz="3687" strike="noStrike" u="non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Peaks at $96K &amp; $118K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45406" y="266323"/>
            <a:ext cx="1840637" cy="1864365"/>
          </a:xfrm>
          <a:custGeom>
            <a:avLst/>
            <a:gdLst/>
            <a:ahLst/>
            <a:cxnLst/>
            <a:rect r="r" b="b" t="t" l="l"/>
            <a:pathLst>
              <a:path h="1864365" w="1840637">
                <a:moveTo>
                  <a:pt x="0" y="0"/>
                </a:moveTo>
                <a:lnTo>
                  <a:pt x="1840637" y="0"/>
                </a:lnTo>
                <a:lnTo>
                  <a:pt x="1840637" y="1864366"/>
                </a:lnTo>
                <a:lnTo>
                  <a:pt x="0" y="1864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66048" y="2827302"/>
            <a:ext cx="10442580" cy="6255996"/>
          </a:xfrm>
          <a:custGeom>
            <a:avLst/>
            <a:gdLst/>
            <a:ahLst/>
            <a:cxnLst/>
            <a:rect r="r" b="b" t="t" l="l"/>
            <a:pathLst>
              <a:path h="6255996" w="10442580">
                <a:moveTo>
                  <a:pt x="0" y="0"/>
                </a:moveTo>
                <a:lnTo>
                  <a:pt x="10442581" y="0"/>
                </a:lnTo>
                <a:lnTo>
                  <a:pt x="10442581" y="6255996"/>
                </a:lnTo>
                <a:lnTo>
                  <a:pt x="0" y="62559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6041" t="-77983" r="0" b="-89395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599709"/>
            <a:ext cx="973836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Sales Breakdown by Category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022517"/>
            <a:ext cx="5642079" cy="4066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9618" indent="-344809" lvl="1">
              <a:lnSpc>
                <a:spcPts val="5430"/>
              </a:lnSpc>
              <a:buFont typeface="Arial"/>
              <a:buChar char="•"/>
            </a:pPr>
            <a:r>
              <a:rPr lang="en-US" sz="319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total sales are split to 3 categories: </a:t>
            </a:r>
          </a:p>
          <a:p>
            <a:pPr algn="l" marL="689618" indent="-344809" lvl="1">
              <a:lnSpc>
                <a:spcPts val="5430"/>
              </a:lnSpc>
              <a:buAutoNum type="arabicPeriod" startAt="1"/>
            </a:pPr>
            <a:r>
              <a:rPr lang="en-US" sz="319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Technology: 36.59%</a:t>
            </a:r>
          </a:p>
          <a:p>
            <a:pPr algn="l" marL="689618" indent="-344809" lvl="1">
              <a:lnSpc>
                <a:spcPts val="5430"/>
              </a:lnSpc>
              <a:buAutoNum type="arabicPeriod" startAt="1"/>
            </a:pPr>
            <a:r>
              <a:rPr lang="en-US" sz="319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Furniture: 32.22%</a:t>
            </a:r>
          </a:p>
          <a:p>
            <a:pPr algn="l" marL="689618" indent="-344809" lvl="1">
              <a:lnSpc>
                <a:spcPts val="5430"/>
              </a:lnSpc>
              <a:buAutoNum type="arabicPeriod" startAt="1"/>
            </a:pPr>
            <a:r>
              <a:rPr lang="en-US" sz="319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Office Supplies: 31.19%</a:t>
            </a:r>
          </a:p>
          <a:p>
            <a:pPr algn="l">
              <a:lnSpc>
                <a:spcPts val="543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558062"/>
            <a:ext cx="5101887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Sales by Product Category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366257" y="-322975"/>
            <a:ext cx="9662593" cy="7037084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028700" y="3592396"/>
            <a:ext cx="810923" cy="81092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4869587"/>
            <a:ext cx="810923" cy="81092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6147235"/>
            <a:ext cx="810923" cy="81092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8193271" y="6021571"/>
            <a:ext cx="9696140" cy="3589346"/>
          </a:xfrm>
          <a:custGeom>
            <a:avLst/>
            <a:gdLst/>
            <a:ahLst/>
            <a:cxnLst/>
            <a:rect r="r" b="b" t="t" l="l"/>
            <a:pathLst>
              <a:path h="3589346" w="9696140">
                <a:moveTo>
                  <a:pt x="0" y="0"/>
                </a:moveTo>
                <a:lnTo>
                  <a:pt x="9696141" y="0"/>
                </a:lnTo>
                <a:lnTo>
                  <a:pt x="9696141" y="3589345"/>
                </a:lnTo>
                <a:lnTo>
                  <a:pt x="0" y="35893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043" t="-178895" r="-79318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599709"/>
            <a:ext cx="115375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Top Performing Products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2761108"/>
            <a:ext cx="716457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89"/>
              </a:lnSpc>
            </a:pPr>
            <a:r>
              <a:rPr lang="en-US" b="true" sz="26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Our top 3 best performing products are: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04388" y="3765185"/>
            <a:ext cx="5503436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Product #1: Canon imageCLASS 2200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04388" y="5038829"/>
            <a:ext cx="469307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Product #2: Fellows PB500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104388" y="6316476"/>
            <a:ext cx="5796066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Product #3: Cisco Telepresence System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0"/>
            <a:ext cx="1028700" cy="10287000"/>
            <a:chOff x="0" y="0"/>
            <a:chExt cx="27093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70933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91629" y="3386748"/>
            <a:ext cx="15091253" cy="6017637"/>
          </a:xfrm>
          <a:custGeom>
            <a:avLst/>
            <a:gdLst/>
            <a:ahLst/>
            <a:cxnLst/>
            <a:rect r="r" b="b" t="t" l="l"/>
            <a:pathLst>
              <a:path h="6017637" w="15091253">
                <a:moveTo>
                  <a:pt x="0" y="0"/>
                </a:moveTo>
                <a:lnTo>
                  <a:pt x="15091253" y="0"/>
                </a:lnTo>
                <a:lnTo>
                  <a:pt x="15091253" y="6017637"/>
                </a:lnTo>
                <a:lnTo>
                  <a:pt x="0" y="60176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71130" y="428942"/>
            <a:ext cx="7661217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Sales by Geography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434248"/>
            <a:ext cx="7908556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There is presence across all states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37256" y="2434248"/>
            <a:ext cx="782655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Concentrations</a:t>
            </a: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in California, Texas, and New York.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914818"/>
            <a:ext cx="1052775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Sales Distribution Across States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37256" y="1840523"/>
            <a:ext cx="10527757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Insight: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99709"/>
            <a:ext cx="1032659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Key Takeaways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915847"/>
            <a:ext cx="16230600" cy="2965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8" indent="-302259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Growth trend is strong, especially toward the end of the period.</a:t>
            </a:r>
          </a:p>
          <a:p>
            <a:pPr algn="l" marL="604518" indent="-302259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Technology leads sales categories.</a:t>
            </a:r>
          </a:p>
          <a:p>
            <a:pPr algn="l" marL="604518" indent="-302259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Canon imageCLASS 2200 Advanced is a top driver.</a:t>
            </a:r>
          </a:p>
          <a:p>
            <a:pPr algn="l" marL="604518" indent="-302259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Geographic focus can help optimize future campaigns.</a:t>
            </a:r>
          </a:p>
          <a:p>
            <a:pPr algn="l" marL="0" indent="0" lvl="0">
              <a:lnSpc>
                <a:spcPts val="47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543742"/>
            <a:ext cx="1032659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Recommendations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688673"/>
            <a:ext cx="16230600" cy="2365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8" indent="-302259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Focus on high-performing categories and products.</a:t>
            </a:r>
          </a:p>
          <a:p>
            <a:pPr algn="l" marL="604518" indent="-302259" lvl="1">
              <a:lnSpc>
                <a:spcPts val="4759"/>
              </a:lnSpc>
              <a:buFont typeface="Arial"/>
              <a:buChar char="•"/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Exp</a:t>
            </a: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lore marketing strategies in top-performing states.</a:t>
            </a:r>
          </a:p>
          <a:p>
            <a:pPr algn="l">
              <a:lnSpc>
                <a:spcPts val="4759"/>
              </a:lnSpc>
            </a:pPr>
          </a:p>
          <a:p>
            <a:pPr algn="l" marL="0" indent="0" lvl="0">
              <a:lnSpc>
                <a:spcPts val="475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911418" y="5831548"/>
            <a:ext cx="4883017" cy="3796546"/>
          </a:xfrm>
          <a:custGeom>
            <a:avLst/>
            <a:gdLst/>
            <a:ahLst/>
            <a:cxnLst/>
            <a:rect r="r" b="b" t="t" l="l"/>
            <a:pathLst>
              <a:path h="3796546" w="4883017">
                <a:moveTo>
                  <a:pt x="0" y="0"/>
                </a:moveTo>
                <a:lnTo>
                  <a:pt x="4883018" y="0"/>
                </a:lnTo>
                <a:lnTo>
                  <a:pt x="4883018" y="3796546"/>
                </a:lnTo>
                <a:lnTo>
                  <a:pt x="0" y="37965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3369664"/>
            <a:ext cx="11402580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DAGl0c3WlD4</dc:identifier>
  <dcterms:modified xsi:type="dcterms:W3CDTF">2011-08-01T06:04:30Z</dcterms:modified>
  <cp:revision>1</cp:revision>
  <dc:title>Prepared by</dc:title>
</cp:coreProperties>
</file>