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8_0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10"/>
  </p:notesMasterIdLst>
  <p:sldIdLst>
    <p:sldId id="256" r:id="rId5"/>
    <p:sldId id="264" r:id="rId6"/>
    <p:sldId id="269" r:id="rId7"/>
    <p:sldId id="257" r:id="rId8"/>
    <p:sldId id="258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 Slab" panose="020B0604020202020204" charset="0"/>
      <p:regular r:id="rId15"/>
      <p:bold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8D4991C-82AB-A588-9DE3-E3DF928EBBFB}" name="Alaa Eid" initials="AE" userId="Alaa Eid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3BF56-25C4-4AF9-A9CC-C28ACAAA09AF}" v="12" dt="2022-05-20T22:27:54.377"/>
  </p1510:revLst>
</p1510:revInfo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8" autoAdjust="0"/>
    <p:restoredTop sz="92337" autoAdjust="0"/>
  </p:normalViewPr>
  <p:slideViewPr>
    <p:cSldViewPr snapToGrid="0">
      <p:cViewPr varScale="1">
        <p:scale>
          <a:sx n="105" d="100"/>
          <a:sy n="105" d="100"/>
        </p:scale>
        <p:origin x="778" y="62"/>
      </p:cViewPr>
      <p:guideLst/>
    </p:cSldViewPr>
  </p:slideViewPr>
  <p:outlineViewPr>
    <p:cViewPr>
      <p:scale>
        <a:sx n="33" d="100"/>
        <a:sy n="33" d="100"/>
      </p:scale>
      <p:origin x="0" y="-3715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comments/modernComment_108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741A0B6-C57A-4359-9F02-0B6159754AAA}" authorId="{F8D4991C-82AB-A588-9DE3-E3DF928EBBFB}" created="2022-05-20T07:57:45.76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4"/>
      <ac:spMk id="141" creationId="{00000000-0000-0000-0000-000000000000}"/>
      <ac:txMk cp="0" len="5">
        <ac:context len="222" hash="72033676"/>
      </ac:txMk>
    </ac:txMkLst>
    <p188:pos x="906843" y="275057"/>
    <p188:replyLst/>
    <p188:txBody>
      <a:bodyPr/>
      <a:lstStyle/>
      <a:p>
        <a:r>
          <a:rPr lang="en-US"/>
          <a:t>The framework of MTCNN architecture includes three stages of deep convolutional networks to predict face and landmark location.
1-  Candidate windows are produced through a fast Proposal Network (P-Net).
2-  Refine these candidates in the next stage through a Refinement Network (R-Net).
3-  Output Network (O-Net) produces final bounding box.
This affords the exact coordinates of the face.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8_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kaggle.com/datasets/hereisburak/pins-face-recogni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13099" y="547678"/>
            <a:ext cx="7030158" cy="16439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Selected 2 Project</a:t>
            </a:r>
            <a:endParaRPr dirty="0"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2B2E0A0-ACB5-E10D-771A-BB0CB7CC4392}"/>
              </a:ext>
            </a:extLst>
          </p:cNvPr>
          <p:cNvSpPr txBox="1"/>
          <p:nvPr/>
        </p:nvSpPr>
        <p:spPr>
          <a:xfrm>
            <a:off x="836949" y="1748970"/>
            <a:ext cx="4722022" cy="333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 ID: 36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 Leader: 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Alaa Eid Mahmoud-201900161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 Members: </a:t>
            </a:r>
          </a:p>
          <a:p>
            <a:pPr>
              <a:spcBef>
                <a:spcPts val="600"/>
              </a:spcBef>
            </a:pP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Asmaa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Khaled Tawfeek-201900147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Eslam Shaaban Eid-201900142</a:t>
            </a:r>
          </a:p>
          <a:p>
            <a:pPr>
              <a:spcBef>
                <a:spcPts val="600"/>
              </a:spcBef>
            </a:pP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Bothina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Sayed Abdelsalam-201900221</a:t>
            </a:r>
            <a:endParaRPr lang="ar-EG" dirty="0">
              <a:solidFill>
                <a:schemeClr val="tx2">
                  <a:lumMod val="1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Asem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Emad Abdellatef-201900395</a:t>
            </a:r>
            <a:endParaRPr lang="ar-EG" dirty="0">
              <a:solidFill>
                <a:schemeClr val="tx2">
                  <a:lumMod val="1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Abdelrahman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Hussien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Hamdy-201900412</a:t>
            </a:r>
          </a:p>
          <a:p>
            <a:pPr>
              <a:spcBef>
                <a:spcPts val="600"/>
              </a:spcBef>
            </a:pP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Mo’men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Momdouh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Khlil-201900864</a:t>
            </a:r>
            <a:endParaRPr lang="ar-EG" dirty="0">
              <a:solidFill>
                <a:schemeClr val="tx2">
                  <a:lumMod val="1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Mohamed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Mohanad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Farouk-201900738</a:t>
            </a:r>
          </a:p>
          <a:p>
            <a:pPr>
              <a:spcBef>
                <a:spcPts val="600"/>
              </a:spcBef>
            </a:pPr>
            <a:endParaRPr lang="en-US" b="1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dirty="0">
              <a:solidFill>
                <a:schemeClr val="tx2">
                  <a:lumMod val="1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0" y="91769"/>
            <a:ext cx="7571700" cy="4175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Architecture used: </a:t>
            </a:r>
            <a:endParaRPr b="1"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0" y="518431"/>
            <a:ext cx="3002628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MTCNN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3*3 filters reduce the computing and increase the depth to get a better performance.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apply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nonlinearity activation function after the convolution and fully connection layers (except output layers).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2877038" y="528266"/>
            <a:ext cx="2777861" cy="3035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FaceNet</a:t>
            </a:r>
            <a:endParaRPr b="1" dirty="0"/>
          </a:p>
          <a:p>
            <a:r>
              <a:rPr lang="en-US" dirty="0" err="1"/>
              <a:t>FaceNet</a:t>
            </a:r>
            <a:r>
              <a:rPr lang="en-US" dirty="0"/>
              <a:t> is a pretrained model directly trains its output to be a compact 128-D embedding using a triplet-based loss function based on LMNN.</a:t>
            </a:r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654900" y="493485"/>
            <a:ext cx="295933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SVM</a:t>
            </a:r>
            <a:endParaRPr b="1" dirty="0"/>
          </a:p>
          <a:p>
            <a:pPr marL="0" lvl="0" indent="0">
              <a:buNone/>
            </a:pPr>
            <a:r>
              <a:rPr lang="en-US" dirty="0"/>
              <a:t>We developed a model to classify face embeddings as one of the known faces in the Dataset.</a:t>
            </a:r>
          </a:p>
          <a:p>
            <a:pPr marL="0" lvl="0" indent="0">
              <a:buNone/>
            </a:pPr>
            <a:r>
              <a:rPr lang="en-US" dirty="0"/>
              <a:t>We need to normalize the embedding vector, and SVM is very effective at separating the face embedding vectors.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7489555" y="4749900"/>
            <a:ext cx="1616113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Team ID: 36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123BF4-6D5F-0BC6-51CD-A2606DB66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8" y="3708839"/>
            <a:ext cx="3023060" cy="1406530"/>
          </a:xfrm>
          <a:prstGeom prst="rect">
            <a:avLst/>
          </a:prstGeom>
        </p:spPr>
      </p:pic>
      <p:pic>
        <p:nvPicPr>
          <p:cNvPr id="1028" name="Picture 4" descr="FaceNet - Using Facial Recognition System - GeeksforGeeks">
            <a:extLst>
              <a:ext uri="{FF2B5EF4-FFF2-40B4-BE49-F238E27FC236}">
                <a16:creationId xmlns:a16="http://schemas.microsoft.com/office/drawing/2014/main" id="{D881757E-8A38-D95F-7645-BA93732A5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026" y="3838888"/>
            <a:ext cx="2927058" cy="5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46A939-0BFB-4742-9ED0-41FDC4E7F8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1503" y="3582815"/>
            <a:ext cx="2979871" cy="1247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0;p20">
            <a:extLst>
              <a:ext uri="{FF2B5EF4-FFF2-40B4-BE49-F238E27FC236}">
                <a16:creationId xmlns:a16="http://schemas.microsoft.com/office/drawing/2014/main" id="{ED00BE09-B790-62DD-731F-5A8684F33F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1769"/>
            <a:ext cx="7571700" cy="4175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Dataset details: </a:t>
            </a:r>
            <a:endParaRPr b="1" dirty="0"/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6105B5DF-29A8-1C1E-0ED3-E91771521E09}"/>
              </a:ext>
            </a:extLst>
          </p:cNvPr>
          <p:cNvSpPr txBox="1"/>
          <p:nvPr/>
        </p:nvSpPr>
        <p:spPr>
          <a:xfrm>
            <a:off x="60434" y="722149"/>
            <a:ext cx="5728087" cy="110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Pins Face Recognition</a:t>
            </a:r>
            <a:endParaRPr lang="ar-EG" b="1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>
                <a:effectLst/>
                <a:latin typeface="Inter"/>
              </a:rPr>
              <a:t>This </a:t>
            </a:r>
            <a:r>
              <a:rPr lang="en-US" dirty="0">
                <a:latin typeface="Inter"/>
              </a:rPr>
              <a:t>dataset from Kaggle, The images </a:t>
            </a:r>
            <a:r>
              <a:rPr lang="en-US" b="0" i="0" dirty="0">
                <a:effectLst/>
                <a:latin typeface="Inter"/>
              </a:rPr>
              <a:t>has been collected from Pinterest and cropped. There are 105 celebrities and 17</a:t>
            </a:r>
            <a:r>
              <a:rPr lang="en-US" dirty="0">
                <a:latin typeface="Inter"/>
              </a:rPr>
              <a:t>,</a:t>
            </a:r>
            <a:r>
              <a:rPr lang="en-US" b="0" i="0" dirty="0">
                <a:effectLst/>
                <a:latin typeface="Inter"/>
              </a:rPr>
              <a:t>534 faces.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EF2A9E-CC00-8842-9205-0AB84D04C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521" y="820058"/>
            <a:ext cx="3295045" cy="3236686"/>
          </a:xfrm>
          <a:prstGeom prst="rect">
            <a:avLst/>
          </a:prstGeom>
        </p:spPr>
      </p:pic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80AC0665-DA9E-35B3-F27F-7E85CAF3E547}"/>
              </a:ext>
            </a:extLst>
          </p:cNvPr>
          <p:cNvSpPr txBox="1"/>
          <p:nvPr/>
        </p:nvSpPr>
        <p:spPr>
          <a:xfrm>
            <a:off x="75250" y="1828800"/>
            <a:ext cx="5728087" cy="148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About dataset</a:t>
            </a:r>
            <a:endParaRPr lang="ar-EG" b="1"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images is split into 105 directory; Each directory represents a person.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split the dataset into 70% Train, 20% Validation and 10% Test. Then converting them into RGB, then into np arrays to be ready for MTCNN stage.  </a:t>
            </a:r>
          </a:p>
        </p:txBody>
      </p:sp>
      <p:sp>
        <p:nvSpPr>
          <p:cNvPr id="10" name="Google Shape;76;p13">
            <a:extLst>
              <a:ext uri="{FF2B5EF4-FFF2-40B4-BE49-F238E27FC236}">
                <a16:creationId xmlns:a16="http://schemas.microsoft.com/office/drawing/2014/main" id="{E5350FB0-10D0-77F4-B525-49A6CEEB4510}"/>
              </a:ext>
            </a:extLst>
          </p:cNvPr>
          <p:cNvSpPr txBox="1"/>
          <p:nvPr/>
        </p:nvSpPr>
        <p:spPr>
          <a:xfrm>
            <a:off x="75250" y="3300039"/>
            <a:ext cx="5728087" cy="175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Download Dataset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4">
                    <a:lumMod val="2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ClickHere</a:t>
            </a: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 </a:t>
            </a:r>
          </a:p>
        </p:txBody>
      </p:sp>
      <p:sp>
        <p:nvSpPr>
          <p:cNvPr id="11" name="Google Shape;144;p20">
            <a:extLst>
              <a:ext uri="{FF2B5EF4-FFF2-40B4-BE49-F238E27FC236}">
                <a16:creationId xmlns:a16="http://schemas.microsoft.com/office/drawing/2014/main" id="{7BB4F660-9525-41D1-F772-9262FEAEA5E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89555" y="4749900"/>
            <a:ext cx="1616113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Team ID: 36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/>
        </p:nvSpPr>
        <p:spPr>
          <a:xfrm>
            <a:off x="314436" y="556742"/>
            <a:ext cx="3179400" cy="53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MTCNN </a:t>
            </a:r>
            <a:endParaRPr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5121029" y="556742"/>
            <a:ext cx="3318300" cy="53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FaceNet</a:t>
            </a:r>
            <a:endParaRPr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140;p20">
            <a:extLst>
              <a:ext uri="{FF2B5EF4-FFF2-40B4-BE49-F238E27FC236}">
                <a16:creationId xmlns:a16="http://schemas.microsoft.com/office/drawing/2014/main" id="{8E5E3CA5-B3C8-F0AE-DB1F-8A742C585D61}"/>
              </a:ext>
            </a:extLst>
          </p:cNvPr>
          <p:cNvSpPr txBox="1">
            <a:spLocks/>
          </p:cNvSpPr>
          <p:nvPr/>
        </p:nvSpPr>
        <p:spPr>
          <a:xfrm>
            <a:off x="0" y="91769"/>
            <a:ext cx="7571700" cy="41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b="1" dirty="0"/>
              <a:t>Implementation details</a:t>
            </a:r>
            <a:r>
              <a:rPr lang="ar-EG" b="1" dirty="0"/>
              <a:t> </a:t>
            </a:r>
            <a:r>
              <a:rPr lang="en-US" b="1" dirty="0"/>
              <a:t>and visualization: </a:t>
            </a:r>
          </a:p>
        </p:txBody>
      </p:sp>
      <p:sp>
        <p:nvSpPr>
          <p:cNvPr id="13" name="Google Shape;144;p20">
            <a:extLst>
              <a:ext uri="{FF2B5EF4-FFF2-40B4-BE49-F238E27FC236}">
                <a16:creationId xmlns:a16="http://schemas.microsoft.com/office/drawing/2014/main" id="{7125B5AA-BA5D-D40F-F885-62E87CF77D5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89555" y="4749900"/>
            <a:ext cx="1616113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Team ID: 36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7BCBE-4B89-B172-36BD-1E8834B0B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3" y="1079579"/>
            <a:ext cx="4039715" cy="2667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F1C386-6D22-E1C6-78F8-392E5A4BF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72" y="3758774"/>
            <a:ext cx="1337763" cy="12929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F8BF6F-09FB-1445-5304-269C8E6CB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644" y="3747400"/>
            <a:ext cx="1239383" cy="14311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6E7501-5144-497A-B70E-05202386C9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4151" y="912132"/>
            <a:ext cx="4679653" cy="22810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DBB349-6DD7-4824-A240-4B80BF1ADD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4151" y="3193143"/>
            <a:ext cx="4359751" cy="19618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40;p20">
            <a:extLst>
              <a:ext uri="{FF2B5EF4-FFF2-40B4-BE49-F238E27FC236}">
                <a16:creationId xmlns:a16="http://schemas.microsoft.com/office/drawing/2014/main" id="{3C399E8B-5BF6-8CFC-646A-A982A6C44D0A}"/>
              </a:ext>
            </a:extLst>
          </p:cNvPr>
          <p:cNvSpPr txBox="1">
            <a:spLocks/>
          </p:cNvSpPr>
          <p:nvPr/>
        </p:nvSpPr>
        <p:spPr>
          <a:xfrm>
            <a:off x="4693634" y="466677"/>
            <a:ext cx="2938429" cy="41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b="1" dirty="0"/>
              <a:t>Results: </a:t>
            </a:r>
          </a:p>
        </p:txBody>
      </p:sp>
      <p:sp>
        <p:nvSpPr>
          <p:cNvPr id="12" name="Google Shape;144;p20">
            <a:extLst>
              <a:ext uri="{FF2B5EF4-FFF2-40B4-BE49-F238E27FC236}">
                <a16:creationId xmlns:a16="http://schemas.microsoft.com/office/drawing/2014/main" id="{42EAB60F-52FC-4AD2-DF84-6AB7B36EB63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89555" y="4749900"/>
            <a:ext cx="1616113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Team ID: 36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25FB8-5136-7F2D-AB0C-3803D4427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760" y="1550812"/>
            <a:ext cx="4267510" cy="658415"/>
          </a:xfrm>
          <a:prstGeom prst="rect">
            <a:avLst/>
          </a:prstGeom>
        </p:spPr>
      </p:pic>
      <p:sp>
        <p:nvSpPr>
          <p:cNvPr id="15" name="Google Shape;76;p13">
            <a:extLst>
              <a:ext uri="{FF2B5EF4-FFF2-40B4-BE49-F238E27FC236}">
                <a16:creationId xmlns:a16="http://schemas.microsoft.com/office/drawing/2014/main" id="{7B6DE7F3-C826-84A6-2D9A-CE6606542A57}"/>
              </a:ext>
            </a:extLst>
          </p:cNvPr>
          <p:cNvSpPr txBox="1"/>
          <p:nvPr/>
        </p:nvSpPr>
        <p:spPr>
          <a:xfrm>
            <a:off x="4693634" y="1058234"/>
            <a:ext cx="472037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Performance in Pins Dataset : 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64F7EC-DC9A-84E9-719C-5C206CAAB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6607" y="3333870"/>
            <a:ext cx="2288908" cy="170272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1B5645-7D24-62BF-4FCF-D86829E6B33C}"/>
              </a:ext>
            </a:extLst>
          </p:cNvPr>
          <p:cNvCxnSpPr>
            <a:cxnSpLocks/>
          </p:cNvCxnSpPr>
          <p:nvPr/>
        </p:nvCxnSpPr>
        <p:spPr>
          <a:xfrm>
            <a:off x="4332515" y="210413"/>
            <a:ext cx="0" cy="1360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B50A2A9-3242-F7E0-D5ED-37245690BC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1" y="1586593"/>
            <a:ext cx="4102793" cy="3232150"/>
          </a:xfrm>
          <a:prstGeom prst="rect">
            <a:avLst/>
          </a:prstGeom>
        </p:spPr>
      </p:pic>
      <p:sp>
        <p:nvSpPr>
          <p:cNvPr id="13" name="Google Shape;77;p13">
            <a:extLst>
              <a:ext uri="{FF2B5EF4-FFF2-40B4-BE49-F238E27FC236}">
                <a16:creationId xmlns:a16="http://schemas.microsoft.com/office/drawing/2014/main" id="{14DD7885-C16C-B502-C7E8-0B8FB135954B}"/>
              </a:ext>
            </a:extLst>
          </p:cNvPr>
          <p:cNvSpPr txBox="1"/>
          <p:nvPr/>
        </p:nvSpPr>
        <p:spPr>
          <a:xfrm>
            <a:off x="1608572" y="1037824"/>
            <a:ext cx="3318300" cy="53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SVM</a:t>
            </a:r>
            <a:endParaRPr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9F7B2D-DD5C-E332-4798-DD77582416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4396" y="2381344"/>
            <a:ext cx="4284728" cy="993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B05E2F79C5D44A8A93BFDB2B3EA9D" ma:contentTypeVersion="11" ma:contentTypeDescription="Create a new document." ma:contentTypeScope="" ma:versionID="005b119c6b72ce0d873e985563e55ec6">
  <xsd:schema xmlns:xsd="http://www.w3.org/2001/XMLSchema" xmlns:xs="http://www.w3.org/2001/XMLSchema" xmlns:p="http://schemas.microsoft.com/office/2006/metadata/properties" xmlns:ns3="e9f15617-24a4-4d5f-af92-3537d9b55a45" xmlns:ns4="c8cce187-3c84-4943-a66f-962a493ba866" targetNamespace="http://schemas.microsoft.com/office/2006/metadata/properties" ma:root="true" ma:fieldsID="f9b075db14c6a61b5bb6434e518cd3d9" ns3:_="" ns4:_="">
    <xsd:import namespace="e9f15617-24a4-4d5f-af92-3537d9b55a45"/>
    <xsd:import namespace="c8cce187-3c84-4943-a66f-962a493ba8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f15617-24a4-4d5f-af92-3537d9b55a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ce187-3c84-4943-a66f-962a493ba86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A76A4C-C07F-4709-BA78-BFCD7BFE26FD}">
  <ds:schemaRefs>
    <ds:schemaRef ds:uri="e9f15617-24a4-4d5f-af92-3537d9b55a45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c8cce187-3c84-4943-a66f-962a493ba866"/>
  </ds:schemaRefs>
</ds:datastoreItem>
</file>

<file path=customXml/itemProps2.xml><?xml version="1.0" encoding="utf-8"?>
<ds:datastoreItem xmlns:ds="http://schemas.openxmlformats.org/officeDocument/2006/customXml" ds:itemID="{0DEA72A9-FBB1-48EF-867E-7706310A89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7C4DEC-5804-4B18-BDEF-87E661636E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f15617-24a4-4d5f-af92-3537d9b55a45"/>
    <ds:schemaRef ds:uri="c8cce187-3c84-4943-a66f-962a493ba8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255</Words>
  <Application>Microsoft Office PowerPoint</Application>
  <PresentationFormat>On-screen Show (16:9)</PresentationFormat>
  <Paragraphs>41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Inter</vt:lpstr>
      <vt:lpstr>Roboto Slab</vt:lpstr>
      <vt:lpstr>Source Sans Pro</vt:lpstr>
      <vt:lpstr>Calibri</vt:lpstr>
      <vt:lpstr>Cordelia template</vt:lpstr>
      <vt:lpstr>Selected 2 Project</vt:lpstr>
      <vt:lpstr>Architecture used: </vt:lpstr>
      <vt:lpstr>Dataset details: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used:</dc:title>
  <dc:creator>Dell</dc:creator>
  <cp:lastModifiedBy>Alaa Eid</cp:lastModifiedBy>
  <cp:revision>6</cp:revision>
  <dcterms:modified xsi:type="dcterms:W3CDTF">2022-05-20T22:30:04Z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0x0101006B0B05E2F79C5D44A8A93BFDB2B3EA9D</vt:lpwstr>
  </property>
</Properties>
</file>