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86" y="8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4108-819A-E967-D115-6D5B3B6455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12DE19-BC80-A906-AB69-DD72EBE01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E4612F-9A97-4571-4A58-E387CE5E3880}"/>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5" name="Footer Placeholder 4">
            <a:extLst>
              <a:ext uri="{FF2B5EF4-FFF2-40B4-BE49-F238E27FC236}">
                <a16:creationId xmlns:a16="http://schemas.microsoft.com/office/drawing/2014/main" id="{41D2E880-4E78-1832-8D4C-F722DAD44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7B599-A6A7-8544-B8F9-F8508EAC47F8}"/>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2367638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3E25-341A-F399-B040-3E11687501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470154-6815-20AB-DA10-72634C2CAD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386D9-12E5-1D32-9CC6-A1BD3BFB7ADB}"/>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5" name="Footer Placeholder 4">
            <a:extLst>
              <a:ext uri="{FF2B5EF4-FFF2-40B4-BE49-F238E27FC236}">
                <a16:creationId xmlns:a16="http://schemas.microsoft.com/office/drawing/2014/main" id="{F30B1A2F-3A0E-DCEC-4789-622B6762B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5A87-94B7-44B7-95C7-7E207659DEB7}"/>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274963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0AFA5-F135-439E-1D90-5859E6B5BB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032CDCC-7035-6C0B-8280-66DE931CCC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5A0AC-E3A4-73C5-B4E9-A3177645568F}"/>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5" name="Footer Placeholder 4">
            <a:extLst>
              <a:ext uri="{FF2B5EF4-FFF2-40B4-BE49-F238E27FC236}">
                <a16:creationId xmlns:a16="http://schemas.microsoft.com/office/drawing/2014/main" id="{22D03131-8DD8-4EF1-FA53-D8F636C45A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927C7-E8B0-D719-861C-5CFE07C92982}"/>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88022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BD917-CE79-3A94-9A81-C9DA08D73F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FBF4D3-09EF-2F93-D3E0-552383692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5075B-BF50-06F4-9C36-8E355D6AFAB9}"/>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5" name="Footer Placeholder 4">
            <a:extLst>
              <a:ext uri="{FF2B5EF4-FFF2-40B4-BE49-F238E27FC236}">
                <a16:creationId xmlns:a16="http://schemas.microsoft.com/office/drawing/2014/main" id="{817BE599-9E32-C8B8-E5C7-072B10C45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B3C2F1-AE33-EFE9-8973-AB1177206D00}"/>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1337538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64C5A-3712-B1BC-DD65-E3ACB15EE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C7D243-0726-ECFA-D1D8-A2AE9185990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9604D1-1233-DE9C-C179-7C119C452E0E}"/>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5" name="Footer Placeholder 4">
            <a:extLst>
              <a:ext uri="{FF2B5EF4-FFF2-40B4-BE49-F238E27FC236}">
                <a16:creationId xmlns:a16="http://schemas.microsoft.com/office/drawing/2014/main" id="{7539EF57-7B8F-468D-66AE-C2D6761FA1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597B8D-14A5-A722-B5B7-C65B8CB0959F}"/>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3933429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AD6E-4BC7-1891-B177-F9175D4DD6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CD31DB-B686-50AE-B6EA-04EA58ECCC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AD5F77-6E7E-57A2-6EC7-0A07E9104B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E79CCE-A3D4-DBFF-E842-5B34095D984E}"/>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6" name="Footer Placeholder 5">
            <a:extLst>
              <a:ext uri="{FF2B5EF4-FFF2-40B4-BE49-F238E27FC236}">
                <a16:creationId xmlns:a16="http://schemas.microsoft.com/office/drawing/2014/main" id="{A2E3F311-CAA2-593B-96AF-C465730D9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901F4-7094-53E8-5697-CCD57970117D}"/>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167071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20ADE-8585-849B-8A26-63E80E047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5982D04-7BD5-444A-4D59-17DB95203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3AF6ED-67D7-079D-63E0-8160530210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7CD007-C08B-D1CC-A305-C830D11AA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498B1-0658-21D8-A7EA-75247FD794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5C80EB-7641-5393-8673-00C15CAF365C}"/>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8" name="Footer Placeholder 7">
            <a:extLst>
              <a:ext uri="{FF2B5EF4-FFF2-40B4-BE49-F238E27FC236}">
                <a16:creationId xmlns:a16="http://schemas.microsoft.com/office/drawing/2014/main" id="{F9E3A2E5-541F-9333-5FC5-18BD194D25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E75EFA-3C05-B485-0145-2276DAB80D92}"/>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2745928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BB1E-1E75-9A9F-430A-B7CDCDE3D1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705A3-D7EC-BECD-1117-D914CFFDDF0E}"/>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4" name="Footer Placeholder 3">
            <a:extLst>
              <a:ext uri="{FF2B5EF4-FFF2-40B4-BE49-F238E27FC236}">
                <a16:creationId xmlns:a16="http://schemas.microsoft.com/office/drawing/2014/main" id="{1ED9EC84-BD80-001D-9012-B84FD28408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5B295-8CDB-D980-B706-3CF7B7FA9757}"/>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751143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38426D-AB16-F1D2-F05D-4CC8463536F2}"/>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3" name="Footer Placeholder 2">
            <a:extLst>
              <a:ext uri="{FF2B5EF4-FFF2-40B4-BE49-F238E27FC236}">
                <a16:creationId xmlns:a16="http://schemas.microsoft.com/office/drawing/2014/main" id="{402E2EE5-F2CE-BA80-8DC6-B9F008140D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91143C-49D1-A0AB-58E2-9BFF6C22FDA4}"/>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549663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4F337-830E-A5C8-F6CC-E94CE1BC7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BD61D-5119-76DC-EEA3-B58F7B9C37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DF9F24-6E4F-7713-4E4B-6311B7136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1D059-A5E7-4473-519F-02BC79E58ED8}"/>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6" name="Footer Placeholder 5">
            <a:extLst>
              <a:ext uri="{FF2B5EF4-FFF2-40B4-BE49-F238E27FC236}">
                <a16:creationId xmlns:a16="http://schemas.microsoft.com/office/drawing/2014/main" id="{32E48F7F-819C-2920-06A7-0102E7A8F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3FA95-EF88-350E-5E81-45D546FAC1C0}"/>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329108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0AAE8-10E4-7F05-89F8-FBA2DDB83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118929-C68F-34BD-06B0-DA187F66C8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C836C8-13F8-AAD3-EAF6-C61A62BAD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903F4-D002-3EB2-1E83-59E3B0F151BD}"/>
              </a:ext>
            </a:extLst>
          </p:cNvPr>
          <p:cNvSpPr>
            <a:spLocks noGrp="1"/>
          </p:cNvSpPr>
          <p:nvPr>
            <p:ph type="dt" sz="half" idx="10"/>
          </p:nvPr>
        </p:nvSpPr>
        <p:spPr/>
        <p:txBody>
          <a:bodyPr/>
          <a:lstStyle/>
          <a:p>
            <a:fld id="{CFBF61AD-3162-4DAA-AD6B-F09A6FB635AC}" type="datetimeFigureOut">
              <a:rPr lang="en-US" smtClean="0"/>
              <a:t>1/29/2025</a:t>
            </a:fld>
            <a:endParaRPr lang="en-US"/>
          </a:p>
        </p:txBody>
      </p:sp>
      <p:sp>
        <p:nvSpPr>
          <p:cNvPr id="6" name="Footer Placeholder 5">
            <a:extLst>
              <a:ext uri="{FF2B5EF4-FFF2-40B4-BE49-F238E27FC236}">
                <a16:creationId xmlns:a16="http://schemas.microsoft.com/office/drawing/2014/main" id="{54D59DEF-1FD0-ADB6-25AD-8E9DA946A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FFE938-8AB5-674F-5542-D7E3F5E5939D}"/>
              </a:ext>
            </a:extLst>
          </p:cNvPr>
          <p:cNvSpPr>
            <a:spLocks noGrp="1"/>
          </p:cNvSpPr>
          <p:nvPr>
            <p:ph type="sldNum" sz="quarter" idx="12"/>
          </p:nvPr>
        </p:nvSpPr>
        <p:spPr/>
        <p:txBody>
          <a:bodyPr/>
          <a:lstStyle/>
          <a:p>
            <a:fld id="{71FBF50A-697B-4DE5-88AA-77C8BD214D48}" type="slidenum">
              <a:rPr lang="en-US" smtClean="0"/>
              <a:t>‹#›</a:t>
            </a:fld>
            <a:endParaRPr lang="en-US"/>
          </a:p>
        </p:txBody>
      </p:sp>
    </p:spTree>
    <p:extLst>
      <p:ext uri="{BB962C8B-B14F-4D97-AF65-F5344CB8AC3E}">
        <p14:creationId xmlns:p14="http://schemas.microsoft.com/office/powerpoint/2010/main" val="224627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1F3D61-6B44-BEAF-E97C-A316D9198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69CEFF-66FA-6A3B-6B63-8E0B8D62BA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750F9A-2F84-EB0C-03CE-F6F7DCF01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BF61AD-3162-4DAA-AD6B-F09A6FB635AC}" type="datetimeFigureOut">
              <a:rPr lang="en-US" smtClean="0"/>
              <a:t>1/29/2025</a:t>
            </a:fld>
            <a:endParaRPr lang="en-US"/>
          </a:p>
        </p:txBody>
      </p:sp>
      <p:sp>
        <p:nvSpPr>
          <p:cNvPr id="5" name="Footer Placeholder 4">
            <a:extLst>
              <a:ext uri="{FF2B5EF4-FFF2-40B4-BE49-F238E27FC236}">
                <a16:creationId xmlns:a16="http://schemas.microsoft.com/office/drawing/2014/main" id="{079B11AC-A4EB-2122-FBBF-4795BA9AF6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A9F59A-3B11-741D-67B4-F21D1D08F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FBF50A-697B-4DE5-88AA-77C8BD214D48}" type="slidenum">
              <a:rPr lang="en-US" smtClean="0"/>
              <a:t>‹#›</a:t>
            </a:fld>
            <a:endParaRPr lang="en-US"/>
          </a:p>
        </p:txBody>
      </p:sp>
    </p:spTree>
    <p:extLst>
      <p:ext uri="{BB962C8B-B14F-4D97-AF65-F5344CB8AC3E}">
        <p14:creationId xmlns:p14="http://schemas.microsoft.com/office/powerpoint/2010/main" val="112409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lookerstudio.google.com/reporting/f842a977-3717-47ab-ad62-487e2469f9b0" TargetMode="External"/><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D9FC6AC-4A12-4825-8ABE-0732B8EF4D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83FD746F-0559-AAFC-AEBF-918A637D5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57" y="-552106"/>
            <a:ext cx="18331543" cy="9619743"/>
          </a:xfrm>
          <a:prstGeom prst="rect">
            <a:avLst/>
          </a:prstGeom>
        </p:spPr>
      </p:pic>
      <p:sp>
        <p:nvSpPr>
          <p:cNvPr id="6" name="TextBox 5">
            <a:extLst>
              <a:ext uri="{FF2B5EF4-FFF2-40B4-BE49-F238E27FC236}">
                <a16:creationId xmlns:a16="http://schemas.microsoft.com/office/drawing/2014/main" id="{A59E101E-8EEB-211A-08FF-599CF1ADE7CD}"/>
              </a:ext>
            </a:extLst>
          </p:cNvPr>
          <p:cNvSpPr txBox="1"/>
          <p:nvPr/>
        </p:nvSpPr>
        <p:spPr>
          <a:xfrm>
            <a:off x="116073" y="-270217"/>
            <a:ext cx="7850095" cy="923330"/>
          </a:xfrm>
          <a:prstGeom prst="rect">
            <a:avLst/>
          </a:prstGeom>
          <a:noFill/>
        </p:spPr>
        <p:txBody>
          <a:bodyPr wrap="square" rtlCol="0">
            <a:spAutoFit/>
          </a:bodyPr>
          <a:lstStyle/>
          <a:p>
            <a:r>
              <a:rPr lang="en-US" sz="5400" b="1" dirty="0">
                <a:solidFill>
                  <a:schemeClr val="bg1"/>
                </a:solidFill>
                <a:hlinkClick r:id="rId3"/>
              </a:rPr>
              <a:t>IMDB Top </a:t>
            </a:r>
            <a:r>
              <a:rPr lang="en-US" sz="5400" b="1" dirty="0">
                <a:solidFill>
                  <a:schemeClr val="tx2">
                    <a:lumMod val="50000"/>
                    <a:lumOff val="50000"/>
                  </a:schemeClr>
                </a:solidFill>
                <a:hlinkClick r:id="rId3"/>
              </a:rPr>
              <a:t>1000 Movies</a:t>
            </a:r>
            <a:endParaRPr lang="en-US" sz="5400" b="1" dirty="0">
              <a:solidFill>
                <a:schemeClr val="tx2">
                  <a:lumMod val="50000"/>
                  <a:lumOff val="50000"/>
                </a:schemeClr>
              </a:solidFill>
            </a:endParaRPr>
          </a:p>
        </p:txBody>
      </p:sp>
      <p:sp>
        <p:nvSpPr>
          <p:cNvPr id="7" name="TextBox 6">
            <a:extLst>
              <a:ext uri="{FF2B5EF4-FFF2-40B4-BE49-F238E27FC236}">
                <a16:creationId xmlns:a16="http://schemas.microsoft.com/office/drawing/2014/main" id="{3AEE34CA-2FE5-050F-75E7-CFED66278DC3}"/>
              </a:ext>
            </a:extLst>
          </p:cNvPr>
          <p:cNvSpPr txBox="1"/>
          <p:nvPr/>
        </p:nvSpPr>
        <p:spPr>
          <a:xfrm>
            <a:off x="89408" y="914400"/>
            <a:ext cx="3426946" cy="461665"/>
          </a:xfrm>
          <a:prstGeom prst="rect">
            <a:avLst/>
          </a:prstGeom>
          <a:noFill/>
        </p:spPr>
        <p:txBody>
          <a:bodyPr wrap="square" rtlCol="0">
            <a:spAutoFit/>
          </a:bodyPr>
          <a:lstStyle/>
          <a:p>
            <a:r>
              <a:rPr lang="en-US" sz="2400" b="1" dirty="0">
                <a:solidFill>
                  <a:schemeClr val="accent1">
                    <a:lumMod val="60000"/>
                    <a:lumOff val="40000"/>
                  </a:schemeClr>
                </a:solidFill>
              </a:rPr>
              <a:t>Business Context</a:t>
            </a:r>
          </a:p>
        </p:txBody>
      </p:sp>
      <p:sp>
        <p:nvSpPr>
          <p:cNvPr id="8" name="TextBox 7">
            <a:extLst>
              <a:ext uri="{FF2B5EF4-FFF2-40B4-BE49-F238E27FC236}">
                <a16:creationId xmlns:a16="http://schemas.microsoft.com/office/drawing/2014/main" id="{624C5779-6D61-BF05-DB1D-8832D89B804E}"/>
              </a:ext>
            </a:extLst>
          </p:cNvPr>
          <p:cNvSpPr txBox="1"/>
          <p:nvPr/>
        </p:nvSpPr>
        <p:spPr>
          <a:xfrm>
            <a:off x="89408" y="1314510"/>
            <a:ext cx="3568192" cy="2801729"/>
          </a:xfrm>
          <a:prstGeom prst="rect">
            <a:avLst/>
          </a:prstGeom>
          <a:noFill/>
        </p:spPr>
        <p:txBody>
          <a:bodyPr wrap="square" rtlCol="0">
            <a:spAutoFit/>
          </a:bodyPr>
          <a:lstStyle/>
          <a:p>
            <a:pPr marL="0" marR="0">
              <a:lnSpc>
                <a:spcPct val="115000"/>
              </a:lnSpc>
            </a:pPr>
            <a:r>
              <a:rPr lang="en-US" sz="1400" b="1" dirty="0">
                <a:solidFill>
                  <a:schemeClr val="bg1"/>
                </a:solidFill>
                <a:effectLst/>
                <a:latin typeface="Avenir"/>
                <a:ea typeface="Times New Roman" panose="02020603050405020304" pitchFamily="18" charset="0"/>
                <a:cs typeface="Avenir"/>
              </a:rPr>
              <a:t>The entertainment industry faces challenges in identifying the key drivers of a movie's financial and critical success. With limited data-driven insights, production companies, streaming platforms, and marketing teams often make decisions based on intuition rather than evidence. Understanding the factors influencing a movie's success—measured by audience ratings, critics' scores, and gross revenue—is critical to improving decision-making.</a:t>
            </a:r>
            <a:endParaRPr lang="en-US" sz="1400" b="1" dirty="0">
              <a:solidFill>
                <a:schemeClr val="bg1"/>
              </a:solidFill>
              <a:effectLst/>
              <a:latin typeface="Arial" panose="020B0604020202020204" pitchFamily="34" charset="0"/>
              <a:ea typeface="Times New Roman" panose="02020603050405020304" pitchFamily="18" charset="0"/>
            </a:endParaRPr>
          </a:p>
        </p:txBody>
      </p:sp>
      <p:sp>
        <p:nvSpPr>
          <p:cNvPr id="9" name="TextBox 8">
            <a:extLst>
              <a:ext uri="{FF2B5EF4-FFF2-40B4-BE49-F238E27FC236}">
                <a16:creationId xmlns:a16="http://schemas.microsoft.com/office/drawing/2014/main" id="{6CCF1D1F-5004-EEA2-517B-E106B2638903}"/>
              </a:ext>
            </a:extLst>
          </p:cNvPr>
          <p:cNvSpPr txBox="1"/>
          <p:nvPr/>
        </p:nvSpPr>
        <p:spPr>
          <a:xfrm>
            <a:off x="116073" y="4026934"/>
            <a:ext cx="3426946" cy="461665"/>
          </a:xfrm>
          <a:prstGeom prst="rect">
            <a:avLst/>
          </a:prstGeom>
          <a:noFill/>
        </p:spPr>
        <p:txBody>
          <a:bodyPr wrap="square" rtlCol="0">
            <a:spAutoFit/>
          </a:bodyPr>
          <a:lstStyle/>
          <a:p>
            <a:r>
              <a:rPr lang="en-US" sz="2400" b="1" dirty="0">
                <a:solidFill>
                  <a:schemeClr val="accent1">
                    <a:lumMod val="60000"/>
                    <a:lumOff val="40000"/>
                  </a:schemeClr>
                </a:solidFill>
              </a:rPr>
              <a:t>Analysis </a:t>
            </a:r>
          </a:p>
        </p:txBody>
      </p:sp>
      <p:sp>
        <p:nvSpPr>
          <p:cNvPr id="11" name="TextBox 10">
            <a:extLst>
              <a:ext uri="{FF2B5EF4-FFF2-40B4-BE49-F238E27FC236}">
                <a16:creationId xmlns:a16="http://schemas.microsoft.com/office/drawing/2014/main" id="{4D7B5C41-98BE-E0CF-69E8-2137F8E5265E}"/>
              </a:ext>
            </a:extLst>
          </p:cNvPr>
          <p:cNvSpPr txBox="1"/>
          <p:nvPr/>
        </p:nvSpPr>
        <p:spPr>
          <a:xfrm>
            <a:off x="59206" y="4436630"/>
            <a:ext cx="3712907" cy="4536050"/>
          </a:xfrm>
          <a:prstGeom prst="rect">
            <a:avLst/>
          </a:prstGeom>
          <a:noFill/>
        </p:spPr>
        <p:txBody>
          <a:bodyPr wrap="square" rtlCol="0">
            <a:spAutoFit/>
          </a:bodyPr>
          <a:lstStyle/>
          <a:p>
            <a:pPr>
              <a:lnSpc>
                <a:spcPct val="115000"/>
              </a:lnSpc>
            </a:pPr>
            <a:r>
              <a:rPr lang="en-US" sz="1400" b="1" i="0" dirty="0">
                <a:solidFill>
                  <a:srgbClr val="F8FAFF"/>
                </a:solidFill>
                <a:effectLst/>
                <a:latin typeface="Inter"/>
              </a:rPr>
              <a:t>In an exploration of the top 100 movies on IMDB, an analyst sought to uncover the factors driving box office success. The dataset revealed that while most movies were recent and had high metascores, revenue (gross) varied widely, with some films earning Thousands and others much less. Surprisingly, newer movies tended to earn less, and longer runtimes or higher ratings didn’t always guarantee higher revenue. Critically acclaimed films, despite strong ratings and metascores, didn’t consistently perform well commercially. Action movies emerged as the most profitable genre, while Drama and Comedy films lagged behind. The analysis suggested that studios should focus on action films, maintain moderate runtimes, and use targeted marketing to bridge the gap between critical acclaim and commercial success.</a:t>
            </a:r>
            <a:endParaRPr lang="en-US" sz="1400" b="1" dirty="0">
              <a:solidFill>
                <a:schemeClr val="bg1"/>
              </a:solidFill>
              <a:effectLst/>
              <a:latin typeface="Arial" panose="020B0604020202020204" pitchFamily="34" charset="0"/>
              <a:ea typeface="Times New Roman" panose="02020603050405020304" pitchFamily="18" charset="0"/>
            </a:endParaRPr>
          </a:p>
        </p:txBody>
      </p:sp>
      <p:sp>
        <p:nvSpPr>
          <p:cNvPr id="21" name="TextBox 20">
            <a:extLst>
              <a:ext uri="{FF2B5EF4-FFF2-40B4-BE49-F238E27FC236}">
                <a16:creationId xmlns:a16="http://schemas.microsoft.com/office/drawing/2014/main" id="{DEBEE049-8F25-9FB8-011F-231720849826}"/>
              </a:ext>
            </a:extLst>
          </p:cNvPr>
          <p:cNvSpPr txBox="1"/>
          <p:nvPr/>
        </p:nvSpPr>
        <p:spPr>
          <a:xfrm>
            <a:off x="3881342" y="5411821"/>
            <a:ext cx="3719236" cy="2923877"/>
          </a:xfrm>
          <a:prstGeom prst="rect">
            <a:avLst/>
          </a:prstGeom>
          <a:noFill/>
        </p:spPr>
        <p:txBody>
          <a:bodyPr wrap="square" rtlCol="0">
            <a:spAutoFit/>
          </a:bodyPr>
          <a:lstStyle/>
          <a:p>
            <a:r>
              <a:rPr lang="en-US" sz="1600" b="1" dirty="0">
                <a:solidFill>
                  <a:schemeClr val="bg1"/>
                </a:solidFill>
              </a:rPr>
              <a:t>Gross vs Rating</a:t>
            </a:r>
          </a:p>
          <a:p>
            <a:r>
              <a:rPr lang="en-US" sz="1200" b="0" i="0" dirty="0">
                <a:solidFill>
                  <a:schemeClr val="bg1"/>
                </a:solidFill>
                <a:effectLst/>
                <a:latin typeface="Segoe UI" panose="020B0502040204020203" pitchFamily="34" charset="0"/>
              </a:rPr>
              <a:t>As we can see, most viewers refer to movie ratings when deciding which film to watch. However, other factors such as </a:t>
            </a:r>
            <a:r>
              <a:rPr lang="en-US" sz="1200" b="1" i="0" dirty="0">
                <a:solidFill>
                  <a:schemeClr val="bg1"/>
                </a:solidFill>
                <a:effectLst/>
                <a:latin typeface="Segoe UI" panose="020B0502040204020203" pitchFamily="34" charset="0"/>
              </a:rPr>
              <a:t>genre preferences, ticket pricing, and marketing strategies</a:t>
            </a:r>
            <a:r>
              <a:rPr lang="en-US" sz="1200" b="0" i="0" dirty="0">
                <a:solidFill>
                  <a:schemeClr val="bg1"/>
                </a:solidFill>
                <a:effectLst/>
                <a:latin typeface="Segoe UI" panose="020B0502040204020203" pitchFamily="34" charset="0"/>
              </a:rPr>
              <a:t> also play a crucial role in a movie's commercial success. This indicates that while high-rated movies may be critically acclaimed, they are not always the most profitable. Many blockbuster films with moderate ratings tend to generate higher revenues due to wider audience appeal, aggressive promotions, and strategic release timings. Additionally, niche films with exceptional ratings might attract a smaller but more dedicated audience, which may not always translate into high box office earnings</a:t>
            </a:r>
            <a:endParaRPr lang="en-US" sz="1200" dirty="0">
              <a:solidFill>
                <a:schemeClr val="bg1"/>
              </a:solidFill>
            </a:endParaRPr>
          </a:p>
        </p:txBody>
      </p:sp>
      <p:sp>
        <p:nvSpPr>
          <p:cNvPr id="22" name="TextBox 21">
            <a:extLst>
              <a:ext uri="{FF2B5EF4-FFF2-40B4-BE49-F238E27FC236}">
                <a16:creationId xmlns:a16="http://schemas.microsoft.com/office/drawing/2014/main" id="{FE67B8FB-EB2A-AB07-3A36-4A7A2FA9A7F7}"/>
              </a:ext>
            </a:extLst>
          </p:cNvPr>
          <p:cNvSpPr txBox="1"/>
          <p:nvPr/>
        </p:nvSpPr>
        <p:spPr>
          <a:xfrm>
            <a:off x="7513542" y="5402086"/>
            <a:ext cx="3719236" cy="2739211"/>
          </a:xfrm>
          <a:prstGeom prst="rect">
            <a:avLst/>
          </a:prstGeom>
          <a:noFill/>
        </p:spPr>
        <p:txBody>
          <a:bodyPr wrap="square" rtlCol="0">
            <a:spAutoFit/>
          </a:bodyPr>
          <a:lstStyle/>
          <a:p>
            <a:r>
              <a:rPr lang="en-US" sz="1600" b="1" dirty="0">
                <a:solidFill>
                  <a:schemeClr val="bg1"/>
                </a:solidFill>
              </a:rPr>
              <a:t>Release Year vs Gross</a:t>
            </a:r>
          </a:p>
          <a:p>
            <a:r>
              <a:rPr lang="en-US" sz="1200" b="0" i="0" dirty="0">
                <a:solidFill>
                  <a:schemeClr val="bg1"/>
                </a:solidFill>
                <a:effectLst/>
                <a:latin typeface="Segoe UI" panose="020B0502040204020203" pitchFamily="34" charset="0"/>
              </a:rPr>
              <a:t>We can see that as the years increase, the gross revenue of movies also increases. This suggests that, with the development of the movie industry and advancements in filmmaking technologies (such as CGI, high-definition cinematography, and immersive sound systems), movies have become more visually appealing and engaging for audiences. Additionally, the rise of global distribution channels, streaming services, and digital marketing has expanded the reach of films, leading to higher box office revenues. Inflation also plays a role, as ticket prices have risen over the years, contributing to the increasing gross earnings of movies.</a:t>
            </a:r>
            <a:endParaRPr lang="en-US" sz="1200" dirty="0">
              <a:solidFill>
                <a:schemeClr val="bg1"/>
              </a:solidFill>
            </a:endParaRPr>
          </a:p>
        </p:txBody>
      </p:sp>
      <p:sp>
        <p:nvSpPr>
          <p:cNvPr id="38" name="TextBox 37">
            <a:extLst>
              <a:ext uri="{FF2B5EF4-FFF2-40B4-BE49-F238E27FC236}">
                <a16:creationId xmlns:a16="http://schemas.microsoft.com/office/drawing/2014/main" id="{5D01C51E-B137-785C-5DE0-0E7914F6DA14}"/>
              </a:ext>
            </a:extLst>
          </p:cNvPr>
          <p:cNvSpPr txBox="1"/>
          <p:nvPr/>
        </p:nvSpPr>
        <p:spPr>
          <a:xfrm>
            <a:off x="11752090" y="370488"/>
            <a:ext cx="3282732" cy="461665"/>
          </a:xfrm>
          <a:prstGeom prst="rect">
            <a:avLst/>
          </a:prstGeom>
          <a:noFill/>
        </p:spPr>
        <p:txBody>
          <a:bodyPr wrap="square" rtlCol="0">
            <a:spAutoFit/>
          </a:bodyPr>
          <a:lstStyle/>
          <a:p>
            <a:r>
              <a:rPr lang="en-US" sz="2400" dirty="0">
                <a:solidFill>
                  <a:schemeClr val="bg1"/>
                </a:solidFill>
              </a:rPr>
              <a:t>Movie Average Runtime</a:t>
            </a:r>
            <a:endParaRPr lang="en-US" dirty="0">
              <a:solidFill>
                <a:schemeClr val="tx2">
                  <a:lumMod val="50000"/>
                  <a:lumOff val="50000"/>
                </a:schemeClr>
              </a:solidFill>
            </a:endParaRPr>
          </a:p>
        </p:txBody>
      </p:sp>
      <p:sp>
        <p:nvSpPr>
          <p:cNvPr id="40" name="TextBox 39">
            <a:extLst>
              <a:ext uri="{FF2B5EF4-FFF2-40B4-BE49-F238E27FC236}">
                <a16:creationId xmlns:a16="http://schemas.microsoft.com/office/drawing/2014/main" id="{3E269315-D208-774E-1647-BA866722AE65}"/>
              </a:ext>
            </a:extLst>
          </p:cNvPr>
          <p:cNvSpPr txBox="1"/>
          <p:nvPr/>
        </p:nvSpPr>
        <p:spPr>
          <a:xfrm>
            <a:off x="11752090" y="1313525"/>
            <a:ext cx="3485400" cy="461665"/>
          </a:xfrm>
          <a:prstGeom prst="rect">
            <a:avLst/>
          </a:prstGeom>
          <a:noFill/>
        </p:spPr>
        <p:txBody>
          <a:bodyPr wrap="square" rtlCol="0">
            <a:spAutoFit/>
          </a:bodyPr>
          <a:lstStyle/>
          <a:p>
            <a:r>
              <a:rPr lang="en-US" sz="2400" dirty="0">
                <a:solidFill>
                  <a:schemeClr val="bg1"/>
                </a:solidFill>
              </a:rPr>
              <a:t>Movie Average Ratings</a:t>
            </a:r>
          </a:p>
        </p:txBody>
      </p:sp>
      <p:sp>
        <p:nvSpPr>
          <p:cNvPr id="41" name="TextBox 40">
            <a:extLst>
              <a:ext uri="{FF2B5EF4-FFF2-40B4-BE49-F238E27FC236}">
                <a16:creationId xmlns:a16="http://schemas.microsoft.com/office/drawing/2014/main" id="{F2B33F67-9700-052E-2A26-068CC1DD6EF9}"/>
              </a:ext>
            </a:extLst>
          </p:cNvPr>
          <p:cNvSpPr txBox="1"/>
          <p:nvPr/>
        </p:nvSpPr>
        <p:spPr>
          <a:xfrm>
            <a:off x="11751766" y="2171583"/>
            <a:ext cx="4324828" cy="461665"/>
          </a:xfrm>
          <a:prstGeom prst="rect">
            <a:avLst/>
          </a:prstGeom>
          <a:noFill/>
        </p:spPr>
        <p:txBody>
          <a:bodyPr wrap="square" rtlCol="0">
            <a:spAutoFit/>
          </a:bodyPr>
          <a:lstStyle/>
          <a:p>
            <a:r>
              <a:rPr lang="en-US" sz="2400" dirty="0">
                <a:solidFill>
                  <a:schemeClr val="bg1"/>
                </a:solidFill>
              </a:rPr>
              <a:t>Movie Average Metascore</a:t>
            </a:r>
          </a:p>
        </p:txBody>
      </p:sp>
      <p:sp>
        <p:nvSpPr>
          <p:cNvPr id="42" name="TextBox 41">
            <a:extLst>
              <a:ext uri="{FF2B5EF4-FFF2-40B4-BE49-F238E27FC236}">
                <a16:creationId xmlns:a16="http://schemas.microsoft.com/office/drawing/2014/main" id="{0EB689B9-19E3-2F4E-6316-E8288992FDE8}"/>
              </a:ext>
            </a:extLst>
          </p:cNvPr>
          <p:cNvSpPr txBox="1"/>
          <p:nvPr/>
        </p:nvSpPr>
        <p:spPr>
          <a:xfrm>
            <a:off x="11751766" y="3047883"/>
            <a:ext cx="3032153" cy="461665"/>
          </a:xfrm>
          <a:prstGeom prst="rect">
            <a:avLst/>
          </a:prstGeom>
          <a:noFill/>
        </p:spPr>
        <p:txBody>
          <a:bodyPr wrap="square" rtlCol="0">
            <a:spAutoFit/>
          </a:bodyPr>
          <a:lstStyle/>
          <a:p>
            <a:r>
              <a:rPr lang="en-US" sz="2400" dirty="0">
                <a:solidFill>
                  <a:schemeClr val="bg1"/>
                </a:solidFill>
              </a:rPr>
              <a:t>Movie Average Gross</a:t>
            </a:r>
          </a:p>
        </p:txBody>
      </p:sp>
      <p:sp>
        <p:nvSpPr>
          <p:cNvPr id="43" name="TextBox 42">
            <a:extLst>
              <a:ext uri="{FF2B5EF4-FFF2-40B4-BE49-F238E27FC236}">
                <a16:creationId xmlns:a16="http://schemas.microsoft.com/office/drawing/2014/main" id="{701BD4F5-D2F1-389A-C165-8DD808B02EA4}"/>
              </a:ext>
            </a:extLst>
          </p:cNvPr>
          <p:cNvSpPr txBox="1"/>
          <p:nvPr/>
        </p:nvSpPr>
        <p:spPr>
          <a:xfrm>
            <a:off x="15536480" y="244702"/>
            <a:ext cx="1842293" cy="707886"/>
          </a:xfrm>
          <a:prstGeom prst="rect">
            <a:avLst/>
          </a:prstGeom>
          <a:noFill/>
        </p:spPr>
        <p:txBody>
          <a:bodyPr wrap="square" rtlCol="0">
            <a:spAutoFit/>
          </a:bodyPr>
          <a:lstStyle/>
          <a:p>
            <a:r>
              <a:rPr lang="en-US" sz="4000" dirty="0">
                <a:solidFill>
                  <a:schemeClr val="tx2">
                    <a:lumMod val="50000"/>
                    <a:lumOff val="50000"/>
                  </a:schemeClr>
                </a:solidFill>
              </a:rPr>
              <a:t>120 </a:t>
            </a:r>
            <a:r>
              <a:rPr lang="en-US" sz="2800" dirty="0">
                <a:solidFill>
                  <a:schemeClr val="tx2">
                    <a:lumMod val="50000"/>
                    <a:lumOff val="50000"/>
                  </a:schemeClr>
                </a:solidFill>
              </a:rPr>
              <a:t>min</a:t>
            </a:r>
            <a:endParaRPr lang="en-US" sz="3200" dirty="0">
              <a:solidFill>
                <a:schemeClr val="tx2">
                  <a:lumMod val="50000"/>
                  <a:lumOff val="50000"/>
                </a:schemeClr>
              </a:solidFill>
            </a:endParaRPr>
          </a:p>
        </p:txBody>
      </p:sp>
      <p:pic>
        <p:nvPicPr>
          <p:cNvPr id="47" name="Picture 46" descr="A white stopwatch on a black background&#10;&#10;Description automatically generated">
            <a:extLst>
              <a:ext uri="{FF2B5EF4-FFF2-40B4-BE49-F238E27FC236}">
                <a16:creationId xmlns:a16="http://schemas.microsoft.com/office/drawing/2014/main" id="{68E2CF3D-1EE2-28A7-1F18-86CDF4CACC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1590" y="343758"/>
            <a:ext cx="544504" cy="544504"/>
          </a:xfrm>
          <a:prstGeom prst="rect">
            <a:avLst/>
          </a:prstGeom>
        </p:spPr>
      </p:pic>
      <p:sp>
        <p:nvSpPr>
          <p:cNvPr id="52" name="Rectangle 51">
            <a:extLst>
              <a:ext uri="{FF2B5EF4-FFF2-40B4-BE49-F238E27FC236}">
                <a16:creationId xmlns:a16="http://schemas.microsoft.com/office/drawing/2014/main" id="{479E9656-A78F-6DF8-91E6-E832A77CA177}"/>
              </a:ext>
            </a:extLst>
          </p:cNvPr>
          <p:cNvSpPr/>
          <p:nvPr/>
        </p:nvSpPr>
        <p:spPr>
          <a:xfrm>
            <a:off x="17196367" y="1044874"/>
            <a:ext cx="845626" cy="99896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 name="Picture 50" descr="A black background with a black square&#10;&#10;Description automatically generated with medium confidence">
            <a:extLst>
              <a:ext uri="{FF2B5EF4-FFF2-40B4-BE49-F238E27FC236}">
                <a16:creationId xmlns:a16="http://schemas.microsoft.com/office/drawing/2014/main" id="{92E2B7EB-1491-237F-3DBB-FD315E28CE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88945" y="1027988"/>
            <a:ext cx="1041254" cy="1041254"/>
          </a:xfrm>
          <a:prstGeom prst="rect">
            <a:avLst/>
          </a:prstGeom>
        </p:spPr>
      </p:pic>
      <p:sp>
        <p:nvSpPr>
          <p:cNvPr id="53" name="TextBox 52">
            <a:extLst>
              <a:ext uri="{FF2B5EF4-FFF2-40B4-BE49-F238E27FC236}">
                <a16:creationId xmlns:a16="http://schemas.microsoft.com/office/drawing/2014/main" id="{F5BE3E74-3CD7-F5D3-6E70-4D60D6F5BC48}"/>
              </a:ext>
            </a:extLst>
          </p:cNvPr>
          <p:cNvSpPr txBox="1"/>
          <p:nvPr/>
        </p:nvSpPr>
        <p:spPr>
          <a:xfrm>
            <a:off x="15586840" y="1236017"/>
            <a:ext cx="1041253" cy="707886"/>
          </a:xfrm>
          <a:prstGeom prst="rect">
            <a:avLst/>
          </a:prstGeom>
          <a:noFill/>
        </p:spPr>
        <p:txBody>
          <a:bodyPr wrap="square" rtlCol="0">
            <a:spAutoFit/>
          </a:bodyPr>
          <a:lstStyle/>
          <a:p>
            <a:pPr algn="l" fontAlgn="ctr"/>
            <a:r>
              <a:rPr lang="en-US" sz="4000" dirty="0">
                <a:solidFill>
                  <a:schemeClr val="tx2">
                    <a:lumMod val="50000"/>
                    <a:lumOff val="50000"/>
                  </a:schemeClr>
                </a:solidFill>
                <a:effectLst/>
                <a:latin typeface="inherit"/>
              </a:rPr>
              <a:t>7.9</a:t>
            </a:r>
          </a:p>
        </p:txBody>
      </p:sp>
      <p:pic>
        <p:nvPicPr>
          <p:cNvPr id="61" name="Picture 60" descr="A white and black logo&#10;&#10;Description automatically generated">
            <a:extLst>
              <a:ext uri="{FF2B5EF4-FFF2-40B4-BE49-F238E27FC236}">
                <a16:creationId xmlns:a16="http://schemas.microsoft.com/office/drawing/2014/main" id="{CB1A2228-E599-C3D3-2266-E554924423B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074960" y="2069242"/>
            <a:ext cx="967033" cy="960065"/>
          </a:xfrm>
          <a:prstGeom prst="rect">
            <a:avLst/>
          </a:prstGeom>
        </p:spPr>
      </p:pic>
      <p:sp>
        <p:nvSpPr>
          <p:cNvPr id="63" name="TextBox 62">
            <a:extLst>
              <a:ext uri="{FF2B5EF4-FFF2-40B4-BE49-F238E27FC236}">
                <a16:creationId xmlns:a16="http://schemas.microsoft.com/office/drawing/2014/main" id="{F83CFCF2-F246-7A56-833F-A7A160EBC7C4}"/>
              </a:ext>
            </a:extLst>
          </p:cNvPr>
          <p:cNvSpPr txBox="1"/>
          <p:nvPr/>
        </p:nvSpPr>
        <p:spPr>
          <a:xfrm>
            <a:off x="15547354" y="2096712"/>
            <a:ext cx="1311514" cy="707886"/>
          </a:xfrm>
          <a:prstGeom prst="rect">
            <a:avLst/>
          </a:prstGeom>
          <a:noFill/>
        </p:spPr>
        <p:txBody>
          <a:bodyPr wrap="square" rtlCol="0">
            <a:spAutoFit/>
          </a:bodyPr>
          <a:lstStyle/>
          <a:p>
            <a:r>
              <a:rPr lang="en-US" sz="4000" dirty="0">
                <a:solidFill>
                  <a:schemeClr val="tx2">
                    <a:lumMod val="50000"/>
                    <a:lumOff val="50000"/>
                  </a:schemeClr>
                </a:solidFill>
              </a:rPr>
              <a:t>66.6</a:t>
            </a:r>
          </a:p>
        </p:txBody>
      </p:sp>
      <p:pic>
        <p:nvPicPr>
          <p:cNvPr id="65" name="Picture 64" descr="A white dollar sign on a black background&#10;&#10;Description automatically generated">
            <a:extLst>
              <a:ext uri="{FF2B5EF4-FFF2-40B4-BE49-F238E27FC236}">
                <a16:creationId xmlns:a16="http://schemas.microsoft.com/office/drawing/2014/main" id="{4E122025-9A94-13F0-DF54-EC584CF3B6B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79027" y="3062853"/>
            <a:ext cx="755586" cy="614288"/>
          </a:xfrm>
          <a:prstGeom prst="rect">
            <a:avLst/>
          </a:prstGeom>
        </p:spPr>
      </p:pic>
      <p:cxnSp>
        <p:nvCxnSpPr>
          <p:cNvPr id="70" name="Straight Connector 69">
            <a:extLst>
              <a:ext uri="{FF2B5EF4-FFF2-40B4-BE49-F238E27FC236}">
                <a16:creationId xmlns:a16="http://schemas.microsoft.com/office/drawing/2014/main" id="{300ED41D-6ABD-ABE3-C0AA-FBABEB879FD3}"/>
              </a:ext>
            </a:extLst>
          </p:cNvPr>
          <p:cNvCxnSpPr>
            <a:cxnSpLocks/>
          </p:cNvCxnSpPr>
          <p:nvPr/>
        </p:nvCxnSpPr>
        <p:spPr>
          <a:xfrm>
            <a:off x="11684802" y="-81256"/>
            <a:ext cx="24362" cy="804415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9EA5395D-43D9-D1A5-B2A2-10E28F655708}"/>
              </a:ext>
            </a:extLst>
          </p:cNvPr>
          <p:cNvSpPr txBox="1"/>
          <p:nvPr/>
        </p:nvSpPr>
        <p:spPr>
          <a:xfrm>
            <a:off x="15451709" y="3016054"/>
            <a:ext cx="1311514" cy="707886"/>
          </a:xfrm>
          <a:prstGeom prst="rect">
            <a:avLst/>
          </a:prstGeom>
          <a:noFill/>
        </p:spPr>
        <p:txBody>
          <a:bodyPr wrap="square" rtlCol="0">
            <a:spAutoFit/>
          </a:bodyPr>
          <a:lstStyle/>
          <a:p>
            <a:r>
              <a:rPr lang="en-US" sz="4000" dirty="0">
                <a:solidFill>
                  <a:schemeClr val="tx2">
                    <a:lumMod val="50000"/>
                    <a:lumOff val="50000"/>
                  </a:schemeClr>
                </a:solidFill>
              </a:rPr>
              <a:t>5775</a:t>
            </a:r>
          </a:p>
        </p:txBody>
      </p:sp>
      <p:pic>
        <p:nvPicPr>
          <p:cNvPr id="74" name="Picture 73" descr="A screenshot of a graph&#10;&#10;Description automatically generated">
            <a:extLst>
              <a:ext uri="{FF2B5EF4-FFF2-40B4-BE49-F238E27FC236}">
                <a16:creationId xmlns:a16="http://schemas.microsoft.com/office/drawing/2014/main" id="{DED4EBE8-33AC-195C-3F56-8E92792232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2113" y="948512"/>
            <a:ext cx="7505608" cy="4141231"/>
          </a:xfrm>
          <a:prstGeom prst="rect">
            <a:avLst/>
          </a:prstGeom>
        </p:spPr>
      </p:pic>
      <p:cxnSp>
        <p:nvCxnSpPr>
          <p:cNvPr id="76" name="Straight Connector 75">
            <a:extLst>
              <a:ext uri="{FF2B5EF4-FFF2-40B4-BE49-F238E27FC236}">
                <a16:creationId xmlns:a16="http://schemas.microsoft.com/office/drawing/2014/main" id="{C4FE8390-1E27-6B63-50CF-E77749A2D7DC}"/>
              </a:ext>
            </a:extLst>
          </p:cNvPr>
          <p:cNvCxnSpPr>
            <a:cxnSpLocks/>
          </p:cNvCxnSpPr>
          <p:nvPr/>
        </p:nvCxnSpPr>
        <p:spPr>
          <a:xfrm flipH="1">
            <a:off x="11861564" y="4000500"/>
            <a:ext cx="6173764"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TextBox 77">
            <a:extLst>
              <a:ext uri="{FF2B5EF4-FFF2-40B4-BE49-F238E27FC236}">
                <a16:creationId xmlns:a16="http://schemas.microsoft.com/office/drawing/2014/main" id="{8E9FEBAD-6E6A-82E5-2220-A7FC23813B8A}"/>
              </a:ext>
            </a:extLst>
          </p:cNvPr>
          <p:cNvSpPr txBox="1"/>
          <p:nvPr/>
        </p:nvSpPr>
        <p:spPr>
          <a:xfrm>
            <a:off x="11834875" y="4180484"/>
            <a:ext cx="3032153" cy="584775"/>
          </a:xfrm>
          <a:prstGeom prst="rect">
            <a:avLst/>
          </a:prstGeom>
          <a:noFill/>
        </p:spPr>
        <p:txBody>
          <a:bodyPr wrap="square" rtlCol="0">
            <a:spAutoFit/>
          </a:bodyPr>
          <a:lstStyle/>
          <a:p>
            <a:r>
              <a:rPr lang="en-US" sz="3200" b="1" dirty="0">
                <a:solidFill>
                  <a:schemeClr val="bg1"/>
                </a:solidFill>
              </a:rPr>
              <a:t>Conclusion</a:t>
            </a:r>
          </a:p>
        </p:txBody>
      </p:sp>
      <p:sp>
        <p:nvSpPr>
          <p:cNvPr id="82" name="TextBox 81">
            <a:extLst>
              <a:ext uri="{FF2B5EF4-FFF2-40B4-BE49-F238E27FC236}">
                <a16:creationId xmlns:a16="http://schemas.microsoft.com/office/drawing/2014/main" id="{1553C63F-E641-3BD0-8F88-F93DA0F897CE}"/>
              </a:ext>
            </a:extLst>
          </p:cNvPr>
          <p:cNvSpPr txBox="1"/>
          <p:nvPr/>
        </p:nvSpPr>
        <p:spPr>
          <a:xfrm>
            <a:off x="11940561" y="4712780"/>
            <a:ext cx="5349880" cy="4247317"/>
          </a:xfrm>
          <a:prstGeom prst="rect">
            <a:avLst/>
          </a:prstGeom>
          <a:noFill/>
        </p:spPr>
        <p:txBody>
          <a:bodyPr wrap="square">
            <a:spAutoFit/>
          </a:bodyPr>
          <a:lstStyle/>
          <a:p>
            <a:r>
              <a:rPr lang="en-US" dirty="0">
                <a:solidFill>
                  <a:schemeClr val="accent1">
                    <a:lumMod val="40000"/>
                    <a:lumOff val="60000"/>
                  </a:schemeClr>
                </a:solidFill>
              </a:rPr>
              <a:t>This exploratory data analysis of the top 100 IMDB movies reveals key insights into box office success. Action films dominate in profitability, while Drama and Comedy films tend to earn less. Surprisingly, newer movies, longer runtimes, and higher ratings or metascores don't always correlate with higher revenue, indicating a disconnect between critical acclaim and commercial success. The analysis suggests that studios should focus on action films, maintain runtimes around 120 minutes, and use targeted marketing strategies to bridge the gap between critical and commercial performance. Further exploration of external factors like marketing budgets and audience demographics could provide deeper insights.</a:t>
            </a:r>
          </a:p>
        </p:txBody>
      </p:sp>
    </p:spTree>
    <p:extLst>
      <p:ext uri="{BB962C8B-B14F-4D97-AF65-F5344CB8AC3E}">
        <p14:creationId xmlns:p14="http://schemas.microsoft.com/office/powerpoint/2010/main" val="413920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TotalTime>
  <Words>575</Words>
  <Application>Microsoft Office PowerPoint</Application>
  <PresentationFormat>Widescreen</PresentationFormat>
  <Paragraphs>19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vt:lpstr>
      <vt:lpstr>inherit</vt:lpstr>
      <vt:lpstr>Inter</vt:lpstr>
      <vt:lpstr>Segoe UI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عبدالرحمن بلال مجيد كناكري</dc:creator>
  <cp:lastModifiedBy>عبدالرحمن بلال مجيد كناكري</cp:lastModifiedBy>
  <cp:revision>2</cp:revision>
  <dcterms:created xsi:type="dcterms:W3CDTF">2025-01-29T09:08:24Z</dcterms:created>
  <dcterms:modified xsi:type="dcterms:W3CDTF">2025-01-29T11:18:12Z</dcterms:modified>
</cp:coreProperties>
</file>