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8" r:id="rId3"/>
    <p:sldId id="264" r:id="rId4"/>
    <p:sldId id="295" r:id="rId5"/>
    <p:sldId id="287" r:id="rId6"/>
    <p:sldId id="288" r:id="rId7"/>
    <p:sldId id="289" r:id="rId8"/>
    <p:sldId id="290" r:id="rId9"/>
    <p:sldId id="294" r:id="rId10"/>
    <p:sldId id="263" r:id="rId11"/>
    <p:sldId id="293" r:id="rId12"/>
    <p:sldId id="292" r:id="rId13"/>
    <p:sldId id="291" r:id="rId14"/>
    <p:sldId id="281" r:id="rId15"/>
    <p:sldId id="282" r:id="rId16"/>
    <p:sldId id="285" r:id="rId17"/>
    <p:sldId id="286" r:id="rId18"/>
    <p:sldId id="296" r:id="rId19"/>
    <p:sldId id="277" r:id="rId20"/>
    <p:sldId id="280" r:id="rId21"/>
    <p:sldId id="275" r:id="rId22"/>
  </p:sldIdLst>
  <p:sldSz cx="9144000" cy="5143500" type="screen16x9"/>
  <p:notesSz cx="6858000" cy="9144000"/>
  <p:embeddedFontLst>
    <p:embeddedFont>
      <p:font typeface="Anaheim" panose="020B0604020202020204" charset="0"/>
      <p:regular r:id="rId24"/>
      <p:bold r:id="rId25"/>
    </p:embeddedFont>
    <p:embeddedFont>
      <p:font typeface="Blinker" panose="020B0604020202020204" charset="0"/>
      <p:regular r:id="rId26"/>
      <p:bold r:id="rId27"/>
    </p:embeddedFont>
    <p:embeddedFont>
      <p:font typeface="Arial Unicode MS" panose="020B0604020202020204" pitchFamily="34" charset="-128"/>
      <p:regular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C3B920-5967-49EF-A559-A21B8BA6B10E}">
  <a:tblStyle styleId="{CBC3B920-5967-49EF-A559-A21B8BA6B1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25C6B4C-B10D-49DD-8266-910EBAF47FE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69" autoAdjust="0"/>
  </p:normalViewPr>
  <p:slideViewPr>
    <p:cSldViewPr snapToGrid="0">
      <p:cViewPr varScale="1">
        <p:scale>
          <a:sx n="106" d="100"/>
          <a:sy n="106" d="100"/>
        </p:scale>
        <p:origin x="7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38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2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404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858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26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429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530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89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002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12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1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72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3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853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2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280100" y="2289700"/>
            <a:ext cx="6583800" cy="1645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latin typeface="Blinker"/>
                <a:ea typeface="Blinker"/>
                <a:cs typeface="Blinker"/>
                <a:sym typeface="Blinker"/>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07675" y="39355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Blinker"/>
                <a:ea typeface="Blinker"/>
                <a:cs typeface="Blinker"/>
                <a:sym typeface="Blink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8"/>
          <p:cNvSpPr txBox="1">
            <a:spLocks noGrp="1"/>
          </p:cNvSpPr>
          <p:nvPr>
            <p:ph type="subTitle" idx="1"/>
          </p:nvPr>
        </p:nvSpPr>
        <p:spPr>
          <a:xfrm>
            <a:off x="720000" y="1883110"/>
            <a:ext cx="2447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8"/>
          <p:cNvSpPr txBox="1">
            <a:spLocks noGrp="1"/>
          </p:cNvSpPr>
          <p:nvPr>
            <p:ph type="subTitle" idx="2"/>
          </p:nvPr>
        </p:nvSpPr>
        <p:spPr>
          <a:xfrm>
            <a:off x="3348450" y="1883110"/>
            <a:ext cx="2447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8"/>
          <p:cNvSpPr txBox="1">
            <a:spLocks noGrp="1"/>
          </p:cNvSpPr>
          <p:nvPr>
            <p:ph type="subTitle" idx="3"/>
          </p:nvPr>
        </p:nvSpPr>
        <p:spPr>
          <a:xfrm>
            <a:off x="720000" y="3613402"/>
            <a:ext cx="2447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8"/>
          <p:cNvSpPr txBox="1">
            <a:spLocks noGrp="1"/>
          </p:cNvSpPr>
          <p:nvPr>
            <p:ph type="subTitle" idx="4"/>
          </p:nvPr>
        </p:nvSpPr>
        <p:spPr>
          <a:xfrm>
            <a:off x="3348450" y="3613402"/>
            <a:ext cx="2447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8"/>
          <p:cNvSpPr txBox="1">
            <a:spLocks noGrp="1"/>
          </p:cNvSpPr>
          <p:nvPr>
            <p:ph type="subTitle" idx="5"/>
          </p:nvPr>
        </p:nvSpPr>
        <p:spPr>
          <a:xfrm>
            <a:off x="5975095" y="1883110"/>
            <a:ext cx="2447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8"/>
          <p:cNvSpPr txBox="1">
            <a:spLocks noGrp="1"/>
          </p:cNvSpPr>
          <p:nvPr>
            <p:ph type="subTitle" idx="6"/>
          </p:nvPr>
        </p:nvSpPr>
        <p:spPr>
          <a:xfrm>
            <a:off x="5975095" y="3613402"/>
            <a:ext cx="2447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8"/>
          <p:cNvSpPr txBox="1">
            <a:spLocks noGrp="1"/>
          </p:cNvSpPr>
          <p:nvPr>
            <p:ph type="subTitle" idx="7"/>
          </p:nvPr>
        </p:nvSpPr>
        <p:spPr>
          <a:xfrm>
            <a:off x="720000" y="1429125"/>
            <a:ext cx="2447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6" name="Google Shape;106;p18"/>
          <p:cNvSpPr txBox="1">
            <a:spLocks noGrp="1"/>
          </p:cNvSpPr>
          <p:nvPr>
            <p:ph type="subTitle" idx="8"/>
          </p:nvPr>
        </p:nvSpPr>
        <p:spPr>
          <a:xfrm>
            <a:off x="3348450" y="1429125"/>
            <a:ext cx="2444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7" name="Google Shape;107;p18"/>
          <p:cNvSpPr txBox="1">
            <a:spLocks noGrp="1"/>
          </p:cNvSpPr>
          <p:nvPr>
            <p:ph type="subTitle" idx="9"/>
          </p:nvPr>
        </p:nvSpPr>
        <p:spPr>
          <a:xfrm>
            <a:off x="5975095" y="1429125"/>
            <a:ext cx="2444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8" name="Google Shape;108;p18"/>
          <p:cNvSpPr txBox="1">
            <a:spLocks noGrp="1"/>
          </p:cNvSpPr>
          <p:nvPr>
            <p:ph type="subTitle" idx="13"/>
          </p:nvPr>
        </p:nvSpPr>
        <p:spPr>
          <a:xfrm>
            <a:off x="720000" y="3156199"/>
            <a:ext cx="2447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9" name="Google Shape;109;p18"/>
          <p:cNvSpPr txBox="1">
            <a:spLocks noGrp="1"/>
          </p:cNvSpPr>
          <p:nvPr>
            <p:ph type="subTitle" idx="14"/>
          </p:nvPr>
        </p:nvSpPr>
        <p:spPr>
          <a:xfrm>
            <a:off x="3348450" y="3156205"/>
            <a:ext cx="2444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0" name="Google Shape;110;p18"/>
          <p:cNvSpPr txBox="1">
            <a:spLocks noGrp="1"/>
          </p:cNvSpPr>
          <p:nvPr>
            <p:ph type="subTitle" idx="15"/>
          </p:nvPr>
        </p:nvSpPr>
        <p:spPr>
          <a:xfrm>
            <a:off x="5975095" y="3156205"/>
            <a:ext cx="2444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18"/>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0"/>
        <p:cNvGrpSpPr/>
        <p:nvPr/>
      </p:nvGrpSpPr>
      <p:grpSpPr>
        <a:xfrm>
          <a:off x="0" y="0"/>
          <a:ext cx="0" cy="0"/>
          <a:chOff x="0" y="0"/>
          <a:chExt cx="0" cy="0"/>
        </a:xfrm>
      </p:grpSpPr>
      <p:sp>
        <p:nvSpPr>
          <p:cNvPr id="121" name="Google Shape;121;p20"/>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txBox="1">
            <a:spLocks noGrp="1"/>
          </p:cNvSpPr>
          <p:nvPr>
            <p:ph type="title"/>
          </p:nvPr>
        </p:nvSpPr>
        <p:spPr>
          <a:xfrm>
            <a:off x="2347938" y="5400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20"/>
          <p:cNvSpPr txBox="1">
            <a:spLocks noGrp="1"/>
          </p:cNvSpPr>
          <p:nvPr>
            <p:ph type="subTitle" idx="1"/>
          </p:nvPr>
        </p:nvSpPr>
        <p:spPr>
          <a:xfrm>
            <a:off x="2347900" y="1516409"/>
            <a:ext cx="44481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0"/>
          <p:cNvSpPr txBox="1"/>
          <p:nvPr/>
        </p:nvSpPr>
        <p:spPr>
          <a:xfrm>
            <a:off x="2574425" y="3611950"/>
            <a:ext cx="3995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linker"/>
                <a:ea typeface="Blinker"/>
                <a:cs typeface="Blinker"/>
                <a:sym typeface="Blinker"/>
              </a:rPr>
              <a:t>CREDITS:</a:t>
            </a:r>
            <a:r>
              <a:rPr lang="en" sz="1000">
                <a:solidFill>
                  <a:schemeClr val="dk1"/>
                </a:solidFill>
                <a:latin typeface="Blinker"/>
                <a:ea typeface="Blinker"/>
                <a:cs typeface="Blinker"/>
                <a:sym typeface="Blinker"/>
              </a:rPr>
              <a:t> This presentation template was created by </a:t>
            </a:r>
            <a:r>
              <a:rPr lang="en" sz="1000" b="1" u="sng">
                <a:solidFill>
                  <a:schemeClr val="hlink"/>
                </a:solidFill>
                <a:latin typeface="Blinker"/>
                <a:ea typeface="Blinker"/>
                <a:cs typeface="Blinker"/>
                <a:sym typeface="Blinker"/>
                <a:hlinkClick r:id="rId2"/>
              </a:rPr>
              <a:t>Slidesgo</a:t>
            </a:r>
            <a:r>
              <a:rPr lang="en" sz="1000">
                <a:solidFill>
                  <a:schemeClr val="dk1"/>
                </a:solidFill>
                <a:latin typeface="Blinker"/>
                <a:ea typeface="Blinker"/>
                <a:cs typeface="Blinker"/>
                <a:sym typeface="Blinker"/>
              </a:rPr>
              <a:t>, and includes icons by </a:t>
            </a:r>
            <a:r>
              <a:rPr lang="en" sz="1000" b="1" u="sng">
                <a:solidFill>
                  <a:schemeClr val="dk1"/>
                </a:solidFill>
                <a:latin typeface="Blinker"/>
                <a:ea typeface="Blinker"/>
                <a:cs typeface="Blinker"/>
                <a:sym typeface="Blink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Blinker"/>
                <a:ea typeface="Blinker"/>
                <a:cs typeface="Blinker"/>
                <a:sym typeface="Blinker"/>
              </a:rPr>
              <a:t>, and infographics &amp; images by </a:t>
            </a:r>
            <a:r>
              <a:rPr lang="en" sz="1000" b="1" u="sng">
                <a:solidFill>
                  <a:schemeClr val="dk1"/>
                </a:solidFill>
                <a:latin typeface="Blinker"/>
                <a:ea typeface="Blinker"/>
                <a:cs typeface="Blinker"/>
                <a:sym typeface="Blinker"/>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u="sng">
                <a:solidFill>
                  <a:schemeClr val="dk1"/>
                </a:solidFill>
                <a:latin typeface="Blinker"/>
                <a:ea typeface="Blinker"/>
                <a:cs typeface="Blinker"/>
                <a:sym typeface="Blinker"/>
              </a:rPr>
              <a:t> </a:t>
            </a:r>
            <a:endParaRPr sz="1000" b="1" u="sng">
              <a:solidFill>
                <a:schemeClr val="dk1"/>
              </a:solidFill>
              <a:latin typeface="Blinker"/>
              <a:ea typeface="Blinker"/>
              <a:cs typeface="Blinker"/>
              <a:sym typeface="Blink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5"/>
        <p:cNvGrpSpPr/>
        <p:nvPr/>
      </p:nvGrpSpPr>
      <p:grpSpPr>
        <a:xfrm>
          <a:off x="0" y="0"/>
          <a:ext cx="0" cy="0"/>
          <a:chOff x="0" y="0"/>
          <a:chExt cx="0" cy="0"/>
        </a:xfrm>
      </p:grpSpPr>
      <p:sp>
        <p:nvSpPr>
          <p:cNvPr id="126" name="Google Shape;126;p21"/>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681675" y="1973300"/>
            <a:ext cx="3749100" cy="16266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6956275" y="539500"/>
            <a:ext cx="1474500" cy="1280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10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483675" y="539500"/>
            <a:ext cx="3657600" cy="4064400"/>
          </a:xfrm>
          <a:prstGeom prst="roundRect">
            <a:avLst>
              <a:gd name="adj" fmla="val 5553"/>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6"/>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9"/>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271750" y="212400"/>
            <a:ext cx="8577900" cy="4718700"/>
          </a:xfrm>
          <a:prstGeom prst="roundRect">
            <a:avLst>
              <a:gd name="adj" fmla="val 4096"/>
            </a:avLst>
          </a:prstGeom>
          <a:noFill/>
          <a:ln w="9525" cap="flat" cmpd="sng">
            <a:solidFill>
              <a:schemeClr val="dk1"/>
            </a:solidFill>
            <a:prstDash val="solid"/>
            <a:round/>
            <a:headEnd type="none" w="sm" len="sm"/>
            <a:tailEnd type="none" w="sm" len="sm"/>
          </a:ln>
        </p:spPr>
      </p:sp>
      <p:sp>
        <p:nvSpPr>
          <p:cNvPr id="45" name="Google Shape;45;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sp>
        <p:nvSpPr>
          <p:cNvPr id="52" name="Google Shape;52;p13"/>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13"/>
          <p:cNvSpPr txBox="1">
            <a:spLocks noGrp="1"/>
          </p:cNvSpPr>
          <p:nvPr>
            <p:ph type="title" idx="2" hasCustomPrompt="1"/>
          </p:nvPr>
        </p:nvSpPr>
        <p:spPr>
          <a:xfrm>
            <a:off x="1148900" y="1341783"/>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3" hasCustomPrompt="1"/>
          </p:nvPr>
        </p:nvSpPr>
        <p:spPr>
          <a:xfrm>
            <a:off x="1148900" y="3003791"/>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4" hasCustomPrompt="1"/>
          </p:nvPr>
        </p:nvSpPr>
        <p:spPr>
          <a:xfrm>
            <a:off x="1142125" y="1875183"/>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5" hasCustomPrompt="1"/>
          </p:nvPr>
        </p:nvSpPr>
        <p:spPr>
          <a:xfrm>
            <a:off x="1142125" y="3537191"/>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6" hasCustomPrompt="1"/>
          </p:nvPr>
        </p:nvSpPr>
        <p:spPr>
          <a:xfrm>
            <a:off x="1142125" y="2408583"/>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7" hasCustomPrompt="1"/>
          </p:nvPr>
        </p:nvSpPr>
        <p:spPr>
          <a:xfrm>
            <a:off x="1142125" y="4070591"/>
            <a:ext cx="7347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1"/>
          </p:nvPr>
        </p:nvSpPr>
        <p:spPr>
          <a:xfrm>
            <a:off x="1883600" y="1341775"/>
            <a:ext cx="2532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13"/>
          <p:cNvSpPr txBox="1">
            <a:spLocks noGrp="1"/>
          </p:cNvSpPr>
          <p:nvPr>
            <p:ph type="subTitle" idx="8"/>
          </p:nvPr>
        </p:nvSpPr>
        <p:spPr>
          <a:xfrm>
            <a:off x="1876825" y="1875175"/>
            <a:ext cx="2532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2" name="Google Shape;62;p13"/>
          <p:cNvSpPr txBox="1">
            <a:spLocks noGrp="1"/>
          </p:cNvSpPr>
          <p:nvPr>
            <p:ph type="subTitle" idx="9"/>
          </p:nvPr>
        </p:nvSpPr>
        <p:spPr>
          <a:xfrm>
            <a:off x="1876825" y="2408575"/>
            <a:ext cx="2532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3" name="Google Shape;63;p13"/>
          <p:cNvSpPr txBox="1">
            <a:spLocks noGrp="1"/>
          </p:cNvSpPr>
          <p:nvPr>
            <p:ph type="subTitle" idx="13"/>
          </p:nvPr>
        </p:nvSpPr>
        <p:spPr>
          <a:xfrm>
            <a:off x="1883600" y="3003800"/>
            <a:ext cx="2532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 name="Google Shape;64;p13"/>
          <p:cNvSpPr txBox="1">
            <a:spLocks noGrp="1"/>
          </p:cNvSpPr>
          <p:nvPr>
            <p:ph type="subTitle" idx="14"/>
          </p:nvPr>
        </p:nvSpPr>
        <p:spPr>
          <a:xfrm>
            <a:off x="1876825" y="3537200"/>
            <a:ext cx="2532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5" name="Google Shape;65;p13"/>
          <p:cNvSpPr txBox="1">
            <a:spLocks noGrp="1"/>
          </p:cNvSpPr>
          <p:nvPr>
            <p:ph type="subTitle" idx="15"/>
          </p:nvPr>
        </p:nvSpPr>
        <p:spPr>
          <a:xfrm>
            <a:off x="1876825" y="4070600"/>
            <a:ext cx="2532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17"/>
          <p:cNvSpPr txBox="1">
            <a:spLocks noGrp="1"/>
          </p:cNvSpPr>
          <p:nvPr>
            <p:ph type="subTitle" idx="1"/>
          </p:nvPr>
        </p:nvSpPr>
        <p:spPr>
          <a:xfrm>
            <a:off x="902878" y="1861325"/>
            <a:ext cx="34845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7"/>
          <p:cNvSpPr txBox="1">
            <a:spLocks noGrp="1"/>
          </p:cNvSpPr>
          <p:nvPr>
            <p:ph type="subTitle" idx="2"/>
          </p:nvPr>
        </p:nvSpPr>
        <p:spPr>
          <a:xfrm>
            <a:off x="4893720" y="1861325"/>
            <a:ext cx="34845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 name="Google Shape;90;p17"/>
          <p:cNvSpPr txBox="1">
            <a:spLocks noGrp="1"/>
          </p:cNvSpPr>
          <p:nvPr>
            <p:ph type="subTitle" idx="3"/>
          </p:nvPr>
        </p:nvSpPr>
        <p:spPr>
          <a:xfrm>
            <a:off x="902878" y="3521900"/>
            <a:ext cx="34845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7"/>
          <p:cNvSpPr txBox="1">
            <a:spLocks noGrp="1"/>
          </p:cNvSpPr>
          <p:nvPr>
            <p:ph type="subTitle" idx="4"/>
          </p:nvPr>
        </p:nvSpPr>
        <p:spPr>
          <a:xfrm>
            <a:off x="4893720" y="3521900"/>
            <a:ext cx="34845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7"/>
          <p:cNvSpPr txBox="1">
            <a:spLocks noGrp="1"/>
          </p:cNvSpPr>
          <p:nvPr>
            <p:ph type="subTitle" idx="5"/>
          </p:nvPr>
        </p:nvSpPr>
        <p:spPr>
          <a:xfrm>
            <a:off x="902879" y="1482475"/>
            <a:ext cx="34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3" name="Google Shape;93;p17"/>
          <p:cNvSpPr txBox="1">
            <a:spLocks noGrp="1"/>
          </p:cNvSpPr>
          <p:nvPr>
            <p:ph type="subTitle" idx="6"/>
          </p:nvPr>
        </p:nvSpPr>
        <p:spPr>
          <a:xfrm>
            <a:off x="902879" y="3143175"/>
            <a:ext cx="34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 name="Google Shape;94;p17"/>
          <p:cNvSpPr txBox="1">
            <a:spLocks noGrp="1"/>
          </p:cNvSpPr>
          <p:nvPr>
            <p:ph type="subTitle" idx="7"/>
          </p:nvPr>
        </p:nvSpPr>
        <p:spPr>
          <a:xfrm>
            <a:off x="4893691" y="1482475"/>
            <a:ext cx="34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5" name="Google Shape;95;p17"/>
          <p:cNvSpPr txBox="1">
            <a:spLocks noGrp="1"/>
          </p:cNvSpPr>
          <p:nvPr>
            <p:ph type="subTitle" idx="8"/>
          </p:nvPr>
        </p:nvSpPr>
        <p:spPr>
          <a:xfrm>
            <a:off x="4893691" y="3143175"/>
            <a:ext cx="34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6" name="Google Shape;96;p17"/>
          <p:cNvSpPr/>
          <p:nvPr/>
        </p:nvSpPr>
        <p:spPr>
          <a:xfrm>
            <a:off x="271750" y="212400"/>
            <a:ext cx="8600700" cy="4718700"/>
          </a:xfrm>
          <a:prstGeom prst="roundRect">
            <a:avLst>
              <a:gd name="adj" fmla="val 37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1pPr>
            <a:lvl2pPr lvl="1"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2pPr>
            <a:lvl3pPr lvl="2"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3pPr>
            <a:lvl4pPr lvl="3"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4pPr>
            <a:lvl5pPr lvl="4"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5pPr>
            <a:lvl6pPr lvl="5"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6pPr>
            <a:lvl7pPr lvl="6"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7pPr>
            <a:lvl8pPr lvl="7"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8pPr>
            <a:lvl9pPr lvl="8" rtl="0">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marL="914400" lvl="1"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marL="1371600" lvl="2"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marL="1828800" lvl="3"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marL="2286000" lvl="4"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marL="2743200" lvl="5"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marL="3200400" lvl="6"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marL="3657600" lvl="7"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marL="4114800" lvl="8"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8" r:id="rId7"/>
    <p:sldLayoutId id="2147483659" r:id="rId8"/>
    <p:sldLayoutId id="2147483663" r:id="rId9"/>
    <p:sldLayoutId id="2147483664" r:id="rId10"/>
    <p:sldLayoutId id="2147483666"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types-of-architecture-based-on-input-to-alu/" TargetMode="External"/><Relationship Id="rId7" Type="http://schemas.openxmlformats.org/officeDocument/2006/relationships/hyperlink" Target="https://ieeexplore.ieee.org/abstract/document/8014578"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ieeexplore.ieee.org/xpl/conhome/6902668/proceeding" TargetMode="External"/><Relationship Id="rId5" Type="http://schemas.openxmlformats.org/officeDocument/2006/relationships/hyperlink" Target="https://www.researchgate.net/publication/319277334_Design_and_implementation_of_arithmetic_and_logic_unit_ALU_using_novel_reversible_gates_in_quantum_cellular_automata" TargetMode="External"/><Relationship Id="rId4" Type="http://schemas.openxmlformats.org/officeDocument/2006/relationships/hyperlink" Target="https://www.researchgate.net/publication/377737488_The_Mechanism_of_The_Arithmetic_Logic_Uni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165800" y="1880990"/>
            <a:ext cx="6583800" cy="1645800"/>
          </a:xfrm>
          <a:prstGeom prst="rect">
            <a:avLst/>
          </a:prstGeom>
        </p:spPr>
        <p:txBody>
          <a:bodyPr spcFirstLastPara="1" wrap="square" lIns="91425" tIns="91425" rIns="91425" bIns="91425" anchor="b" anchorCtr="0">
            <a:noAutofit/>
          </a:bodyPr>
          <a:lstStyle/>
          <a:p>
            <a:pPr lvl="0"/>
            <a:r>
              <a:rPr lang="en-US" sz="4800" dirty="0"/>
              <a:t>Arithmetic</a:t>
            </a:r>
            <a:r>
              <a:rPr lang="en" sz="4500" dirty="0" smtClean="0"/>
              <a:t> Logic Unit</a:t>
            </a:r>
            <a:br>
              <a:rPr lang="en" sz="4500" dirty="0" smtClean="0"/>
            </a:br>
            <a:r>
              <a:rPr lang="en" sz="4500" dirty="0" smtClean="0"/>
              <a:t>ALU</a:t>
            </a:r>
            <a:endParaRPr sz="4500" dirty="0"/>
          </a:p>
        </p:txBody>
      </p:sp>
      <p:sp>
        <p:nvSpPr>
          <p:cNvPr id="138" name="Google Shape;138;p25"/>
          <p:cNvSpPr txBox="1">
            <a:spLocks noGrp="1"/>
          </p:cNvSpPr>
          <p:nvPr>
            <p:ph type="subTitle" idx="1"/>
          </p:nvPr>
        </p:nvSpPr>
        <p:spPr>
          <a:xfrm>
            <a:off x="-230371" y="3184114"/>
            <a:ext cx="3808771"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smtClean="0"/>
              <a:t>P</a:t>
            </a:r>
            <a:r>
              <a:rPr lang="en" sz="2400" dirty="0" smtClean="0"/>
              <a:t>resented to: </a:t>
            </a:r>
          </a:p>
          <a:p>
            <a:r>
              <a:rPr lang="en" sz="2400" dirty="0" smtClean="0"/>
              <a:t>Dr/Ghada </a:t>
            </a:r>
            <a:r>
              <a:rPr lang="en-US" dirty="0" smtClean="0"/>
              <a:t> </a:t>
            </a:r>
            <a:r>
              <a:rPr lang="en-US" sz="2400" dirty="0" err="1"/>
              <a:t>Abozaid</a:t>
            </a:r>
            <a:endParaRPr lang="en" sz="2400" dirty="0" smtClean="0"/>
          </a:p>
          <a:p>
            <a:pPr marL="0" lvl="0" indent="0" algn="ctr" rtl="0">
              <a:spcBef>
                <a:spcPts val="0"/>
              </a:spcBef>
              <a:spcAft>
                <a:spcPts val="0"/>
              </a:spcAft>
              <a:buNone/>
            </a:pPr>
            <a:r>
              <a:rPr lang="en" sz="2400" dirty="0" smtClean="0"/>
              <a:t>Eng/Rawan Omar</a:t>
            </a:r>
            <a:endParaRPr sz="2400" dirty="0"/>
          </a:p>
        </p:txBody>
      </p:sp>
      <p:pic>
        <p:nvPicPr>
          <p:cNvPr id="139" name="Google Shape;139;p25"/>
          <p:cNvPicPr preferRelativeResize="0"/>
          <p:nvPr/>
        </p:nvPicPr>
        <p:blipFill>
          <a:blip r:embed="rId3">
            <a:alphaModFix/>
          </a:blip>
          <a:stretch>
            <a:fillRect/>
          </a:stretch>
        </p:blipFill>
        <p:spPr>
          <a:xfrm>
            <a:off x="2641924" y="0"/>
            <a:ext cx="3860152" cy="2132225"/>
          </a:xfrm>
          <a:prstGeom prst="rect">
            <a:avLst/>
          </a:prstGeom>
          <a:noFill/>
          <a:ln>
            <a:noFill/>
          </a:ln>
        </p:spPr>
      </p:pic>
      <p:sp>
        <p:nvSpPr>
          <p:cNvPr id="5" name="Google Shape;138;p25"/>
          <p:cNvSpPr txBox="1">
            <a:spLocks/>
          </p:cNvSpPr>
          <p:nvPr/>
        </p:nvSpPr>
        <p:spPr>
          <a:xfrm>
            <a:off x="4913129" y="3526790"/>
            <a:ext cx="3773671"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linker"/>
              <a:buNone/>
              <a:defRPr sz="1600" b="0" i="0" u="none" strike="noStrike" cap="none">
                <a:solidFill>
                  <a:schemeClr val="dk1"/>
                </a:solidFill>
                <a:latin typeface="Blinker"/>
                <a:ea typeface="Blinker"/>
                <a:cs typeface="Blinker"/>
                <a:sym typeface="Blinker"/>
              </a:defRPr>
            </a:lvl1pPr>
            <a:lvl2pPr marL="914400" marR="0" lvl="1"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2pPr>
            <a:lvl3pPr marL="1371600" marR="0" lvl="2"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3pPr>
            <a:lvl4pPr marL="1828800" marR="0" lvl="3"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4pPr>
            <a:lvl5pPr marL="2286000" marR="0" lvl="4"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5pPr>
            <a:lvl6pPr marL="2743200" marR="0" lvl="5"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6pPr>
            <a:lvl7pPr marL="3200400" marR="0" lvl="6"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7pPr>
            <a:lvl8pPr marL="3657600" marR="0" lvl="7"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8pPr>
            <a:lvl9pPr marL="4114800" marR="0" lvl="8" indent="-304800" algn="ctr" rtl="0">
              <a:lnSpc>
                <a:spcPct val="100000"/>
              </a:lnSpc>
              <a:spcBef>
                <a:spcPts val="0"/>
              </a:spcBef>
              <a:spcAft>
                <a:spcPts val="0"/>
              </a:spcAft>
              <a:buClr>
                <a:schemeClr val="dk1"/>
              </a:buClr>
              <a:buSzPts val="1800"/>
              <a:buFont typeface="Blinker"/>
              <a:buNone/>
              <a:defRPr sz="1800" b="0" i="0" u="none" strike="noStrike" cap="none">
                <a:solidFill>
                  <a:schemeClr val="dk1"/>
                </a:solidFill>
                <a:latin typeface="Blinker"/>
                <a:ea typeface="Blinker"/>
                <a:cs typeface="Blinker"/>
                <a:sym typeface="Blinker"/>
              </a:defRPr>
            </a:lvl9pPr>
          </a:lstStyle>
          <a:p>
            <a:pPr marL="0" indent="0"/>
            <a:r>
              <a:rPr lang="en-US" sz="2400" dirty="0" smtClean="0"/>
              <a:t>Edited by: </a:t>
            </a:r>
          </a:p>
          <a:p>
            <a:pPr marL="0" indent="0"/>
            <a:r>
              <a:rPr lang="en-US" sz="2400" dirty="0" err="1" smtClean="0"/>
              <a:t>Abdelrahman</a:t>
            </a:r>
            <a:r>
              <a:rPr lang="en-US" sz="2400" dirty="0" smtClean="0"/>
              <a:t> </a:t>
            </a:r>
            <a:r>
              <a:rPr lang="en-US" sz="2400" dirty="0" err="1" smtClean="0"/>
              <a:t>Rabie</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2"/>
          <p:cNvSpPr txBox="1">
            <a:spLocks noGrp="1"/>
          </p:cNvSpPr>
          <p:nvPr>
            <p:ph type="title"/>
          </p:nvPr>
        </p:nvSpPr>
        <p:spPr>
          <a:xfrm>
            <a:off x="441145" y="414545"/>
            <a:ext cx="7704000" cy="572700"/>
          </a:xfrm>
          <a:prstGeom prst="rect">
            <a:avLst/>
          </a:prstGeom>
        </p:spPr>
        <p:txBody>
          <a:bodyPr spcFirstLastPara="1" wrap="square" lIns="91425" tIns="91425" rIns="91425" bIns="91425" anchor="t" anchorCtr="0">
            <a:noAutofit/>
          </a:bodyPr>
          <a:lstStyle/>
          <a:p>
            <a:pPr lvl="0"/>
            <a:r>
              <a:rPr lang="en-US" dirty="0"/>
              <a:t>Basic ALU</a:t>
            </a:r>
          </a:p>
        </p:txBody>
      </p:sp>
      <p:pic>
        <p:nvPicPr>
          <p:cNvPr id="2" name="Picture 1"/>
          <p:cNvPicPr>
            <a:picLocks noChangeAspect="1"/>
          </p:cNvPicPr>
          <p:nvPr/>
        </p:nvPicPr>
        <p:blipFill>
          <a:blip r:embed="rId3"/>
          <a:stretch>
            <a:fillRect/>
          </a:stretch>
        </p:blipFill>
        <p:spPr>
          <a:xfrm>
            <a:off x="4221479" y="848841"/>
            <a:ext cx="4618535" cy="3706675"/>
          </a:xfrm>
          <a:prstGeom prst="rect">
            <a:avLst/>
          </a:prstGeom>
        </p:spPr>
      </p:pic>
      <p:sp>
        <p:nvSpPr>
          <p:cNvPr id="24" name="Google Shape;469;p46"/>
          <p:cNvSpPr txBox="1">
            <a:spLocks/>
          </p:cNvSpPr>
          <p:nvPr/>
        </p:nvSpPr>
        <p:spPr>
          <a:xfrm>
            <a:off x="441145" y="848841"/>
            <a:ext cx="3780334" cy="338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1pPr>
            <a:lvl2pPr marL="914400" marR="0" lvl="1"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2pPr>
            <a:lvl3pPr marL="1371600" marR="0" lvl="2"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3pPr>
            <a:lvl4pPr marL="1828800" marR="0" lvl="3"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4pPr>
            <a:lvl5pPr marL="2286000" marR="0" lvl="4"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5pPr>
            <a:lvl6pPr marL="2743200" marR="0" lvl="5"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6pPr>
            <a:lvl7pPr marL="3200400" marR="0" lvl="6"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7pPr>
            <a:lvl8pPr marL="3657600" marR="0" lvl="7"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8pPr>
            <a:lvl9pPr marL="4114800" marR="0" lvl="8"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9pPr>
          </a:lstStyle>
          <a:p>
            <a:pPr marL="0" lvl="0" indent="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The ALU handles </a:t>
            </a:r>
            <a:r>
              <a:rPr lang="en-US" altLang="en-US" sz="2000" b="1" dirty="0">
                <a:solidFill>
                  <a:schemeClr val="tx1"/>
                </a:solidFill>
                <a:latin typeface="Arial" panose="020B0604020202020204" pitchFamily="34" charset="0"/>
              </a:rPr>
              <a:t>4-bit inputs</a:t>
            </a:r>
            <a:r>
              <a:rPr lang="en-US" altLang="en-US" sz="2000" dirty="0">
                <a:solidFill>
                  <a:schemeClr val="tx1"/>
                </a:solidFill>
                <a:latin typeface="Arial" panose="020B0604020202020204" pitchFamily="34" charset="0"/>
              </a:rPr>
              <a:t> </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a:t>
            </a:r>
            <a:r>
              <a:rPr lang="en-US" altLang="en-US" sz="2000" dirty="0">
                <a:solidFill>
                  <a:schemeClr val="tx1"/>
                </a:solidFill>
                <a:latin typeface="Arial" panose="020B0604020202020204" pitchFamily="34" charset="0"/>
              </a:rPr>
              <a:t>A and B).</a:t>
            </a:r>
          </a:p>
          <a:p>
            <a:pPr marL="0" lvl="0" indent="0" eaLnBrk="0" fontAlgn="base" hangingPunct="0">
              <a:spcBef>
                <a:spcPct val="0"/>
              </a:spcBef>
              <a:spcAft>
                <a:spcPct val="0"/>
              </a:spcAft>
              <a:buClrTx/>
              <a:buSzTx/>
              <a:buNone/>
            </a:pPr>
            <a:r>
              <a:rPr lang="en-US" altLang="en-US" sz="2000" dirty="0">
                <a:solidFill>
                  <a:schemeClr val="tx1"/>
                </a:solidFill>
                <a:latin typeface="Arial" panose="020B0604020202020204" pitchFamily="34" charset="0"/>
              </a:rPr>
              <a:t>The </a:t>
            </a:r>
            <a:r>
              <a:rPr lang="en-US" altLang="en-US" sz="2000" b="1" dirty="0">
                <a:solidFill>
                  <a:schemeClr val="tx1"/>
                </a:solidFill>
                <a:latin typeface="Arial" panose="020B0604020202020204" pitchFamily="34" charset="0"/>
              </a:rPr>
              <a:t>5-bit output</a:t>
            </a:r>
            <a:r>
              <a:rPr lang="en-US" altLang="en-US" sz="2000" dirty="0">
                <a:solidFill>
                  <a:schemeClr val="tx1"/>
                </a:solidFill>
                <a:latin typeface="Arial" panose="020B0604020202020204" pitchFamily="34" charset="0"/>
              </a:rPr>
              <a:t> is useful for operations like addition and subtraction, where an overflow or carry-out is needed.</a:t>
            </a:r>
          </a:p>
          <a:p>
            <a:pPr marL="0" lvl="0" indent="0" eaLnBrk="0" fontAlgn="base" hangingPunct="0">
              <a:spcBef>
                <a:spcPct val="0"/>
              </a:spcBef>
              <a:spcAft>
                <a:spcPct val="0"/>
              </a:spcAft>
              <a:buClrTx/>
              <a:buSzTx/>
              <a:buFontTx/>
              <a:buChar char="•"/>
            </a:pPr>
            <a:r>
              <a:rPr lang="en-US" altLang="en-US" sz="2000" dirty="0">
                <a:solidFill>
                  <a:schemeClr val="tx1"/>
                </a:solidFill>
                <a:latin typeface="Arial" panose="020B0604020202020204" pitchFamily="34" charset="0"/>
              </a:rPr>
              <a:t>The control signal (</a:t>
            </a:r>
            <a:r>
              <a:rPr lang="en-US" altLang="en-US" sz="2000" dirty="0">
                <a:solidFill>
                  <a:schemeClr val="tx1"/>
                </a:solidFill>
                <a:latin typeface="Arial Unicode MS" panose="020B0604020202020204" pitchFamily="34" charset="-128"/>
              </a:rPr>
              <a:t>Op</a:t>
            </a:r>
            <a:r>
              <a:rPr lang="en-US" altLang="en-US" sz="2000" dirty="0">
                <a:solidFill>
                  <a:schemeClr val="tx1"/>
                </a:solidFill>
              </a:rPr>
              <a:t>) determines which operation (e.g., addition, subtraction, AND, OR, etc.) is to be performed.</a:t>
            </a:r>
            <a:r>
              <a:rPr lang="en-US" altLang="en-US" sz="2000" dirty="0">
                <a:solidFill>
                  <a:schemeClr val="tx1"/>
                </a:solidFill>
                <a:latin typeface="Arial" panose="020B0604020202020204"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283623" y="2560875"/>
            <a:ext cx="3749100" cy="1626600"/>
          </a:xfrm>
          <a:prstGeom prst="rect">
            <a:avLst/>
          </a:prstGeom>
        </p:spPr>
        <p:txBody>
          <a:bodyPr spcFirstLastPara="1" wrap="square" lIns="91425" tIns="91425" rIns="91425" bIns="91425" anchor="t" anchorCtr="0">
            <a:noAutofit/>
          </a:bodyPr>
          <a:lstStyle/>
          <a:p>
            <a:pPr lvl="0" algn="l"/>
            <a:r>
              <a:rPr lang="en-US" dirty="0"/>
              <a:t>Complex ALU</a:t>
            </a:r>
          </a:p>
        </p:txBody>
      </p:sp>
      <p:sp>
        <p:nvSpPr>
          <p:cNvPr id="183" name="Google Shape;183;p29"/>
          <p:cNvSpPr txBox="1">
            <a:spLocks noGrp="1"/>
          </p:cNvSpPr>
          <p:nvPr>
            <p:ph type="title" idx="2"/>
          </p:nvPr>
        </p:nvSpPr>
        <p:spPr>
          <a:xfrm>
            <a:off x="6705600" y="539500"/>
            <a:ext cx="1725175" cy="128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pic>
        <p:nvPicPr>
          <p:cNvPr id="185" name="Google Shape;185;p29"/>
          <p:cNvPicPr preferRelativeResize="0"/>
          <p:nvPr/>
        </p:nvPicPr>
        <p:blipFill>
          <a:blip r:embed="rId3">
            <a:alphaModFix/>
          </a:blip>
          <a:stretch>
            <a:fillRect/>
          </a:stretch>
        </p:blipFill>
        <p:spPr>
          <a:xfrm flipH="1">
            <a:off x="3693102" y="691900"/>
            <a:ext cx="1457071" cy="1408175"/>
          </a:xfrm>
          <a:prstGeom prst="rect">
            <a:avLst/>
          </a:prstGeom>
          <a:noFill/>
          <a:ln>
            <a:noFill/>
          </a:ln>
        </p:spPr>
      </p:pic>
      <p:sp>
        <p:nvSpPr>
          <p:cNvPr id="5" name="AutoShape 2" descr="‪Red Fla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325" y="2100075"/>
            <a:ext cx="3099812" cy="1931925"/>
          </a:xfrm>
          <a:prstGeom prst="rect">
            <a:avLst/>
          </a:prstGeom>
        </p:spPr>
      </p:pic>
    </p:spTree>
    <p:extLst>
      <p:ext uri="{BB962C8B-B14F-4D97-AF65-F5344CB8AC3E}">
        <p14:creationId xmlns:p14="http://schemas.microsoft.com/office/powerpoint/2010/main" val="1190784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2"/>
          <p:cNvSpPr txBox="1">
            <a:spLocks noGrp="1"/>
          </p:cNvSpPr>
          <p:nvPr>
            <p:ph type="title"/>
          </p:nvPr>
        </p:nvSpPr>
        <p:spPr>
          <a:xfrm>
            <a:off x="441144" y="338638"/>
            <a:ext cx="7704000" cy="572700"/>
          </a:xfrm>
          <a:prstGeom prst="rect">
            <a:avLst/>
          </a:prstGeom>
        </p:spPr>
        <p:txBody>
          <a:bodyPr spcFirstLastPara="1" wrap="square" lIns="91425" tIns="91425" rIns="91425" bIns="91425" anchor="t" anchorCtr="0">
            <a:noAutofit/>
          </a:bodyPr>
          <a:lstStyle/>
          <a:p>
            <a:pPr lvl="0"/>
            <a:r>
              <a:rPr lang="en-US" dirty="0" smtClean="0"/>
              <a:t>Complex ALU</a:t>
            </a:r>
            <a:endParaRPr lang="en-US" dirty="0"/>
          </a:p>
        </p:txBody>
      </p:sp>
      <p:sp>
        <p:nvSpPr>
          <p:cNvPr id="5" name="Google Shape;469;p46"/>
          <p:cNvSpPr txBox="1">
            <a:spLocks/>
          </p:cNvSpPr>
          <p:nvPr/>
        </p:nvSpPr>
        <p:spPr>
          <a:xfrm>
            <a:off x="494484" y="1069821"/>
            <a:ext cx="7956096" cy="338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1pPr>
            <a:lvl2pPr marL="914400" marR="0" lvl="1"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2pPr>
            <a:lvl3pPr marL="1371600" marR="0" lvl="2"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3pPr>
            <a:lvl4pPr marL="1828800" marR="0" lvl="3"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4pPr>
            <a:lvl5pPr marL="2286000" marR="0" lvl="4"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5pPr>
            <a:lvl6pPr marL="2743200" marR="0" lvl="5"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6pPr>
            <a:lvl7pPr marL="3200400" marR="0" lvl="6"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7pPr>
            <a:lvl8pPr marL="3657600" marR="0" lvl="7"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8pPr>
            <a:lvl9pPr marL="4114800" marR="0" lvl="8" indent="-304800" algn="l" rtl="0">
              <a:lnSpc>
                <a:spcPct val="100000"/>
              </a:lnSpc>
              <a:spcBef>
                <a:spcPts val="0"/>
              </a:spcBef>
              <a:spcAft>
                <a:spcPts val="0"/>
              </a:spcAft>
              <a:buClr>
                <a:schemeClr val="dk1"/>
              </a:buClr>
              <a:buSzPts val="1200"/>
              <a:buFont typeface="Blinker"/>
              <a:buChar char="■"/>
              <a:defRPr sz="1200" b="0" i="0" u="none" strike="noStrike" cap="none">
                <a:solidFill>
                  <a:schemeClr val="dk1"/>
                </a:solidFill>
                <a:latin typeface="Blinker"/>
                <a:ea typeface="Blinker"/>
                <a:cs typeface="Blinker"/>
                <a:sym typeface="Blinker"/>
              </a:defRPr>
            </a:lvl9pPr>
          </a:lstStyle>
          <a:p>
            <a:pPr marL="0" lvl="0" indent="0" eaLnBrk="0" fontAlgn="base" hangingPunct="0">
              <a:spcBef>
                <a:spcPct val="0"/>
              </a:spcBef>
              <a:spcAft>
                <a:spcPct val="0"/>
              </a:spcAft>
              <a:buClrTx/>
              <a:buSzTx/>
              <a:buFontTx/>
              <a:buChar char="•"/>
            </a:pPr>
            <a:r>
              <a:rPr lang="en-US" altLang="en-US" sz="2000" b="1" dirty="0">
                <a:solidFill>
                  <a:schemeClr val="tx1"/>
                </a:solidFill>
                <a:latin typeface="Arial" panose="020B0604020202020204" pitchFamily="34" charset="0"/>
              </a:rPr>
              <a:t>Inputs</a:t>
            </a:r>
            <a:r>
              <a:rPr lang="en-US" altLang="en-US" sz="2000" dirty="0">
                <a:solidFill>
                  <a:schemeClr val="tx1"/>
                </a:solidFill>
                <a:latin typeface="Arial" panose="020B0604020202020204" pitchFamily="34" charset="0"/>
              </a:rPr>
              <a:t>: The inputs </a:t>
            </a:r>
            <a:r>
              <a:rPr lang="en-US" altLang="en-US" sz="2000" dirty="0">
                <a:solidFill>
                  <a:schemeClr val="tx1"/>
                </a:solidFill>
                <a:latin typeface="Arial Unicode MS" panose="020B0604020202020204" pitchFamily="34" charset="-128"/>
              </a:rPr>
              <a:t>A</a:t>
            </a:r>
            <a:r>
              <a:rPr lang="en-US" altLang="en-US" sz="2000" dirty="0">
                <a:solidFill>
                  <a:schemeClr val="tx1"/>
                </a:solidFill>
              </a:rPr>
              <a:t> and </a:t>
            </a:r>
            <a:r>
              <a:rPr lang="en-US" altLang="en-US" sz="2000" dirty="0">
                <a:solidFill>
                  <a:schemeClr val="tx1"/>
                </a:solidFill>
                <a:latin typeface="Arial Unicode MS" panose="020B0604020202020204" pitchFamily="34" charset="-128"/>
              </a:rPr>
              <a:t>B</a:t>
            </a:r>
            <a:r>
              <a:rPr lang="en-US" altLang="en-US" sz="2000" dirty="0">
                <a:solidFill>
                  <a:schemeClr val="tx1"/>
                </a:solidFill>
              </a:rPr>
              <a:t> are 4-bit values, while the control signal </a:t>
            </a:r>
            <a:r>
              <a:rPr lang="en-US" altLang="en-US" sz="2000" dirty="0">
                <a:solidFill>
                  <a:schemeClr val="tx1"/>
                </a:solidFill>
                <a:latin typeface="Arial Unicode MS" panose="020B0604020202020204" pitchFamily="34" charset="-128"/>
              </a:rPr>
              <a:t>Op</a:t>
            </a:r>
            <a:r>
              <a:rPr lang="en-US" altLang="en-US" sz="2000" dirty="0">
                <a:solidFill>
                  <a:schemeClr val="tx1"/>
                </a:solidFill>
              </a:rPr>
              <a:t> determines which operation to perform.</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Arial" panose="020B0604020202020204" pitchFamily="34" charset="0"/>
              </a:rPr>
              <a:t>Outputs</a:t>
            </a:r>
            <a:r>
              <a:rPr lang="en-US" altLang="en-US" sz="2000" dirty="0">
                <a:solidFill>
                  <a:schemeClr val="tx1"/>
                </a:solidFill>
                <a:latin typeface="Arial" panose="020B0604020202020204" pitchFamily="34" charset="0"/>
              </a:rPr>
              <a:t>: The output </a:t>
            </a:r>
            <a:r>
              <a:rPr lang="en-US" altLang="en-US" sz="2000" dirty="0">
                <a:solidFill>
                  <a:schemeClr val="tx1"/>
                </a:solidFill>
                <a:latin typeface="Arial Unicode MS" panose="020B0604020202020204" pitchFamily="34" charset="-128"/>
              </a:rPr>
              <a:t>Out</a:t>
            </a:r>
            <a:r>
              <a:rPr lang="en-US" altLang="en-US" sz="2000" dirty="0">
                <a:solidFill>
                  <a:schemeClr val="tx1"/>
                </a:solidFill>
              </a:rPr>
              <a:t> is 8 bits to accommodate potential carry, overflow, and larger results like multiplication.</a:t>
            </a:r>
            <a:endParaRPr lang="en-US" altLang="en-US" sz="2000" dirty="0">
              <a:solidFill>
                <a:schemeClr val="tx1"/>
              </a:solidFill>
              <a:latin typeface="Arial" panose="020B060402020202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Arial" panose="020B0604020202020204" pitchFamily="34" charset="0"/>
              </a:rPr>
              <a:t>Operations</a:t>
            </a:r>
            <a:r>
              <a:rPr lang="en-US" altLang="en-US" sz="2000" dirty="0">
                <a:solidFill>
                  <a:schemeClr val="tx1"/>
                </a:solidFill>
                <a:latin typeface="Arial" panose="020B0604020202020204" pitchFamily="34" charset="0"/>
              </a:rPr>
              <a:t>:</a:t>
            </a:r>
          </a:p>
          <a:p>
            <a:pPr marL="0" lvl="0" indent="0" eaLnBrk="0" fontAlgn="base" hangingPunct="0">
              <a:spcBef>
                <a:spcPct val="0"/>
              </a:spcBef>
              <a:spcAft>
                <a:spcPct val="0"/>
              </a:spcAft>
              <a:buClrTx/>
              <a:buSzTx/>
              <a:buNone/>
            </a:pPr>
            <a:r>
              <a:rPr lang="en-US" altLang="en-US" sz="2000" b="1" dirty="0">
                <a:solidFill>
                  <a:schemeClr val="tx1"/>
                </a:solidFill>
                <a:latin typeface="Arial" panose="020B0604020202020204" pitchFamily="34" charset="0"/>
              </a:rPr>
              <a:t>Addition</a:t>
            </a:r>
            <a:r>
              <a:rPr lang="en-US" altLang="en-US" sz="2000" dirty="0">
                <a:solidFill>
                  <a:schemeClr val="tx1"/>
                </a:solidFill>
                <a:latin typeface="Arial" panose="020B0604020202020204" pitchFamily="34" charset="0"/>
              </a:rPr>
              <a:t> and </a:t>
            </a:r>
            <a:r>
              <a:rPr lang="en-US" altLang="en-US" sz="2000" b="1" dirty="0">
                <a:solidFill>
                  <a:schemeClr val="tx1"/>
                </a:solidFill>
                <a:latin typeface="Arial" panose="020B0604020202020204" pitchFamily="34" charset="0"/>
              </a:rPr>
              <a:t>Subtraction</a:t>
            </a:r>
            <a:r>
              <a:rPr lang="en-US" altLang="en-US" sz="2000" dirty="0">
                <a:solidFill>
                  <a:schemeClr val="tx1"/>
                </a:solidFill>
                <a:latin typeface="Arial" panose="020B0604020202020204" pitchFamily="34" charset="0"/>
              </a:rPr>
              <a:t> might still result in a 4-bit number, but the 8-bit output is used to handle overflow or provide a wider result.</a:t>
            </a:r>
          </a:p>
          <a:p>
            <a:pPr marL="0" lvl="0" indent="0" eaLnBrk="0" fontAlgn="base" hangingPunct="0">
              <a:spcBef>
                <a:spcPct val="0"/>
              </a:spcBef>
              <a:spcAft>
                <a:spcPct val="0"/>
              </a:spcAft>
              <a:buClrTx/>
              <a:buSzTx/>
              <a:buNone/>
            </a:pPr>
            <a:r>
              <a:rPr lang="en-US" altLang="en-US" sz="2000" b="1" dirty="0">
                <a:solidFill>
                  <a:schemeClr val="tx1"/>
                </a:solidFill>
                <a:latin typeface="Arial" panose="020B0604020202020204" pitchFamily="34" charset="0"/>
              </a:rPr>
              <a:t>Multiplication</a:t>
            </a:r>
            <a:r>
              <a:rPr lang="en-US" altLang="en-US" sz="2000" dirty="0">
                <a:solidFill>
                  <a:schemeClr val="tx1"/>
                </a:solidFill>
                <a:latin typeface="Arial" panose="020B0604020202020204" pitchFamily="34" charset="0"/>
              </a:rPr>
              <a:t> of two 4-bit numbers typically results in an 8-bit number, which fits directly into the 8-bit output.</a:t>
            </a:r>
          </a:p>
          <a:p>
            <a:pPr marL="0" lvl="0" indent="0" eaLnBrk="0" fontAlgn="base" hangingPunct="0">
              <a:spcBef>
                <a:spcPct val="0"/>
              </a:spcBef>
              <a:spcAft>
                <a:spcPct val="0"/>
              </a:spcAft>
              <a:buClrTx/>
              <a:buSzTx/>
              <a:buNone/>
            </a:pP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507091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2"/>
          <p:cNvSpPr txBox="1">
            <a:spLocks noGrp="1"/>
          </p:cNvSpPr>
          <p:nvPr>
            <p:ph type="title"/>
          </p:nvPr>
        </p:nvSpPr>
        <p:spPr>
          <a:xfrm>
            <a:off x="441144" y="338638"/>
            <a:ext cx="7704000" cy="572700"/>
          </a:xfrm>
          <a:prstGeom prst="rect">
            <a:avLst/>
          </a:prstGeom>
        </p:spPr>
        <p:txBody>
          <a:bodyPr spcFirstLastPara="1" wrap="square" lIns="91425" tIns="91425" rIns="91425" bIns="91425" anchor="t" anchorCtr="0">
            <a:noAutofit/>
          </a:bodyPr>
          <a:lstStyle/>
          <a:p>
            <a:pPr lvl="0"/>
            <a:r>
              <a:rPr lang="en-US" dirty="0" smtClean="0"/>
              <a:t>Complex ALU</a:t>
            </a:r>
            <a:endParaRPr lang="en-US" dirty="0"/>
          </a:p>
        </p:txBody>
      </p:sp>
      <p:pic>
        <p:nvPicPr>
          <p:cNvPr id="3" name="Picture 2"/>
          <p:cNvPicPr>
            <a:picLocks noChangeAspect="1"/>
          </p:cNvPicPr>
          <p:nvPr/>
        </p:nvPicPr>
        <p:blipFill>
          <a:blip r:embed="rId3"/>
          <a:stretch>
            <a:fillRect/>
          </a:stretch>
        </p:blipFill>
        <p:spPr>
          <a:xfrm>
            <a:off x="2235924" y="911338"/>
            <a:ext cx="4114440" cy="3801018"/>
          </a:xfrm>
          <a:prstGeom prst="rect">
            <a:avLst/>
          </a:prstGeom>
        </p:spPr>
      </p:pic>
    </p:spTree>
    <p:extLst>
      <p:ext uri="{BB962C8B-B14F-4D97-AF65-F5344CB8AC3E}">
        <p14:creationId xmlns:p14="http://schemas.microsoft.com/office/powerpoint/2010/main" val="1842513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275623" y="2100075"/>
            <a:ext cx="3749100" cy="162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Flags</a:t>
            </a:r>
            <a:endParaRPr dirty="0"/>
          </a:p>
        </p:txBody>
      </p:sp>
      <p:sp>
        <p:nvSpPr>
          <p:cNvPr id="183" name="Google Shape;183;p29"/>
          <p:cNvSpPr txBox="1">
            <a:spLocks noGrp="1"/>
          </p:cNvSpPr>
          <p:nvPr>
            <p:ph type="title" idx="2"/>
          </p:nvPr>
        </p:nvSpPr>
        <p:spPr>
          <a:xfrm>
            <a:off x="6705600" y="539500"/>
            <a:ext cx="1725175" cy="128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04</a:t>
            </a:r>
            <a:endParaRPr dirty="0"/>
          </a:p>
        </p:txBody>
      </p:sp>
      <p:pic>
        <p:nvPicPr>
          <p:cNvPr id="185" name="Google Shape;185;p29"/>
          <p:cNvPicPr preferRelativeResize="0"/>
          <p:nvPr/>
        </p:nvPicPr>
        <p:blipFill>
          <a:blip r:embed="rId3">
            <a:alphaModFix/>
          </a:blip>
          <a:stretch>
            <a:fillRect/>
          </a:stretch>
        </p:blipFill>
        <p:spPr>
          <a:xfrm flipH="1">
            <a:off x="3693102" y="691900"/>
            <a:ext cx="1457071" cy="1408175"/>
          </a:xfrm>
          <a:prstGeom prst="rect">
            <a:avLst/>
          </a:prstGeom>
          <a:noFill/>
          <a:ln>
            <a:noFill/>
          </a:ln>
        </p:spPr>
      </p:pic>
      <p:sp>
        <p:nvSpPr>
          <p:cNvPr id="5" name="AutoShape 2" descr="‪Red Fla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4">
            <a:duotone>
              <a:prstClr val="black"/>
              <a:schemeClr val="accent4">
                <a:tint val="45000"/>
                <a:satMod val="400000"/>
              </a:schemeClr>
            </a:duotone>
            <a:extLst>
              <a:ext uri="{28A0092B-C50C-407E-A947-70E740481C1C}">
                <a14:useLocalDpi xmlns:a14="http://schemas.microsoft.com/office/drawing/2010/main" val="0"/>
              </a:ext>
            </a:extLst>
          </a:blip>
          <a:srcRect l="24937" r="19357"/>
          <a:stretch/>
        </p:blipFill>
        <p:spPr>
          <a:xfrm>
            <a:off x="460375" y="1318261"/>
            <a:ext cx="2902189" cy="2713832"/>
          </a:xfrm>
          <a:prstGeom prst="rect">
            <a:avLst/>
          </a:prstGeom>
        </p:spPr>
      </p:pic>
    </p:spTree>
    <p:extLst>
      <p:ext uri="{BB962C8B-B14F-4D97-AF65-F5344CB8AC3E}">
        <p14:creationId xmlns:p14="http://schemas.microsoft.com/office/powerpoint/2010/main" val="2354977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Flags</a:t>
            </a:r>
            <a:endParaRPr sz="3200" dirty="0"/>
          </a:p>
        </p:txBody>
      </p:sp>
      <p:sp>
        <p:nvSpPr>
          <p:cNvPr id="2" name="Text Placeholder 1"/>
          <p:cNvSpPr>
            <a:spLocks noGrp="1" noChangeArrowheads="1"/>
          </p:cNvSpPr>
          <p:nvPr>
            <p:ph type="body" idx="4294967295"/>
          </p:nvPr>
        </p:nvSpPr>
        <p:spPr bwMode="auto">
          <a:xfrm>
            <a:off x="546379" y="1151711"/>
            <a:ext cx="828266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1- Zero Flag (Z)</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Indicates that the result of an operation is zero.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This can be useful for detecting certain types of errors,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such as division by zero.</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smtClean="0">
                <a:solidFill>
                  <a:schemeClr val="tx1"/>
                </a:solidFill>
                <a:latin typeface="Arial" panose="020B0604020202020204" pitchFamily="34" charset="0"/>
              </a:rPr>
              <a:t>2- </a:t>
            </a:r>
            <a:r>
              <a:rPr kumimoji="0" lang="en-US" altLang="en-US" sz="2000" b="1" i="0" u="none" strike="noStrike" cap="none" normalizeH="0" baseline="0" dirty="0" smtClean="0">
                <a:ln>
                  <a:noFill/>
                </a:ln>
                <a:solidFill>
                  <a:schemeClr val="tx1"/>
                </a:solidFill>
                <a:effectLst/>
                <a:latin typeface="Arial" panose="020B0604020202020204" pitchFamily="34" charset="0"/>
              </a:rPr>
              <a:t>Carry Flag (C)</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Signals that an arithmetic operation has resulted in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carry out of the most significant bit.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This can indicate overflow in addition operations.</a:t>
            </a:r>
          </a:p>
        </p:txBody>
      </p:sp>
    </p:spTree>
    <p:extLst>
      <p:ext uri="{BB962C8B-B14F-4D97-AF65-F5344CB8AC3E}">
        <p14:creationId xmlns:p14="http://schemas.microsoft.com/office/powerpoint/2010/main" val="249726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Flags</a:t>
            </a:r>
            <a:endParaRPr sz="3200" dirty="0"/>
          </a:p>
        </p:txBody>
      </p:sp>
      <p:sp>
        <p:nvSpPr>
          <p:cNvPr id="2" name="Text Placeholder 1"/>
          <p:cNvSpPr>
            <a:spLocks noGrp="1" noChangeArrowheads="1"/>
          </p:cNvSpPr>
          <p:nvPr>
            <p:ph type="body" idx="4294967295"/>
          </p:nvPr>
        </p:nvSpPr>
        <p:spPr bwMode="auto">
          <a:xfrm>
            <a:off x="546379" y="1187099"/>
            <a:ext cx="828266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altLang="en-US" sz="2000" b="1" dirty="0">
                <a:solidFill>
                  <a:schemeClr val="tx1"/>
                </a:solidFill>
                <a:latin typeface="Arial" panose="020B0604020202020204" pitchFamily="34" charset="0"/>
              </a:rPr>
              <a:t>3</a:t>
            </a:r>
            <a:r>
              <a:rPr lang="en-US" altLang="en-US" sz="2000" b="1" dirty="0" smtClean="0">
                <a:solidFill>
                  <a:schemeClr val="tx1"/>
                </a:solidFill>
                <a:latin typeface="Arial" panose="020B0604020202020204" pitchFamily="34" charset="0"/>
              </a:rPr>
              <a:t>- Overflow </a:t>
            </a:r>
            <a:r>
              <a:rPr lang="en-US" altLang="en-US" sz="2000" b="1" dirty="0">
                <a:solidFill>
                  <a:schemeClr val="tx1"/>
                </a:solidFill>
                <a:latin typeface="Arial" panose="020B0604020202020204" pitchFamily="34" charset="0"/>
              </a:rPr>
              <a:t>Flag (O)</a:t>
            </a:r>
            <a:r>
              <a:rPr lang="en-US" altLang="en-US" sz="2000" dirty="0">
                <a:solidFill>
                  <a:schemeClr val="tx1"/>
                </a:solidFill>
                <a:latin typeface="Arial" panose="020B0604020202020204" pitchFamily="34" charset="0"/>
              </a:rPr>
              <a:t>: </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Indicates </a:t>
            </a:r>
            <a:r>
              <a:rPr lang="en-US" altLang="en-US" sz="2000" dirty="0">
                <a:solidFill>
                  <a:schemeClr val="tx1"/>
                </a:solidFill>
                <a:latin typeface="Arial" panose="020B0604020202020204" pitchFamily="34" charset="0"/>
              </a:rPr>
              <a:t>that an arithmetic overflow has occurred, meaning the </a:t>
            </a:r>
            <a:r>
              <a:rPr lang="en-US" altLang="en-US" sz="2000" dirty="0" smtClean="0">
                <a:solidFill>
                  <a:schemeClr val="tx1"/>
                </a:solidFill>
                <a:latin typeface="Arial" panose="020B0604020202020204" pitchFamily="34" charset="0"/>
              </a:rPr>
              <a:t>	result </a:t>
            </a:r>
            <a:r>
              <a:rPr lang="en-US" altLang="en-US" sz="2000" dirty="0">
                <a:solidFill>
                  <a:schemeClr val="tx1"/>
                </a:solidFill>
                <a:latin typeface="Arial" panose="020B0604020202020204" pitchFamily="34" charset="0"/>
              </a:rPr>
              <a:t>of an operation is too large to be represented in the </a:t>
            </a:r>
            <a:r>
              <a:rPr lang="en-US" altLang="en-US" sz="2000" dirty="0" smtClean="0">
                <a:solidFill>
                  <a:schemeClr val="tx1"/>
                </a:solidFill>
                <a:latin typeface="Arial" panose="020B0604020202020204" pitchFamily="34" charset="0"/>
              </a:rPr>
              <a:t>	available </a:t>
            </a:r>
            <a:r>
              <a:rPr lang="en-US" altLang="en-US" sz="2000" dirty="0">
                <a:solidFill>
                  <a:schemeClr val="tx1"/>
                </a:solidFill>
                <a:latin typeface="Arial" panose="020B0604020202020204" pitchFamily="34" charset="0"/>
              </a:rPr>
              <a:t>number of bits</a:t>
            </a:r>
            <a:r>
              <a:rPr lang="en-US" altLang="en-US" sz="2000" dirty="0" smtClean="0">
                <a:solidFill>
                  <a:schemeClr val="tx1"/>
                </a:solidFill>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Arial" panose="020B0604020202020204" pitchFamily="34" charset="0"/>
              </a:rPr>
              <a:t>4</a:t>
            </a:r>
            <a:r>
              <a:rPr lang="en-US" altLang="en-US" sz="2000" b="1" dirty="0" smtClean="0">
                <a:solidFill>
                  <a:schemeClr val="tx1"/>
                </a:solidFill>
                <a:latin typeface="Arial" panose="020B0604020202020204" pitchFamily="34" charset="0"/>
              </a:rPr>
              <a:t>- Negative </a:t>
            </a:r>
            <a:r>
              <a:rPr lang="en-US" altLang="en-US" sz="2000" b="1" dirty="0">
                <a:solidFill>
                  <a:schemeClr val="tx1"/>
                </a:solidFill>
                <a:latin typeface="Arial" panose="020B0604020202020204" pitchFamily="34" charset="0"/>
              </a:rPr>
              <a:t>Flag (N)</a:t>
            </a:r>
            <a:r>
              <a:rPr lang="en-US" altLang="en-US" sz="2000" dirty="0">
                <a:solidFill>
                  <a:schemeClr val="tx1"/>
                </a:solidFill>
                <a:latin typeface="Arial" panose="020B0604020202020204" pitchFamily="34" charset="0"/>
              </a:rPr>
              <a:t>: </a:t>
            </a:r>
            <a:endParaRPr lang="en-US" altLang="en-US" sz="2000" dirty="0" smtClean="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Set </a:t>
            </a:r>
            <a:r>
              <a:rPr lang="en-US" altLang="en-US" sz="2000" dirty="0">
                <a:solidFill>
                  <a:schemeClr val="tx1"/>
                </a:solidFill>
                <a:latin typeface="Arial" panose="020B0604020202020204" pitchFamily="34" charset="0"/>
              </a:rPr>
              <a:t>when the result of an operation is negative. This can help </a:t>
            </a:r>
            <a:r>
              <a:rPr lang="en-US" altLang="en-US" sz="2000" dirty="0" smtClean="0">
                <a:solidFill>
                  <a:schemeClr val="tx1"/>
                </a:solidFill>
                <a:latin typeface="Arial" panose="020B0604020202020204" pitchFamily="34" charset="0"/>
              </a:rPr>
              <a:t>	identify </a:t>
            </a:r>
            <a:r>
              <a:rPr lang="en-US" altLang="en-US" sz="2000" dirty="0">
                <a:solidFill>
                  <a:schemeClr val="tx1"/>
                </a:solidFill>
                <a:latin typeface="Arial" panose="020B0604020202020204" pitchFamily="34" charset="0"/>
              </a:rPr>
              <a:t>errors in signed arithmetic operations</a:t>
            </a:r>
            <a:r>
              <a:rPr lang="en-US" altLang="en-US" sz="2000" dirty="0" smtClean="0">
                <a:solidFill>
                  <a:schemeClr val="tx1"/>
                </a:solidFill>
                <a:latin typeface="Arial" panose="020B0604020202020204" pitchFamily="34" charset="0"/>
              </a:rPr>
              <a:t>.</a:t>
            </a: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275933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Flags</a:t>
            </a:r>
            <a:endParaRPr sz="3200" dirty="0"/>
          </a:p>
        </p:txBody>
      </p:sp>
      <p:sp>
        <p:nvSpPr>
          <p:cNvPr id="2" name="Text Placeholder 1"/>
          <p:cNvSpPr>
            <a:spLocks noGrp="1" noChangeArrowheads="1"/>
          </p:cNvSpPr>
          <p:nvPr>
            <p:ph type="body" idx="4294967295"/>
          </p:nvPr>
        </p:nvSpPr>
        <p:spPr bwMode="auto">
          <a:xfrm>
            <a:off x="546379" y="1071480"/>
            <a:ext cx="828266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altLang="en-US" sz="2000" b="1" dirty="0" smtClean="0">
                <a:solidFill>
                  <a:schemeClr val="tx1"/>
                </a:solidFill>
                <a:latin typeface="Arial" panose="020B0604020202020204" pitchFamily="34" charset="0"/>
              </a:rPr>
              <a:t>5- </a:t>
            </a:r>
            <a:r>
              <a:rPr lang="en-US" altLang="en-US" sz="2000" b="1" dirty="0">
                <a:solidFill>
                  <a:schemeClr val="tx1"/>
                </a:solidFill>
                <a:latin typeface="Arial" panose="020B0604020202020204" pitchFamily="34" charset="0"/>
              </a:rPr>
              <a:t>Parity Flag (P)</a:t>
            </a:r>
            <a:r>
              <a:rPr lang="en-US" altLang="en-US" sz="2000" dirty="0">
                <a:solidFill>
                  <a:schemeClr val="tx1"/>
                </a:solidFill>
                <a:latin typeface="Arial" panose="020B0604020202020204" pitchFamily="34" charset="0"/>
              </a:rPr>
              <a:t>: </a:t>
            </a:r>
            <a:endParaRPr lang="en-US" altLang="en-US" sz="2000" dirty="0" smtClean="0">
              <a:solidFill>
                <a:schemeClr val="tx1"/>
              </a:solidFill>
              <a:latin typeface="Arial" panose="020B0604020202020204" pitchFamily="34" charset="0"/>
            </a:endParaRPr>
          </a:p>
          <a:p>
            <a:pPr mar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Used </a:t>
            </a:r>
            <a:r>
              <a:rPr lang="en-US" altLang="en-US" sz="2000" dirty="0">
                <a:solidFill>
                  <a:schemeClr val="tx1"/>
                </a:solidFill>
                <a:latin typeface="Arial" panose="020B0604020202020204" pitchFamily="34" charset="0"/>
              </a:rPr>
              <a:t>to indicate whether the number of set bits in the result is </a:t>
            </a:r>
            <a:r>
              <a:rPr lang="en-US" altLang="en-US" sz="2000" dirty="0" smtClean="0">
                <a:solidFill>
                  <a:schemeClr val="tx1"/>
                </a:solidFill>
                <a:latin typeface="Arial" panose="020B0604020202020204" pitchFamily="34" charset="0"/>
              </a:rPr>
              <a:t>	even </a:t>
            </a:r>
            <a:r>
              <a:rPr lang="en-US" altLang="en-US" sz="2000" dirty="0">
                <a:solidFill>
                  <a:schemeClr val="tx1"/>
                </a:solidFill>
                <a:latin typeface="Arial" panose="020B0604020202020204" pitchFamily="34" charset="0"/>
              </a:rPr>
              <a:t>or odd, which can assist in error detection in certain </a:t>
            </a:r>
            <a:r>
              <a:rPr lang="en-US" altLang="en-US" sz="2000" dirty="0" smtClean="0">
                <a:solidFill>
                  <a:schemeClr val="tx1"/>
                </a:solidFill>
                <a:latin typeface="Arial" panose="020B0604020202020204" pitchFamily="34" charset="0"/>
              </a:rPr>
              <a:t>	contexts.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Arial" panose="020B0604020202020204" pitchFamily="34" charset="0"/>
            </a:endParaRPr>
          </a:p>
          <a:p>
            <a:pPr marL="0" lvl="0" indent="0" eaLnBrk="0" fontAlgn="base" hangingPunct="0">
              <a:spcBef>
                <a:spcPct val="0"/>
              </a:spcBef>
              <a:spcAft>
                <a:spcPct val="0"/>
              </a:spcAft>
              <a:buClrTx/>
              <a:buSzTx/>
              <a:buNone/>
            </a:pPr>
            <a:r>
              <a:rPr lang="en-US" altLang="en-US" sz="2000" b="1" dirty="0" smtClean="0">
                <a:solidFill>
                  <a:schemeClr val="tx1"/>
                </a:solidFill>
                <a:latin typeface="Arial" panose="020B0604020202020204" pitchFamily="34" charset="0"/>
              </a:rPr>
              <a:t>6- Signed </a:t>
            </a:r>
            <a:r>
              <a:rPr lang="en-US" altLang="en-US" sz="2000" b="1" dirty="0">
                <a:solidFill>
                  <a:schemeClr val="tx1"/>
                </a:solidFill>
                <a:latin typeface="Arial" panose="020B0604020202020204" pitchFamily="34" charset="0"/>
              </a:rPr>
              <a:t>Flag (N)</a:t>
            </a:r>
            <a:r>
              <a:rPr lang="en-US" altLang="en-US" sz="2000" dirty="0">
                <a:solidFill>
                  <a:schemeClr val="tx1"/>
                </a:solidFill>
                <a:latin typeface="Arial" panose="020B0604020202020204" pitchFamily="34" charset="0"/>
              </a:rPr>
              <a:t>: </a:t>
            </a:r>
            <a:endParaRPr lang="en-US" altLang="en-US" sz="2000" dirty="0" smtClean="0">
              <a:solidFill>
                <a:schemeClr val="tx1"/>
              </a:solidFill>
              <a:latin typeface="Arial" panose="020B0604020202020204" pitchFamily="34" charset="0"/>
            </a:endParaRPr>
          </a:p>
          <a:p>
            <a:pPr marL="0" indent="0" eaLnBrk="0" fontAlgn="base" hangingPunct="0">
              <a:spcBef>
                <a:spcPct val="0"/>
              </a:spcBef>
              <a:spcAft>
                <a:spcPct val="0"/>
              </a:spcAft>
              <a:buClrTx/>
              <a:buSzTx/>
              <a:buNone/>
            </a:pPr>
            <a:r>
              <a:rPr lang="en-US" altLang="en-US" sz="2000" dirty="0" smtClean="0">
                <a:solidFill>
                  <a:schemeClr val="tx1"/>
                </a:solidFill>
                <a:latin typeface="Arial" panose="020B0604020202020204" pitchFamily="34" charset="0"/>
              </a:rPr>
              <a:t>	Similar </a:t>
            </a:r>
            <a:r>
              <a:rPr lang="en-US" altLang="en-US" sz="2000" dirty="0">
                <a:solidFill>
                  <a:schemeClr val="tx1"/>
                </a:solidFill>
                <a:latin typeface="Arial" panose="020B0604020202020204" pitchFamily="34" charset="0"/>
              </a:rPr>
              <a:t>to the negative flag, this indicates the sign of the result, </a:t>
            </a:r>
            <a:r>
              <a:rPr lang="en-US" altLang="en-US" sz="2000" dirty="0" smtClean="0">
                <a:solidFill>
                  <a:schemeClr val="tx1"/>
                </a:solidFill>
                <a:latin typeface="Arial" panose="020B0604020202020204" pitchFamily="34" charset="0"/>
              </a:rPr>
              <a:t>	which </a:t>
            </a:r>
            <a:r>
              <a:rPr lang="en-US" altLang="en-US" sz="2000" dirty="0">
                <a:solidFill>
                  <a:schemeClr val="tx1"/>
                </a:solidFill>
                <a:latin typeface="Arial" panose="020B0604020202020204" pitchFamily="34" charset="0"/>
              </a:rPr>
              <a:t>can be useful for signed number </a:t>
            </a:r>
            <a:r>
              <a:rPr lang="en-US" altLang="en-US" sz="2000" dirty="0" smtClean="0">
                <a:solidFill>
                  <a:schemeClr val="tx1"/>
                </a:solidFill>
                <a:latin typeface="Arial" panose="020B0604020202020204" pitchFamily="34" charset="0"/>
              </a:rPr>
              <a:t>operations</a:t>
            </a:r>
            <a:r>
              <a:rPr lang="en-US" altLang="en-US" sz="2000" dirty="0">
                <a:solidFill>
                  <a:schemeClr val="tx1"/>
                </a:solidFill>
                <a:latin typeface="Arial" panose="020B0604020202020204" pitchFamily="34" charset="0"/>
              </a:rPr>
              <a:t>.</a:t>
            </a:r>
          </a:p>
        </p:txBody>
      </p:sp>
    </p:spTree>
    <p:extLst>
      <p:ext uri="{BB962C8B-B14F-4D97-AF65-F5344CB8AC3E}">
        <p14:creationId xmlns:p14="http://schemas.microsoft.com/office/powerpoint/2010/main" val="1079402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lvl="0"/>
            <a:r>
              <a:rPr lang="en-US" sz="3200" dirty="0"/>
              <a:t>P</a:t>
            </a:r>
            <a:r>
              <a:rPr lang="en-US" sz="3200" dirty="0" smtClean="0"/>
              <a:t>ractical</a:t>
            </a:r>
            <a:endParaRPr sz="3200" dirty="0"/>
          </a:p>
        </p:txBody>
      </p:sp>
      <p:pic>
        <p:nvPicPr>
          <p:cNvPr id="3" name="Picture 2"/>
          <p:cNvPicPr>
            <a:picLocks noChangeAspect="1"/>
          </p:cNvPicPr>
          <p:nvPr/>
        </p:nvPicPr>
        <p:blipFill>
          <a:blip r:embed="rId3"/>
          <a:stretch>
            <a:fillRect/>
          </a:stretch>
        </p:blipFill>
        <p:spPr>
          <a:xfrm rot="16200000">
            <a:off x="5170504" y="549453"/>
            <a:ext cx="2830754" cy="3774339"/>
          </a:xfrm>
          <a:prstGeom prst="rect">
            <a:avLst/>
          </a:prstGeom>
        </p:spPr>
      </p:pic>
      <p:sp>
        <p:nvSpPr>
          <p:cNvPr id="5" name="Google Shape;470;p46"/>
          <p:cNvSpPr txBox="1">
            <a:spLocks/>
          </p:cNvSpPr>
          <p:nvPr/>
        </p:nvSpPr>
        <p:spPr>
          <a:xfrm>
            <a:off x="5390603" y="3929560"/>
            <a:ext cx="29133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1pPr>
            <a:lvl2pPr marR="0" lvl="1"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2pPr>
            <a:lvl3pPr marR="0" lvl="2"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3pPr>
            <a:lvl4pPr marR="0" lvl="3"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4pPr>
            <a:lvl5pPr marR="0" lvl="4"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5pPr>
            <a:lvl6pPr marR="0" lvl="5"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6pPr>
            <a:lvl7pPr marR="0" lvl="6"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7pPr>
            <a:lvl8pPr marR="0" lvl="7"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8pPr>
            <a:lvl9pPr marR="0" lvl="8"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9pPr>
          </a:lstStyle>
          <a:p>
            <a:r>
              <a:rPr lang="en-US" sz="1600" b="0" dirty="0" smtClean="0">
                <a:latin typeface="+mj-lt"/>
              </a:rPr>
              <a:t>And operation Zero Flag</a:t>
            </a:r>
            <a:endParaRPr lang="en-US" sz="1600" b="0" dirty="0">
              <a:latin typeface="+mj-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79" y="1021244"/>
            <a:ext cx="4042936" cy="2830755"/>
          </a:xfrm>
          <a:prstGeom prst="rect">
            <a:avLst/>
          </a:prstGeom>
        </p:spPr>
      </p:pic>
      <p:sp>
        <p:nvSpPr>
          <p:cNvPr id="7" name="Google Shape;470;p46"/>
          <p:cNvSpPr txBox="1">
            <a:spLocks/>
          </p:cNvSpPr>
          <p:nvPr/>
        </p:nvSpPr>
        <p:spPr>
          <a:xfrm>
            <a:off x="779934" y="3929560"/>
            <a:ext cx="35758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1pPr>
            <a:lvl2pPr marR="0" lvl="1"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2pPr>
            <a:lvl3pPr marR="0" lvl="2"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3pPr>
            <a:lvl4pPr marR="0" lvl="3"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4pPr>
            <a:lvl5pPr marR="0" lvl="4"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5pPr>
            <a:lvl6pPr marR="0" lvl="5"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6pPr>
            <a:lvl7pPr marR="0" lvl="6"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7pPr>
            <a:lvl8pPr marR="0" lvl="7"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8pPr>
            <a:lvl9pPr marR="0" lvl="8"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9pPr>
          </a:lstStyle>
          <a:p>
            <a:r>
              <a:rPr lang="en-US" sz="1600" b="0" dirty="0" smtClean="0">
                <a:latin typeface="+mj-lt"/>
              </a:rPr>
              <a:t>Multiplication operation overflow Flag</a:t>
            </a:r>
            <a:endParaRPr lang="en-US" sz="1600" b="0" dirty="0">
              <a:latin typeface="+mj-lt"/>
            </a:endParaRPr>
          </a:p>
        </p:txBody>
      </p:sp>
    </p:spTree>
    <p:extLst>
      <p:ext uri="{BB962C8B-B14F-4D97-AF65-F5344CB8AC3E}">
        <p14:creationId xmlns:p14="http://schemas.microsoft.com/office/powerpoint/2010/main" val="3297872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6"/>
          <p:cNvSpPr txBox="1">
            <a:spLocks noGrp="1"/>
          </p:cNvSpPr>
          <p:nvPr>
            <p:ph type="body" idx="4294967295"/>
          </p:nvPr>
        </p:nvSpPr>
        <p:spPr>
          <a:xfrm>
            <a:off x="438379" y="891646"/>
            <a:ext cx="7704000" cy="3388200"/>
          </a:xfrm>
          <a:prstGeom prst="rect">
            <a:avLst/>
          </a:prstGeom>
        </p:spPr>
        <p:txBody>
          <a:bodyPr spcFirstLastPara="1" wrap="square" lIns="91425" tIns="91425" rIns="91425" bIns="91425" anchor="t" anchorCtr="0">
            <a:noAutofit/>
          </a:bodyPr>
          <a:lstStyle/>
          <a:p>
            <a:pPr marL="152400" indent="0">
              <a:buNone/>
            </a:pPr>
            <a:r>
              <a:rPr lang="en-US" sz="2000" dirty="0"/>
              <a:t>The ALU is a vital component that performs both arithmetic and logical operations on binary data. It is at the heart of computation in most digital systems, enabling a wide range of tasks. By providing operations such as addition, subtraction, logical comparison, and shifting, it plays an indispensable role in everything from basic computing to advanced algorithm processing. The output bit width and the operations available in the ALU are critical factors that impact performance, flexibility, and the overall capability of a computing system</a:t>
            </a:r>
            <a:r>
              <a:rPr lang="en-US" sz="2000" dirty="0" smtClean="0"/>
              <a:t>.</a:t>
            </a:r>
          </a:p>
          <a:p>
            <a:pPr marL="152400" indent="0">
              <a:buNone/>
            </a:pPr>
            <a:endParaRPr lang="en-US" sz="1800" dirty="0" smtClean="0"/>
          </a:p>
          <a:p>
            <a:pPr marL="152400" indent="0">
              <a:buNone/>
            </a:pPr>
            <a:endParaRPr lang="en-US" sz="400" b="1" dirty="0" smtClean="0"/>
          </a:p>
          <a:p>
            <a:pPr marL="152400" indent="0">
              <a:buNone/>
            </a:pPr>
            <a:r>
              <a:rPr lang="en-US" sz="2000" b="1" dirty="0" smtClean="0"/>
              <a:t>Future </a:t>
            </a:r>
            <a:r>
              <a:rPr lang="en-US" sz="2000" b="1" dirty="0"/>
              <a:t>Trends</a:t>
            </a:r>
            <a:r>
              <a:rPr lang="en-US" sz="2000" dirty="0"/>
              <a:t>: Explore advancements in ALU design for emerging technologies, like quantum computing and AI.</a:t>
            </a:r>
          </a:p>
        </p:txBody>
      </p:sp>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a:t>
            </a:r>
            <a:r>
              <a:rPr lang="en" sz="3200" dirty="0" smtClean="0"/>
              <a:t>onclusion</a:t>
            </a:r>
            <a:endParaRPr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subTitle" idx="1"/>
          </p:nvPr>
        </p:nvSpPr>
        <p:spPr>
          <a:xfrm>
            <a:off x="1595600" y="1106961"/>
            <a:ext cx="2532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154" name="Google Shape;154;p27"/>
          <p:cNvSpPr txBox="1">
            <a:spLocks noGrp="1"/>
          </p:cNvSpPr>
          <p:nvPr>
            <p:ph type="subTitle" idx="13"/>
          </p:nvPr>
        </p:nvSpPr>
        <p:spPr>
          <a:xfrm>
            <a:off x="1588825" y="2694375"/>
            <a:ext cx="2532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Flags</a:t>
            </a:r>
            <a:endParaRPr dirty="0"/>
          </a:p>
        </p:txBody>
      </p:sp>
      <p:sp>
        <p:nvSpPr>
          <p:cNvPr id="155" name="Google Shape;1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6" name="Google Shape;156;p27"/>
          <p:cNvSpPr txBox="1">
            <a:spLocks noGrp="1"/>
          </p:cNvSpPr>
          <p:nvPr>
            <p:ph type="title" idx="2"/>
          </p:nvPr>
        </p:nvSpPr>
        <p:spPr>
          <a:xfrm>
            <a:off x="860900" y="1106969"/>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57" name="Google Shape;157;p27"/>
          <p:cNvSpPr txBox="1">
            <a:spLocks noGrp="1"/>
          </p:cNvSpPr>
          <p:nvPr>
            <p:ph type="title" idx="3"/>
          </p:nvPr>
        </p:nvSpPr>
        <p:spPr>
          <a:xfrm>
            <a:off x="854125" y="2694366"/>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58" name="Google Shape;158;p27"/>
          <p:cNvSpPr txBox="1">
            <a:spLocks noGrp="1"/>
          </p:cNvSpPr>
          <p:nvPr>
            <p:ph type="title" idx="4"/>
          </p:nvPr>
        </p:nvSpPr>
        <p:spPr>
          <a:xfrm>
            <a:off x="854125" y="1640369"/>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59" name="Google Shape;159;p27"/>
          <p:cNvSpPr txBox="1">
            <a:spLocks noGrp="1"/>
          </p:cNvSpPr>
          <p:nvPr>
            <p:ph type="title" idx="5"/>
          </p:nvPr>
        </p:nvSpPr>
        <p:spPr>
          <a:xfrm>
            <a:off x="847350" y="3227766"/>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60" name="Google Shape;160;p27"/>
          <p:cNvSpPr txBox="1">
            <a:spLocks noGrp="1"/>
          </p:cNvSpPr>
          <p:nvPr>
            <p:ph type="title" idx="6"/>
          </p:nvPr>
        </p:nvSpPr>
        <p:spPr>
          <a:xfrm>
            <a:off x="854125" y="2173769"/>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61" name="Google Shape;161;p27"/>
          <p:cNvSpPr txBox="1">
            <a:spLocks noGrp="1"/>
          </p:cNvSpPr>
          <p:nvPr>
            <p:ph type="title" idx="7"/>
          </p:nvPr>
        </p:nvSpPr>
        <p:spPr>
          <a:xfrm>
            <a:off x="847350" y="3761166"/>
            <a:ext cx="7347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62" name="Google Shape;162;p27"/>
          <p:cNvSpPr txBox="1">
            <a:spLocks noGrp="1"/>
          </p:cNvSpPr>
          <p:nvPr>
            <p:ph type="subTitle" idx="8"/>
          </p:nvPr>
        </p:nvSpPr>
        <p:spPr>
          <a:xfrm>
            <a:off x="1588825" y="1640361"/>
            <a:ext cx="2532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Basic ALU</a:t>
            </a:r>
            <a:endParaRPr dirty="0"/>
          </a:p>
        </p:txBody>
      </p:sp>
      <p:sp>
        <p:nvSpPr>
          <p:cNvPr id="163" name="Google Shape;163;p27"/>
          <p:cNvSpPr txBox="1">
            <a:spLocks noGrp="1"/>
          </p:cNvSpPr>
          <p:nvPr>
            <p:ph type="subTitle" idx="9"/>
          </p:nvPr>
        </p:nvSpPr>
        <p:spPr>
          <a:xfrm>
            <a:off x="1588825" y="2173761"/>
            <a:ext cx="2532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Complex ALU</a:t>
            </a:r>
            <a:endParaRPr dirty="0"/>
          </a:p>
        </p:txBody>
      </p:sp>
      <p:sp>
        <p:nvSpPr>
          <p:cNvPr id="164" name="Google Shape;164;p27"/>
          <p:cNvSpPr txBox="1">
            <a:spLocks noGrp="1"/>
          </p:cNvSpPr>
          <p:nvPr>
            <p:ph type="subTitle" idx="14"/>
          </p:nvPr>
        </p:nvSpPr>
        <p:spPr>
          <a:xfrm>
            <a:off x="1582050" y="3365774"/>
            <a:ext cx="2532000" cy="457200"/>
          </a:xfrm>
          <a:prstGeom prst="rect">
            <a:avLst/>
          </a:prstGeom>
        </p:spPr>
        <p:txBody>
          <a:bodyPr spcFirstLastPara="1" wrap="square" lIns="91425" tIns="91425" rIns="91425" bIns="91425" anchor="ctr" anchorCtr="0">
            <a:noAutofit/>
          </a:bodyPr>
          <a:lstStyle/>
          <a:p>
            <a:pPr marL="0" indent="0"/>
            <a:r>
              <a:rPr lang="en-US" dirty="0" smtClean="0"/>
              <a:t>Practical</a:t>
            </a:r>
            <a:endParaRPr lang="en-US" dirty="0"/>
          </a:p>
          <a:p>
            <a:pPr marL="0" lvl="0" indent="0" algn="l" rtl="0">
              <a:spcBef>
                <a:spcPts val="0"/>
              </a:spcBef>
              <a:spcAft>
                <a:spcPts val="0"/>
              </a:spcAft>
              <a:buNone/>
            </a:pPr>
            <a:endParaRPr dirty="0"/>
          </a:p>
        </p:txBody>
      </p:sp>
      <p:sp>
        <p:nvSpPr>
          <p:cNvPr id="165" name="Google Shape;165;p27"/>
          <p:cNvSpPr txBox="1">
            <a:spLocks noGrp="1"/>
          </p:cNvSpPr>
          <p:nvPr>
            <p:ph type="subTitle" idx="15"/>
          </p:nvPr>
        </p:nvSpPr>
        <p:spPr>
          <a:xfrm>
            <a:off x="1582050" y="3761175"/>
            <a:ext cx="2532000" cy="457200"/>
          </a:xfrm>
          <a:prstGeom prst="rect">
            <a:avLst/>
          </a:prstGeom>
        </p:spPr>
        <p:txBody>
          <a:bodyPr spcFirstLastPara="1" wrap="square" lIns="91425" tIns="91425" rIns="91425" bIns="91425" anchor="ctr" anchorCtr="0">
            <a:noAutofit/>
          </a:bodyPr>
          <a:lstStyle/>
          <a:p>
            <a:pPr marL="0" indent="0"/>
            <a:r>
              <a:rPr lang="en-US" dirty="0" smtClean="0"/>
              <a:t>Conclusion</a:t>
            </a:r>
            <a:endParaRPr lang="en-US" dirty="0"/>
          </a:p>
        </p:txBody>
      </p:sp>
      <p:pic>
        <p:nvPicPr>
          <p:cNvPr id="166" name="Google Shape;166;p27"/>
          <p:cNvPicPr preferRelativeResize="0"/>
          <p:nvPr/>
        </p:nvPicPr>
        <p:blipFill>
          <a:blip r:embed="rId3">
            <a:alphaModFix/>
          </a:blip>
          <a:stretch>
            <a:fillRect/>
          </a:stretch>
        </p:blipFill>
        <p:spPr>
          <a:xfrm>
            <a:off x="4870385" y="1722781"/>
            <a:ext cx="3484180" cy="1828800"/>
          </a:xfrm>
          <a:prstGeom prst="rect">
            <a:avLst/>
          </a:prstGeom>
          <a:noFill/>
          <a:ln>
            <a:noFill/>
          </a:ln>
        </p:spPr>
      </p:pic>
      <p:pic>
        <p:nvPicPr>
          <p:cNvPr id="167" name="Google Shape;167;p27"/>
          <p:cNvPicPr preferRelativeResize="0"/>
          <p:nvPr/>
        </p:nvPicPr>
        <p:blipFill>
          <a:blip r:embed="rId4">
            <a:alphaModFix/>
          </a:blip>
          <a:stretch>
            <a:fillRect/>
          </a:stretch>
        </p:blipFill>
        <p:spPr>
          <a:xfrm>
            <a:off x="6867767" y="1106961"/>
            <a:ext cx="1457071" cy="1408175"/>
          </a:xfrm>
          <a:prstGeom prst="rect">
            <a:avLst/>
          </a:prstGeom>
          <a:noFill/>
          <a:ln>
            <a:noFill/>
          </a:ln>
        </p:spPr>
      </p:pic>
      <p:pic>
        <p:nvPicPr>
          <p:cNvPr id="168" name="Google Shape;168;p27"/>
          <p:cNvPicPr preferRelativeResize="0"/>
          <p:nvPr/>
        </p:nvPicPr>
        <p:blipFill>
          <a:blip r:embed="rId5">
            <a:alphaModFix/>
          </a:blip>
          <a:stretch>
            <a:fillRect/>
          </a:stretch>
        </p:blipFill>
        <p:spPr>
          <a:xfrm rot="5400000">
            <a:off x="4678534" y="1966100"/>
            <a:ext cx="997458" cy="1408176"/>
          </a:xfrm>
          <a:prstGeom prst="rect">
            <a:avLst/>
          </a:prstGeom>
          <a:noFill/>
          <a:ln>
            <a:noFill/>
          </a:ln>
        </p:spPr>
      </p:pic>
      <p:pic>
        <p:nvPicPr>
          <p:cNvPr id="169" name="Google Shape;169;p27"/>
          <p:cNvPicPr preferRelativeResize="0"/>
          <p:nvPr/>
        </p:nvPicPr>
        <p:blipFill>
          <a:blip r:embed="rId6">
            <a:alphaModFix/>
          </a:blip>
          <a:stretch>
            <a:fillRect/>
          </a:stretch>
        </p:blipFill>
        <p:spPr>
          <a:xfrm>
            <a:off x="7640978" y="3311950"/>
            <a:ext cx="922020" cy="914401"/>
          </a:xfrm>
          <a:prstGeom prst="rect">
            <a:avLst/>
          </a:prstGeom>
          <a:noFill/>
          <a:ln>
            <a:noFill/>
          </a:ln>
        </p:spPr>
      </p:pic>
      <p:sp>
        <p:nvSpPr>
          <p:cNvPr id="19" name="Google Shape;159;p27"/>
          <p:cNvSpPr txBox="1">
            <a:spLocks/>
          </p:cNvSpPr>
          <p:nvPr/>
        </p:nvSpPr>
        <p:spPr>
          <a:xfrm>
            <a:off x="847350" y="4294544"/>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inker"/>
              <a:buNone/>
              <a:defRPr sz="3000" b="1" i="0" u="none" strike="noStrike" cap="none">
                <a:solidFill>
                  <a:schemeClr val="accent2"/>
                </a:solidFill>
                <a:latin typeface="Blinker"/>
                <a:ea typeface="Blinker"/>
                <a:cs typeface="Blinker"/>
                <a:sym typeface="Blinker"/>
              </a:defRPr>
            </a:lvl1pPr>
            <a:lvl2pPr marR="0" lvl="1"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2pPr>
            <a:lvl3pPr marR="0" lvl="2"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3pPr>
            <a:lvl4pPr marR="0" lvl="3"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4pPr>
            <a:lvl5pPr marR="0" lvl="4"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5pPr>
            <a:lvl6pPr marR="0" lvl="5"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6pPr>
            <a:lvl7pPr marR="0" lvl="6"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7pPr>
            <a:lvl8pPr marR="0" lvl="7"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8pPr>
            <a:lvl9pPr marR="0" lvl="8" algn="l" rtl="0">
              <a:lnSpc>
                <a:spcPct val="100000"/>
              </a:lnSpc>
              <a:spcBef>
                <a:spcPts val="0"/>
              </a:spcBef>
              <a:spcAft>
                <a:spcPts val="0"/>
              </a:spcAft>
              <a:buClr>
                <a:schemeClr val="dk1"/>
              </a:buClr>
              <a:buSzPts val="3000"/>
              <a:buFont typeface="Blinker"/>
              <a:buNone/>
              <a:defRPr sz="3000" b="1" i="0" u="none" strike="noStrike" cap="none">
                <a:solidFill>
                  <a:schemeClr val="dk1"/>
                </a:solidFill>
                <a:latin typeface="Blinker"/>
                <a:ea typeface="Blinker"/>
                <a:cs typeface="Blinker"/>
                <a:sym typeface="Blinker"/>
              </a:defRPr>
            </a:lvl9pPr>
          </a:lstStyle>
          <a:p>
            <a:r>
              <a:rPr lang="en" dirty="0" smtClean="0"/>
              <a:t>07</a:t>
            </a:r>
            <a:endParaRPr lang="en" dirty="0"/>
          </a:p>
        </p:txBody>
      </p:sp>
      <p:sp>
        <p:nvSpPr>
          <p:cNvPr id="20" name="Google Shape;164;p27"/>
          <p:cNvSpPr txBox="1">
            <a:spLocks/>
          </p:cNvSpPr>
          <p:nvPr/>
        </p:nvSpPr>
        <p:spPr>
          <a:xfrm>
            <a:off x="1582050" y="4294544"/>
            <a:ext cx="2532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Blinker"/>
                <a:ea typeface="Blinker"/>
                <a:cs typeface="Blinker"/>
                <a:sym typeface="Blinker"/>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 dirty="0"/>
              <a:t>Resources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6"/>
          <p:cNvSpPr txBox="1">
            <a:spLocks noGrp="1"/>
          </p:cNvSpPr>
          <p:nvPr>
            <p:ph type="body" idx="4294967295"/>
          </p:nvPr>
        </p:nvSpPr>
        <p:spPr>
          <a:xfrm>
            <a:off x="704760" y="1135486"/>
            <a:ext cx="7704000" cy="3388200"/>
          </a:xfrm>
          <a:prstGeom prst="rect">
            <a:avLst/>
          </a:prstGeom>
        </p:spPr>
        <p:txBody>
          <a:bodyPr spcFirstLastPara="1" wrap="square" lIns="91425" tIns="91425" rIns="91425" bIns="91425" anchor="t" anchorCtr="0">
            <a:noAutofit/>
          </a:bodyPr>
          <a:lstStyle/>
          <a:p>
            <a:r>
              <a:rPr lang="en-US" sz="1600" dirty="0">
                <a:hlinkClick r:id="rId3"/>
              </a:rPr>
              <a:t>https://www.geeksforgeeks.org/types-of-architecture-based-on-input-to-alu</a:t>
            </a:r>
            <a:r>
              <a:rPr lang="en-US" sz="1600" dirty="0" smtClean="0">
                <a:hlinkClick r:id="rId3"/>
              </a:rPr>
              <a:t>/</a:t>
            </a:r>
            <a:endParaRPr lang="en-US" sz="1600" dirty="0" smtClean="0"/>
          </a:p>
          <a:p>
            <a:r>
              <a:rPr lang="en-US" sz="1600" dirty="0" smtClean="0"/>
              <a:t>Computer </a:t>
            </a:r>
            <a:r>
              <a:rPr lang="en-US" sz="1600" dirty="0"/>
              <a:t>Systems Architecture - Morris </a:t>
            </a:r>
            <a:r>
              <a:rPr lang="en-US" sz="1600" dirty="0" smtClean="0"/>
              <a:t>Mano section 4-7 Athematic logic shift</a:t>
            </a:r>
          </a:p>
          <a:p>
            <a:r>
              <a:rPr lang="en-US" sz="1600" dirty="0"/>
              <a:t>Computer Organization and Design RISC-V edition - David A. </a:t>
            </a:r>
            <a:r>
              <a:rPr lang="en-US" sz="1600" dirty="0" smtClean="0"/>
              <a:t>Patterson chapter 3</a:t>
            </a:r>
          </a:p>
          <a:p>
            <a:r>
              <a:rPr lang="en-US" sz="1600" dirty="0">
                <a:hlinkClick r:id="rId4"/>
              </a:rPr>
              <a:t>https://</a:t>
            </a:r>
            <a:r>
              <a:rPr lang="en-US" sz="1600" dirty="0" smtClean="0">
                <a:hlinkClick r:id="rId4"/>
              </a:rPr>
              <a:t>www.researchgate.net/publication/377737488_The_Mechanism_of_The_Arithmetic_Logic_Unit</a:t>
            </a:r>
            <a:endParaRPr lang="en-US" sz="1600" dirty="0" smtClean="0"/>
          </a:p>
          <a:p>
            <a:r>
              <a:rPr lang="en-US" sz="1600" dirty="0">
                <a:hlinkClick r:id="rId5"/>
              </a:rPr>
              <a:t>https://</a:t>
            </a:r>
            <a:r>
              <a:rPr lang="en-US" sz="1600" dirty="0" smtClean="0">
                <a:hlinkClick r:id="rId5"/>
              </a:rPr>
              <a:t>www.researchgate.net/publication/319277334_Design_and_implementation_of_arithmetic_and_logic_unit_ALU_using_novel_reversible_gates_in_quantum_cellular_automata</a:t>
            </a:r>
            <a:endParaRPr lang="en-US" sz="1600" dirty="0" smtClean="0"/>
          </a:p>
          <a:p>
            <a:r>
              <a:rPr lang="en-US" sz="1600" dirty="0">
                <a:hlinkClick r:id="rId6"/>
              </a:rPr>
              <a:t>https://</a:t>
            </a:r>
            <a:r>
              <a:rPr lang="en-US" sz="1600" dirty="0" smtClean="0">
                <a:hlinkClick r:id="rId6"/>
              </a:rPr>
              <a:t>ieeexplore.ieee.org/xpl/conhome/6902668/proceeding</a:t>
            </a:r>
            <a:endParaRPr lang="ar-EG" sz="1600" dirty="0" smtClean="0"/>
          </a:p>
          <a:p>
            <a:r>
              <a:rPr lang="en-US" sz="1600" dirty="0">
                <a:hlinkClick r:id="rId7"/>
              </a:rPr>
              <a:t>https://</a:t>
            </a:r>
            <a:r>
              <a:rPr lang="en-US" sz="1600" dirty="0" smtClean="0">
                <a:hlinkClick r:id="rId7"/>
              </a:rPr>
              <a:t>ieeexplore.ieee.org/abstract/document/8014578</a:t>
            </a:r>
            <a:endParaRPr lang="ar-EG" sz="1600" dirty="0" smtClean="0"/>
          </a:p>
          <a:p>
            <a:pPr marL="152400" indent="0">
              <a:buNone/>
            </a:pPr>
            <a:endParaRPr lang="en-US" sz="1600" dirty="0"/>
          </a:p>
        </p:txBody>
      </p:sp>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Resources</a:t>
            </a:r>
            <a:endParaRPr sz="3200" dirty="0"/>
          </a:p>
        </p:txBody>
      </p:sp>
    </p:spTree>
    <p:extLst>
      <p:ext uri="{BB962C8B-B14F-4D97-AF65-F5344CB8AC3E}">
        <p14:creationId xmlns:p14="http://schemas.microsoft.com/office/powerpoint/2010/main" val="3692680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4"/>
          <p:cNvSpPr txBox="1">
            <a:spLocks noGrp="1"/>
          </p:cNvSpPr>
          <p:nvPr>
            <p:ph type="title"/>
          </p:nvPr>
        </p:nvSpPr>
        <p:spPr>
          <a:xfrm>
            <a:off x="2209355" y="1232375"/>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433" name="Google Shape;433;p44"/>
          <p:cNvSpPr txBox="1">
            <a:spLocks noGrp="1"/>
          </p:cNvSpPr>
          <p:nvPr>
            <p:ph type="subTitle" idx="1"/>
          </p:nvPr>
        </p:nvSpPr>
        <p:spPr>
          <a:xfrm>
            <a:off x="2209355" y="2492818"/>
            <a:ext cx="44481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Do you have any questions</a:t>
            </a:r>
            <a:r>
              <a:rPr lang="en" sz="3200" b="1" dirty="0" smtClean="0"/>
              <a:t>?</a:t>
            </a:r>
            <a:endParaRPr sz="3200" b="1" dirty="0"/>
          </a:p>
        </p:txBody>
      </p:sp>
      <p:pic>
        <p:nvPicPr>
          <p:cNvPr id="450" name="Google Shape;450;p44"/>
          <p:cNvPicPr preferRelativeResize="0"/>
          <p:nvPr/>
        </p:nvPicPr>
        <p:blipFill>
          <a:blip r:embed="rId3">
            <a:alphaModFix/>
          </a:blip>
          <a:stretch>
            <a:fillRect/>
          </a:stretch>
        </p:blipFill>
        <p:spPr>
          <a:xfrm>
            <a:off x="145865" y="539988"/>
            <a:ext cx="935182" cy="1371599"/>
          </a:xfrm>
          <a:prstGeom prst="rect">
            <a:avLst/>
          </a:prstGeom>
          <a:noFill/>
          <a:ln>
            <a:noFill/>
          </a:ln>
        </p:spPr>
      </p:pic>
      <p:pic>
        <p:nvPicPr>
          <p:cNvPr id="451" name="Google Shape;451;p44"/>
          <p:cNvPicPr preferRelativeResize="0"/>
          <p:nvPr/>
        </p:nvPicPr>
        <p:blipFill>
          <a:blip r:embed="rId4">
            <a:alphaModFix/>
          </a:blip>
          <a:stretch>
            <a:fillRect/>
          </a:stretch>
        </p:blipFill>
        <p:spPr>
          <a:xfrm>
            <a:off x="8078724" y="3323850"/>
            <a:ext cx="905959" cy="1280161"/>
          </a:xfrm>
          <a:prstGeom prst="rect">
            <a:avLst/>
          </a:prstGeom>
          <a:noFill/>
          <a:ln>
            <a:noFill/>
          </a:ln>
        </p:spPr>
      </p:pic>
      <p:pic>
        <p:nvPicPr>
          <p:cNvPr id="452" name="Google Shape;452;p44"/>
          <p:cNvPicPr preferRelativeResize="0"/>
          <p:nvPr/>
        </p:nvPicPr>
        <p:blipFill>
          <a:blip r:embed="rId5">
            <a:alphaModFix/>
          </a:blip>
          <a:stretch>
            <a:fillRect/>
          </a:stretch>
        </p:blipFill>
        <p:spPr>
          <a:xfrm>
            <a:off x="7291292" y="559825"/>
            <a:ext cx="1139482" cy="1097280"/>
          </a:xfrm>
          <a:prstGeom prst="rect">
            <a:avLst/>
          </a:prstGeom>
          <a:noFill/>
          <a:ln>
            <a:noFill/>
          </a:ln>
        </p:spPr>
      </p:pic>
      <p:pic>
        <p:nvPicPr>
          <p:cNvPr id="453" name="Google Shape;453;p44"/>
          <p:cNvPicPr preferRelativeResize="0"/>
          <p:nvPr/>
        </p:nvPicPr>
        <p:blipFill>
          <a:blip r:embed="rId6">
            <a:alphaModFix/>
          </a:blip>
          <a:stretch>
            <a:fillRect/>
          </a:stretch>
        </p:blipFill>
        <p:spPr>
          <a:xfrm flipH="1">
            <a:off x="713218" y="3471200"/>
            <a:ext cx="1124772" cy="1132812"/>
          </a:xfrm>
          <a:prstGeom prst="rect">
            <a:avLst/>
          </a:prstGeom>
          <a:noFill/>
          <a:ln>
            <a:noFill/>
          </a:ln>
        </p:spPr>
      </p:pic>
      <p:pic>
        <p:nvPicPr>
          <p:cNvPr id="2" name="Picture 1"/>
          <p:cNvPicPr>
            <a:picLocks noChangeAspect="1"/>
          </p:cNvPicPr>
          <p:nvPr/>
        </p:nvPicPr>
        <p:blipFill>
          <a:blip r:embed="rId7"/>
          <a:stretch>
            <a:fillRect/>
          </a:stretch>
        </p:blipFill>
        <p:spPr>
          <a:xfrm>
            <a:off x="2708564" y="3590218"/>
            <a:ext cx="3738456" cy="53843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Titels</a:t>
            </a:r>
            <a:endParaRPr dirty="0"/>
          </a:p>
        </p:txBody>
      </p:sp>
      <p:sp>
        <p:nvSpPr>
          <p:cNvPr id="288" name="Google Shape;288;p33"/>
          <p:cNvSpPr txBox="1">
            <a:spLocks noGrp="1"/>
          </p:cNvSpPr>
          <p:nvPr>
            <p:ph type="subTitle" idx="1"/>
          </p:nvPr>
        </p:nvSpPr>
        <p:spPr>
          <a:xfrm>
            <a:off x="1562400" y="1833020"/>
            <a:ext cx="3002400" cy="914400"/>
          </a:xfrm>
          <a:prstGeom prst="rect">
            <a:avLst/>
          </a:prstGeom>
        </p:spPr>
        <p:txBody>
          <a:bodyPr spcFirstLastPara="1" wrap="square" lIns="91425" tIns="91425" rIns="91425" bIns="91425" anchor="t" anchorCtr="0">
            <a:noAutofit/>
          </a:bodyPr>
          <a:lstStyle/>
          <a:p>
            <a:pPr marL="0" lvl="0" indent="0"/>
            <a:r>
              <a:rPr lang="en" sz="1400" dirty="0" smtClean="0"/>
              <a:t>1- </a:t>
            </a:r>
            <a:r>
              <a:rPr lang="en-US" sz="1400" dirty="0" smtClean="0"/>
              <a:t>Accumulator-Based Architecture</a:t>
            </a:r>
          </a:p>
          <a:p>
            <a:pPr marL="0" lvl="0" indent="0"/>
            <a:r>
              <a:rPr lang="en-US" sz="1400" dirty="0"/>
              <a:t>2- Register-Based </a:t>
            </a:r>
            <a:r>
              <a:rPr lang="en-US" sz="1400" dirty="0" smtClean="0"/>
              <a:t>Architecture</a:t>
            </a:r>
          </a:p>
          <a:p>
            <a:pPr marL="0" lvl="0" indent="0"/>
            <a:r>
              <a:rPr lang="en-US" sz="1400" dirty="0" smtClean="0"/>
              <a:t>3- </a:t>
            </a:r>
            <a:r>
              <a:rPr lang="en-US" sz="1400" dirty="0"/>
              <a:t>Stack-Based </a:t>
            </a:r>
            <a:r>
              <a:rPr lang="en-US" sz="1400" dirty="0" smtClean="0"/>
              <a:t>Architecture</a:t>
            </a:r>
          </a:p>
          <a:p>
            <a:pPr marL="0" lvl="0" indent="0"/>
            <a:endParaRPr sz="1400" dirty="0"/>
          </a:p>
        </p:txBody>
      </p:sp>
      <p:sp>
        <p:nvSpPr>
          <p:cNvPr id="289" name="Google Shape;289;p33"/>
          <p:cNvSpPr txBox="1">
            <a:spLocks noGrp="1"/>
          </p:cNvSpPr>
          <p:nvPr>
            <p:ph type="subTitle" idx="2"/>
          </p:nvPr>
        </p:nvSpPr>
        <p:spPr>
          <a:xfrm>
            <a:off x="5017805" y="1833020"/>
            <a:ext cx="24471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smtClean="0"/>
              <a:t>1- Arthematic</a:t>
            </a:r>
          </a:p>
          <a:p>
            <a:pPr marL="0" lvl="0" indent="0" algn="l" rtl="0">
              <a:spcBef>
                <a:spcPts val="0"/>
              </a:spcBef>
              <a:spcAft>
                <a:spcPts val="0"/>
              </a:spcAft>
              <a:buNone/>
            </a:pPr>
            <a:r>
              <a:rPr lang="en" sz="1400" dirty="0" smtClean="0"/>
              <a:t>2- Logical</a:t>
            </a:r>
          </a:p>
          <a:p>
            <a:pPr marL="0" lvl="0" indent="0" algn="l" rtl="0">
              <a:spcBef>
                <a:spcPts val="0"/>
              </a:spcBef>
              <a:spcAft>
                <a:spcPts val="0"/>
              </a:spcAft>
              <a:buNone/>
            </a:pPr>
            <a:r>
              <a:rPr lang="en" sz="1400" dirty="0" smtClean="0"/>
              <a:t>3- Shifting</a:t>
            </a:r>
            <a:endParaRPr sz="1400" dirty="0"/>
          </a:p>
        </p:txBody>
      </p:sp>
      <p:sp>
        <p:nvSpPr>
          <p:cNvPr id="290" name="Google Shape;290;p33"/>
          <p:cNvSpPr txBox="1">
            <a:spLocks noGrp="1"/>
          </p:cNvSpPr>
          <p:nvPr>
            <p:ph type="subTitle" idx="3"/>
          </p:nvPr>
        </p:nvSpPr>
        <p:spPr>
          <a:xfrm>
            <a:off x="5017805" y="3320810"/>
            <a:ext cx="2447100" cy="914400"/>
          </a:xfrm>
          <a:prstGeom prst="rect">
            <a:avLst/>
          </a:prstGeom>
        </p:spPr>
        <p:txBody>
          <a:bodyPr spcFirstLastPara="1" wrap="square" lIns="91425" tIns="91425" rIns="91425" bIns="91425" anchor="t" anchorCtr="0">
            <a:noAutofit/>
          </a:bodyPr>
          <a:lstStyle/>
          <a:p>
            <a:pPr marL="0" lvl="0" indent="0"/>
            <a:r>
              <a:rPr lang="en" sz="1400" dirty="0" smtClean="0">
                <a:latin typeface="Blinker" panose="020B0604020202020204" charset="0"/>
              </a:rPr>
              <a:t>1 - </a:t>
            </a:r>
            <a:r>
              <a:rPr lang="en-US" altLang="en-US" sz="1400" dirty="0">
                <a:solidFill>
                  <a:schemeClr val="tx1"/>
                </a:solidFill>
                <a:latin typeface="Blinker" panose="020B0604020202020204" charset="0"/>
              </a:rPr>
              <a:t>Zero </a:t>
            </a:r>
            <a:r>
              <a:rPr lang="en-US" altLang="en-US" sz="1400" dirty="0" smtClean="0">
                <a:solidFill>
                  <a:schemeClr val="tx1"/>
                </a:solidFill>
                <a:latin typeface="Blinker" panose="020B0604020202020204" charset="0"/>
              </a:rPr>
              <a:t>Flag</a:t>
            </a:r>
          </a:p>
          <a:p>
            <a:pPr marL="0" lvl="0" indent="0"/>
            <a:r>
              <a:rPr lang="en-US" altLang="en-US" sz="1400" dirty="0" smtClean="0">
                <a:solidFill>
                  <a:schemeClr val="tx1"/>
                </a:solidFill>
                <a:latin typeface="Blinker" panose="020B0604020202020204" charset="0"/>
              </a:rPr>
              <a:t>2 - </a:t>
            </a:r>
            <a:r>
              <a:rPr lang="en-US" altLang="en-US" sz="1400" dirty="0">
                <a:solidFill>
                  <a:schemeClr val="tx1"/>
                </a:solidFill>
                <a:latin typeface="Blinker" panose="020B0604020202020204" charset="0"/>
              </a:rPr>
              <a:t>Carry </a:t>
            </a:r>
            <a:r>
              <a:rPr lang="en-US" altLang="en-US" sz="1400" dirty="0" smtClean="0">
                <a:solidFill>
                  <a:schemeClr val="tx1"/>
                </a:solidFill>
                <a:latin typeface="Blinker" panose="020B0604020202020204" charset="0"/>
              </a:rPr>
              <a:t>Flag</a:t>
            </a:r>
          </a:p>
          <a:p>
            <a:pPr marL="0" lvl="0" indent="0"/>
            <a:r>
              <a:rPr lang="en-US" altLang="en-US" sz="1400" dirty="0" smtClean="0">
                <a:solidFill>
                  <a:schemeClr val="tx1"/>
                </a:solidFill>
                <a:latin typeface="Blinker" panose="020B0604020202020204" charset="0"/>
              </a:rPr>
              <a:t>3 - </a:t>
            </a:r>
            <a:r>
              <a:rPr lang="en-US" altLang="en-US" sz="1400" dirty="0">
                <a:solidFill>
                  <a:schemeClr val="tx1"/>
                </a:solidFill>
                <a:latin typeface="Blinker" panose="020B0604020202020204" charset="0"/>
              </a:rPr>
              <a:t>Overflow Flag</a:t>
            </a:r>
            <a:r>
              <a:rPr lang="en-US" altLang="en-US" sz="1400" dirty="0" smtClean="0">
                <a:solidFill>
                  <a:schemeClr val="tx1"/>
                </a:solidFill>
                <a:latin typeface="Blinker" panose="020B0604020202020204" charset="0"/>
              </a:rPr>
              <a:t> </a:t>
            </a:r>
          </a:p>
          <a:p>
            <a:pPr marL="0" lvl="0" indent="0"/>
            <a:r>
              <a:rPr lang="en-US" sz="1400" dirty="0" smtClean="0">
                <a:solidFill>
                  <a:schemeClr val="tx1"/>
                </a:solidFill>
                <a:latin typeface="Blinker" panose="020B0604020202020204" charset="0"/>
              </a:rPr>
              <a:t>4 - </a:t>
            </a:r>
            <a:r>
              <a:rPr lang="en-US" altLang="en-US" sz="1400" dirty="0">
                <a:solidFill>
                  <a:schemeClr val="tx1"/>
                </a:solidFill>
                <a:latin typeface="Blinker" panose="020B0604020202020204" charset="0"/>
              </a:rPr>
              <a:t>Negative </a:t>
            </a:r>
            <a:r>
              <a:rPr lang="en-US" altLang="en-US" sz="1400" dirty="0" smtClean="0">
                <a:solidFill>
                  <a:schemeClr val="tx1"/>
                </a:solidFill>
                <a:latin typeface="Blinker" panose="020B0604020202020204" charset="0"/>
              </a:rPr>
              <a:t>Flag</a:t>
            </a:r>
          </a:p>
          <a:p>
            <a:pPr marL="0" lvl="0" indent="0"/>
            <a:r>
              <a:rPr lang="en-US" altLang="en-US" sz="1400" dirty="0" smtClean="0">
                <a:solidFill>
                  <a:schemeClr val="tx1"/>
                </a:solidFill>
                <a:latin typeface="Blinker" panose="020B0604020202020204" charset="0"/>
              </a:rPr>
              <a:t>5 - </a:t>
            </a:r>
            <a:r>
              <a:rPr lang="en-US" altLang="en-US" sz="1400" dirty="0">
                <a:solidFill>
                  <a:schemeClr val="tx1"/>
                </a:solidFill>
                <a:latin typeface="Blinker" panose="020B0604020202020204" charset="0"/>
              </a:rPr>
              <a:t>Parity Flag</a:t>
            </a:r>
            <a:r>
              <a:rPr lang="en-US" altLang="en-US" sz="1400" dirty="0" smtClean="0">
                <a:solidFill>
                  <a:schemeClr val="tx1"/>
                </a:solidFill>
                <a:latin typeface="Blinker" panose="020B0604020202020204" charset="0"/>
              </a:rPr>
              <a:t> </a:t>
            </a:r>
          </a:p>
          <a:p>
            <a:pPr marL="0" lvl="0" indent="0"/>
            <a:r>
              <a:rPr lang="en-US" sz="1400" dirty="0" smtClean="0">
                <a:solidFill>
                  <a:schemeClr val="tx1"/>
                </a:solidFill>
                <a:latin typeface="Blinker" panose="020B0604020202020204" charset="0"/>
              </a:rPr>
              <a:t>6 - </a:t>
            </a:r>
            <a:r>
              <a:rPr lang="en-US" altLang="en-US" sz="1400" dirty="0">
                <a:solidFill>
                  <a:schemeClr val="tx1"/>
                </a:solidFill>
                <a:latin typeface="Blinker" panose="020B0604020202020204" charset="0"/>
              </a:rPr>
              <a:t>Signed Flag </a:t>
            </a:r>
            <a:endParaRPr sz="1400" dirty="0">
              <a:latin typeface="Blinker" panose="020B0604020202020204" charset="0"/>
            </a:endParaRPr>
          </a:p>
        </p:txBody>
      </p:sp>
      <p:sp>
        <p:nvSpPr>
          <p:cNvPr id="292" name="Google Shape;292;p33"/>
          <p:cNvSpPr txBox="1">
            <a:spLocks noGrp="1"/>
          </p:cNvSpPr>
          <p:nvPr>
            <p:ph type="subTitle" idx="7"/>
          </p:nvPr>
        </p:nvSpPr>
        <p:spPr>
          <a:xfrm>
            <a:off x="1562400" y="1451035"/>
            <a:ext cx="2447100" cy="457200"/>
          </a:xfrm>
          <a:prstGeom prst="rect">
            <a:avLst/>
          </a:prstGeom>
        </p:spPr>
        <p:txBody>
          <a:bodyPr spcFirstLastPara="1" wrap="square" lIns="91425" tIns="91425" rIns="91425" bIns="91425" anchor="b" anchorCtr="0">
            <a:noAutofit/>
          </a:bodyPr>
          <a:lstStyle/>
          <a:p>
            <a:pPr marL="0" lvl="0" indent="0"/>
            <a:r>
              <a:rPr lang="en" dirty="0" smtClean="0">
                <a:solidFill>
                  <a:schemeClr val="accent2"/>
                </a:solidFill>
              </a:rPr>
              <a:t>1 - </a:t>
            </a:r>
            <a:r>
              <a:rPr lang="en-US" dirty="0"/>
              <a:t>Introduction</a:t>
            </a:r>
          </a:p>
        </p:txBody>
      </p:sp>
      <p:sp>
        <p:nvSpPr>
          <p:cNvPr id="293" name="Google Shape;293;p33"/>
          <p:cNvSpPr txBox="1">
            <a:spLocks noGrp="1"/>
          </p:cNvSpPr>
          <p:nvPr>
            <p:ph type="subTitle" idx="8"/>
          </p:nvPr>
        </p:nvSpPr>
        <p:spPr>
          <a:xfrm>
            <a:off x="5017805" y="1454250"/>
            <a:ext cx="2444700" cy="457200"/>
          </a:xfrm>
          <a:prstGeom prst="rect">
            <a:avLst/>
          </a:prstGeom>
        </p:spPr>
        <p:txBody>
          <a:bodyPr spcFirstLastPara="1" wrap="square" lIns="91425" tIns="91425" rIns="91425" bIns="91425" anchor="b" anchorCtr="0">
            <a:noAutofit/>
          </a:bodyPr>
          <a:lstStyle/>
          <a:p>
            <a:pPr marL="0" lvl="0" indent="0"/>
            <a:r>
              <a:rPr lang="en" dirty="0" smtClean="0">
                <a:solidFill>
                  <a:schemeClr val="accent2"/>
                </a:solidFill>
              </a:rPr>
              <a:t>2 - </a:t>
            </a:r>
            <a:r>
              <a:rPr lang="en-US" dirty="0"/>
              <a:t>Basic ALU</a:t>
            </a:r>
            <a:endParaRPr dirty="0">
              <a:solidFill>
                <a:schemeClr val="accent2"/>
              </a:solidFill>
            </a:endParaRPr>
          </a:p>
        </p:txBody>
      </p:sp>
      <p:sp>
        <p:nvSpPr>
          <p:cNvPr id="297" name="Google Shape;297;p33"/>
          <p:cNvSpPr txBox="1">
            <a:spLocks noGrp="1"/>
          </p:cNvSpPr>
          <p:nvPr>
            <p:ph type="subTitle" idx="13"/>
          </p:nvPr>
        </p:nvSpPr>
        <p:spPr>
          <a:xfrm>
            <a:off x="5017805" y="2884405"/>
            <a:ext cx="2447100" cy="457200"/>
          </a:xfrm>
          <a:prstGeom prst="rect">
            <a:avLst/>
          </a:prstGeom>
        </p:spPr>
        <p:txBody>
          <a:bodyPr spcFirstLastPara="1" wrap="square" lIns="91425" tIns="91425" rIns="91425" bIns="91425" anchor="b" anchorCtr="0">
            <a:noAutofit/>
          </a:bodyPr>
          <a:lstStyle/>
          <a:p>
            <a:pPr marL="0" lvl="0" indent="0"/>
            <a:r>
              <a:rPr lang="en" dirty="0" smtClean="0">
                <a:solidFill>
                  <a:schemeClr val="accent2"/>
                </a:solidFill>
              </a:rPr>
              <a:t>4 - </a:t>
            </a:r>
            <a:r>
              <a:rPr lang="en" dirty="0" smtClean="0"/>
              <a:t>Flags </a:t>
            </a:r>
            <a:endParaRPr dirty="0">
              <a:solidFill>
                <a:schemeClr val="accent2"/>
              </a:solidFill>
            </a:endParaRPr>
          </a:p>
        </p:txBody>
      </p:sp>
      <p:sp>
        <p:nvSpPr>
          <p:cNvPr id="17" name="Google Shape;289;p33"/>
          <p:cNvSpPr txBox="1">
            <a:spLocks noGrp="1"/>
          </p:cNvSpPr>
          <p:nvPr>
            <p:ph type="subTitle" idx="2"/>
          </p:nvPr>
        </p:nvSpPr>
        <p:spPr>
          <a:xfrm>
            <a:off x="1562400" y="3341605"/>
            <a:ext cx="24471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smtClean="0"/>
              <a:t>1- Arthematic</a:t>
            </a:r>
          </a:p>
          <a:p>
            <a:pPr marL="0" lvl="0" indent="0" algn="l" rtl="0">
              <a:spcBef>
                <a:spcPts val="0"/>
              </a:spcBef>
              <a:spcAft>
                <a:spcPts val="0"/>
              </a:spcAft>
              <a:buNone/>
            </a:pPr>
            <a:r>
              <a:rPr lang="en" sz="1400" dirty="0" smtClean="0"/>
              <a:t>2- Logical</a:t>
            </a:r>
          </a:p>
          <a:p>
            <a:pPr marL="0" lvl="0" indent="0" algn="l" rtl="0">
              <a:spcBef>
                <a:spcPts val="0"/>
              </a:spcBef>
              <a:spcAft>
                <a:spcPts val="0"/>
              </a:spcAft>
              <a:buNone/>
            </a:pPr>
            <a:r>
              <a:rPr lang="en" sz="1400" dirty="0" smtClean="0"/>
              <a:t>3- Shifting</a:t>
            </a:r>
            <a:endParaRPr sz="1400" dirty="0"/>
          </a:p>
        </p:txBody>
      </p:sp>
      <p:sp>
        <p:nvSpPr>
          <p:cNvPr id="18" name="Google Shape;293;p33"/>
          <p:cNvSpPr txBox="1">
            <a:spLocks noGrp="1"/>
          </p:cNvSpPr>
          <p:nvPr>
            <p:ph type="subTitle" idx="8"/>
          </p:nvPr>
        </p:nvSpPr>
        <p:spPr>
          <a:xfrm>
            <a:off x="1564800" y="2884405"/>
            <a:ext cx="2444700" cy="457200"/>
          </a:xfrm>
          <a:prstGeom prst="rect">
            <a:avLst/>
          </a:prstGeom>
        </p:spPr>
        <p:txBody>
          <a:bodyPr spcFirstLastPara="1" wrap="square" lIns="91425" tIns="91425" rIns="91425" bIns="91425" anchor="b" anchorCtr="0">
            <a:noAutofit/>
          </a:bodyPr>
          <a:lstStyle/>
          <a:p>
            <a:pPr marL="0" lvl="0" indent="0"/>
            <a:r>
              <a:rPr lang="en" dirty="0" smtClean="0">
                <a:solidFill>
                  <a:schemeClr val="accent2"/>
                </a:solidFill>
              </a:rPr>
              <a:t>3 - </a:t>
            </a:r>
            <a:r>
              <a:rPr lang="en-US" dirty="0" smtClean="0"/>
              <a:t>Complex </a:t>
            </a:r>
            <a:r>
              <a:rPr lang="en-US" dirty="0"/>
              <a:t>ALU</a:t>
            </a:r>
            <a:endParaRPr dirty="0">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226023" y="2575275"/>
            <a:ext cx="3749100" cy="162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Introduction</a:t>
            </a:r>
            <a:endParaRPr dirty="0"/>
          </a:p>
        </p:txBody>
      </p:sp>
      <p:sp>
        <p:nvSpPr>
          <p:cNvPr id="183" name="Google Shape;183;p29"/>
          <p:cNvSpPr txBox="1">
            <a:spLocks noGrp="1"/>
          </p:cNvSpPr>
          <p:nvPr>
            <p:ph type="title" idx="2"/>
          </p:nvPr>
        </p:nvSpPr>
        <p:spPr>
          <a:xfrm>
            <a:off x="6705600" y="539500"/>
            <a:ext cx="1725175" cy="128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01</a:t>
            </a:r>
            <a:endParaRPr dirty="0"/>
          </a:p>
        </p:txBody>
      </p:sp>
      <p:pic>
        <p:nvPicPr>
          <p:cNvPr id="185" name="Google Shape;185;p29"/>
          <p:cNvPicPr preferRelativeResize="0"/>
          <p:nvPr/>
        </p:nvPicPr>
        <p:blipFill>
          <a:blip r:embed="rId3">
            <a:alphaModFix/>
          </a:blip>
          <a:stretch>
            <a:fillRect/>
          </a:stretch>
        </p:blipFill>
        <p:spPr>
          <a:xfrm flipH="1">
            <a:off x="3693102" y="691900"/>
            <a:ext cx="1457071" cy="1408175"/>
          </a:xfrm>
          <a:prstGeom prst="rect">
            <a:avLst/>
          </a:prstGeom>
          <a:noFill/>
          <a:ln>
            <a:noFill/>
          </a:ln>
        </p:spPr>
      </p:pic>
      <p:sp>
        <p:nvSpPr>
          <p:cNvPr id="5" name="AutoShape 2" descr="‪Red Fla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oogle Shape;464;p45"/>
          <p:cNvPicPr preferRelativeResize="0"/>
          <p:nvPr/>
        </p:nvPicPr>
        <p:blipFill>
          <a:blip r:embed="rId4">
            <a:alphaModFix/>
          </a:blip>
          <a:stretch>
            <a:fillRect/>
          </a:stretch>
        </p:blipFill>
        <p:spPr>
          <a:xfrm>
            <a:off x="655003" y="1179550"/>
            <a:ext cx="2965344" cy="3100575"/>
          </a:xfrm>
          <a:prstGeom prst="rect">
            <a:avLst/>
          </a:prstGeom>
          <a:noFill/>
          <a:ln>
            <a:noFill/>
          </a:ln>
        </p:spPr>
      </p:pic>
    </p:spTree>
    <p:extLst>
      <p:ext uri="{BB962C8B-B14F-4D97-AF65-F5344CB8AC3E}">
        <p14:creationId xmlns:p14="http://schemas.microsoft.com/office/powerpoint/2010/main" val="481989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3074" name="Picture 2" descr="https://media.geeksforgeeks.org/wp-content/uploads/20210325150817/ALU1-300x1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372" y="1592580"/>
            <a:ext cx="3458607" cy="2120609"/>
          </a:xfrm>
          <a:prstGeom prst="rect">
            <a:avLst/>
          </a:prstGeom>
          <a:noFill/>
          <a:extLst>
            <a:ext uri="{909E8E84-426E-40DD-AFC4-6F175D3DCCD1}">
              <a14:hiddenFill xmlns:a14="http://schemas.microsoft.com/office/drawing/2010/main">
                <a:solidFill>
                  <a:srgbClr val="FFFFFF"/>
                </a:solidFill>
              </a14:hiddenFill>
            </a:ext>
          </a:extLst>
        </p:spPr>
      </p:pic>
      <p:sp>
        <p:nvSpPr>
          <p:cNvPr id="469" name="Google Shape;469;p46"/>
          <p:cNvSpPr txBox="1">
            <a:spLocks noGrp="1"/>
          </p:cNvSpPr>
          <p:nvPr>
            <p:ph type="body" idx="4294967295"/>
          </p:nvPr>
        </p:nvSpPr>
        <p:spPr>
          <a:xfrm>
            <a:off x="415200" y="1173586"/>
            <a:ext cx="7704000" cy="3388200"/>
          </a:xfrm>
          <a:prstGeom prst="rect">
            <a:avLst/>
          </a:prstGeom>
        </p:spPr>
        <p:txBody>
          <a:bodyPr spcFirstLastPara="1" wrap="square" lIns="91425" tIns="91425" rIns="91425" bIns="91425" anchor="t" anchorCtr="0">
            <a:noAutofit/>
          </a:bodyPr>
          <a:lstStyle/>
          <a:p>
            <a:pPr marL="152400" indent="0">
              <a:buNone/>
            </a:pPr>
            <a:r>
              <a:rPr lang="en-US" sz="2000" dirty="0"/>
              <a:t>The Arithmetic Logic Unit (ALU</a:t>
            </a:r>
            <a:r>
              <a:rPr lang="en-US" sz="2000" dirty="0" smtClean="0"/>
              <a:t>)</a:t>
            </a:r>
          </a:p>
          <a:p>
            <a:pPr marL="152400" indent="0">
              <a:buNone/>
            </a:pPr>
            <a:r>
              <a:rPr lang="en-US" sz="2000" dirty="0" smtClean="0"/>
              <a:t> </a:t>
            </a:r>
            <a:r>
              <a:rPr lang="en-US" sz="2000" dirty="0"/>
              <a:t>is a critical component of modern </a:t>
            </a:r>
            <a:endParaRPr lang="en-US" sz="2000" dirty="0" smtClean="0"/>
          </a:p>
          <a:p>
            <a:pPr marL="152400" indent="0">
              <a:buNone/>
            </a:pPr>
            <a:r>
              <a:rPr lang="en-US" sz="2000" dirty="0" smtClean="0"/>
              <a:t>computer </a:t>
            </a:r>
            <a:r>
              <a:rPr lang="en-US" sz="2000" dirty="0"/>
              <a:t>architecture</a:t>
            </a:r>
            <a:r>
              <a:rPr lang="en-US" sz="2000" dirty="0" smtClean="0"/>
              <a:t>,</a:t>
            </a:r>
          </a:p>
          <a:p>
            <a:pPr marL="152400" indent="0">
              <a:buNone/>
            </a:pPr>
            <a:r>
              <a:rPr lang="en-US" sz="2000" dirty="0" smtClean="0"/>
              <a:t> </a:t>
            </a:r>
            <a:r>
              <a:rPr lang="en-US" sz="2000" dirty="0"/>
              <a:t>responsible for performing </a:t>
            </a:r>
            <a:endParaRPr lang="en-US" sz="2000" dirty="0" smtClean="0"/>
          </a:p>
          <a:p>
            <a:pPr marL="152400" indent="0">
              <a:buNone/>
            </a:pPr>
            <a:r>
              <a:rPr lang="en-US" sz="2000" dirty="0" smtClean="0"/>
              <a:t>arithmetic </a:t>
            </a:r>
            <a:r>
              <a:rPr lang="en-US" sz="2000" dirty="0"/>
              <a:t>and logical </a:t>
            </a:r>
            <a:endParaRPr lang="en-US" sz="2000" dirty="0" smtClean="0"/>
          </a:p>
          <a:p>
            <a:pPr marL="152400" indent="0">
              <a:buNone/>
            </a:pPr>
            <a:r>
              <a:rPr lang="en-US" sz="2000" dirty="0" smtClean="0"/>
              <a:t>operations </a:t>
            </a:r>
            <a:r>
              <a:rPr lang="en-US" sz="2000" dirty="0"/>
              <a:t>on binary data.</a:t>
            </a:r>
          </a:p>
        </p:txBody>
      </p:sp>
      <p:sp>
        <p:nvSpPr>
          <p:cNvPr id="470" name="Google Shape;470;p46"/>
          <p:cNvSpPr txBox="1">
            <a:spLocks noGrp="1"/>
          </p:cNvSpPr>
          <p:nvPr>
            <p:ph type="title"/>
          </p:nvPr>
        </p:nvSpPr>
        <p:spPr>
          <a:xfrm>
            <a:off x="546379" y="29608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Introduction</a:t>
            </a:r>
            <a:endParaRPr sz="3200" dirty="0"/>
          </a:p>
        </p:txBody>
      </p:sp>
    </p:spTree>
    <p:extLst>
      <p:ext uri="{BB962C8B-B14F-4D97-AF65-F5344CB8AC3E}">
        <p14:creationId xmlns:p14="http://schemas.microsoft.com/office/powerpoint/2010/main" val="3759633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6"/>
          <p:cNvSpPr txBox="1">
            <a:spLocks noGrp="1"/>
          </p:cNvSpPr>
          <p:nvPr>
            <p:ph type="body" idx="4294967295"/>
          </p:nvPr>
        </p:nvSpPr>
        <p:spPr>
          <a:xfrm>
            <a:off x="468540" y="1127866"/>
            <a:ext cx="7704000" cy="3388200"/>
          </a:xfrm>
          <a:prstGeom prst="rect">
            <a:avLst/>
          </a:prstGeom>
        </p:spPr>
        <p:txBody>
          <a:bodyPr spcFirstLastPara="1" wrap="square" lIns="91425" tIns="91425" rIns="91425" bIns="91425" anchor="t" anchorCtr="0">
            <a:noAutofit/>
          </a:bodyPr>
          <a:lstStyle/>
          <a:p>
            <a:pPr marL="152400" indent="0">
              <a:buNone/>
            </a:pPr>
            <a:r>
              <a:rPr lang="en-US" sz="2000" dirty="0" smtClean="0"/>
              <a:t>In </a:t>
            </a:r>
            <a:r>
              <a:rPr lang="en-US" sz="2000" dirty="0"/>
              <a:t>this type of architecture</a:t>
            </a:r>
            <a:r>
              <a:rPr lang="en-US" sz="2000" dirty="0" smtClean="0"/>
              <a:t>,</a:t>
            </a:r>
          </a:p>
          <a:p>
            <a:pPr marL="152400" indent="0">
              <a:buNone/>
            </a:pPr>
            <a:r>
              <a:rPr lang="en-US" sz="2000" dirty="0" smtClean="0"/>
              <a:t>ALU </a:t>
            </a:r>
            <a:r>
              <a:rPr lang="en-US" sz="2000" dirty="0"/>
              <a:t>gets one of its input operands </a:t>
            </a:r>
            <a:endParaRPr lang="en-US" sz="2000" dirty="0" smtClean="0"/>
          </a:p>
          <a:p>
            <a:pPr marL="152400" indent="0">
              <a:buNone/>
            </a:pPr>
            <a:r>
              <a:rPr lang="en-US" sz="2000" dirty="0" smtClean="0"/>
              <a:t>from </a:t>
            </a:r>
            <a:r>
              <a:rPr lang="en-US" sz="2000" dirty="0"/>
              <a:t>Accumulator( AC ) and another </a:t>
            </a:r>
            <a:endParaRPr lang="en-US" sz="2000" dirty="0" smtClean="0"/>
          </a:p>
          <a:p>
            <a:pPr marL="152400" indent="0">
              <a:buNone/>
            </a:pPr>
            <a:r>
              <a:rPr lang="en-US" sz="2000" dirty="0" smtClean="0"/>
              <a:t>input </a:t>
            </a:r>
            <a:r>
              <a:rPr lang="en-US" sz="2000" dirty="0"/>
              <a:t>operand from anywhere </a:t>
            </a:r>
            <a:endParaRPr lang="en-US" sz="2000" dirty="0" smtClean="0"/>
          </a:p>
          <a:p>
            <a:pPr marL="152400" indent="0">
              <a:buNone/>
            </a:pPr>
            <a:r>
              <a:rPr lang="en-US" sz="2000" dirty="0" smtClean="0"/>
              <a:t>may </a:t>
            </a:r>
            <a:r>
              <a:rPr lang="en-US" sz="2000" dirty="0"/>
              <a:t>be from the register, memory, etc</a:t>
            </a:r>
            <a:r>
              <a:rPr lang="en-US" sz="2000" dirty="0" smtClean="0"/>
              <a:t>.</a:t>
            </a:r>
          </a:p>
          <a:p>
            <a:pPr marL="152400" indent="0">
              <a:buNone/>
            </a:pPr>
            <a:r>
              <a:rPr lang="en-US" sz="2000" dirty="0" smtClean="0"/>
              <a:t> </a:t>
            </a:r>
            <a:r>
              <a:rPr lang="en-US" sz="2000" dirty="0"/>
              <a:t>After getting input operand </a:t>
            </a:r>
            <a:endParaRPr lang="en-US" sz="2000" dirty="0" smtClean="0"/>
          </a:p>
          <a:p>
            <a:pPr marL="152400" indent="0">
              <a:buNone/>
            </a:pPr>
            <a:r>
              <a:rPr lang="en-US" sz="2000" dirty="0" smtClean="0"/>
              <a:t>ALU </a:t>
            </a:r>
            <a:r>
              <a:rPr lang="en-US" sz="2000" dirty="0"/>
              <a:t>performs an operation on operands </a:t>
            </a:r>
            <a:endParaRPr lang="en-US" sz="2000" dirty="0" smtClean="0"/>
          </a:p>
          <a:p>
            <a:pPr marL="152400" indent="0">
              <a:buNone/>
            </a:pPr>
            <a:r>
              <a:rPr lang="en-US" sz="2000" dirty="0" smtClean="0"/>
              <a:t>and </a:t>
            </a:r>
            <a:r>
              <a:rPr lang="en-US" sz="2000" dirty="0"/>
              <a:t>Result will be stored in </a:t>
            </a:r>
            <a:r>
              <a:rPr lang="en-US" sz="2000" dirty="0" smtClean="0"/>
              <a:t>Accumulator(AC).</a:t>
            </a:r>
          </a:p>
          <a:p>
            <a:pPr marL="152400" indent="0">
              <a:buNone/>
            </a:pPr>
            <a:endParaRPr lang="en-US" sz="2000" dirty="0"/>
          </a:p>
          <a:p>
            <a:pPr marL="152400" indent="0">
              <a:buNone/>
            </a:pPr>
            <a:r>
              <a:rPr lang="en-US" sz="2000" dirty="0" smtClean="0"/>
              <a:t>Ex:- (</a:t>
            </a:r>
            <a:r>
              <a:rPr lang="en-US" sz="2000" b="1" dirty="0" smtClean="0"/>
              <a:t>Intel </a:t>
            </a:r>
            <a:r>
              <a:rPr lang="en-US" sz="2000" b="1" dirty="0"/>
              <a:t>4004</a:t>
            </a:r>
            <a:r>
              <a:rPr lang="en-US" sz="2000" dirty="0"/>
              <a:t>, </a:t>
            </a:r>
            <a:r>
              <a:rPr lang="en-US" sz="2000" b="1" dirty="0"/>
              <a:t>Intel </a:t>
            </a:r>
            <a:r>
              <a:rPr lang="en-US" sz="2000" b="1" dirty="0" smtClean="0"/>
              <a:t>8080)</a:t>
            </a:r>
            <a:endParaRPr lang="en-US" sz="2000" dirty="0"/>
          </a:p>
        </p:txBody>
      </p:sp>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lvl="0"/>
            <a:r>
              <a:rPr lang="en-US" sz="3200" dirty="0"/>
              <a:t>Accumulator-Based Architecture</a:t>
            </a:r>
            <a:endParaRPr sz="3200" dirty="0"/>
          </a:p>
        </p:txBody>
      </p:sp>
      <p:pic>
        <p:nvPicPr>
          <p:cNvPr id="8194" name="Picture 2" descr="https://media.geeksforgeeks.org/wp-content/uploads/20210325145442/1AC-293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275" y="1242060"/>
            <a:ext cx="2790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31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6"/>
          <p:cNvSpPr txBox="1">
            <a:spLocks noGrp="1"/>
          </p:cNvSpPr>
          <p:nvPr>
            <p:ph type="body" idx="4294967295"/>
          </p:nvPr>
        </p:nvSpPr>
        <p:spPr>
          <a:xfrm>
            <a:off x="441145" y="1013672"/>
            <a:ext cx="7704000" cy="3388200"/>
          </a:xfrm>
          <a:prstGeom prst="rect">
            <a:avLst/>
          </a:prstGeom>
        </p:spPr>
        <p:txBody>
          <a:bodyPr spcFirstLastPara="1" wrap="square" lIns="91425" tIns="91425" rIns="91425" bIns="91425" anchor="t" anchorCtr="0">
            <a:noAutofit/>
          </a:bodyPr>
          <a:lstStyle/>
          <a:p>
            <a:pPr marL="152400" indent="0" fontAlgn="base">
              <a:buNone/>
            </a:pPr>
            <a:r>
              <a:rPr lang="en-US" sz="2000" dirty="0"/>
              <a:t>I</a:t>
            </a:r>
            <a:r>
              <a:rPr lang="en-US" sz="2000" dirty="0" smtClean="0"/>
              <a:t>n </a:t>
            </a:r>
            <a:r>
              <a:rPr lang="en-US" sz="2000" dirty="0"/>
              <a:t>this type of architecture, </a:t>
            </a:r>
            <a:endParaRPr lang="en-US" sz="2000" dirty="0" smtClean="0"/>
          </a:p>
          <a:p>
            <a:pPr marL="152400" indent="0" fontAlgn="base">
              <a:buNone/>
            </a:pPr>
            <a:r>
              <a:rPr lang="en-US" sz="2000" dirty="0" smtClean="0"/>
              <a:t>ALU </a:t>
            </a:r>
            <a:r>
              <a:rPr lang="en-US" sz="2000" dirty="0"/>
              <a:t>takes both two inputs operands from </a:t>
            </a:r>
            <a:endParaRPr lang="en-US" sz="2000" dirty="0" smtClean="0"/>
          </a:p>
          <a:p>
            <a:pPr marL="152400" indent="0" fontAlgn="base">
              <a:buNone/>
            </a:pPr>
            <a:r>
              <a:rPr lang="en-US" sz="2000" dirty="0" smtClean="0"/>
              <a:t>Register, After </a:t>
            </a:r>
            <a:r>
              <a:rPr lang="en-US" sz="2000" dirty="0"/>
              <a:t>getting the input operand </a:t>
            </a:r>
            <a:endParaRPr lang="en-US" sz="2000" dirty="0" smtClean="0"/>
          </a:p>
          <a:p>
            <a:pPr marL="152400" indent="0" fontAlgn="base">
              <a:buNone/>
            </a:pPr>
            <a:r>
              <a:rPr lang="en-US" sz="2000" dirty="0" smtClean="0"/>
              <a:t>ALU </a:t>
            </a:r>
            <a:r>
              <a:rPr lang="en-US" sz="2000" dirty="0"/>
              <a:t>performs an operation on </a:t>
            </a:r>
            <a:r>
              <a:rPr lang="en-US" sz="2000" dirty="0" smtClean="0"/>
              <a:t>operands </a:t>
            </a:r>
          </a:p>
          <a:p>
            <a:pPr marL="152400" indent="0" fontAlgn="base">
              <a:buNone/>
            </a:pPr>
            <a:r>
              <a:rPr lang="en-US" sz="2000" dirty="0" smtClean="0"/>
              <a:t>and </a:t>
            </a:r>
            <a:r>
              <a:rPr lang="en-US" sz="2000" dirty="0"/>
              <a:t>the result will </a:t>
            </a:r>
            <a:r>
              <a:rPr lang="en-US" sz="2000" dirty="0" smtClean="0"/>
              <a:t>be </a:t>
            </a:r>
            <a:r>
              <a:rPr lang="en-US" sz="2000" dirty="0"/>
              <a:t>stored in Accumulator(AC</a:t>
            </a:r>
            <a:r>
              <a:rPr lang="en-US" sz="2000" dirty="0" smtClean="0"/>
              <a:t>).</a:t>
            </a:r>
          </a:p>
          <a:p>
            <a:pPr marL="152400" indent="0" fontAlgn="base">
              <a:buNone/>
            </a:pPr>
            <a:endParaRPr lang="en-US" sz="800" dirty="0"/>
          </a:p>
          <a:p>
            <a:pPr marL="152400" indent="0" fontAlgn="base">
              <a:buNone/>
            </a:pPr>
            <a:r>
              <a:rPr lang="en-US" sz="2000" dirty="0"/>
              <a:t>suppose initially your input operands stored </a:t>
            </a:r>
            <a:endParaRPr lang="en-US" sz="2000" dirty="0" smtClean="0"/>
          </a:p>
          <a:p>
            <a:pPr marL="152400" indent="0" fontAlgn="base">
              <a:buNone/>
            </a:pPr>
            <a:r>
              <a:rPr lang="en-US" sz="2000" dirty="0" smtClean="0"/>
              <a:t>into </a:t>
            </a:r>
            <a:r>
              <a:rPr lang="en-US" sz="2000" dirty="0"/>
              <a:t>memory then first you have </a:t>
            </a:r>
            <a:endParaRPr lang="en-US" sz="2000" dirty="0" smtClean="0"/>
          </a:p>
          <a:p>
            <a:pPr marL="152400" indent="0" fontAlgn="base">
              <a:buNone/>
            </a:pPr>
            <a:r>
              <a:rPr lang="en-US" sz="2000" dirty="0" smtClean="0"/>
              <a:t>transferred </a:t>
            </a:r>
            <a:r>
              <a:rPr lang="en-US" sz="2000" dirty="0"/>
              <a:t>from the memory to </a:t>
            </a:r>
            <a:r>
              <a:rPr lang="en-US" sz="2000" dirty="0" smtClean="0"/>
              <a:t>one </a:t>
            </a:r>
            <a:r>
              <a:rPr lang="en-US" sz="2000" dirty="0"/>
              <a:t>of the </a:t>
            </a:r>
            <a:endParaRPr lang="en-US" sz="2000" dirty="0" smtClean="0"/>
          </a:p>
          <a:p>
            <a:pPr marL="152400" indent="0" fontAlgn="base">
              <a:buNone/>
            </a:pPr>
            <a:r>
              <a:rPr lang="en-US" sz="2000" dirty="0" smtClean="0"/>
              <a:t>registers </a:t>
            </a:r>
            <a:r>
              <a:rPr lang="en-US" sz="2000" dirty="0"/>
              <a:t>for execution</a:t>
            </a:r>
            <a:r>
              <a:rPr lang="en-US" sz="2000" dirty="0" smtClean="0"/>
              <a:t>.</a:t>
            </a:r>
          </a:p>
          <a:p>
            <a:pPr marL="152400" indent="0" fontAlgn="base">
              <a:buNone/>
            </a:pPr>
            <a:endParaRPr lang="en-US" sz="1000" dirty="0" smtClean="0"/>
          </a:p>
          <a:p>
            <a:pPr marL="152400" indent="0" fontAlgn="base">
              <a:buNone/>
            </a:pPr>
            <a:r>
              <a:rPr lang="en-US" sz="2000" dirty="0"/>
              <a:t>Ex:- </a:t>
            </a:r>
            <a:r>
              <a:rPr lang="en-US" sz="2000" b="1" dirty="0" smtClean="0"/>
              <a:t>(ARM Cortex-M, AVR)</a:t>
            </a:r>
            <a:endParaRPr lang="en-US" sz="2000" b="1" dirty="0"/>
          </a:p>
        </p:txBody>
      </p:sp>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lvl="0"/>
            <a:r>
              <a:rPr lang="en-US" dirty="0"/>
              <a:t>Register-Based Architecture</a:t>
            </a:r>
            <a:endParaRPr sz="3200" dirty="0"/>
          </a:p>
        </p:txBody>
      </p:sp>
      <p:pic>
        <p:nvPicPr>
          <p:cNvPr id="7170" name="Picture 2" descr="https://media.geeksforgeeks.org/wp-content/uploads/20210325150030/3-178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700" y="1135486"/>
            <a:ext cx="2407445" cy="270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41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6"/>
          <p:cNvSpPr txBox="1">
            <a:spLocks noGrp="1"/>
          </p:cNvSpPr>
          <p:nvPr>
            <p:ph type="body" idx="4294967295"/>
          </p:nvPr>
        </p:nvSpPr>
        <p:spPr>
          <a:xfrm>
            <a:off x="392340" y="1051666"/>
            <a:ext cx="7704000" cy="3388200"/>
          </a:xfrm>
          <a:prstGeom prst="rect">
            <a:avLst/>
          </a:prstGeom>
        </p:spPr>
        <p:txBody>
          <a:bodyPr spcFirstLastPara="1" wrap="square" lIns="91425" tIns="91425" rIns="91425" bIns="91425" anchor="t" anchorCtr="0">
            <a:noAutofit/>
          </a:bodyPr>
          <a:lstStyle/>
          <a:p>
            <a:pPr marL="152400" indent="0">
              <a:buNone/>
            </a:pPr>
            <a:r>
              <a:rPr lang="en-US" sz="2000" dirty="0"/>
              <a:t>In this type of architecture, </a:t>
            </a:r>
            <a:endParaRPr lang="en-US" sz="2000" dirty="0" smtClean="0"/>
          </a:p>
          <a:p>
            <a:pPr marL="152400" indent="0">
              <a:buNone/>
            </a:pPr>
            <a:r>
              <a:rPr lang="en-US" sz="2000" dirty="0" smtClean="0"/>
              <a:t>ALU </a:t>
            </a:r>
            <a:r>
              <a:rPr lang="en-US" sz="2000" dirty="0"/>
              <a:t>gets both of its input operands </a:t>
            </a:r>
            <a:endParaRPr lang="en-US" sz="2000" dirty="0" smtClean="0"/>
          </a:p>
          <a:p>
            <a:pPr marL="152400" indent="0">
              <a:buNone/>
            </a:pPr>
            <a:r>
              <a:rPr lang="en-US" sz="2000" dirty="0" smtClean="0"/>
              <a:t>taken </a:t>
            </a:r>
            <a:r>
              <a:rPr lang="en-US" sz="2000" dirty="0"/>
              <a:t>from Stack by just pop two </a:t>
            </a:r>
            <a:r>
              <a:rPr lang="en-US" sz="2000" dirty="0" smtClean="0"/>
              <a:t>top</a:t>
            </a:r>
          </a:p>
          <a:p>
            <a:pPr marL="152400" indent="0">
              <a:buNone/>
            </a:pPr>
            <a:r>
              <a:rPr lang="en-US" sz="2000" dirty="0" smtClean="0"/>
              <a:t>most </a:t>
            </a:r>
            <a:r>
              <a:rPr lang="en-US" sz="2000" dirty="0"/>
              <a:t>elements of the stack  </a:t>
            </a:r>
            <a:r>
              <a:rPr lang="en-US" sz="2000" dirty="0" smtClean="0"/>
              <a:t>after </a:t>
            </a:r>
            <a:r>
              <a:rPr lang="en-US" sz="2000" dirty="0"/>
              <a:t>getting </a:t>
            </a:r>
            <a:endParaRPr lang="en-US" sz="2000" dirty="0" smtClean="0"/>
          </a:p>
          <a:p>
            <a:pPr marL="152400" indent="0">
              <a:buNone/>
            </a:pPr>
            <a:r>
              <a:rPr lang="en-US" sz="2000" dirty="0" smtClean="0"/>
              <a:t>input </a:t>
            </a:r>
            <a:r>
              <a:rPr lang="en-US" sz="2000" dirty="0"/>
              <a:t>operand  </a:t>
            </a:r>
            <a:r>
              <a:rPr lang="en-US" sz="2000" dirty="0" smtClean="0"/>
              <a:t>ALU </a:t>
            </a:r>
            <a:r>
              <a:rPr lang="en-US" sz="2000" dirty="0"/>
              <a:t>performs an operation </a:t>
            </a:r>
            <a:endParaRPr lang="en-US" sz="2000" dirty="0" smtClean="0"/>
          </a:p>
          <a:p>
            <a:pPr marL="152400" indent="0">
              <a:buNone/>
            </a:pPr>
            <a:r>
              <a:rPr lang="en-US" sz="2000" dirty="0" smtClean="0"/>
              <a:t>on </a:t>
            </a:r>
            <a:r>
              <a:rPr lang="en-US" sz="2000" dirty="0"/>
              <a:t>operands  </a:t>
            </a:r>
            <a:r>
              <a:rPr lang="en-US" sz="2000" dirty="0" smtClean="0"/>
              <a:t>and </a:t>
            </a:r>
            <a:r>
              <a:rPr lang="en-US" sz="2000" dirty="0"/>
              <a:t> Result </a:t>
            </a:r>
            <a:r>
              <a:rPr lang="en-US" sz="2000" dirty="0" smtClean="0"/>
              <a:t>will </a:t>
            </a:r>
            <a:r>
              <a:rPr lang="en-US" sz="2000" dirty="0"/>
              <a:t>be </a:t>
            </a:r>
            <a:endParaRPr lang="en-US" sz="2000" dirty="0" smtClean="0"/>
          </a:p>
          <a:p>
            <a:pPr marL="152400" indent="0">
              <a:buNone/>
            </a:pPr>
            <a:r>
              <a:rPr lang="en-US" sz="2000" dirty="0" smtClean="0"/>
              <a:t>stored </a:t>
            </a:r>
            <a:r>
              <a:rPr lang="en-US" sz="2000" dirty="0"/>
              <a:t>in Accumulator(AC</a:t>
            </a:r>
            <a:r>
              <a:rPr lang="en-US" sz="2000" dirty="0" smtClean="0"/>
              <a:t>).</a:t>
            </a:r>
          </a:p>
          <a:p>
            <a:pPr marL="152400" indent="0">
              <a:buNone/>
            </a:pPr>
            <a:endParaRPr lang="en-US" sz="1000" dirty="0" smtClean="0"/>
          </a:p>
          <a:p>
            <a:pPr marL="152400" indent="0">
              <a:buNone/>
            </a:pPr>
            <a:r>
              <a:rPr lang="en-US" sz="2000" dirty="0" smtClean="0"/>
              <a:t>Ex :- </a:t>
            </a:r>
            <a:r>
              <a:rPr lang="en-US" sz="2000" b="1" dirty="0"/>
              <a:t>PIC microcontrollers</a:t>
            </a:r>
          </a:p>
        </p:txBody>
      </p:sp>
      <p:sp>
        <p:nvSpPr>
          <p:cNvPr id="470" name="Google Shape;470;p46"/>
          <p:cNvSpPr txBox="1">
            <a:spLocks noGrp="1"/>
          </p:cNvSpPr>
          <p:nvPr>
            <p:ph type="title"/>
          </p:nvPr>
        </p:nvSpPr>
        <p:spPr>
          <a:xfrm>
            <a:off x="546379" y="318946"/>
            <a:ext cx="7704000" cy="572700"/>
          </a:xfrm>
          <a:prstGeom prst="rect">
            <a:avLst/>
          </a:prstGeom>
        </p:spPr>
        <p:txBody>
          <a:bodyPr spcFirstLastPara="1" wrap="square" lIns="91425" tIns="91425" rIns="91425" bIns="91425" anchor="t" anchorCtr="0">
            <a:noAutofit/>
          </a:bodyPr>
          <a:lstStyle/>
          <a:p>
            <a:pPr lvl="0"/>
            <a:r>
              <a:rPr lang="en-US" dirty="0"/>
              <a:t>Stack-Based Architecture</a:t>
            </a:r>
            <a:endParaRPr sz="3200" dirty="0"/>
          </a:p>
        </p:txBody>
      </p:sp>
      <p:pic>
        <p:nvPicPr>
          <p:cNvPr id="6146" name="Picture 2" descr="https://media.geeksforgeeks.org/wp-content/uploads/20210325150644/5-192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534" y="1051666"/>
            <a:ext cx="2848786" cy="296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345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681675" y="2484525"/>
            <a:ext cx="3749100" cy="1626600"/>
          </a:xfrm>
          <a:prstGeom prst="rect">
            <a:avLst/>
          </a:prstGeom>
        </p:spPr>
        <p:txBody>
          <a:bodyPr spcFirstLastPara="1" wrap="square" lIns="91425" tIns="91425" rIns="91425" bIns="91425" anchor="t" anchorCtr="0">
            <a:noAutofit/>
          </a:bodyPr>
          <a:lstStyle/>
          <a:p>
            <a:pPr lvl="0" algn="l"/>
            <a:r>
              <a:rPr lang="en-US" dirty="0"/>
              <a:t>Basic ALU</a:t>
            </a:r>
          </a:p>
        </p:txBody>
      </p:sp>
      <p:sp>
        <p:nvSpPr>
          <p:cNvPr id="183" name="Google Shape;183;p29"/>
          <p:cNvSpPr txBox="1">
            <a:spLocks noGrp="1"/>
          </p:cNvSpPr>
          <p:nvPr>
            <p:ph type="title" idx="2"/>
          </p:nvPr>
        </p:nvSpPr>
        <p:spPr>
          <a:xfrm>
            <a:off x="6705600" y="539500"/>
            <a:ext cx="1725175" cy="128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pic>
        <p:nvPicPr>
          <p:cNvPr id="185" name="Google Shape;185;p29"/>
          <p:cNvPicPr preferRelativeResize="0"/>
          <p:nvPr/>
        </p:nvPicPr>
        <p:blipFill>
          <a:blip r:embed="rId3">
            <a:alphaModFix/>
          </a:blip>
          <a:stretch>
            <a:fillRect/>
          </a:stretch>
        </p:blipFill>
        <p:spPr>
          <a:xfrm flipH="1">
            <a:off x="3693102" y="711175"/>
            <a:ext cx="1457071" cy="1408175"/>
          </a:xfrm>
          <a:prstGeom prst="rect">
            <a:avLst/>
          </a:prstGeom>
          <a:noFill/>
          <a:ln>
            <a:noFill/>
          </a:ln>
        </p:spPr>
      </p:pic>
      <p:sp>
        <p:nvSpPr>
          <p:cNvPr id="5" name="AutoShape 2" descr="‪Red Fla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0" name="Picture 2" descr="Arithmetic Logic Unit PPT Slide 1"/>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3925" t="23077" r="48305" b="20090"/>
          <a:stretch/>
        </p:blipFill>
        <p:spPr bwMode="auto">
          <a:xfrm>
            <a:off x="499675" y="1576800"/>
            <a:ext cx="3276000" cy="292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93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gital Transformation Plan Project Proposal by Slidesgo">
  <a:themeElements>
    <a:clrScheme name="Simple Light">
      <a:dk1>
        <a:srgbClr val="1C285A"/>
      </a:dk1>
      <a:lt1>
        <a:srgbClr val="FFFFFF"/>
      </a:lt1>
      <a:dk2>
        <a:srgbClr val="6574CA"/>
      </a:dk2>
      <a:lt2>
        <a:srgbClr val="65B2F5"/>
      </a:lt2>
      <a:accent1>
        <a:srgbClr val="94EAF8"/>
      </a:accent1>
      <a:accent2>
        <a:srgbClr val="D98AE9"/>
      </a:accent2>
      <a:accent3>
        <a:srgbClr val="EDE9F8"/>
      </a:accent3>
      <a:accent4>
        <a:srgbClr val="FFFFFF"/>
      </a:accent4>
      <a:accent5>
        <a:srgbClr val="FFFFFF"/>
      </a:accent5>
      <a:accent6>
        <a:srgbClr val="FFFFFF"/>
      </a:accent6>
      <a:hlink>
        <a:srgbClr val="1C28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851</Words>
  <Application>Microsoft Office PowerPoint</Application>
  <PresentationFormat>On-screen Show (16:9)</PresentationFormat>
  <Paragraphs>143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Anaheim</vt:lpstr>
      <vt:lpstr>Blinker</vt:lpstr>
      <vt:lpstr>Arial Unicode MS</vt:lpstr>
      <vt:lpstr>Arial</vt:lpstr>
      <vt:lpstr>Raleway</vt:lpstr>
      <vt:lpstr>Digital Transformation Plan Project Proposal by Slidesgo</vt:lpstr>
      <vt:lpstr>Arithmetic Logic Unit ALU</vt:lpstr>
      <vt:lpstr>Table of contents</vt:lpstr>
      <vt:lpstr>Titels</vt:lpstr>
      <vt:lpstr>Introduction</vt:lpstr>
      <vt:lpstr>Introduction</vt:lpstr>
      <vt:lpstr>Accumulator-Based Architecture</vt:lpstr>
      <vt:lpstr>Register-Based Architecture</vt:lpstr>
      <vt:lpstr>Stack-Based Architecture</vt:lpstr>
      <vt:lpstr>Basic ALU</vt:lpstr>
      <vt:lpstr>Basic ALU</vt:lpstr>
      <vt:lpstr>Complex ALU</vt:lpstr>
      <vt:lpstr>Complex ALU</vt:lpstr>
      <vt:lpstr>Complex ALU</vt:lpstr>
      <vt:lpstr>Flags</vt:lpstr>
      <vt:lpstr>Flags</vt:lpstr>
      <vt:lpstr>Flags</vt:lpstr>
      <vt:lpstr>Flags</vt:lpstr>
      <vt:lpstr>Practical</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Arthematis Logic Unit ALU</dc:title>
  <dc:creator>Eng_Abdo</dc:creator>
  <cp:lastModifiedBy>Eng_Abdo</cp:lastModifiedBy>
  <cp:revision>35</cp:revision>
  <dcterms:modified xsi:type="dcterms:W3CDTF">2024-12-11T08:52:12Z</dcterms:modified>
</cp:coreProperties>
</file>