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94" r:id="rId6"/>
    <p:sldId id="262" r:id="rId7"/>
    <p:sldId id="263" r:id="rId8"/>
    <p:sldId id="264" r:id="rId9"/>
    <p:sldId id="296" r:id="rId10"/>
    <p:sldId id="265" r:id="rId11"/>
    <p:sldId id="295" r:id="rId12"/>
    <p:sldId id="266" r:id="rId13"/>
    <p:sldId id="297" r:id="rId14"/>
    <p:sldId id="289" r:id="rId15"/>
    <p:sldId id="293" r:id="rId16"/>
    <p:sldId id="290" r:id="rId17"/>
  </p:sldIdLst>
  <p:sldSz cx="9144000" cy="5143500" type="screen16x9"/>
  <p:notesSz cx="6858000" cy="9144000"/>
  <p:embeddedFontLst>
    <p:embeddedFont>
      <p:font typeface="Archivo" panose="020B0604020202020204" charset="0"/>
      <p:regular r:id="rId19"/>
      <p:bold r:id="rId20"/>
      <p:italic r:id="rId21"/>
      <p:boldItalic r:id="rId22"/>
    </p:embeddedFont>
    <p:embeddedFont>
      <p:font typeface="IBM Plex Mon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11056E-5DBA-4B4F-9105-1CC624302B12}">
  <a:tblStyle styleId="{1011056E-5DBA-4B4F-9105-1CC624302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4DECC2-4F9D-47D6-89FA-84A399400D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2a81341b2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2a81341b2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92a81341b2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92a81341b2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0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92581b7e2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92581b7e2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2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933ed14694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933ed14694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2933ed1469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2933ed14694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92fd234c9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92fd234c9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72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2a81341b2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92a81341b2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92a81341b2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92a81341b2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2a81341b2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2a81341b2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2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720000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3588648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3"/>
          </p:nvPr>
        </p:nvSpPr>
        <p:spPr>
          <a:xfrm>
            <a:off x="6444602" y="2535201"/>
            <a:ext cx="19794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720000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5"/>
          </p:nvPr>
        </p:nvSpPr>
        <p:spPr>
          <a:xfrm>
            <a:off x="3588651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6"/>
          </p:nvPr>
        </p:nvSpPr>
        <p:spPr>
          <a:xfrm>
            <a:off x="6444603" y="2199800"/>
            <a:ext cx="1979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43" name="Google Shape;243;p28"/>
          <p:cNvGrpSpPr/>
          <p:nvPr/>
        </p:nvGrpSpPr>
        <p:grpSpPr>
          <a:xfrm>
            <a:off x="5873750" y="224313"/>
            <a:ext cx="2940050" cy="224425"/>
            <a:chOff x="5873750" y="224313"/>
            <a:chExt cx="2940050" cy="224425"/>
          </a:xfrm>
        </p:grpSpPr>
        <p:cxnSp>
          <p:nvCxnSpPr>
            <p:cNvPr id="244" name="Google Shape;244;p28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45" name="Google Shape;245;p28"/>
            <p:cNvSpPr/>
            <p:nvPr/>
          </p:nvSpPr>
          <p:spPr>
            <a:xfrm rot="10800000">
              <a:off x="6800850" y="224313"/>
              <a:ext cx="2012950" cy="224425"/>
            </a:xfrm>
            <a:custGeom>
              <a:avLst/>
              <a:gdLst/>
              <a:ahLst/>
              <a:cxnLst/>
              <a:rect l="l" t="t" r="r" b="b"/>
              <a:pathLst>
                <a:path w="80518" h="8977" extrusionOk="0">
                  <a:moveTo>
                    <a:pt x="0" y="8977"/>
                  </a:moveTo>
                  <a:lnTo>
                    <a:pt x="36830" y="8977"/>
                  </a:lnTo>
                  <a:lnTo>
                    <a:pt x="42013" y="0"/>
                  </a:lnTo>
                  <a:lnTo>
                    <a:pt x="70358" y="0"/>
                  </a:lnTo>
                  <a:lnTo>
                    <a:pt x="80518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grpSp>
        <p:nvGrpSpPr>
          <p:cNvPr id="246" name="Google Shape;246;p28"/>
          <p:cNvGrpSpPr/>
          <p:nvPr/>
        </p:nvGrpSpPr>
        <p:grpSpPr>
          <a:xfrm>
            <a:off x="3124200" y="4610350"/>
            <a:ext cx="3549651" cy="387101"/>
            <a:chOff x="3124200" y="4610350"/>
            <a:chExt cx="3549651" cy="387101"/>
          </a:xfrm>
        </p:grpSpPr>
        <p:pic>
          <p:nvPicPr>
            <p:cNvPr id="247" name="Google Shape;247;p28"/>
            <p:cNvPicPr preferRelativeResize="0"/>
            <p:nvPr/>
          </p:nvPicPr>
          <p:blipFill rotWithShape="1">
            <a:blip r:embed="rId2">
              <a:alphaModFix/>
            </a:blip>
            <a:srcRect t="58031" b="6290"/>
            <a:stretch/>
          </p:blipFill>
          <p:spPr>
            <a:xfrm>
              <a:off x="4245892" y="4610350"/>
              <a:ext cx="2427959" cy="38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8"/>
            <p:cNvPicPr preferRelativeResize="0"/>
            <p:nvPr/>
          </p:nvPicPr>
          <p:blipFill rotWithShape="1">
            <a:blip r:embed="rId3">
              <a:alphaModFix/>
            </a:blip>
            <a:srcRect l="23295" t="76293"/>
            <a:stretch/>
          </p:blipFill>
          <p:spPr>
            <a:xfrm rot="10800000">
              <a:off x="3124200" y="4639375"/>
              <a:ext cx="1505849" cy="329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ubTitle" idx="1"/>
          </p:nvPr>
        </p:nvSpPr>
        <p:spPr>
          <a:xfrm>
            <a:off x="1838848" y="2095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subTitle" idx="2"/>
          </p:nvPr>
        </p:nvSpPr>
        <p:spPr>
          <a:xfrm>
            <a:off x="5326952" y="20955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3"/>
          </p:nvPr>
        </p:nvSpPr>
        <p:spPr>
          <a:xfrm>
            <a:off x="1838848" y="3719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subTitle" idx="4"/>
          </p:nvPr>
        </p:nvSpPr>
        <p:spPr>
          <a:xfrm>
            <a:off x="5326952" y="3719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subTitle" idx="5"/>
          </p:nvPr>
        </p:nvSpPr>
        <p:spPr>
          <a:xfrm>
            <a:off x="1838848" y="1760150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0" name="Google Shape;270;p30"/>
          <p:cNvSpPr txBox="1">
            <a:spLocks noGrp="1"/>
          </p:cNvSpPr>
          <p:nvPr>
            <p:ph type="subTitle" idx="6"/>
          </p:nvPr>
        </p:nvSpPr>
        <p:spPr>
          <a:xfrm>
            <a:off x="1838848" y="3383725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1" name="Google Shape;271;p30"/>
          <p:cNvSpPr txBox="1">
            <a:spLocks noGrp="1"/>
          </p:cNvSpPr>
          <p:nvPr>
            <p:ph type="subTitle" idx="7"/>
          </p:nvPr>
        </p:nvSpPr>
        <p:spPr>
          <a:xfrm>
            <a:off x="5326948" y="1760150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subTitle" idx="8"/>
          </p:nvPr>
        </p:nvSpPr>
        <p:spPr>
          <a:xfrm>
            <a:off x="5326948" y="3383725"/>
            <a:ext cx="1978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3" name="Google Shape;273;p30"/>
          <p:cNvGrpSpPr/>
          <p:nvPr/>
        </p:nvGrpSpPr>
        <p:grpSpPr>
          <a:xfrm>
            <a:off x="181125" y="4560350"/>
            <a:ext cx="1734684" cy="459650"/>
            <a:chOff x="181125" y="4560350"/>
            <a:chExt cx="1734684" cy="459650"/>
          </a:xfrm>
        </p:grpSpPr>
        <p:pic>
          <p:nvPicPr>
            <p:cNvPr id="274" name="Google Shape;274;p30"/>
            <p:cNvPicPr preferRelativeResize="0"/>
            <p:nvPr/>
          </p:nvPicPr>
          <p:blipFill rotWithShape="1">
            <a:blip r:embed="rId2">
              <a:alphaModFix/>
            </a:blip>
            <a:srcRect l="12380"/>
            <a:stretch/>
          </p:blipFill>
          <p:spPr>
            <a:xfrm>
              <a:off x="181125" y="4560350"/>
              <a:ext cx="1734684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820024" y="4668699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30"/>
          <p:cNvGrpSpPr/>
          <p:nvPr/>
        </p:nvGrpSpPr>
        <p:grpSpPr>
          <a:xfrm>
            <a:off x="7422124" y="2694275"/>
            <a:ext cx="1502801" cy="3032450"/>
            <a:chOff x="7364974" y="2694275"/>
            <a:chExt cx="1502801" cy="3032450"/>
          </a:xfrm>
        </p:grpSpPr>
        <p:pic>
          <p:nvPicPr>
            <p:cNvPr id="277" name="Google Shape;277;p30"/>
            <p:cNvPicPr preferRelativeResize="0"/>
            <p:nvPr/>
          </p:nvPicPr>
          <p:blipFill rotWithShape="1">
            <a:blip r:embed="rId4">
              <a:alphaModFix amt="39000"/>
            </a:blip>
            <a:srcRect b="78197"/>
            <a:stretch/>
          </p:blipFill>
          <p:spPr>
            <a:xfrm rot="5400000">
              <a:off x="6281062" y="3997262"/>
              <a:ext cx="2813374" cy="6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30"/>
            <p:cNvPicPr preferRelativeResize="0"/>
            <p:nvPr/>
          </p:nvPicPr>
          <p:blipFill rotWithShape="1">
            <a:blip r:embed="rId4">
              <a:alphaModFix/>
            </a:blip>
            <a:srcRect l="2040" t="55998" r="-2039" b="7400"/>
            <a:stretch/>
          </p:blipFill>
          <p:spPr>
            <a:xfrm rot="5400000">
              <a:off x="6919238" y="3559112"/>
              <a:ext cx="2813374" cy="108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" name="Google Shape;279;p30"/>
          <p:cNvGrpSpPr/>
          <p:nvPr/>
        </p:nvGrpSpPr>
        <p:grpSpPr>
          <a:xfrm>
            <a:off x="3408501" y="149950"/>
            <a:ext cx="4900549" cy="508917"/>
            <a:chOff x="3408501" y="149950"/>
            <a:chExt cx="4900549" cy="508917"/>
          </a:xfrm>
        </p:grpSpPr>
        <p:pic>
          <p:nvPicPr>
            <p:cNvPr id="280" name="Google Shape;280;p30"/>
            <p:cNvPicPr preferRelativeResize="0"/>
            <p:nvPr/>
          </p:nvPicPr>
          <p:blipFill rotWithShape="1">
            <a:blip r:embed="rId5">
              <a:alphaModFix amt="85000"/>
            </a:blip>
            <a:srcRect b="25816"/>
            <a:stretch/>
          </p:blipFill>
          <p:spPr>
            <a:xfrm rot="10800000">
              <a:off x="4323049" y="149950"/>
              <a:ext cx="3986000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3408501" y="19593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subTitle" idx="1"/>
          </p:nvPr>
        </p:nvSpPr>
        <p:spPr>
          <a:xfrm>
            <a:off x="720000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subTitle" idx="2"/>
          </p:nvPr>
        </p:nvSpPr>
        <p:spPr>
          <a:xfrm>
            <a:off x="3467622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2"/>
          <p:cNvSpPr txBox="1">
            <a:spLocks noGrp="1"/>
          </p:cNvSpPr>
          <p:nvPr>
            <p:ph type="subTitle" idx="3"/>
          </p:nvPr>
        </p:nvSpPr>
        <p:spPr>
          <a:xfrm>
            <a:off x="720000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subTitle" idx="4"/>
          </p:nvPr>
        </p:nvSpPr>
        <p:spPr>
          <a:xfrm>
            <a:off x="3467622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subTitle" idx="5"/>
          </p:nvPr>
        </p:nvSpPr>
        <p:spPr>
          <a:xfrm>
            <a:off x="6215244" y="2095563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subTitle" idx="6"/>
          </p:nvPr>
        </p:nvSpPr>
        <p:spPr>
          <a:xfrm>
            <a:off x="6215244" y="3719125"/>
            <a:ext cx="2208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 txBox="1">
            <a:spLocks noGrp="1"/>
          </p:cNvSpPr>
          <p:nvPr>
            <p:ph type="subTitle" idx="7"/>
          </p:nvPr>
        </p:nvSpPr>
        <p:spPr>
          <a:xfrm>
            <a:off x="720976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subTitle" idx="8"/>
          </p:nvPr>
        </p:nvSpPr>
        <p:spPr>
          <a:xfrm>
            <a:off x="3468598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1" name="Google Shape;311;p32"/>
          <p:cNvSpPr txBox="1">
            <a:spLocks noGrp="1"/>
          </p:cNvSpPr>
          <p:nvPr>
            <p:ph type="subTitle" idx="9"/>
          </p:nvPr>
        </p:nvSpPr>
        <p:spPr>
          <a:xfrm>
            <a:off x="6216220" y="1760150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2" name="Google Shape;312;p32"/>
          <p:cNvSpPr txBox="1">
            <a:spLocks noGrp="1"/>
          </p:cNvSpPr>
          <p:nvPr>
            <p:ph type="subTitle" idx="13"/>
          </p:nvPr>
        </p:nvSpPr>
        <p:spPr>
          <a:xfrm>
            <a:off x="721001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3" name="Google Shape;313;p32"/>
          <p:cNvSpPr txBox="1">
            <a:spLocks noGrp="1"/>
          </p:cNvSpPr>
          <p:nvPr>
            <p:ph type="subTitle" idx="14"/>
          </p:nvPr>
        </p:nvSpPr>
        <p:spPr>
          <a:xfrm>
            <a:off x="3468623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14" name="Google Shape;314;p32"/>
          <p:cNvSpPr txBox="1">
            <a:spLocks noGrp="1"/>
          </p:cNvSpPr>
          <p:nvPr>
            <p:ph type="subTitle" idx="15"/>
          </p:nvPr>
        </p:nvSpPr>
        <p:spPr>
          <a:xfrm>
            <a:off x="6216245" y="3383725"/>
            <a:ext cx="22068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6317000" y="3025549"/>
            <a:ext cx="2639950" cy="2028175"/>
            <a:chOff x="6317000" y="3025549"/>
            <a:chExt cx="2639950" cy="2028175"/>
          </a:xfrm>
        </p:grpSpPr>
        <p:pic>
          <p:nvPicPr>
            <p:cNvPr id="316" name="Google Shape;316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81287" y="3313088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32"/>
            <p:cNvPicPr preferRelativeResize="0"/>
            <p:nvPr/>
          </p:nvPicPr>
          <p:blipFill rotWithShape="1">
            <a:blip r:embed="rId3">
              <a:alphaModFix/>
            </a:blip>
            <a:srcRect b="76478"/>
            <a:stretch/>
          </p:blipFill>
          <p:spPr>
            <a:xfrm>
              <a:off x="6317000" y="4448075"/>
              <a:ext cx="2446675" cy="605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60224" y="23627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4"/>
          <p:cNvSpPr txBox="1">
            <a:spLocks noGrp="1"/>
          </p:cNvSpPr>
          <p:nvPr>
            <p:ph type="subTitle" idx="1"/>
          </p:nvPr>
        </p:nvSpPr>
        <p:spPr>
          <a:xfrm>
            <a:off x="859100" y="2279275"/>
            <a:ext cx="3000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5" name="Google Shape;345;p34"/>
          <p:cNvGrpSpPr/>
          <p:nvPr/>
        </p:nvGrpSpPr>
        <p:grpSpPr>
          <a:xfrm>
            <a:off x="-152400" y="147737"/>
            <a:ext cx="1816700" cy="4043263"/>
            <a:chOff x="-152400" y="147737"/>
            <a:chExt cx="1816700" cy="4043263"/>
          </a:xfrm>
        </p:grpSpPr>
        <p:pic>
          <p:nvPicPr>
            <p:cNvPr id="346" name="Google Shape;346;p3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34"/>
            <p:cNvSpPr/>
            <p:nvPr/>
          </p:nvSpPr>
          <p:spPr>
            <a:xfrm>
              <a:off x="-152400" y="624850"/>
              <a:ext cx="592450" cy="3566150"/>
            </a:xfrm>
            <a:custGeom>
              <a:avLst/>
              <a:gdLst/>
              <a:ahLst/>
              <a:cxnLst/>
              <a:rect l="l" t="t" r="r" b="b"/>
              <a:pathLst>
                <a:path w="23698" h="142646" extrusionOk="0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599996">
            <a:off x="7091874" y="3272324"/>
            <a:ext cx="2124548" cy="22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4"/>
          <p:cNvSpPr txBox="1"/>
          <p:nvPr/>
        </p:nvSpPr>
        <p:spPr>
          <a:xfrm>
            <a:off x="4438375" y="2254650"/>
            <a:ext cx="3992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de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de" sz="1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de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lang="de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 </a:t>
            </a:r>
            <a:endParaRPr sz="10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>
            <a:off x="203824" y="197287"/>
            <a:ext cx="8755913" cy="4831913"/>
            <a:chOff x="203824" y="197287"/>
            <a:chExt cx="8755913" cy="4831913"/>
          </a:xfrm>
        </p:grpSpPr>
        <p:pic>
          <p:nvPicPr>
            <p:cNvPr id="39" name="Google Shape;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 flipH="1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" name="Google Shape;41;p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23436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5"/>
            <p:cNvPicPr preferRelativeResize="0"/>
            <p:nvPr/>
          </p:nvPicPr>
          <p:blipFill rotWithShape="1">
            <a:blip r:embed="rId4">
              <a:alphaModFix/>
            </a:blip>
            <a:srcRect t="27541" r="2657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60" name="Google Shape;6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7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62" name="Google Shape;62;p7"/>
              <p:cNvPicPr preferRelativeResize="0"/>
              <p:nvPr/>
            </p:nvPicPr>
            <p:blipFill rotWithShape="1">
              <a:blip r:embed="rId3">
                <a:alphaModFix/>
              </a:blip>
              <a:srcRect r="51777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63;p7"/>
              <p:cNvPicPr preferRelativeResize="0"/>
              <p:nvPr/>
            </p:nvPicPr>
            <p:blipFill rotWithShape="1">
              <a:blip r:embed="rId3">
                <a:alphaModFix/>
              </a:blip>
              <a:srcRect t="-2240" r="42772" b="223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64" name="Google Shape;64;p7"/>
          <p:cNvPicPr preferRelativeResize="0"/>
          <p:nvPr/>
        </p:nvPicPr>
        <p:blipFill rotWithShape="1">
          <a:blip r:embed="rId4">
            <a:alphaModFix/>
          </a:blip>
          <a:srcRect l="1941" b="8692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75350" y="127038"/>
            <a:ext cx="8033701" cy="4846535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0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7570826" y="2571749"/>
            <a:ext cx="1421424" cy="2420015"/>
            <a:chOff x="7570826" y="2571749"/>
            <a:chExt cx="1421424" cy="2420015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7602537" y="3437762"/>
              <a:ext cx="2255726" cy="52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7283287" y="3316100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r="40712"/>
          <a:stretch/>
        </p:blipFill>
        <p:spPr>
          <a:xfrm rot="10800000">
            <a:off x="184152" y="156700"/>
            <a:ext cx="1463098" cy="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26"/>
          <p:cNvGrpSpPr/>
          <p:nvPr/>
        </p:nvGrpSpPr>
        <p:grpSpPr>
          <a:xfrm>
            <a:off x="6225662" y="2144886"/>
            <a:ext cx="3876051" cy="3876075"/>
            <a:chOff x="6225662" y="2144886"/>
            <a:chExt cx="3876051" cy="3876075"/>
          </a:xfrm>
        </p:grpSpPr>
        <p:pic>
          <p:nvPicPr>
            <p:cNvPr id="221" name="Google Shape;221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35626" y="4406681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11">
              <a:off x="6828302" y="2677518"/>
              <a:ext cx="2670770" cy="2810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7" r:id="rId7"/>
    <p:sldLayoutId id="2147483672" r:id="rId8"/>
    <p:sldLayoutId id="2147483673" r:id="rId9"/>
    <p:sldLayoutId id="2147483674" r:id="rId10"/>
    <p:sldLayoutId id="2147483676" r:id="rId11"/>
    <p:sldLayoutId id="2147483678" r:id="rId12"/>
    <p:sldLayoutId id="2147483680" r:id="rId13"/>
    <p:sldLayoutId id="2147483681" r:id="rId14"/>
    <p:sldLayoutId id="214748368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file-handling-in-java/?utm_source=chatgpt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s://docs.oracle.com/javase/8/docs/technotes/guides/collections/" TargetMode="External"/><Relationship Id="rId4" Type="http://schemas.openxmlformats.org/officeDocument/2006/relationships/hyperlink" Target="https://docs.oracle.com/javase/8/docs/platform/serialization/spec/serial-arch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3713083" y="276335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923678" y="2959752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914400" y="780739"/>
            <a:ext cx="7696200" cy="20727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School Degree Management </a:t>
            </a:r>
            <a:r>
              <a:rPr lang="de" dirty="0" smtClean="0">
                <a:solidFill>
                  <a:schemeClr val="accent2"/>
                </a:solidFill>
              </a:rPr>
              <a:t>System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6" name="Google Shape;414;p42"/>
          <p:cNvSpPr txBox="1">
            <a:spLocks noGrp="1"/>
          </p:cNvSpPr>
          <p:nvPr>
            <p:ph type="subTitle" idx="4294967295"/>
          </p:nvPr>
        </p:nvSpPr>
        <p:spPr>
          <a:xfrm>
            <a:off x="1934494" y="4178158"/>
            <a:ext cx="429312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 smtClean="0"/>
              <a:t>Presented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 smtClean="0"/>
              <a:t>Dr / Mahmoud Ali Saber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 smtClean="0"/>
              <a:t>Eng / Rawan Omar </a:t>
            </a:r>
            <a:endParaRPr sz="1800" dirty="0"/>
          </a:p>
        </p:txBody>
      </p:sp>
      <p:sp>
        <p:nvSpPr>
          <p:cNvPr id="7" name="Google Shape;414;p42"/>
          <p:cNvSpPr txBox="1">
            <a:spLocks noGrp="1"/>
          </p:cNvSpPr>
          <p:nvPr>
            <p:ph type="subTitle" idx="4294967295"/>
          </p:nvPr>
        </p:nvSpPr>
        <p:spPr>
          <a:xfrm>
            <a:off x="5647513" y="4178158"/>
            <a:ext cx="429312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 smtClean="0"/>
              <a:t>Edited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 smtClean="0"/>
              <a:t>Abdelrahman Rabie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Students</a:t>
            </a:r>
            <a:endParaRPr dirty="0"/>
          </a:p>
        </p:txBody>
      </p:sp>
      <p:sp>
        <p:nvSpPr>
          <p:cNvPr id="10" name="AutoShape 2" descr="A detailed and high-quality UML class diagram for a Java school management system. The diagram includes two classes: 1) The 'App' class with attributes (students: Map&lt;String, Student&gt;, loginScene: Scene) and methods (start(Stage primaryStage): void, loadStudentData(): boolean, isAdmin(String email, String password): boolean, showAdminPage(Stage stage): void, showModifyStudentPage(Stage stage): void, saveStudentDataToFile(): void, showStudentPage(Stage stage, Student student): void, printStudentPage(Student student): void, createPrintContent(Student student): VBox). 2) The 'Student' class with attributes (id: String, name: String, email: String, password: String, math: double, science: double, english: double) and methods (getters and setters for all attributes). The classes are connected with a composition relationship where 'App' contains 'Student' objects. The diagram is clean, professional, and rendered with sharp lines, clear text, and organized layout."/>
          <p:cNvSpPr>
            <a:spLocks noChangeAspect="1" noChangeArrowheads="1"/>
          </p:cNvSpPr>
          <p:nvPr/>
        </p:nvSpPr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99" y="866468"/>
            <a:ext cx="4911421" cy="38810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1" y="1221899"/>
            <a:ext cx="3467937" cy="2481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" altLang="en-US" dirty="0"/>
              <a:t>A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dmin</a:t>
            </a:r>
            <a:endParaRPr dirty="0"/>
          </a:p>
        </p:txBody>
      </p:sp>
      <p:sp>
        <p:nvSpPr>
          <p:cNvPr id="10" name="AutoShape 2" descr="A detailed and high-quality UML class diagram for a Java school management system. The diagram includes two classes: 1) The 'App' class with attributes (students: Map&lt;String, Student&gt;, loginScene: Scene) and methods (start(Stage primaryStage): void, loadStudentData(): boolean, isAdmin(String email, String password): boolean, showAdminPage(Stage stage): void, showModifyStudentPage(Stage stage): void, saveStudentDataToFile(): void, showStudentPage(Stage stage, Student student): void, printStudentPage(Student student): void, createPrintContent(Student student): VBox). 2) The 'Student' class with attributes (id: String, name: String, email: String, password: String, math: double, science: double, english: double) and methods (getters and setters for all attributes). The classes are connected with a composition relationship where 'App' contains 'Student' objects. The diagram is clean, professional, and rendered with sharp lines, clear text, and organized layout."/>
          <p:cNvSpPr>
            <a:spLocks noChangeAspect="1" noChangeArrowheads="1"/>
          </p:cNvSpPr>
          <p:nvPr/>
        </p:nvSpPr>
        <p:spPr bwMode="auto">
          <a:xfrm>
            <a:off x="155575" y="-4678363"/>
            <a:ext cx="9753600" cy="97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015" y="1094195"/>
            <a:ext cx="4129945" cy="3256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15" y="1094195"/>
            <a:ext cx="4111961" cy="325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Change Data</a:t>
            </a:r>
            <a:endParaRPr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20" y="1017725"/>
            <a:ext cx="5110260" cy="3652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Conclusion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04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7778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3"/>
          <p:cNvSpPr txBox="1">
            <a:spLocks noGrp="1"/>
          </p:cNvSpPr>
          <p:nvPr>
            <p:ph type="title"/>
          </p:nvPr>
        </p:nvSpPr>
        <p:spPr>
          <a:xfrm>
            <a:off x="643977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897" name="Google Shape;897;p73"/>
          <p:cNvSpPr txBox="1"/>
          <p:nvPr/>
        </p:nvSpPr>
        <p:spPr>
          <a:xfrm>
            <a:off x="643977" y="1513159"/>
            <a:ext cx="77175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smtClean="0"/>
              <a:t>Add </a:t>
            </a:r>
            <a:r>
              <a:rPr lang="en-US" sz="1600" dirty="0"/>
              <a:t>cloud-based storage for remote access.</a:t>
            </a:r>
          </a:p>
          <a:p>
            <a:r>
              <a:rPr lang="en-US" sz="1600" dirty="0"/>
              <a:t>Integrate graphical performance analytics for students.</a:t>
            </a:r>
          </a:p>
          <a:p>
            <a:r>
              <a:rPr lang="en-US" sz="1600" dirty="0"/>
              <a:t>Implement a web-based version for broader accessibility.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References</a:t>
            </a:r>
            <a:endParaRPr dirty="0"/>
          </a:p>
        </p:txBody>
      </p:sp>
      <p:sp>
        <p:nvSpPr>
          <p:cNvPr id="1007" name="Google Shape;1007;p77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35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hlinkClick r:id="rId3"/>
              </a:rPr>
              <a:t>https://www.geeksforgeeks.org/file-handling-in-java/?</a:t>
            </a:r>
            <a:r>
              <a:rPr lang="en-US" dirty="0" smtClean="0">
                <a:hlinkClick r:id="rId3"/>
              </a:rPr>
              <a:t>utm_source=chatgpt.com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docs.oracle.com/javase/8/docs/platform/serialization/spec/serial-arch.html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5"/>
              </a:rPr>
              <a:t>https://docs.oracle.com/javase/8/docs/technotes/guides/collections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r>
              <a:rPr lang="en-US" dirty="0">
                <a:hlinkClick r:id="rId6"/>
              </a:rPr>
              <a:t>https://docs.oracle.com/javase/tutorial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Introduction to Java Programming 10th Ed </a:t>
            </a:r>
            <a:r>
              <a:rPr lang="en-US" dirty="0" smtClean="0"/>
              <a:t>– 2015 denial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4"/>
          <p:cNvSpPr txBox="1">
            <a:spLocks noGrp="1"/>
          </p:cNvSpPr>
          <p:nvPr>
            <p:ph type="title"/>
          </p:nvPr>
        </p:nvSpPr>
        <p:spPr>
          <a:xfrm>
            <a:off x="2017031" y="1314790"/>
            <a:ext cx="5894966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Thank You!</a:t>
            </a:r>
            <a:endParaRPr dirty="0"/>
          </a:p>
        </p:txBody>
      </p:sp>
      <p:grpSp>
        <p:nvGrpSpPr>
          <p:cNvPr id="931" name="Google Shape;931;p74"/>
          <p:cNvGrpSpPr/>
          <p:nvPr/>
        </p:nvGrpSpPr>
        <p:grpSpPr>
          <a:xfrm>
            <a:off x="3501118" y="169108"/>
            <a:ext cx="5550839" cy="1296576"/>
            <a:chOff x="3327936" y="147724"/>
            <a:chExt cx="5550839" cy="1296576"/>
          </a:xfrm>
        </p:grpSpPr>
        <p:pic>
          <p:nvPicPr>
            <p:cNvPr id="932" name="Google Shape;932;p74"/>
            <p:cNvPicPr preferRelativeResize="0"/>
            <p:nvPr/>
          </p:nvPicPr>
          <p:blipFill rotWithShape="1">
            <a:blip r:embed="rId3">
              <a:alphaModFix/>
            </a:blip>
            <a:srcRect b="23354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74"/>
            <p:cNvPicPr preferRelativeResize="0"/>
            <p:nvPr/>
          </p:nvPicPr>
          <p:blipFill rotWithShape="1">
            <a:blip r:embed="rId4">
              <a:alphaModFix amt="86000"/>
            </a:blip>
            <a:srcRect b="5917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4912" y="2302090"/>
            <a:ext cx="4463288" cy="533446"/>
          </a:xfrm>
          <a:prstGeom prst="rect">
            <a:avLst/>
          </a:prstGeom>
        </p:spPr>
      </p:pic>
      <p:sp>
        <p:nvSpPr>
          <p:cNvPr id="22" name="Google Shape;926;p74"/>
          <p:cNvSpPr txBox="1">
            <a:spLocks/>
          </p:cNvSpPr>
          <p:nvPr/>
        </p:nvSpPr>
        <p:spPr>
          <a:xfrm>
            <a:off x="1330481" y="2946233"/>
            <a:ext cx="7018685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6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dirty="0" smtClean="0"/>
              <a:t>Any Question!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Titels</a:t>
            </a:r>
            <a:endParaRPr dirty="0"/>
          </a:p>
        </p:txBody>
      </p:sp>
      <p:sp>
        <p:nvSpPr>
          <p:cNvPr id="409" name="Google Shape;409;p42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solution</a:t>
            </a:r>
            <a:endParaRPr dirty="0"/>
          </a:p>
        </p:txBody>
      </p:sp>
      <p:sp>
        <p:nvSpPr>
          <p:cNvPr id="414" name="Google Shape;414;p42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problem</a:t>
            </a:r>
            <a:endParaRPr dirty="0"/>
          </a:p>
        </p:txBody>
      </p:sp>
      <p:sp>
        <p:nvSpPr>
          <p:cNvPr id="415" name="Google Shape;415;p42"/>
          <p:cNvSpPr txBox="1">
            <a:spLocks noGrp="1"/>
          </p:cNvSpPr>
          <p:nvPr>
            <p:ph type="title" idx="5"/>
          </p:nvPr>
        </p:nvSpPr>
        <p:spPr>
          <a:xfrm>
            <a:off x="821600" y="1332025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 idx="6"/>
          </p:nvPr>
        </p:nvSpPr>
        <p:spPr>
          <a:xfrm>
            <a:off x="821600" y="3064618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417" name="Google Shape;417;p42"/>
          <p:cNvSpPr txBox="1">
            <a:spLocks noGrp="1"/>
          </p:cNvSpPr>
          <p:nvPr>
            <p:ph type="title" idx="7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8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  <p:sp>
        <p:nvSpPr>
          <p:cNvPr id="419" name="Google Shape;419;p42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validation</a:t>
            </a:r>
            <a:endParaRPr dirty="0"/>
          </a:p>
        </p:txBody>
      </p:sp>
      <p:sp>
        <p:nvSpPr>
          <p:cNvPr id="420" name="Google Shape;420;p42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Problem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"/>
          <p:cNvSpPr txBox="1">
            <a:spLocks noGrp="1"/>
          </p:cNvSpPr>
          <p:nvPr>
            <p:ph type="title"/>
          </p:nvPr>
        </p:nvSpPr>
        <p:spPr>
          <a:xfrm>
            <a:off x="65765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Problem</a:t>
            </a:r>
            <a:endParaRPr dirty="0"/>
          </a:p>
        </p:txBody>
      </p:sp>
      <p:pic>
        <p:nvPicPr>
          <p:cNvPr id="6" name="Google Shape;5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533" y="1017725"/>
            <a:ext cx="1751018" cy="34951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017726"/>
            <a:ext cx="59301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result entry is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securely storing and retrieving student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accessibility for students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of data tampering or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Program: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result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security and accuracy in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easy access to students and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Solution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02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4709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>
            <a:spLocks noGrp="1"/>
          </p:cNvSpPr>
          <p:nvPr>
            <p:ph type="title"/>
          </p:nvPr>
        </p:nvSpPr>
        <p:spPr>
          <a:xfrm>
            <a:off x="671509" y="423806"/>
            <a:ext cx="4855200" cy="9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Solution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57" y="1230911"/>
            <a:ext cx="3840048" cy="2775939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1509" y="1018260"/>
            <a:ext cx="38242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desktop-based application built using Java and JavaFX.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login functionality for students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features like result viewing, data modification, and printing reports.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Features</a:t>
            </a:r>
            <a:endParaRPr dirty="0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000" y="1067486"/>
            <a:ext cx="775118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System: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logins for students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for secure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Dashboard: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grades in Math, Science, and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option to print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 student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and save student grades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Handling: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storage of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 through text files and serialized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8"/>
          <p:cNvSpPr txBox="1">
            <a:spLocks noGrp="1"/>
          </p:cNvSpPr>
          <p:nvPr>
            <p:ph type="title"/>
          </p:nvPr>
        </p:nvSpPr>
        <p:spPr>
          <a:xfrm>
            <a:off x="726348" y="4522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Benefits</a:t>
            </a:r>
            <a:endParaRPr dirty="0"/>
          </a:p>
        </p:txBody>
      </p:sp>
      <p:pic>
        <p:nvPicPr>
          <p:cNvPr id="484" name="Google Shape;484;p48"/>
          <p:cNvPicPr preferRelativeResize="0"/>
          <p:nvPr/>
        </p:nvPicPr>
        <p:blipFill rotWithShape="1">
          <a:blip r:embed="rId3">
            <a:alphaModFix amt="38000"/>
          </a:blip>
          <a:srcRect t="58031" b="6290"/>
          <a:stretch/>
        </p:blipFill>
        <p:spPr>
          <a:xfrm>
            <a:off x="4979675" y="4362450"/>
            <a:ext cx="3982800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6348" y="1229964"/>
            <a:ext cx="79437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Students: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 to their grades.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print their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Administrators: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update and store student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Schools: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errors in result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Validation</a:t>
            </a:r>
            <a:endParaRPr dirty="0"/>
          </a:p>
        </p:txBody>
      </p:sp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03</a:t>
            </a:r>
            <a:endParaRPr dirty="0"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3602988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300</Words>
  <Application>Microsoft Office PowerPoint</Application>
  <PresentationFormat>On-screen Show (16:9)</PresentationFormat>
  <Paragraphs>79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Nunito Light</vt:lpstr>
      <vt:lpstr>Archivo</vt:lpstr>
      <vt:lpstr>IBM Plex Mono</vt:lpstr>
      <vt:lpstr>Bachelor in Robotics Engineering by Slidesgo</vt:lpstr>
      <vt:lpstr>School Degree Management System</vt:lpstr>
      <vt:lpstr>Titels</vt:lpstr>
      <vt:lpstr>Problem</vt:lpstr>
      <vt:lpstr>Problem</vt:lpstr>
      <vt:lpstr>Solution</vt:lpstr>
      <vt:lpstr>Solution</vt:lpstr>
      <vt:lpstr>Features</vt:lpstr>
      <vt:lpstr>Benefits</vt:lpstr>
      <vt:lpstr>Validation</vt:lpstr>
      <vt:lpstr>Students</vt:lpstr>
      <vt:lpstr>Admin</vt:lpstr>
      <vt:lpstr>Change Data</vt:lpstr>
      <vt:lpstr>Conclusion</vt:lpstr>
      <vt:lpstr>Future Enhancements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System</dc:title>
  <dc:creator>Eng_Abdo</dc:creator>
  <cp:lastModifiedBy>Eng_Abdo</cp:lastModifiedBy>
  <cp:revision>12</cp:revision>
  <dcterms:modified xsi:type="dcterms:W3CDTF">2024-12-24T14:16:37Z</dcterms:modified>
</cp:coreProperties>
</file>