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61" r:id="rId2"/>
    <p:sldId id="262" r:id="rId3"/>
    <p:sldId id="270" r:id="rId4"/>
    <p:sldId id="264" r:id="rId5"/>
    <p:sldId id="263" r:id="rId6"/>
    <p:sldId id="265" r:id="rId7"/>
    <p:sldId id="266" r:id="rId8"/>
    <p:sldId id="267" r:id="rId9"/>
    <p:sldId id="271" r:id="rId10"/>
    <p:sldId id="269" r:id="rId11"/>
    <p:sldId id="268"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E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snapToGrid="0">
      <p:cViewPr varScale="1">
        <p:scale>
          <a:sx n="106" d="100"/>
          <a:sy n="106" d="100"/>
        </p:scale>
        <p:origin x="6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88FDF46F-C0E8-B715-31D2-A80BC7B576CF}"/>
            </a:ext>
          </a:extLst>
        </p:cNvPr>
        <p:cNvGrpSpPr/>
        <p:nvPr/>
      </p:nvGrpSpPr>
      <p:grpSpPr>
        <a:xfrm>
          <a:off x="0" y="0"/>
          <a:ext cx="0" cy="0"/>
          <a:chOff x="0" y="0"/>
          <a:chExt cx="0" cy="0"/>
        </a:xfrm>
      </p:grpSpPr>
      <p:sp>
        <p:nvSpPr>
          <p:cNvPr id="220" name="Google Shape;220;p12:notes">
            <a:extLst>
              <a:ext uri="{FF2B5EF4-FFF2-40B4-BE49-F238E27FC236}">
                <a16:creationId xmlns:a16="http://schemas.microsoft.com/office/drawing/2014/main" id="{8A5D939E-1411-33AF-958C-9DBADF64BB0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2:notes">
            <a:extLst>
              <a:ext uri="{FF2B5EF4-FFF2-40B4-BE49-F238E27FC236}">
                <a16:creationId xmlns:a16="http://schemas.microsoft.com/office/drawing/2014/main" id="{2AB04E66-A093-F5FF-47C9-EA14C48CE74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7081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A9951AE5-85D0-D0FA-14BF-61AB2A657B3D}"/>
            </a:ext>
          </a:extLst>
        </p:cNvPr>
        <p:cNvGrpSpPr/>
        <p:nvPr/>
      </p:nvGrpSpPr>
      <p:grpSpPr>
        <a:xfrm>
          <a:off x="0" y="0"/>
          <a:ext cx="0" cy="0"/>
          <a:chOff x="0" y="0"/>
          <a:chExt cx="0" cy="0"/>
        </a:xfrm>
      </p:grpSpPr>
      <p:sp>
        <p:nvSpPr>
          <p:cNvPr id="220" name="Google Shape;220;p12:notes">
            <a:extLst>
              <a:ext uri="{FF2B5EF4-FFF2-40B4-BE49-F238E27FC236}">
                <a16:creationId xmlns:a16="http://schemas.microsoft.com/office/drawing/2014/main" id="{43B1CC93-29A4-75DF-CE88-3FB6A1F010A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2:notes">
            <a:extLst>
              <a:ext uri="{FF2B5EF4-FFF2-40B4-BE49-F238E27FC236}">
                <a16:creationId xmlns:a16="http://schemas.microsoft.com/office/drawing/2014/main" id="{F860E3DA-9766-01D4-330E-D4AA377E099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180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4A5E095A-EFA9-7345-9E63-EDD6AF838633}"/>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B057D0B2-2AB9-5F5A-18C4-01F33E22481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 name="Google Shape;168;p7:notes">
            <a:extLst>
              <a:ext uri="{FF2B5EF4-FFF2-40B4-BE49-F238E27FC236}">
                <a16:creationId xmlns:a16="http://schemas.microsoft.com/office/drawing/2014/main" id="{D99535EF-C48C-0D02-79D8-3ACC31C40A7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4888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2BAB7AB0-5848-D429-F3CB-CFC232F0EB18}"/>
            </a:ext>
          </a:extLst>
        </p:cNvPr>
        <p:cNvGrpSpPr/>
        <p:nvPr/>
      </p:nvGrpSpPr>
      <p:grpSpPr>
        <a:xfrm>
          <a:off x="0" y="0"/>
          <a:ext cx="0" cy="0"/>
          <a:chOff x="0" y="0"/>
          <a:chExt cx="0" cy="0"/>
        </a:xfrm>
      </p:grpSpPr>
      <p:sp>
        <p:nvSpPr>
          <p:cNvPr id="167" name="Google Shape;167;p7:notes">
            <a:extLst>
              <a:ext uri="{FF2B5EF4-FFF2-40B4-BE49-F238E27FC236}">
                <a16:creationId xmlns:a16="http://schemas.microsoft.com/office/drawing/2014/main" id="{2EF3BB6B-B9F4-75FF-6856-995733313FB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 name="Google Shape;168;p7:notes">
            <a:extLst>
              <a:ext uri="{FF2B5EF4-FFF2-40B4-BE49-F238E27FC236}">
                <a16:creationId xmlns:a16="http://schemas.microsoft.com/office/drawing/2014/main" id="{9E085798-B00A-0BB7-7F9A-723536C2BEC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372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0" name="Google Shape;40;p17"/>
          <p:cNvPicPr preferRelativeResize="0"/>
          <p:nvPr/>
        </p:nvPicPr>
        <p:blipFill rotWithShape="1">
          <a:blip r:embed="rId2">
            <a:alphaModFix/>
          </a:blip>
          <a:srcRect/>
          <a:stretch/>
        </p:blipFill>
        <p:spPr>
          <a:xfrm>
            <a:off x="10711512" y="330213"/>
            <a:ext cx="1284576" cy="637759"/>
          </a:xfrm>
          <a:prstGeom prst="rect">
            <a:avLst/>
          </a:prstGeom>
          <a:noFill/>
          <a:ln>
            <a:noFill/>
          </a:ln>
        </p:spPr>
      </p:pic>
      <p:pic>
        <p:nvPicPr>
          <p:cNvPr id="41" name="Google Shape;41;p17"/>
          <p:cNvPicPr preferRelativeResize="0"/>
          <p:nvPr/>
        </p:nvPicPr>
        <p:blipFill rotWithShape="1">
          <a:blip r:embed="rId3">
            <a:alphaModFix/>
          </a:blip>
          <a:srcRect/>
          <a:stretch/>
        </p:blipFill>
        <p:spPr>
          <a:xfrm>
            <a:off x="93317" y="0"/>
            <a:ext cx="1489765" cy="1386637"/>
          </a:xfrm>
          <a:prstGeom prst="rect">
            <a:avLst/>
          </a:prstGeom>
          <a:noFill/>
          <a:ln>
            <a:noFill/>
          </a:ln>
        </p:spPr>
      </p:pic>
      <p:sp>
        <p:nvSpPr>
          <p:cNvPr id="42" name="Google Shape;4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4">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5">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6">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MTA Daily Ridership</a:t>
            </a:r>
            <a:endParaRPr dirty="0"/>
          </a:p>
        </p:txBody>
      </p:sp>
      <p:sp>
        <p:nvSpPr>
          <p:cNvPr id="161" name="Google Shape;161;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lang="en-US" dirty="0"/>
          </a:p>
          <a:p>
            <a:pPr marL="0" lvl="0" indent="0" algn="ctr" rtl="0">
              <a:lnSpc>
                <a:spcPct val="90000"/>
              </a:lnSpc>
              <a:spcBef>
                <a:spcPts val="0"/>
              </a:spcBef>
              <a:spcAft>
                <a:spcPts val="0"/>
              </a:spcAft>
              <a:buClr>
                <a:schemeClr val="dk1"/>
              </a:buClr>
              <a:buSzPts val="2400"/>
              <a:buNone/>
            </a:pPr>
            <a:endParaRPr dirty="0"/>
          </a:p>
        </p:txBody>
      </p:sp>
      <p:sp>
        <p:nvSpPr>
          <p:cNvPr id="162" name="Google Shape;16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16/5/25</a:t>
            </a:r>
            <a:endParaRPr dirty="0"/>
          </a:p>
        </p:txBody>
      </p:sp>
      <p:sp>
        <p:nvSpPr>
          <p:cNvPr id="163" name="Google Shape;163;p6"/>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64" name="Google Shape;16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165" name="Google Shape;165;p6"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9B2410D6-EAE8-9EBB-41C4-7AE519E0AF3B}"/>
            </a:ext>
          </a:extLst>
        </p:cNvPr>
        <p:cNvGrpSpPr/>
        <p:nvPr/>
      </p:nvGrpSpPr>
      <p:grpSpPr>
        <a:xfrm>
          <a:off x="0" y="0"/>
          <a:ext cx="0" cy="0"/>
          <a:chOff x="0" y="0"/>
          <a:chExt cx="0" cy="0"/>
        </a:xfrm>
      </p:grpSpPr>
      <p:sp>
        <p:nvSpPr>
          <p:cNvPr id="223" name="Google Shape;223;p12">
            <a:extLst>
              <a:ext uri="{FF2B5EF4-FFF2-40B4-BE49-F238E27FC236}">
                <a16:creationId xmlns:a16="http://schemas.microsoft.com/office/drawing/2014/main" id="{BF8FB765-9EA0-B8D7-484F-CAA49D0448F2}"/>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16/5/25</a:t>
            </a:r>
            <a:endParaRPr dirty="0"/>
          </a:p>
        </p:txBody>
      </p:sp>
      <p:sp>
        <p:nvSpPr>
          <p:cNvPr id="224" name="Google Shape;224;p12">
            <a:extLst>
              <a:ext uri="{FF2B5EF4-FFF2-40B4-BE49-F238E27FC236}">
                <a16:creationId xmlns:a16="http://schemas.microsoft.com/office/drawing/2014/main" id="{C28CE5B5-FEBE-6E71-7D8C-8CDC40498A23}"/>
              </a:ext>
            </a:extLst>
          </p:cNvPr>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b="1" kern="100" dirty="0">
                <a:effectLst/>
                <a:latin typeface="Aptos" panose="020B0004020202020204" pitchFamily="34" charset="0"/>
                <a:ea typeface="Aptos" panose="020B0004020202020204" pitchFamily="34" charset="0"/>
                <a:cs typeface="Arial" panose="020B0604020202020204" pitchFamily="34" charset="0"/>
              </a:rPr>
              <a:t>Group Members &amp; Roles</a:t>
            </a:r>
            <a:endParaRPr dirty="0"/>
          </a:p>
        </p:txBody>
      </p:sp>
      <p:sp>
        <p:nvSpPr>
          <p:cNvPr id="225" name="Google Shape;225;p12">
            <a:extLst>
              <a:ext uri="{FF2B5EF4-FFF2-40B4-BE49-F238E27FC236}">
                <a16:creationId xmlns:a16="http://schemas.microsoft.com/office/drawing/2014/main" id="{24A436A0-FC0F-7826-64EF-7BB4ABF20B5E}"/>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26" name="Google Shape;226;p12" title="download.png">
            <a:extLst>
              <a:ext uri="{FF2B5EF4-FFF2-40B4-BE49-F238E27FC236}">
                <a16:creationId xmlns:a16="http://schemas.microsoft.com/office/drawing/2014/main" id="{1DC6BE32-594F-EFF0-6E79-EDB8F91673EB}"/>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4" name="TextBox 3">
            <a:extLst>
              <a:ext uri="{FF2B5EF4-FFF2-40B4-BE49-F238E27FC236}">
                <a16:creationId xmlns:a16="http://schemas.microsoft.com/office/drawing/2014/main" id="{6E796539-EE40-AD85-F3FD-2DB6D4CDAE39}"/>
              </a:ext>
            </a:extLst>
          </p:cNvPr>
          <p:cNvSpPr txBox="1"/>
          <p:nvPr/>
        </p:nvSpPr>
        <p:spPr>
          <a:xfrm>
            <a:off x="1331495" y="1556084"/>
            <a:ext cx="10154652" cy="2752228"/>
          </a:xfrm>
          <a:prstGeom prst="rect">
            <a:avLst/>
          </a:prstGeom>
          <a:noFill/>
        </p:spPr>
        <p:txBody>
          <a:bodyPr wrap="square" rtlCol="0">
            <a:spAutoFit/>
          </a:bodyPr>
          <a:lstStyle/>
          <a:p>
            <a:pPr marL="0" marR="0">
              <a:lnSpc>
                <a:spcPct val="115000"/>
              </a:lnSpc>
              <a:spcAft>
                <a:spcPts val="800"/>
              </a:spcAft>
              <a:buNone/>
            </a:pPr>
            <a:r>
              <a:rPr lang="en-US" sz="2000" b="1" kern="100" dirty="0">
                <a:effectLst/>
                <a:latin typeface="Aptos" panose="020B0004020202020204" pitchFamily="34" charset="0"/>
                <a:ea typeface="Aptos" panose="020B0004020202020204" pitchFamily="34" charset="0"/>
                <a:cs typeface="Arial" panose="020B0604020202020204" pitchFamily="34" charset="0"/>
              </a:rPr>
              <a:t>Group Members &amp; Roles :</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Abdelrahman Saad Abdelmoneem</a:t>
            </a:r>
            <a:r>
              <a:rPr lang="en-US" sz="1800" kern="100" dirty="0">
                <a:effectLst/>
                <a:latin typeface="Aptos" panose="020B0004020202020204" pitchFamily="34" charset="0"/>
                <a:ea typeface="Aptos" panose="020B0004020202020204" pitchFamily="34" charset="0"/>
                <a:cs typeface="Arial" panose="020B0604020202020204" pitchFamily="34" charset="0"/>
              </a:rPr>
              <a:t>– Project Manager (Coordination, timeline management, data cleaning,  data transformation, and </a:t>
            </a:r>
            <a:r>
              <a:rPr lang="en-US" sz="1800" kern="100" dirty="0" err="1">
                <a:effectLst/>
                <a:latin typeface="Aptos" panose="020B0004020202020204" pitchFamily="34" charset="0"/>
                <a:ea typeface="Aptos" panose="020B0004020202020204" pitchFamily="34" charset="0"/>
                <a:cs typeface="Arial" panose="020B0604020202020204" pitchFamily="34" charset="0"/>
              </a:rPr>
              <a:t>validation,Data</a:t>
            </a:r>
            <a:r>
              <a:rPr lang="en-US" sz="1800" kern="100" dirty="0">
                <a:effectLst/>
                <a:latin typeface="Aptos" panose="020B0004020202020204" pitchFamily="34" charset="0"/>
                <a:ea typeface="Aptos" panose="020B0004020202020204" pitchFamily="34" charset="0"/>
                <a:cs typeface="Arial" panose="020B0604020202020204" pitchFamily="34" charset="0"/>
              </a:rPr>
              <a:t> Visualization)</a:t>
            </a:r>
          </a:p>
          <a:p>
            <a:pPr marL="342900" marR="0" lvl="0"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Yousef Saber Abdel </a:t>
            </a:r>
            <a:r>
              <a:rPr lang="en-US" sz="1800" b="1" kern="100" dirty="0" err="1">
                <a:effectLst/>
                <a:latin typeface="Aptos" panose="020B0004020202020204" pitchFamily="34" charset="0"/>
                <a:ea typeface="Aptos" panose="020B0004020202020204" pitchFamily="34" charset="0"/>
                <a:cs typeface="Arial" panose="020B0604020202020204" pitchFamily="34" charset="0"/>
              </a:rPr>
              <a:t>galil</a:t>
            </a:r>
            <a:r>
              <a:rPr lang="en-US" sz="1800" kern="100" dirty="0">
                <a:effectLst/>
                <a:latin typeface="Aptos" panose="020B0004020202020204" pitchFamily="34" charset="0"/>
                <a:ea typeface="Aptos" panose="020B0004020202020204" pitchFamily="34" charset="0"/>
                <a:cs typeface="Arial" panose="020B0604020202020204" pitchFamily="34" charset="0"/>
              </a:rPr>
              <a:t> – Power BI Developer (Dashboard design and development)</a:t>
            </a:r>
            <a:r>
              <a:rPr lang="en-US" sz="1800" kern="100" dirty="0">
                <a:latin typeface="Aptos" panose="020B0004020202020204" pitchFamily="34" charset="0"/>
                <a:ea typeface="Aptos" panose="020B0004020202020204" pitchFamily="34" charset="0"/>
                <a:cs typeface="Arial" panose="020B0604020202020204" pitchFamily="34" charset="0"/>
              </a:rPr>
              <a:t>&amp;reporting</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Nataly Gabra Farouk</a:t>
            </a:r>
            <a:r>
              <a:rPr lang="en-US" sz="1800" kern="100" dirty="0">
                <a:effectLst/>
                <a:latin typeface="Aptos" panose="020B0004020202020204" pitchFamily="34" charset="0"/>
                <a:ea typeface="Aptos" panose="020B0004020202020204" pitchFamily="34" charset="0"/>
                <a:cs typeface="Arial" panose="020B0604020202020204" pitchFamily="34" charset="0"/>
              </a:rPr>
              <a:t> – Data Visualization Specialist (Ensuring best practices in visualization)</a:t>
            </a:r>
          </a:p>
          <a:p>
            <a:pPr marL="342900" marR="0" lvl="0" indent="-342900">
              <a:lnSpc>
                <a:spcPct val="115000"/>
              </a:lnSpc>
              <a:spcAft>
                <a:spcPts val="800"/>
              </a:spcAft>
              <a:buFont typeface="+mj-lt"/>
              <a:buAutoNum type="arabicPeriod"/>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Sara Ahmed Helmy</a:t>
            </a:r>
            <a:r>
              <a:rPr lang="en-US" sz="1800" kern="100" dirty="0">
                <a:effectLst/>
                <a:latin typeface="Aptos" panose="020B0004020202020204" pitchFamily="34" charset="0"/>
                <a:ea typeface="Aptos" panose="020B0004020202020204" pitchFamily="34" charset="0"/>
                <a:cs typeface="Arial" panose="020B0604020202020204" pitchFamily="34" charset="0"/>
              </a:rPr>
              <a:t> – Quality Assurance (Testing and validation of data and dashboard functionality)</a:t>
            </a:r>
          </a:p>
        </p:txBody>
      </p:sp>
    </p:spTree>
    <p:extLst>
      <p:ext uri="{BB962C8B-B14F-4D97-AF65-F5344CB8AC3E}">
        <p14:creationId xmlns:p14="http://schemas.microsoft.com/office/powerpoint/2010/main" val="264062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5768373D-8007-2A4F-D580-9D867091ED5F}"/>
            </a:ext>
          </a:extLst>
        </p:cNvPr>
        <p:cNvGrpSpPr/>
        <p:nvPr/>
      </p:nvGrpSpPr>
      <p:grpSpPr>
        <a:xfrm>
          <a:off x="0" y="0"/>
          <a:ext cx="0" cy="0"/>
          <a:chOff x="0" y="0"/>
          <a:chExt cx="0" cy="0"/>
        </a:xfrm>
      </p:grpSpPr>
      <p:sp>
        <p:nvSpPr>
          <p:cNvPr id="223" name="Google Shape;223;p12">
            <a:extLst>
              <a:ext uri="{FF2B5EF4-FFF2-40B4-BE49-F238E27FC236}">
                <a16:creationId xmlns:a16="http://schemas.microsoft.com/office/drawing/2014/main" id="{63B47D24-CCD5-F137-282A-731EC6E14036}"/>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16/5/25</a:t>
            </a:r>
            <a:endParaRPr dirty="0"/>
          </a:p>
        </p:txBody>
      </p:sp>
      <p:sp>
        <p:nvSpPr>
          <p:cNvPr id="224" name="Google Shape;224;p12">
            <a:extLst>
              <a:ext uri="{FF2B5EF4-FFF2-40B4-BE49-F238E27FC236}">
                <a16:creationId xmlns:a16="http://schemas.microsoft.com/office/drawing/2014/main" id="{C6743EF7-54FD-81BD-C239-00497D6356EF}"/>
              </a:ext>
            </a:extLst>
          </p:cNvPr>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25" name="Google Shape;225;p12">
            <a:extLst>
              <a:ext uri="{FF2B5EF4-FFF2-40B4-BE49-F238E27FC236}">
                <a16:creationId xmlns:a16="http://schemas.microsoft.com/office/drawing/2014/main" id="{E49270FD-3AB1-0A90-0B2D-B933E1CAC6E2}"/>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26" name="Google Shape;226;p12" title="download.png">
            <a:extLst>
              <a:ext uri="{FF2B5EF4-FFF2-40B4-BE49-F238E27FC236}">
                <a16:creationId xmlns:a16="http://schemas.microsoft.com/office/drawing/2014/main" id="{04281256-FE20-500C-4774-C8E809C3BBDB}"/>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4" name="TextBox 3">
            <a:extLst>
              <a:ext uri="{FF2B5EF4-FFF2-40B4-BE49-F238E27FC236}">
                <a16:creationId xmlns:a16="http://schemas.microsoft.com/office/drawing/2014/main" id="{B7752854-0C74-2253-881B-1BC491364A55}"/>
              </a:ext>
            </a:extLst>
          </p:cNvPr>
          <p:cNvSpPr txBox="1"/>
          <p:nvPr/>
        </p:nvSpPr>
        <p:spPr>
          <a:xfrm>
            <a:off x="2843256" y="2211573"/>
            <a:ext cx="6347225" cy="2462213"/>
          </a:xfrm>
          <a:prstGeom prst="rect">
            <a:avLst/>
          </a:prstGeom>
          <a:noFill/>
        </p:spPr>
        <p:txBody>
          <a:bodyPr wrap="square" rtlCol="0">
            <a:spAutoFit/>
          </a:bodyPr>
          <a:lstStyle/>
          <a:p>
            <a:pPr algn="ctr"/>
            <a:r>
              <a:rPr lang="en-US" sz="6000" dirty="0"/>
              <a:t>Thank you</a:t>
            </a:r>
          </a:p>
          <a:p>
            <a:pPr algn="ctr"/>
            <a:endParaRPr lang="en-US" sz="2000" dirty="0">
              <a:solidFill>
                <a:srgbClr val="336EA8"/>
              </a:solidFill>
            </a:endParaRPr>
          </a:p>
          <a:p>
            <a:pPr algn="ctr"/>
            <a:r>
              <a:rPr lang="en-US" sz="2000" dirty="0">
                <a:solidFill>
                  <a:srgbClr val="336EA8"/>
                </a:solidFill>
              </a:rPr>
              <a:t>Any questions?</a:t>
            </a:r>
          </a:p>
          <a:p>
            <a:pPr algn="ctr"/>
            <a:endParaRPr lang="en-US" sz="5400" dirty="0"/>
          </a:p>
        </p:txBody>
      </p:sp>
    </p:spTree>
    <p:extLst>
      <p:ext uri="{BB962C8B-B14F-4D97-AF65-F5344CB8AC3E}">
        <p14:creationId xmlns:p14="http://schemas.microsoft.com/office/powerpoint/2010/main" val="14845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title"/>
          </p:nvPr>
        </p:nvSpPr>
        <p:spPr>
          <a:xfrm>
            <a:off x="4876800" y="1285875"/>
            <a:ext cx="6559550" cy="44481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1800" dirty="0"/>
              <a:t>The Metropolitan Transportation Authority (MTA) in New York provides vital public transportation to millions of riders daily. However, understanding fluctuations in ridership due to pandemic and  identifying patterns such as rush days can be challenging without clear analysis. This project addresses the problem of understanding and visualizing trends in MTA ridership to support better decision-making for transit planning, operations, and communication with the public.</a:t>
            </a:r>
            <a:br>
              <a:rPr lang="en-US" sz="1800" dirty="0"/>
            </a:br>
            <a:r>
              <a:rPr lang="en-US" sz="1800" dirty="0"/>
              <a:t>The project collects, cleans, and analyzes MTA turnstile data to reveal meaningful insights about ridership patterns. Using tools like Power BI , the data is processed to Identify peak ridership by years Compare weekday vs. weekend trends Detect anomalies or drops in usage during COVID-19</a:t>
            </a:r>
            <a:endParaRPr sz="1800" dirty="0"/>
          </a:p>
        </p:txBody>
      </p:sp>
      <p:sp>
        <p:nvSpPr>
          <p:cNvPr id="171" name="Google Shape;17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2" name="Google Shape;172;p7"/>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r>
              <a:rPr lang="en-US" sz="1200" b="1" i="0" u="none" strike="noStrike" cap="none" dirty="0">
                <a:solidFill>
                  <a:srgbClr val="0D0D0D"/>
                </a:solidFill>
                <a:latin typeface="Arial"/>
                <a:ea typeface="Arial"/>
                <a:cs typeface="Arial"/>
                <a:sym typeface="Arial"/>
              </a:rPr>
              <a:t>Project Idea</a:t>
            </a:r>
            <a:endParaRPr lang="en-US" sz="1200" b="0" i="0" u="none" strike="noStrike" cap="none" dirty="0">
              <a:solidFill>
                <a:srgbClr val="0D0D0D"/>
              </a:solidFill>
              <a:latin typeface="Arial"/>
              <a:ea typeface="Arial"/>
              <a:cs typeface="Arial"/>
              <a:sym typeface="Arial"/>
            </a:endParaRPr>
          </a:p>
          <a:p>
            <a:pPr marL="0" lvl="0" indent="0" algn="ctr" rtl="0">
              <a:spcBef>
                <a:spcPts val="0"/>
              </a:spcBef>
              <a:spcAft>
                <a:spcPts val="0"/>
              </a:spcAft>
              <a:buNone/>
            </a:pPr>
            <a:endParaRPr dirty="0"/>
          </a:p>
        </p:txBody>
      </p:sp>
      <p:sp>
        <p:nvSpPr>
          <p:cNvPr id="173" name="Google Shape;17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74" name="Google Shape;174;p7"/>
          <p:cNvPicPr preferRelativeResize="0"/>
          <p:nvPr/>
        </p:nvPicPr>
        <p:blipFill>
          <a:blip r:embed="rId3"/>
          <a:srcRect l="8370" r="8370"/>
          <a:stretch/>
        </p:blipFill>
        <p:spPr>
          <a:xfrm>
            <a:off x="557684" y="1678295"/>
            <a:ext cx="3913971" cy="3145809"/>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p:cNvPicPr preferRelativeResize="0"/>
          <p:nvPr/>
        </p:nvPicPr>
        <p:blipFill>
          <a:blip r:embed="rId4">
            <a:alphaModFix/>
          </a:blip>
          <a:stretch>
            <a:fillRect/>
          </a:stretch>
        </p:blipFill>
        <p:spPr>
          <a:xfrm>
            <a:off x="9190825" y="6356350"/>
            <a:ext cx="903191" cy="365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FEBFF211-5125-75F0-8C20-1E820A79396D}"/>
            </a:ext>
          </a:extLst>
        </p:cNvPr>
        <p:cNvGrpSpPr/>
        <p:nvPr/>
      </p:nvGrpSpPr>
      <p:grpSpPr>
        <a:xfrm>
          <a:off x="0" y="0"/>
          <a:ext cx="0" cy="0"/>
          <a:chOff x="0" y="0"/>
          <a:chExt cx="0" cy="0"/>
        </a:xfrm>
      </p:grpSpPr>
      <p:sp>
        <p:nvSpPr>
          <p:cNvPr id="170" name="Google Shape;170;p7">
            <a:extLst>
              <a:ext uri="{FF2B5EF4-FFF2-40B4-BE49-F238E27FC236}">
                <a16:creationId xmlns:a16="http://schemas.microsoft.com/office/drawing/2014/main" id="{EB8EEE5E-6AC9-FC77-D06B-33F1E274B2B6}"/>
              </a:ext>
            </a:extLst>
          </p:cNvPr>
          <p:cNvSpPr txBox="1">
            <a:spLocks noGrp="1"/>
          </p:cNvSpPr>
          <p:nvPr>
            <p:ph type="title"/>
          </p:nvPr>
        </p:nvSpPr>
        <p:spPr>
          <a:xfrm>
            <a:off x="1295400" y="1204912"/>
            <a:ext cx="10199914" cy="444817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2000" b="1" dirty="0">
                <a:latin typeface="+mn-lt"/>
              </a:rPr>
              <a:t>Problems we face &amp; solutions :</a:t>
            </a:r>
            <a:br>
              <a:rPr lang="en-US" sz="2000" b="1" dirty="0">
                <a:latin typeface="+mn-lt"/>
              </a:rPr>
            </a:br>
            <a:br>
              <a:rPr lang="en-US" sz="2000" dirty="0"/>
            </a:br>
            <a:r>
              <a:rPr lang="en-US" sz="2000" dirty="0"/>
              <a:t>1- The data did not contain pre-rider ships in numbers it was just as percentages, So we calculated it as a columns using m languages in power Query.</a:t>
            </a:r>
            <a:br>
              <a:rPr lang="en-US" sz="2000" dirty="0"/>
            </a:br>
            <a:br>
              <a:rPr lang="en-US" sz="2000" dirty="0"/>
            </a:br>
            <a:r>
              <a:rPr lang="en-US" sz="2000" dirty="0"/>
              <a:t>2-The structure of the data did not support the visuals we made, So we unpivot tables and it made it easy and readable.</a:t>
            </a:r>
            <a:endParaRPr sz="2000" dirty="0"/>
          </a:p>
        </p:txBody>
      </p:sp>
      <p:sp>
        <p:nvSpPr>
          <p:cNvPr id="171" name="Google Shape;171;p7">
            <a:extLst>
              <a:ext uri="{FF2B5EF4-FFF2-40B4-BE49-F238E27FC236}">
                <a16:creationId xmlns:a16="http://schemas.microsoft.com/office/drawing/2014/main" id="{2B9AEE4A-7FAF-BF0B-64C1-C52AB0525025}"/>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2" name="Google Shape;172;p7">
            <a:extLst>
              <a:ext uri="{FF2B5EF4-FFF2-40B4-BE49-F238E27FC236}">
                <a16:creationId xmlns:a16="http://schemas.microsoft.com/office/drawing/2014/main" id="{241EEB37-8C3A-BE3E-9B6A-7292477BE1FB}"/>
              </a:ext>
            </a:extLst>
          </p:cNvPr>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r>
              <a:rPr lang="en-US" sz="1200" b="1" i="0" u="none" strike="noStrike" cap="none" dirty="0">
                <a:solidFill>
                  <a:srgbClr val="0D0D0D"/>
                </a:solidFill>
                <a:latin typeface="Arial"/>
                <a:ea typeface="Arial"/>
                <a:cs typeface="Arial"/>
                <a:sym typeface="Arial"/>
              </a:rPr>
              <a:t>Problems in data </a:t>
            </a:r>
            <a:endParaRPr lang="en-US" sz="1200" b="0" i="0" u="none" strike="noStrike" cap="none" dirty="0">
              <a:solidFill>
                <a:srgbClr val="0D0D0D"/>
              </a:solidFill>
              <a:latin typeface="Arial"/>
              <a:ea typeface="Arial"/>
              <a:cs typeface="Arial"/>
              <a:sym typeface="Arial"/>
            </a:endParaRPr>
          </a:p>
          <a:p>
            <a:pPr marL="0" lvl="0" indent="0" algn="ctr" rtl="0">
              <a:spcBef>
                <a:spcPts val="0"/>
              </a:spcBef>
              <a:spcAft>
                <a:spcPts val="0"/>
              </a:spcAft>
              <a:buNone/>
            </a:pPr>
            <a:endParaRPr dirty="0"/>
          </a:p>
        </p:txBody>
      </p:sp>
      <p:sp>
        <p:nvSpPr>
          <p:cNvPr id="173" name="Google Shape;173;p7">
            <a:extLst>
              <a:ext uri="{FF2B5EF4-FFF2-40B4-BE49-F238E27FC236}">
                <a16:creationId xmlns:a16="http://schemas.microsoft.com/office/drawing/2014/main" id="{5A2F0B26-A7CE-908B-577E-4DE94A63E14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75" name="Google Shape;175;p7" title="download.png">
            <a:extLst>
              <a:ext uri="{FF2B5EF4-FFF2-40B4-BE49-F238E27FC236}">
                <a16:creationId xmlns:a16="http://schemas.microsoft.com/office/drawing/2014/main" id="{3B859207-5DC6-D92E-C29B-8323FE53F800}"/>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Tree>
    <p:extLst>
      <p:ext uri="{BB962C8B-B14F-4D97-AF65-F5344CB8AC3E}">
        <p14:creationId xmlns:p14="http://schemas.microsoft.com/office/powerpoint/2010/main" val="397151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6208776" y="1395524"/>
            <a:ext cx="5245862" cy="3548635"/>
          </a:xfrm>
          <a:prstGeom prst="rect">
            <a:avLst/>
          </a:prstGeom>
          <a:noFill/>
          <a:ln>
            <a:noFill/>
          </a:ln>
        </p:spPr>
        <p:txBody>
          <a:bodyPr spcFirstLastPara="1" wrap="square" lIns="91425" tIns="45700" rIns="91425" bIns="45700" anchor="ctr" anchorCtr="0">
            <a:noAutofit/>
          </a:bodyPr>
          <a:lstStyle/>
          <a:p>
            <a:r>
              <a:rPr lang="en-US" sz="1800" b="1" dirty="0"/>
              <a:t>Top Navigation Bar:</a:t>
            </a:r>
            <a:br>
              <a:rPr lang="en-US" sz="1800" dirty="0"/>
            </a:br>
            <a:r>
              <a:rPr lang="en-US" sz="1600" b="1" dirty="0"/>
              <a:t>Transit Type Filters:</a:t>
            </a:r>
            <a:r>
              <a:rPr lang="en-US" sz="1600" dirty="0"/>
              <a:t> Users can switch between </a:t>
            </a:r>
            <a:r>
              <a:rPr lang="en-US" sz="1600" b="1" dirty="0"/>
              <a:t>Buses</a:t>
            </a:r>
            <a:r>
              <a:rPr lang="en-US" sz="1600" dirty="0"/>
              <a:t>, </a:t>
            </a:r>
            <a:r>
              <a:rPr lang="en-US" sz="1600" b="1" dirty="0"/>
              <a:t>Rails</a:t>
            </a:r>
            <a:r>
              <a:rPr lang="en-US" sz="1600" dirty="0"/>
              <a:t>, and </a:t>
            </a:r>
            <a:r>
              <a:rPr lang="en-US" sz="1600" b="1" dirty="0"/>
              <a:t>Subways</a:t>
            </a:r>
            <a:r>
              <a:rPr lang="en-US" sz="1600" dirty="0"/>
              <a:t>.</a:t>
            </a:r>
            <a:br>
              <a:rPr lang="en-US" sz="1800" dirty="0"/>
            </a:br>
            <a:r>
              <a:rPr lang="en-US" sz="1800" b="1" dirty="0"/>
              <a:t>Year Filters:</a:t>
            </a:r>
            <a:r>
              <a:rPr lang="en-US" sz="1800" dirty="0"/>
              <a:t> </a:t>
            </a:r>
            <a:br>
              <a:rPr lang="en-US" sz="1800" dirty="0"/>
            </a:br>
            <a:r>
              <a:rPr lang="en-US" sz="1600" dirty="0"/>
              <a:t>Data can be filtered by year from </a:t>
            </a:r>
            <a:r>
              <a:rPr lang="en-US" sz="1600" b="1" dirty="0"/>
              <a:t>2020 to 2024</a:t>
            </a:r>
            <a:r>
              <a:rPr lang="en-US" sz="1600" dirty="0"/>
              <a:t> for trend analysis.</a:t>
            </a:r>
            <a:br>
              <a:rPr lang="en-US" sz="1800" dirty="0"/>
            </a:br>
            <a:r>
              <a:rPr lang="en-US" sz="1800" b="1" dirty="0"/>
              <a:t>Main Display Area:</a:t>
            </a:r>
            <a:br>
              <a:rPr lang="en-US" sz="1800" dirty="0"/>
            </a:br>
            <a:r>
              <a:rPr lang="en-US" sz="1600" dirty="0"/>
              <a:t>The </a:t>
            </a:r>
            <a:r>
              <a:rPr lang="en-US" sz="1600" b="1" dirty="0"/>
              <a:t>top large section</a:t>
            </a:r>
            <a:r>
              <a:rPr lang="en-US" sz="1600" dirty="0"/>
              <a:t> is intended for a </a:t>
            </a:r>
            <a:r>
              <a:rPr lang="en-US" sz="1600" b="1" dirty="0"/>
              <a:t>key visualization</a:t>
            </a:r>
            <a:r>
              <a:rPr lang="en-US" sz="1600" dirty="0"/>
              <a:t>, such as a line graph, map, or KPI summary.</a:t>
            </a:r>
            <a:br>
              <a:rPr lang="en-US" sz="1800" dirty="0"/>
            </a:br>
            <a:r>
              <a:rPr lang="en-US" sz="1800" b="1" dirty="0"/>
              <a:t>The lower grid contains four panels.</a:t>
            </a:r>
            <a:endParaRPr lang="en-US" sz="1600" dirty="0"/>
          </a:p>
        </p:txBody>
      </p:sp>
      <p:sp>
        <p:nvSpPr>
          <p:cNvPr id="192" name="Google Shape;19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16/5/25</a:t>
            </a:r>
          </a:p>
        </p:txBody>
      </p:sp>
      <p:sp>
        <p:nvSpPr>
          <p:cNvPr id="193" name="Google Shape;193;p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r>
              <a:rPr lang="en-US" sz="1200" b="1" i="0" u="none" strike="noStrike" cap="none" dirty="0">
                <a:solidFill>
                  <a:srgbClr val="0D0D0D"/>
                </a:solidFill>
                <a:latin typeface="Arial"/>
                <a:ea typeface="Arial"/>
                <a:cs typeface="Arial"/>
                <a:sym typeface="Arial"/>
              </a:rPr>
              <a:t>Project Wireframe </a:t>
            </a:r>
            <a:endParaRPr lang="en-US" sz="1200" b="0" i="0" u="none" strike="noStrike" cap="none" dirty="0">
              <a:solidFill>
                <a:srgbClr val="0D0D0D"/>
              </a:solidFill>
              <a:latin typeface="Arial"/>
              <a:ea typeface="Arial"/>
              <a:cs typeface="Arial"/>
              <a:sym typeface="Arial"/>
            </a:endParaRPr>
          </a:p>
          <a:p>
            <a:pPr marL="0" lvl="0" indent="0" algn="ctr" rtl="0">
              <a:spcBef>
                <a:spcPts val="0"/>
              </a:spcBef>
              <a:spcAft>
                <a:spcPts val="0"/>
              </a:spcAft>
              <a:buNone/>
            </a:pPr>
            <a:endParaRPr lang="en-US" dirty="0"/>
          </a:p>
        </p:txBody>
      </p:sp>
      <p:sp>
        <p:nvSpPr>
          <p:cNvPr id="194" name="Google Shape;19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mtClean="0"/>
              <a:t>4</a:t>
            </a:fld>
            <a:endParaRPr lang="en-US"/>
          </a:p>
        </p:txBody>
      </p:sp>
      <p:pic>
        <p:nvPicPr>
          <p:cNvPr id="195" name="Google Shape;195;p9"/>
          <p:cNvPicPr preferRelativeResize="0"/>
          <p:nvPr/>
        </p:nvPicPr>
        <p:blipFill>
          <a:blip r:embed="rId3"/>
          <a:srcRect l="2892" r="2892"/>
          <a:stretch/>
        </p:blipFill>
        <p:spPr>
          <a:xfrm>
            <a:off x="274320" y="1536191"/>
            <a:ext cx="5431535" cy="3267303"/>
          </a:xfrm>
          <a:prstGeom prst="roundRect">
            <a:avLst>
              <a:gd name="adj" fmla="val 5846"/>
            </a:avLst>
          </a:prstGeom>
          <a:solidFill>
            <a:srgbClr val="FFFFFF"/>
          </a:solidFill>
          <a:ln w="76200" cap="sq">
            <a:solidFill>
              <a:srgbClr val="336EA8"/>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96" name="Google Shape;196;p9" title="download.png"/>
          <p:cNvPicPr preferRelativeResize="0"/>
          <p:nvPr/>
        </p:nvPicPr>
        <p:blipFill>
          <a:blip r:embed="rId4">
            <a:alphaModFix/>
          </a:blip>
          <a:stretch>
            <a:fillRect/>
          </a:stretch>
        </p:blipFill>
        <p:spPr>
          <a:xfrm>
            <a:off x="9190825" y="6356350"/>
            <a:ext cx="903191" cy="365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4876800" y="1285875"/>
            <a:ext cx="6559550" cy="4448175"/>
          </a:xfrm>
          <a:prstGeom prst="rect">
            <a:avLst/>
          </a:prstGeom>
          <a:noFill/>
          <a:ln>
            <a:noFill/>
          </a:ln>
        </p:spPr>
        <p:txBody>
          <a:bodyPr spcFirstLastPara="1" wrap="square" lIns="91425" tIns="45700" rIns="91425" bIns="45700" anchor="ctr" anchorCtr="0">
            <a:normAutofit/>
          </a:bodyPr>
          <a:lstStyle/>
          <a:p>
            <a:pPr>
              <a:buNone/>
            </a:pPr>
            <a:r>
              <a:rPr lang="en-US" sz="1600" b="1" dirty="0"/>
              <a:t>User persons :</a:t>
            </a:r>
            <a:br>
              <a:rPr lang="en-US" sz="1600" dirty="0"/>
            </a:br>
            <a:r>
              <a:rPr lang="en-US" sz="1200" dirty="0"/>
              <a:t>Transit Planners (Businesses/Government</a:t>
            </a:r>
            <a:r>
              <a:rPr lang="en-US" sz="800" dirty="0"/>
              <a:t>)</a:t>
            </a:r>
            <a:br>
              <a:rPr lang="en-US" sz="800" dirty="0"/>
            </a:br>
            <a:r>
              <a:rPr lang="en-US" sz="1600" b="1" dirty="0"/>
              <a:t>Key Features Addressing User Needs:</a:t>
            </a:r>
            <a:br>
              <a:rPr lang="en-US" sz="1600" b="1" dirty="0"/>
            </a:br>
            <a:r>
              <a:rPr lang="en-US" sz="1400" b="1" dirty="0"/>
              <a:t>Ridership Analytics Dashboard</a:t>
            </a:r>
            <a:r>
              <a:rPr lang="en-US" sz="1400" dirty="0"/>
              <a:t>: Visualizes peak hours, station usage, and route popularity.</a:t>
            </a:r>
            <a:br>
              <a:rPr lang="en-US" sz="1400" dirty="0"/>
            </a:br>
            <a:r>
              <a:rPr lang="en-US" sz="1400" b="1" dirty="0"/>
              <a:t>Custom Filters</a:t>
            </a:r>
            <a:r>
              <a:rPr lang="en-US" sz="1400" dirty="0"/>
              <a:t>: Allows users to view data by borough, date, or transit line.</a:t>
            </a:r>
            <a:br>
              <a:rPr lang="en-US" sz="1400" dirty="0"/>
            </a:br>
            <a:r>
              <a:rPr lang="en-US" sz="1600" b="1" dirty="0"/>
              <a:t>How These Features Solve Problems</a:t>
            </a:r>
            <a:br>
              <a:rPr lang="en-US" sz="1600" b="1" dirty="0"/>
            </a:br>
            <a:r>
              <a:rPr lang="en-US" sz="1400" dirty="0"/>
              <a:t>it's detect how people react towards the transportation methods after covid to make decision of increase or decrease for example in rails or number of buses easier </a:t>
            </a:r>
            <a:endParaRPr sz="1400" dirty="0"/>
          </a:p>
        </p:txBody>
      </p:sp>
      <p:sp>
        <p:nvSpPr>
          <p:cNvPr id="181" name="Google Shape;18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82" name="Google Shape;182;p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83" name="Google Shape;18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184" name="Google Shape;184;p8"/>
          <p:cNvPicPr preferRelativeResize="0"/>
          <p:nvPr/>
        </p:nvPicPr>
        <p:blipFill>
          <a:blip r:embed="rId3"/>
          <a:srcRect l="-210" t="-887" r="44776" b="-35"/>
          <a:stretch/>
        </p:blipFill>
        <p:spPr>
          <a:xfrm>
            <a:off x="1027403" y="2063377"/>
            <a:ext cx="2645893" cy="2731245"/>
          </a:xfrm>
          <a:prstGeom prst="ellipse">
            <a:avLst/>
          </a:prstGeom>
          <a:noFill/>
          <a:ln w="63500" cap="rnd" cmpd="sng">
            <a:solidFill>
              <a:srgbClr val="336EA8"/>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185" name="Google Shape;185;p8"/>
          <p:cNvSpPr/>
          <p:nvPr/>
        </p:nvSpPr>
        <p:spPr>
          <a:xfrm rot="5400000">
            <a:off x="-965997" y="4069881"/>
            <a:ext cx="1942680" cy="1469097"/>
          </a:xfrm>
          <a:prstGeom prst="blockArc">
            <a:avLst>
              <a:gd name="adj1" fmla="val 10800000"/>
              <a:gd name="adj2" fmla="val 0"/>
              <a:gd name="adj3" fmla="val 25000"/>
            </a:avLst>
          </a:prstGeom>
          <a:solidFill>
            <a:srgbClr val="94B9D6"/>
          </a:solidFill>
          <a:ln w="12700" cap="flat" cmpd="sng">
            <a:solidFill>
              <a:srgbClr val="94B9D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86" name="Google Shape;186;p8" title="download.png"/>
          <p:cNvPicPr preferRelativeResize="0"/>
          <p:nvPr/>
        </p:nvPicPr>
        <p:blipFill>
          <a:blip r:embed="rId4">
            <a:alphaModFix/>
          </a:blip>
          <a:stretch>
            <a:fillRect/>
          </a:stretch>
        </p:blipFill>
        <p:spPr>
          <a:xfrm>
            <a:off x="9190825" y="6356350"/>
            <a:ext cx="903191" cy="36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203" name="Google Shape;203;p10"/>
          <p:cNvSpPr txBox="1">
            <a:spLocks noGrp="1"/>
          </p:cNvSpPr>
          <p:nvPr>
            <p:ph type="ftr" idx="11"/>
          </p:nvPr>
        </p:nvSpPr>
        <p:spPr>
          <a:xfrm>
            <a:off x="4047426" y="6356350"/>
            <a:ext cx="4273062" cy="365125"/>
          </a:xfrm>
          <a:prstGeom prst="rect">
            <a:avLst/>
          </a:prstGeom>
          <a:noFill/>
          <a:ln>
            <a:noFill/>
          </a:ln>
        </p:spPr>
        <p:txBody>
          <a:bodyPr spcFirstLastPara="1" wrap="square" lIns="91425" tIns="45700" rIns="91425" bIns="45700" anchor="ctr" anchorCtr="0">
            <a:noAutofit/>
          </a:bodyPr>
          <a:lstStyle/>
          <a:p>
            <a:r>
              <a:rPr lang="en-US" sz="1200" b="1" i="0" u="none" strike="noStrike" cap="none" dirty="0">
                <a:solidFill>
                  <a:srgbClr val="0D0D0D"/>
                </a:solidFill>
                <a:latin typeface="Arial"/>
                <a:ea typeface="Arial"/>
                <a:cs typeface="Arial"/>
                <a:sym typeface="Arial"/>
              </a:rPr>
              <a:t>Data Structure</a:t>
            </a:r>
            <a:endParaRPr lang="en-US" dirty="0"/>
          </a:p>
          <a:p>
            <a:pPr marL="0" lvl="0" indent="0" algn="ctr" rtl="0">
              <a:spcBef>
                <a:spcPts val="0"/>
              </a:spcBef>
              <a:spcAft>
                <a:spcPts val="0"/>
              </a:spcAft>
              <a:buNone/>
            </a:pPr>
            <a:endParaRPr dirty="0"/>
          </a:p>
        </p:txBody>
      </p:sp>
      <p:sp>
        <p:nvSpPr>
          <p:cNvPr id="204" name="Google Shape;20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05" name="Google Shape;205;p10"/>
          <p:cNvSpPr/>
          <p:nvPr/>
        </p:nvSpPr>
        <p:spPr>
          <a:xfrm>
            <a:off x="7326052" y="4564954"/>
            <a:ext cx="4196424" cy="970432"/>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bg1"/>
                </a:solidFill>
                <a:latin typeface="Calibri"/>
                <a:ea typeface="Calibri"/>
                <a:cs typeface="Calibri"/>
                <a:sym typeface="Calibri"/>
              </a:rPr>
              <a:t>Finally, we made the relationships between columns and make sure the modeling is right.</a:t>
            </a:r>
            <a:endParaRPr sz="1800" dirty="0">
              <a:solidFill>
                <a:schemeClr val="bg1"/>
              </a:solidFill>
              <a:latin typeface="Calibri"/>
              <a:ea typeface="Calibri"/>
              <a:cs typeface="Calibri"/>
              <a:sym typeface="Calibri"/>
            </a:endParaRPr>
          </a:p>
        </p:txBody>
      </p:sp>
      <p:sp>
        <p:nvSpPr>
          <p:cNvPr id="206" name="Google Shape;206;p10"/>
          <p:cNvSpPr/>
          <p:nvPr/>
        </p:nvSpPr>
        <p:spPr>
          <a:xfrm>
            <a:off x="7326052" y="3161743"/>
            <a:ext cx="4196424" cy="970432"/>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bg1"/>
                </a:solidFill>
                <a:latin typeface="Calibri"/>
                <a:ea typeface="Calibri"/>
                <a:cs typeface="Calibri"/>
                <a:sym typeface="Calibri"/>
              </a:rPr>
              <a:t>Then we unpivot the columns then we calculate total ridership pre from the percentages pre columns .</a:t>
            </a:r>
            <a:endParaRPr sz="1800" dirty="0">
              <a:solidFill>
                <a:schemeClr val="bg1"/>
              </a:solidFill>
              <a:latin typeface="Calibri"/>
              <a:ea typeface="Calibri"/>
              <a:cs typeface="Calibri"/>
              <a:sym typeface="Calibri"/>
            </a:endParaRPr>
          </a:p>
        </p:txBody>
      </p:sp>
      <p:sp>
        <p:nvSpPr>
          <p:cNvPr id="207" name="Google Shape;207;p10"/>
          <p:cNvSpPr/>
          <p:nvPr/>
        </p:nvSpPr>
        <p:spPr>
          <a:xfrm>
            <a:off x="7326052" y="1758531"/>
            <a:ext cx="4196424" cy="969857"/>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0"/>
          <p:cNvSpPr txBox="1">
            <a:spLocks noGrp="1"/>
          </p:cNvSpPr>
          <p:nvPr>
            <p:ph type="title"/>
          </p:nvPr>
        </p:nvSpPr>
        <p:spPr>
          <a:xfrm>
            <a:off x="7326052" y="1758532"/>
            <a:ext cx="4196424" cy="8270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Font typeface="Calibri"/>
              <a:buNone/>
            </a:pPr>
            <a:r>
              <a:rPr lang="en-US" sz="1800" dirty="0">
                <a:solidFill>
                  <a:schemeClr val="lt1"/>
                </a:solidFill>
              </a:rPr>
              <a:t>We first made a Callender table after we make sure there is no duplicates .</a:t>
            </a:r>
            <a:endParaRPr sz="1800" dirty="0">
              <a:solidFill>
                <a:schemeClr val="lt1"/>
              </a:solidFill>
            </a:endParaRPr>
          </a:p>
        </p:txBody>
      </p:sp>
      <p:pic>
        <p:nvPicPr>
          <p:cNvPr id="209" name="Google Shape;209;p10"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pic>
        <p:nvPicPr>
          <p:cNvPr id="4" name="Google Shape;174;p7">
            <a:extLst>
              <a:ext uri="{FF2B5EF4-FFF2-40B4-BE49-F238E27FC236}">
                <a16:creationId xmlns:a16="http://schemas.microsoft.com/office/drawing/2014/main" id="{39AC2E80-25FD-7EB0-1B2D-88D853CE27CD}"/>
              </a:ext>
            </a:extLst>
          </p:cNvPr>
          <p:cNvPicPr preferRelativeResize="0"/>
          <p:nvPr/>
        </p:nvPicPr>
        <p:blipFill>
          <a:blip r:embed="rId4"/>
          <a:srcRect l="17356" r="17356"/>
          <a:stretch/>
        </p:blipFill>
        <p:spPr>
          <a:xfrm>
            <a:off x="252814" y="1325178"/>
            <a:ext cx="3913971" cy="3145809"/>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5" name="Google Shape;174;p7">
            <a:extLst>
              <a:ext uri="{FF2B5EF4-FFF2-40B4-BE49-F238E27FC236}">
                <a16:creationId xmlns:a16="http://schemas.microsoft.com/office/drawing/2014/main" id="{B1973E90-16CB-2E61-E2D6-D7628D6A1668}"/>
              </a:ext>
            </a:extLst>
          </p:cNvPr>
          <p:cNvPicPr preferRelativeResize="0"/>
          <p:nvPr/>
        </p:nvPicPr>
        <p:blipFill>
          <a:blip r:embed="rId5"/>
          <a:srcRect l="7297" r="7297"/>
          <a:stretch/>
        </p:blipFill>
        <p:spPr>
          <a:xfrm>
            <a:off x="2550275" y="2728389"/>
            <a:ext cx="4196424" cy="3145809"/>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body" idx="1"/>
          </p:nvPr>
        </p:nvSpPr>
        <p:spPr>
          <a:xfrm>
            <a:off x="5484394" y="2809791"/>
            <a:ext cx="6252411" cy="1238417"/>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dirty="0"/>
              <a:t>We use only Microsoft Power BI to clean , analyze and visualizing the data .</a:t>
            </a:r>
            <a:endParaRPr dirty="0"/>
          </a:p>
        </p:txBody>
      </p:sp>
      <p:sp>
        <p:nvSpPr>
          <p:cNvPr id="215" name="Google Shape;21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216" name="Google Shape;216;p1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r>
              <a:rPr lang="en-US" sz="1200" b="1" i="0" u="none" strike="noStrike" cap="none" dirty="0">
                <a:solidFill>
                  <a:srgbClr val="0D0D0D"/>
                </a:solidFill>
                <a:latin typeface="Arial"/>
                <a:ea typeface="Arial"/>
                <a:cs typeface="Arial"/>
                <a:sym typeface="Arial"/>
              </a:rPr>
              <a:t>Frameworks</a:t>
            </a:r>
            <a:endParaRPr lang="en-US" dirty="0"/>
          </a:p>
          <a:p>
            <a:pPr marL="0" lvl="0" indent="0" algn="ctr" rtl="0">
              <a:spcBef>
                <a:spcPts val="0"/>
              </a:spcBef>
              <a:spcAft>
                <a:spcPts val="0"/>
              </a:spcAft>
              <a:buNone/>
            </a:pPr>
            <a:endParaRPr lang="en-US" dirty="0"/>
          </a:p>
        </p:txBody>
      </p:sp>
      <p:sp>
        <p:nvSpPr>
          <p:cNvPr id="217" name="Google Shape;21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18" name="Google Shape;218;p11"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pic>
        <p:nvPicPr>
          <p:cNvPr id="2" name="Picture 1">
            <a:extLst>
              <a:ext uri="{FF2B5EF4-FFF2-40B4-BE49-F238E27FC236}">
                <a16:creationId xmlns:a16="http://schemas.microsoft.com/office/drawing/2014/main" id="{AFC1D76C-8434-1F30-3DB1-22911DE25366}"/>
              </a:ext>
            </a:extLst>
          </p:cNvPr>
          <p:cNvPicPr>
            <a:picLocks noChangeAspect="1"/>
          </p:cNvPicPr>
          <p:nvPr/>
        </p:nvPicPr>
        <p:blipFill>
          <a:blip r:embed="rId4"/>
          <a:stretch>
            <a:fillRect/>
          </a:stretch>
        </p:blipFill>
        <p:spPr>
          <a:xfrm>
            <a:off x="312874" y="1667340"/>
            <a:ext cx="4394431" cy="71442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16/5/25</a:t>
            </a:r>
            <a:endParaRPr dirty="0"/>
          </a:p>
        </p:txBody>
      </p:sp>
      <p:sp>
        <p:nvSpPr>
          <p:cNvPr id="224" name="Google Shape;224;p1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b="1" i="0" u="none" strike="noStrike" cap="none" dirty="0">
                <a:solidFill>
                  <a:srgbClr val="0D0D0D"/>
                </a:solidFill>
                <a:latin typeface="Arial"/>
                <a:ea typeface="Arial"/>
                <a:cs typeface="Arial"/>
                <a:sym typeface="Arial"/>
              </a:rPr>
              <a:t>Deliverables</a:t>
            </a:r>
            <a:endParaRPr dirty="0"/>
          </a:p>
        </p:txBody>
      </p:sp>
      <p:sp>
        <p:nvSpPr>
          <p:cNvPr id="225" name="Google Shape;22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26" name="Google Shape;226;p12"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pic>
        <p:nvPicPr>
          <p:cNvPr id="6" name="Picture 5" descr="A screenshot of a computer&#10;&#10;AI-generated content may be incorrect.">
            <a:extLst>
              <a:ext uri="{FF2B5EF4-FFF2-40B4-BE49-F238E27FC236}">
                <a16:creationId xmlns:a16="http://schemas.microsoft.com/office/drawing/2014/main" id="{9EE6E1AB-FA7B-E17E-CEEA-AFB7A02DCBB4}"/>
              </a:ext>
            </a:extLst>
          </p:cNvPr>
          <p:cNvPicPr>
            <a:picLocks noChangeAspect="1"/>
          </p:cNvPicPr>
          <p:nvPr/>
        </p:nvPicPr>
        <p:blipFill>
          <a:blip r:embed="rId4"/>
          <a:stretch>
            <a:fillRect/>
          </a:stretch>
        </p:blipFill>
        <p:spPr>
          <a:xfrm>
            <a:off x="1479326" y="987171"/>
            <a:ext cx="4616674" cy="2523154"/>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D55248DF-A31F-413E-FF75-830A5B1EE017}"/>
              </a:ext>
            </a:extLst>
          </p:cNvPr>
          <p:cNvPicPr>
            <a:picLocks noChangeAspect="1"/>
          </p:cNvPicPr>
          <p:nvPr/>
        </p:nvPicPr>
        <p:blipFill>
          <a:blip r:embed="rId5"/>
          <a:stretch>
            <a:fillRect/>
          </a:stretch>
        </p:blipFill>
        <p:spPr>
          <a:xfrm>
            <a:off x="6652065" y="987171"/>
            <a:ext cx="4427059" cy="2523154"/>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9BF725E8-6F95-57C6-B582-BE0DFEF43E17}"/>
              </a:ext>
            </a:extLst>
          </p:cNvPr>
          <p:cNvPicPr>
            <a:picLocks noChangeAspect="1"/>
          </p:cNvPicPr>
          <p:nvPr/>
        </p:nvPicPr>
        <p:blipFill>
          <a:blip r:embed="rId6"/>
          <a:stretch>
            <a:fillRect/>
          </a:stretch>
        </p:blipFill>
        <p:spPr>
          <a:xfrm>
            <a:off x="3789778" y="3635094"/>
            <a:ext cx="4612443" cy="2596487"/>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48827883-C9E9-A154-D1F7-F886731E56D8}"/>
              </a:ext>
            </a:extLst>
          </p:cNvPr>
          <p:cNvPicPr>
            <a:picLocks noChangeAspect="1"/>
          </p:cNvPicPr>
          <p:nvPr/>
        </p:nvPicPr>
        <p:blipFill>
          <a:blip r:embed="rId7"/>
          <a:stretch>
            <a:fillRect/>
          </a:stretch>
        </p:blipFill>
        <p:spPr>
          <a:xfrm>
            <a:off x="1479326" y="844079"/>
            <a:ext cx="4698184" cy="2666246"/>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E09AC84C-91C0-954B-EBF0-7A5C84231CF2}"/>
              </a:ext>
            </a:extLst>
          </p:cNvPr>
          <p:cNvPicPr>
            <a:picLocks noChangeAspect="1"/>
          </p:cNvPicPr>
          <p:nvPr/>
        </p:nvPicPr>
        <p:blipFill>
          <a:blip r:embed="rId8"/>
          <a:stretch>
            <a:fillRect/>
          </a:stretch>
        </p:blipFill>
        <p:spPr>
          <a:xfrm>
            <a:off x="6512918" y="844079"/>
            <a:ext cx="4705351" cy="2666246"/>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C0278DD1-F57D-0D60-9911-D4C3DC415C4A}"/>
              </a:ext>
            </a:extLst>
          </p:cNvPr>
          <p:cNvPicPr>
            <a:picLocks noChangeAspect="1"/>
          </p:cNvPicPr>
          <p:nvPr/>
        </p:nvPicPr>
        <p:blipFill>
          <a:blip r:embed="rId9"/>
          <a:stretch>
            <a:fillRect/>
          </a:stretch>
        </p:blipFill>
        <p:spPr>
          <a:xfrm>
            <a:off x="3704037" y="3625112"/>
            <a:ext cx="4698184" cy="26688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CC826379-54E7-A706-2365-CA98F4B037AB}"/>
            </a:ext>
          </a:extLst>
        </p:cNvPr>
        <p:cNvGrpSpPr/>
        <p:nvPr/>
      </p:nvGrpSpPr>
      <p:grpSpPr>
        <a:xfrm>
          <a:off x="0" y="0"/>
          <a:ext cx="0" cy="0"/>
          <a:chOff x="0" y="0"/>
          <a:chExt cx="0" cy="0"/>
        </a:xfrm>
      </p:grpSpPr>
      <p:sp>
        <p:nvSpPr>
          <p:cNvPr id="170" name="Google Shape;170;p7">
            <a:extLst>
              <a:ext uri="{FF2B5EF4-FFF2-40B4-BE49-F238E27FC236}">
                <a16:creationId xmlns:a16="http://schemas.microsoft.com/office/drawing/2014/main" id="{3AE65B44-D58B-0358-3EFB-764CCB1D94D1}"/>
              </a:ext>
            </a:extLst>
          </p:cNvPr>
          <p:cNvSpPr txBox="1">
            <a:spLocks noGrp="1"/>
          </p:cNvSpPr>
          <p:nvPr>
            <p:ph type="title"/>
          </p:nvPr>
        </p:nvSpPr>
        <p:spPr>
          <a:xfrm>
            <a:off x="838200" y="1219200"/>
            <a:ext cx="10657114" cy="4433887"/>
          </a:xfrm>
          <a:prstGeom prst="rect">
            <a:avLst/>
          </a:prstGeom>
          <a:noFill/>
          <a:ln>
            <a:noFill/>
          </a:ln>
        </p:spPr>
        <p:txBody>
          <a:bodyPr spcFirstLastPara="1" wrap="square" lIns="91425" tIns="45700" rIns="91425" bIns="45700" anchor="ctr" anchorCtr="0">
            <a:normAutofit fontScale="90000"/>
          </a:bodyPr>
          <a:lstStyle/>
          <a:p>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r>
              <a:rPr lang="en-US" sz="2200" b="1" dirty="0">
                <a:solidFill>
                  <a:srgbClr val="0D0D0D"/>
                </a:solidFill>
                <a:latin typeface="Arial"/>
                <a:ea typeface="Arial"/>
                <a:cs typeface="Arial"/>
                <a:sym typeface="Arial"/>
              </a:rPr>
              <a:t>Insights &amp; recommendations :</a:t>
            </a: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r>
              <a:rPr lang="en-US" sz="2000" dirty="0">
                <a:solidFill>
                  <a:srgbClr val="0D0D0D"/>
                </a:solidFill>
                <a:latin typeface="+mn-lt"/>
                <a:ea typeface="Arial"/>
                <a:cs typeface="Arial"/>
                <a:sym typeface="Arial"/>
              </a:rPr>
              <a:t>1-The total number of Rider ships for public transportation decreased by 45.7% from pre-covid, there are 2 probabilities first one is that people used to stay at home especially since work from home is now viral and a lot of people prefer it the second one is that people using their car as the percentage of people using private transportation in decreased only 6.6%.</a:t>
            </a:r>
            <a:br>
              <a:rPr lang="en-US" sz="2000" dirty="0">
                <a:solidFill>
                  <a:srgbClr val="0D0D0D"/>
                </a:solidFill>
                <a:latin typeface="+mn-lt"/>
                <a:ea typeface="Arial"/>
                <a:cs typeface="Arial"/>
                <a:sym typeface="Arial"/>
              </a:rPr>
            </a:br>
            <a:r>
              <a:rPr lang="en-US" sz="2000" dirty="0">
                <a:solidFill>
                  <a:srgbClr val="0D0D0D"/>
                </a:solidFill>
                <a:latin typeface="+mn-lt"/>
                <a:ea typeface="Arial"/>
                <a:cs typeface="Arial"/>
                <a:sym typeface="Arial"/>
              </a:rPr>
              <a:t>2- the year 2023 had the highest total ridership for public transportation and then it start decreased in 2024 so there is something make people take a back step from using it or something new has happened.</a:t>
            </a:r>
            <a:br>
              <a:rPr lang="en-US" sz="2000" dirty="0">
                <a:solidFill>
                  <a:srgbClr val="0D0D0D"/>
                </a:solidFill>
                <a:latin typeface="+mn-lt"/>
                <a:ea typeface="Arial"/>
                <a:cs typeface="Arial"/>
                <a:sym typeface="Arial"/>
              </a:rPr>
            </a:br>
            <a:r>
              <a:rPr lang="en-US" sz="2000">
                <a:solidFill>
                  <a:srgbClr val="0D0D0D"/>
                </a:solidFill>
                <a:latin typeface="+mn-lt"/>
                <a:ea typeface="Arial"/>
                <a:cs typeface="Arial"/>
                <a:sym typeface="Arial"/>
              </a:rPr>
              <a:t>-</a:t>
            </a:r>
            <a:r>
              <a:rPr lang="en-US" sz="2000" b="1">
                <a:solidFill>
                  <a:srgbClr val="0D0D0D"/>
                </a:solidFill>
                <a:latin typeface="+mn-lt"/>
                <a:ea typeface="Arial"/>
                <a:cs typeface="Arial"/>
                <a:sym typeface="Arial"/>
              </a:rPr>
              <a:t>Courage </a:t>
            </a:r>
            <a:r>
              <a:rPr lang="en-US" sz="2000" b="1" dirty="0">
                <a:solidFill>
                  <a:srgbClr val="0D0D0D"/>
                </a:solidFill>
                <a:latin typeface="+mn-lt"/>
                <a:ea typeface="Arial"/>
                <a:cs typeface="Arial"/>
                <a:sym typeface="Arial"/>
              </a:rPr>
              <a:t>people to take public transportation by care of the comfort of the seats and how far the car is clean and make ticket price payable and make discounts for people who use it regularly.</a:t>
            </a: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br>
              <a:rPr lang="en-US" sz="2000" b="1" dirty="0">
                <a:solidFill>
                  <a:srgbClr val="0D0D0D"/>
                </a:solidFill>
                <a:latin typeface="Arial"/>
                <a:ea typeface="Arial"/>
                <a:cs typeface="Arial"/>
                <a:sym typeface="Arial"/>
              </a:rPr>
            </a:br>
            <a:endParaRPr lang="en-US" sz="2000" b="0" i="0" u="none" strike="noStrike" cap="none" dirty="0">
              <a:solidFill>
                <a:srgbClr val="0D0D0D"/>
              </a:solidFill>
              <a:latin typeface="Arial"/>
              <a:ea typeface="Arial"/>
              <a:cs typeface="Arial"/>
              <a:sym typeface="Arial"/>
            </a:endParaRPr>
          </a:p>
        </p:txBody>
      </p:sp>
      <p:sp>
        <p:nvSpPr>
          <p:cNvPr id="171" name="Google Shape;171;p7">
            <a:extLst>
              <a:ext uri="{FF2B5EF4-FFF2-40B4-BE49-F238E27FC236}">
                <a16:creationId xmlns:a16="http://schemas.microsoft.com/office/drawing/2014/main" id="{68F93B3B-7EC6-2910-90A4-58792928582A}"/>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2" name="Google Shape;172;p7">
            <a:extLst>
              <a:ext uri="{FF2B5EF4-FFF2-40B4-BE49-F238E27FC236}">
                <a16:creationId xmlns:a16="http://schemas.microsoft.com/office/drawing/2014/main" id="{147AB0D5-8C85-7E6D-D0A8-C5FC34881130}"/>
              </a:ext>
            </a:extLst>
          </p:cNvPr>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r>
              <a:rPr lang="en-US" b="1" dirty="0">
                <a:solidFill>
                  <a:srgbClr val="0D0D0D"/>
                </a:solidFill>
                <a:latin typeface="Arial"/>
                <a:ea typeface="Arial"/>
                <a:cs typeface="Arial"/>
                <a:sym typeface="Arial"/>
              </a:rPr>
              <a:t>Insights &amp; recommendations </a:t>
            </a:r>
            <a:endParaRPr lang="en-US" sz="1200" b="0" i="0" u="none" strike="noStrike" cap="none" dirty="0">
              <a:solidFill>
                <a:srgbClr val="0D0D0D"/>
              </a:solidFill>
              <a:latin typeface="Arial"/>
              <a:ea typeface="Arial"/>
              <a:cs typeface="Arial"/>
              <a:sym typeface="Arial"/>
            </a:endParaRPr>
          </a:p>
        </p:txBody>
      </p:sp>
      <p:sp>
        <p:nvSpPr>
          <p:cNvPr id="173" name="Google Shape;173;p7">
            <a:extLst>
              <a:ext uri="{FF2B5EF4-FFF2-40B4-BE49-F238E27FC236}">
                <a16:creationId xmlns:a16="http://schemas.microsoft.com/office/drawing/2014/main" id="{987D7875-BF0A-622B-BFC2-58886B8BA40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75" name="Google Shape;175;p7" title="download.png">
            <a:extLst>
              <a:ext uri="{FF2B5EF4-FFF2-40B4-BE49-F238E27FC236}">
                <a16:creationId xmlns:a16="http://schemas.microsoft.com/office/drawing/2014/main" id="{719DC87F-2C5C-8606-0113-DC72BB97B92A}"/>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Tree>
    <p:extLst>
      <p:ext uri="{BB962C8B-B14F-4D97-AF65-F5344CB8AC3E}">
        <p14:creationId xmlns:p14="http://schemas.microsoft.com/office/powerpoint/2010/main" val="23465510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TotalTime>
  <Words>700</Words>
  <Application>Microsoft Office PowerPoint</Application>
  <PresentationFormat>Widescreen</PresentationFormat>
  <Paragraphs>48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Calibri</vt:lpstr>
      <vt:lpstr>Arial</vt:lpstr>
      <vt:lpstr>Office Theme</vt:lpstr>
      <vt:lpstr>MTA Daily Ridership</vt:lpstr>
      <vt:lpstr>The Metropolitan Transportation Authority (MTA) in New York provides vital public transportation to millions of riders daily. However, understanding fluctuations in ridership due to pandemic and  identifying patterns such as rush days can be challenging without clear analysis. This project addresses the problem of understanding and visualizing trends in MTA ridership to support better decision-making for transit planning, operations, and communication with the public. The project collects, cleans, and analyzes MTA turnstile data to reveal meaningful insights about ridership patterns. Using tools like Power BI , the data is processed to Identify peak ridership by years Compare weekday vs. weekend trends Detect anomalies or drops in usage during COVID-19</vt:lpstr>
      <vt:lpstr>Problems we face &amp; solutions :  1- The data did not contain pre-rider ships in numbers it was just as percentages, So we calculated it as a columns using m languages in power Query.  2-The structure of the data did not support the visuals we made, So we unpivot tables and it made it easy and readable.</vt:lpstr>
      <vt:lpstr>Top Navigation Bar: Transit Type Filters: Users can switch between Buses, Rails, and Subways. Year Filters:  Data can be filtered by year from 2020 to 2024 for trend analysis. Main Display Area: The top large section is intended for a key visualization, such as a line graph, map, or KPI summary. The lower grid contains four panels.</vt:lpstr>
      <vt:lpstr>User persons : Transit Planners (Businesses/Government) Key Features Addressing User Needs: Ridership Analytics Dashboard: Visualizes peak hours, station usage, and route popularity. Custom Filters: Allows users to view data by borough, date, or transit line. How These Features Solve Problems it's detect how people react towards the transportation methods after covid to make decision of increase or decrease for example in rails or number of buses easier </vt:lpstr>
      <vt:lpstr>We first made a Callender table after we make sure there is no duplicates .</vt:lpstr>
      <vt:lpstr>PowerPoint Presentation</vt:lpstr>
      <vt:lpstr>PowerPoint Presentation</vt:lpstr>
      <vt:lpstr>      Insights &amp; recommendations :  1-The total number of Rider ships for public transportation decreased by 45.7% from pre-covid, there are 2 probabilities first one is that people used to stay at home especially since work from home is now viral and a lot of people prefer it the second one is that people using their car as the percentage of people using private transportation in decreased only 6.6%. 2- the year 2023 had the highest total ridership for public transportation and then it start decreased in 2024 so there is something make people take a back step from using it or something new has happened. -Courage people to take public transportation by care of the comfort of the seats and how far the car is clean and make ticket price payable and make discounts for people who use it regularly.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Abdelrahman Saad Abdelmoneem</cp:lastModifiedBy>
  <cp:revision>11</cp:revision>
  <dcterms:created xsi:type="dcterms:W3CDTF">2024-03-14T10:03:54Z</dcterms:created>
  <dcterms:modified xsi:type="dcterms:W3CDTF">2025-06-04T12:06:41Z</dcterms:modified>
</cp:coreProperties>
</file>