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30" r:id="rId2"/>
    <p:sldId id="332" r:id="rId3"/>
    <p:sldId id="339" r:id="rId4"/>
    <p:sldId id="349" r:id="rId5"/>
    <p:sldId id="350" r:id="rId6"/>
    <p:sldId id="348" r:id="rId7"/>
    <p:sldId id="351" r:id="rId8"/>
    <p:sldId id="353" r:id="rId9"/>
    <p:sldId id="355" r:id="rId10"/>
    <p:sldId id="361" r:id="rId11"/>
    <p:sldId id="358" r:id="rId12"/>
    <p:sldId id="359" r:id="rId13"/>
    <p:sldId id="360" r:id="rId14"/>
    <p:sldId id="354" r:id="rId15"/>
    <p:sldId id="326"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85" autoAdjust="0"/>
    <p:restoredTop sz="95165" autoAdjust="0"/>
  </p:normalViewPr>
  <p:slideViewPr>
    <p:cSldViewPr>
      <p:cViewPr varScale="1">
        <p:scale>
          <a:sx n="79" d="100"/>
          <a:sy n="79" d="100"/>
        </p:scale>
        <p:origin x="51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D28AB62-BDF3-4130-8A44-0B53898F3B53}" type="datetimeFigureOut">
              <a:rPr lang="en-US" smtClean="0"/>
              <a:t>3/1/2024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9E53FAC-B216-488F-A563-8FCC0B15D0C1}" type="slidenum">
              <a:rPr lang="en-US" smtClean="0"/>
              <a:t>‹#›</a:t>
            </a:fld>
            <a:endParaRPr lang="en-US"/>
          </a:p>
        </p:txBody>
      </p:sp>
    </p:spTree>
    <p:extLst>
      <p:ext uri="{BB962C8B-B14F-4D97-AF65-F5344CB8AC3E}">
        <p14:creationId xmlns:p14="http://schemas.microsoft.com/office/powerpoint/2010/main" val="1517122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E53FAC-B216-488F-A563-8FCC0B15D0C1}" type="slidenum">
              <a:rPr lang="en-US" smtClean="0"/>
              <a:t>9</a:t>
            </a:fld>
            <a:endParaRPr lang="en-US"/>
          </a:p>
        </p:txBody>
      </p:sp>
    </p:spTree>
    <p:extLst>
      <p:ext uri="{BB962C8B-B14F-4D97-AF65-F5344CB8AC3E}">
        <p14:creationId xmlns:p14="http://schemas.microsoft.com/office/powerpoint/2010/main" val="2138728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E53FAC-B216-488F-A563-8FCC0B15D0C1}" type="slidenum">
              <a:rPr lang="en-US" smtClean="0"/>
              <a:t>10</a:t>
            </a:fld>
            <a:endParaRPr lang="en-US"/>
          </a:p>
        </p:txBody>
      </p:sp>
    </p:spTree>
    <p:extLst>
      <p:ext uri="{BB962C8B-B14F-4D97-AF65-F5344CB8AC3E}">
        <p14:creationId xmlns:p14="http://schemas.microsoft.com/office/powerpoint/2010/main" val="1753048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1" i="0">
                <a:solidFill>
                  <a:schemeClr val="tx1"/>
                </a:solidFill>
                <a:latin typeface="Arial"/>
                <a:cs typeface="Arial"/>
              </a:defRPr>
            </a:lvl1pPr>
          </a:lstStyle>
          <a:p>
            <a:pPr marL="12700">
              <a:lnSpc>
                <a:spcPts val="1230"/>
              </a:lnSpc>
            </a:pPr>
            <a:r>
              <a:rPr spc="-90" dirty="0"/>
              <a:t>By </a:t>
            </a:r>
            <a:r>
              <a:rPr spc="-65" dirty="0"/>
              <a:t>Ripal</a:t>
            </a:r>
            <a:r>
              <a:rPr spc="-140" dirty="0"/>
              <a:t> </a:t>
            </a:r>
            <a:r>
              <a:rPr spc="-70" dirty="0"/>
              <a:t>Ranpara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C9A1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1" i="0">
                <a:solidFill>
                  <a:schemeClr val="tx1"/>
                </a:solidFill>
                <a:latin typeface="Arial"/>
                <a:cs typeface="Arial"/>
              </a:defRPr>
            </a:lvl1pPr>
          </a:lstStyle>
          <a:p>
            <a:pPr marL="12700">
              <a:lnSpc>
                <a:spcPts val="1230"/>
              </a:lnSpc>
            </a:pPr>
            <a:r>
              <a:rPr spc="-90" dirty="0"/>
              <a:t>By </a:t>
            </a:r>
            <a:r>
              <a:rPr spc="-65" dirty="0"/>
              <a:t>Ripal</a:t>
            </a:r>
            <a:r>
              <a:rPr spc="-140" dirty="0"/>
              <a:t> </a:t>
            </a:r>
            <a:r>
              <a:rPr spc="-70" dirty="0"/>
              <a:t>Ranpara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C9A1A"/>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1" i="0">
                <a:solidFill>
                  <a:schemeClr val="tx1"/>
                </a:solidFill>
                <a:latin typeface="Arial"/>
                <a:cs typeface="Arial"/>
              </a:defRPr>
            </a:lvl1pPr>
          </a:lstStyle>
          <a:p>
            <a:pPr marL="12700">
              <a:lnSpc>
                <a:spcPts val="1230"/>
              </a:lnSpc>
            </a:pPr>
            <a:r>
              <a:rPr spc="-90" dirty="0"/>
              <a:t>By </a:t>
            </a:r>
            <a:r>
              <a:rPr spc="-65" dirty="0"/>
              <a:t>Ripal</a:t>
            </a:r>
            <a:r>
              <a:rPr spc="-140" dirty="0"/>
              <a:t> </a:t>
            </a:r>
            <a:r>
              <a:rPr spc="-70" dirty="0"/>
              <a:t>Ranpara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18" name="bk object 18"/>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19" name="bk object 19"/>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20" name="bk object 20"/>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21" name="bk object 21"/>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22" name="bk object 22"/>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1" i="0">
                <a:solidFill>
                  <a:srgbClr val="CC9A1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1" i="0">
                <a:solidFill>
                  <a:schemeClr val="tx1"/>
                </a:solidFill>
                <a:latin typeface="Arial"/>
                <a:cs typeface="Arial"/>
              </a:defRPr>
            </a:lvl1pPr>
          </a:lstStyle>
          <a:p>
            <a:pPr marL="12700">
              <a:lnSpc>
                <a:spcPts val="1230"/>
              </a:lnSpc>
            </a:pPr>
            <a:r>
              <a:rPr spc="-90" dirty="0"/>
              <a:t>By </a:t>
            </a:r>
            <a:r>
              <a:rPr spc="-65" dirty="0"/>
              <a:t>Ripal</a:t>
            </a:r>
            <a:r>
              <a:rPr spc="-140" dirty="0"/>
              <a:t> </a:t>
            </a:r>
            <a:r>
              <a:rPr spc="-70" dirty="0"/>
              <a:t>Ranpara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18" name="bk object 18"/>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19" name="bk object 19"/>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20" name="bk object 20"/>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21" name="bk object 21"/>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22" name="bk object 22"/>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1" i="0">
                <a:solidFill>
                  <a:schemeClr val="tx1"/>
                </a:solidFill>
                <a:latin typeface="Arial"/>
                <a:cs typeface="Arial"/>
              </a:defRPr>
            </a:lvl1pPr>
          </a:lstStyle>
          <a:p>
            <a:pPr marL="12700">
              <a:lnSpc>
                <a:spcPts val="1230"/>
              </a:lnSpc>
            </a:pPr>
            <a:r>
              <a:rPr spc="-90" dirty="0"/>
              <a:t>By </a:t>
            </a:r>
            <a:r>
              <a:rPr spc="-65" dirty="0"/>
              <a:t>Ripal</a:t>
            </a:r>
            <a:r>
              <a:rPr spc="-140" dirty="0"/>
              <a:t> </a:t>
            </a:r>
            <a:r>
              <a:rPr spc="-70" dirty="0"/>
              <a:t>Ranpara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390643" y="231394"/>
            <a:ext cx="3410712" cy="513715"/>
          </a:xfrm>
          <a:prstGeom prst="rect">
            <a:avLst/>
          </a:prstGeom>
        </p:spPr>
        <p:txBody>
          <a:bodyPr wrap="square" lIns="0" tIns="0" rIns="0" bIns="0">
            <a:spAutoFit/>
          </a:bodyPr>
          <a:lstStyle>
            <a:lvl1pPr>
              <a:defRPr sz="3200" b="1" i="0">
                <a:solidFill>
                  <a:srgbClr val="CC9A1A"/>
                </a:solidFill>
                <a:latin typeface="Arial"/>
                <a:cs typeface="Arial"/>
              </a:defRPr>
            </a:lvl1pPr>
          </a:lstStyle>
          <a:p>
            <a:endParaRPr/>
          </a:p>
        </p:txBody>
      </p:sp>
      <p:sp>
        <p:nvSpPr>
          <p:cNvPr id="3" name="Holder 3"/>
          <p:cNvSpPr>
            <a:spLocks noGrp="1"/>
          </p:cNvSpPr>
          <p:nvPr>
            <p:ph type="body" idx="1"/>
          </p:nvPr>
        </p:nvSpPr>
        <p:spPr>
          <a:xfrm>
            <a:off x="1562861" y="1219326"/>
            <a:ext cx="9728200" cy="1383030"/>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0968608" y="6602731"/>
            <a:ext cx="1146175" cy="177800"/>
          </a:xfrm>
          <a:prstGeom prst="rect">
            <a:avLst/>
          </a:prstGeom>
        </p:spPr>
        <p:txBody>
          <a:bodyPr wrap="square" lIns="0" tIns="0" rIns="0" bIns="0">
            <a:spAutoFit/>
          </a:bodyPr>
          <a:lstStyle>
            <a:lvl1pPr>
              <a:defRPr sz="1200" b="1" i="0">
                <a:solidFill>
                  <a:schemeClr val="tx1"/>
                </a:solidFill>
                <a:latin typeface="Arial"/>
                <a:cs typeface="Arial"/>
              </a:defRPr>
            </a:lvl1pPr>
          </a:lstStyle>
          <a:p>
            <a:pPr marL="12700">
              <a:lnSpc>
                <a:spcPts val="1230"/>
              </a:lnSpc>
            </a:pPr>
            <a:r>
              <a:rPr spc="-90" dirty="0"/>
              <a:t>By </a:t>
            </a:r>
            <a:r>
              <a:rPr spc="-65" dirty="0"/>
              <a:t>Ripal</a:t>
            </a:r>
            <a:r>
              <a:rPr spc="-140" dirty="0"/>
              <a:t> </a:t>
            </a:r>
            <a:r>
              <a:rPr spc="-70" dirty="0"/>
              <a:t>Ranpara</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0">
            <a:extLst>
              <a:ext uri="{FF2B5EF4-FFF2-40B4-BE49-F238E27FC236}">
                <a16:creationId xmlns:a16="http://schemas.microsoft.com/office/drawing/2014/main" id="{24C96A9D-A675-4C48-8259-CE361192F8DA}"/>
              </a:ext>
            </a:extLst>
          </p:cNvPr>
          <p:cNvSpPr/>
          <p:nvPr/>
        </p:nvSpPr>
        <p:spPr>
          <a:xfrm>
            <a:off x="7030593" y="152400"/>
            <a:ext cx="4955539" cy="1454657"/>
          </a:xfrm>
          <a:prstGeom prst="rect">
            <a:avLst/>
          </a:prstGeom>
          <a:blipFill>
            <a:blip r:embed="rId2" cstate="print"/>
            <a:stretch>
              <a:fillRect/>
            </a:stretch>
          </a:blipFill>
        </p:spPr>
        <p:txBody>
          <a:bodyPr wrap="square" lIns="0" tIns="0" rIns="0" bIns="0" rtlCol="0"/>
          <a:lstStyle/>
          <a:p>
            <a:endParaRPr/>
          </a:p>
        </p:txBody>
      </p:sp>
      <p:sp>
        <p:nvSpPr>
          <p:cNvPr id="4" name="object 8">
            <a:extLst>
              <a:ext uri="{FF2B5EF4-FFF2-40B4-BE49-F238E27FC236}">
                <a16:creationId xmlns:a16="http://schemas.microsoft.com/office/drawing/2014/main" id="{821E991F-FF96-44A7-84D4-DDDF1F1D246D}"/>
              </a:ext>
            </a:extLst>
          </p:cNvPr>
          <p:cNvSpPr txBox="1">
            <a:spLocks/>
          </p:cNvSpPr>
          <p:nvPr/>
        </p:nvSpPr>
        <p:spPr>
          <a:xfrm>
            <a:off x="2057400" y="2590800"/>
            <a:ext cx="8458200" cy="2254463"/>
          </a:xfrm>
          <a:prstGeom prst="rect">
            <a:avLst/>
          </a:prstGeom>
        </p:spPr>
        <p:txBody>
          <a:bodyPr vert="horz" wrap="square" lIns="0" tIns="12700" rIns="0" bIns="0" rtlCol="0">
            <a:spAutoFit/>
          </a:bodyPr>
          <a:lstStyle>
            <a:lvl1pPr>
              <a:defRPr sz="3200" b="1" i="0">
                <a:solidFill>
                  <a:srgbClr val="CC9A1A"/>
                </a:solidFill>
                <a:latin typeface="Arial"/>
                <a:ea typeface="+mj-ea"/>
                <a:cs typeface="Arial"/>
              </a:defRPr>
            </a:lvl1pPr>
          </a:lstStyle>
          <a:p>
            <a:pPr marL="12700" algn="ctr">
              <a:spcBef>
                <a:spcPts val="100"/>
              </a:spcBef>
            </a:pPr>
            <a:r>
              <a:rPr lang="en-US" sz="4800" kern="0" spc="-30" dirty="0">
                <a:solidFill>
                  <a:srgbClr val="000000"/>
                </a:solidFill>
                <a:latin typeface="Times New Roman"/>
                <a:cs typeface="Times New Roman"/>
              </a:rPr>
              <a:t>Multivariable Regression &amp; Pre-Processing</a:t>
            </a:r>
          </a:p>
          <a:p>
            <a:pPr marL="12700" algn="ctr">
              <a:spcBef>
                <a:spcPts val="100"/>
              </a:spcBef>
            </a:pPr>
            <a:r>
              <a:rPr lang="en-US" sz="2400" b="0" kern="0" spc="-30" dirty="0">
                <a:solidFill>
                  <a:srgbClr val="000000"/>
                </a:solidFill>
                <a:latin typeface="Times New Roman"/>
                <a:cs typeface="Times New Roman"/>
              </a:rPr>
              <a:t>Machine Learning 2023-2024</a:t>
            </a:r>
          </a:p>
          <a:p>
            <a:pPr marL="12700" algn="ctr">
              <a:spcBef>
                <a:spcPts val="100"/>
              </a:spcBef>
            </a:pPr>
            <a:r>
              <a:rPr lang="en-US" sz="2400" b="0" kern="0" spc="-30" dirty="0">
                <a:solidFill>
                  <a:srgbClr val="000000"/>
                </a:solidFill>
                <a:latin typeface="Times New Roman"/>
                <a:cs typeface="Times New Roman"/>
              </a:rPr>
              <a:t>Lab 3</a:t>
            </a:r>
            <a:endParaRPr lang="en-US" sz="2000" b="0" kern="0" dirty="0">
              <a:latin typeface="Times New Roman"/>
              <a:cs typeface="Times New Roman"/>
            </a:endParaRPr>
          </a:p>
        </p:txBody>
      </p:sp>
    </p:spTree>
    <p:extLst>
      <p:ext uri="{BB962C8B-B14F-4D97-AF65-F5344CB8AC3E}">
        <p14:creationId xmlns:p14="http://schemas.microsoft.com/office/powerpoint/2010/main" val="3906201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0D8CC-5BFF-43E4-82D1-9F64E35E4C3F}"/>
              </a:ext>
            </a:extLst>
          </p:cNvPr>
          <p:cNvSpPr>
            <a:spLocks noGrp="1"/>
          </p:cNvSpPr>
          <p:nvPr>
            <p:ph type="title"/>
          </p:nvPr>
        </p:nvSpPr>
        <p:spPr>
          <a:xfrm>
            <a:off x="2667000" y="234441"/>
            <a:ext cx="6048755" cy="984885"/>
          </a:xfrm>
        </p:spPr>
        <p:txBody>
          <a:bodyPr/>
          <a:lstStyle/>
          <a:p>
            <a:r>
              <a:rPr lang="en-US" spc="-90" dirty="0"/>
              <a:t>Preprocessing – Missing Values</a:t>
            </a:r>
            <a:endParaRPr lang="en-US" dirty="0"/>
          </a:p>
        </p:txBody>
      </p:sp>
      <p:sp>
        <p:nvSpPr>
          <p:cNvPr id="4" name="Rectangle 3">
            <a:extLst>
              <a:ext uri="{FF2B5EF4-FFF2-40B4-BE49-F238E27FC236}">
                <a16:creationId xmlns:a16="http://schemas.microsoft.com/office/drawing/2014/main" id="{1A15B683-6B71-42E3-8377-FEA13832BA71}"/>
              </a:ext>
            </a:extLst>
          </p:cNvPr>
          <p:cNvSpPr/>
          <p:nvPr/>
        </p:nvSpPr>
        <p:spPr>
          <a:xfrm>
            <a:off x="1447800" y="1295400"/>
            <a:ext cx="10287000" cy="2308324"/>
          </a:xfrm>
          <a:prstGeom prst="rect">
            <a:avLst/>
          </a:prstGeom>
        </p:spPr>
        <p:txBody>
          <a:bodyPr wrap="square">
            <a:spAutoFit/>
          </a:bodyPr>
          <a:lstStyle/>
          <a:p>
            <a:pPr marL="285750" indent="-285750">
              <a:buFont typeface="Arial" panose="020B0604020202020204" pitchFamily="34" charset="0"/>
              <a:buChar char="•"/>
            </a:pPr>
            <a:r>
              <a:rPr lang="en-US" dirty="0"/>
              <a:t>Another method to deal with missing values is to fill the </a:t>
            </a:r>
            <a:r>
              <a:rPr lang="en-US" dirty="0" err="1"/>
              <a:t>NaN</a:t>
            </a:r>
            <a:r>
              <a:rPr lang="en-US" dirty="0"/>
              <a:t> values in column with a value such as the mean, median or mode of the column</a:t>
            </a:r>
          </a:p>
          <a:p>
            <a:pPr marL="285750" indent="-285750">
              <a:buFont typeface="Arial" panose="020B0604020202020204" pitchFamily="34" charset="0"/>
              <a:buChar char="•"/>
            </a:pPr>
            <a:r>
              <a:rPr lang="en-US" dirty="0"/>
              <a:t>We can choose which method to use to fill a column based on the nature of the column (numerical, categorical,..</a:t>
            </a:r>
            <a:r>
              <a:rPr lang="en-US" dirty="0" err="1"/>
              <a:t>etc</a:t>
            </a:r>
            <a:r>
              <a:rPr lang="en-US" dirty="0"/>
              <a:t>)</a:t>
            </a:r>
          </a:p>
          <a:p>
            <a:pPr marL="285750" indent="-285750">
              <a:buFont typeface="Arial" panose="020B0604020202020204" pitchFamily="34" charset="0"/>
              <a:buChar char="•"/>
            </a:pPr>
            <a:r>
              <a:rPr lang="en-US" dirty="0"/>
              <a:t>To fill the missing values:</a:t>
            </a:r>
            <a:r>
              <a:rPr lang="en-US" b="1" dirty="0"/>
              <a:t> </a:t>
            </a:r>
            <a:r>
              <a:rPr lang="en-US" b="1" dirty="0" err="1">
                <a:solidFill>
                  <a:srgbClr val="273239"/>
                </a:solidFill>
                <a:effectLst/>
                <a:latin typeface="urw-din"/>
              </a:rPr>
              <a:t>DataFrame.fillna</a:t>
            </a:r>
            <a:r>
              <a:rPr lang="en-US" b="1" dirty="0">
                <a:solidFill>
                  <a:srgbClr val="273239"/>
                </a:solidFill>
                <a:effectLst/>
                <a:latin typeface="urw-din"/>
              </a:rPr>
              <a:t>(value=None, method=None, axis=None, </a:t>
            </a:r>
            <a:r>
              <a:rPr lang="en-US" b="1" dirty="0" err="1">
                <a:solidFill>
                  <a:srgbClr val="273239"/>
                </a:solidFill>
                <a:effectLst/>
                <a:latin typeface="urw-din"/>
              </a:rPr>
              <a:t>inplace</a:t>
            </a:r>
            <a:r>
              <a:rPr lang="en-US" b="1" dirty="0">
                <a:solidFill>
                  <a:srgbClr val="273239"/>
                </a:solidFill>
                <a:effectLst/>
                <a:latin typeface="urw-din"/>
              </a:rPr>
              <a:t>=False, limit=None, downcast=None)</a:t>
            </a:r>
          </a:p>
          <a:p>
            <a:endParaRPr lang="en-US" b="1" dirty="0">
              <a:solidFill>
                <a:srgbClr val="273239"/>
              </a:solidFill>
              <a:effectLst/>
              <a:latin typeface="urw-din"/>
            </a:endParaRPr>
          </a:p>
          <a:p>
            <a:pPr marL="285750" indent="-285750">
              <a:buFont typeface="Arial" panose="020B0604020202020204" pitchFamily="34" charset="0"/>
              <a:buChar char="•"/>
            </a:pPr>
            <a:endParaRPr lang="en-US" b="1" dirty="0"/>
          </a:p>
        </p:txBody>
      </p:sp>
      <p:pic>
        <p:nvPicPr>
          <p:cNvPr id="14" name="Picture 13" descr="Text, application&#10;&#10;Description automatically generated">
            <a:extLst>
              <a:ext uri="{FF2B5EF4-FFF2-40B4-BE49-F238E27FC236}">
                <a16:creationId xmlns:a16="http://schemas.microsoft.com/office/drawing/2014/main" id="{248BD067-47D5-4C93-A14B-1EB869988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3048000"/>
            <a:ext cx="6645216" cy="3680779"/>
          </a:xfrm>
          <a:prstGeom prst="rect">
            <a:avLst/>
          </a:prstGeom>
        </p:spPr>
      </p:pic>
    </p:spTree>
    <p:extLst>
      <p:ext uri="{BB962C8B-B14F-4D97-AF65-F5344CB8AC3E}">
        <p14:creationId xmlns:p14="http://schemas.microsoft.com/office/powerpoint/2010/main" val="1867455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90" dirty="0"/>
              <a:t>Preprocessing - </a:t>
            </a:r>
            <a:r>
              <a:rPr lang="en-US" spc="-140" dirty="0"/>
              <a:t>Feature Scaling</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Rectangle 10">
            <a:extLst>
              <a:ext uri="{FF2B5EF4-FFF2-40B4-BE49-F238E27FC236}">
                <a16:creationId xmlns:a16="http://schemas.microsoft.com/office/drawing/2014/main" id="{B295D21E-03E1-46EE-8F4D-AC771D840E59}"/>
              </a:ext>
            </a:extLst>
          </p:cNvPr>
          <p:cNvSpPr/>
          <p:nvPr/>
        </p:nvSpPr>
        <p:spPr>
          <a:xfrm>
            <a:off x="1600200" y="1295400"/>
            <a:ext cx="10134600" cy="3785652"/>
          </a:xfrm>
          <a:prstGeom prst="rect">
            <a:avLst/>
          </a:prstGeom>
        </p:spPr>
        <p:txBody>
          <a:bodyPr wrap="square">
            <a:spAutoFit/>
          </a:bodyPr>
          <a:lstStyle/>
          <a:p>
            <a:pPr marL="285750" indent="-285750">
              <a:buFont typeface="Arial" panose="020B0604020202020204" pitchFamily="34" charset="0"/>
              <a:buChar char="•"/>
            </a:pPr>
            <a:r>
              <a:rPr lang="en-US" sz="2000" dirty="0"/>
              <a:t>Feature Scaling is a technique to standardize the independent features present in the data in a fixed range. It is performed during the data pre-processing to handle highly varying magnitudes or values or units.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If feature scaling is not done, then a machine learning algorithm tends to weigh greater values, higher and consider smaller values as the lower values, regardless of the unit of the values.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Example:</a:t>
            </a:r>
            <a:r>
              <a:rPr lang="en-US" sz="2000" dirty="0"/>
              <a:t> If an algorithm is not using feature scaling method then it can consider the value 3000 meter to be greater than 5 km but that’s actually not true and in this case, the algorithm will give wrong predictions. So, we use Feature Scaling to bring all values to same magnitudes and thus, tackle this issue.</a:t>
            </a:r>
          </a:p>
        </p:txBody>
      </p:sp>
    </p:spTree>
    <p:extLst>
      <p:ext uri="{BB962C8B-B14F-4D97-AF65-F5344CB8AC3E}">
        <p14:creationId xmlns:p14="http://schemas.microsoft.com/office/powerpoint/2010/main" val="207594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90" dirty="0"/>
              <a:t>Preprocessing - </a:t>
            </a:r>
            <a:r>
              <a:rPr lang="en-US" spc="-140" dirty="0"/>
              <a:t>Feature Scaling</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Rectangle 10">
            <a:extLst>
              <a:ext uri="{FF2B5EF4-FFF2-40B4-BE49-F238E27FC236}">
                <a16:creationId xmlns:a16="http://schemas.microsoft.com/office/drawing/2014/main" id="{B295D21E-03E1-46EE-8F4D-AC771D840E59}"/>
              </a:ext>
            </a:extLst>
          </p:cNvPr>
          <p:cNvSpPr/>
          <p:nvPr/>
        </p:nvSpPr>
        <p:spPr>
          <a:xfrm>
            <a:off x="1600200" y="1295400"/>
            <a:ext cx="10134600" cy="3724096"/>
          </a:xfrm>
          <a:prstGeom prst="rect">
            <a:avLst/>
          </a:prstGeom>
        </p:spPr>
        <p:txBody>
          <a:bodyPr wrap="square">
            <a:spAutoFit/>
          </a:bodyPr>
          <a:lstStyle/>
          <a:p>
            <a:r>
              <a:rPr lang="en-US" b="1" dirty="0"/>
              <a:t>Techniques to perform Feature Scaling :-</a:t>
            </a:r>
          </a:p>
          <a:p>
            <a:endParaRPr lang="en-US" b="1" dirty="0"/>
          </a:p>
          <a:p>
            <a:r>
              <a:rPr lang="en-US" b="1" dirty="0"/>
              <a:t>Min-Max Normalization: </a:t>
            </a:r>
            <a:r>
              <a:rPr lang="en-US" dirty="0"/>
              <a:t>This technique re-scales a feature or observation value with distribution value between 0 and 1.</a:t>
            </a:r>
          </a:p>
          <a:p>
            <a:endParaRPr lang="en-US" b="1" dirty="0"/>
          </a:p>
          <a:p>
            <a:endParaRPr lang="en-US" b="1" dirty="0"/>
          </a:p>
          <a:p>
            <a:endParaRPr lang="en-US" b="1" dirty="0"/>
          </a:p>
          <a:p>
            <a:endParaRPr lang="en-US" b="1" dirty="0"/>
          </a:p>
          <a:p>
            <a:r>
              <a:rPr lang="en-US" b="1" dirty="0"/>
              <a:t>Standardization: </a:t>
            </a:r>
            <a:r>
              <a:rPr lang="en-US" dirty="0"/>
              <a:t>It is a very effective technique which re-scales a feature value so that it has distribution with 0 mean value and variance equals to 1.</a:t>
            </a:r>
            <a:br>
              <a:rPr lang="en-US" dirty="0"/>
            </a:br>
            <a:endParaRPr lang="en-US" dirty="0"/>
          </a:p>
          <a:p>
            <a:endParaRPr lang="en-US" b="1" dirty="0"/>
          </a:p>
          <a:p>
            <a:pPr marL="285750" indent="-285750">
              <a:buFont typeface="Arial" panose="020B0604020202020204" pitchFamily="34" charset="0"/>
              <a:buChar char="•"/>
            </a:pPr>
            <a:endParaRPr lang="en-US" sz="2000" dirty="0"/>
          </a:p>
        </p:txBody>
      </p:sp>
      <p:pic>
        <p:nvPicPr>
          <p:cNvPr id="12" name="Picture 11">
            <a:extLst>
              <a:ext uri="{FF2B5EF4-FFF2-40B4-BE49-F238E27FC236}">
                <a16:creationId xmlns:a16="http://schemas.microsoft.com/office/drawing/2014/main" id="{C25CD766-DC73-44A5-B005-C7F57E82DF20}"/>
              </a:ext>
            </a:extLst>
          </p:cNvPr>
          <p:cNvPicPr>
            <a:picLocks noChangeAspect="1"/>
          </p:cNvPicPr>
          <p:nvPr/>
        </p:nvPicPr>
        <p:blipFill>
          <a:blip r:embed="rId3"/>
          <a:stretch>
            <a:fillRect/>
          </a:stretch>
        </p:blipFill>
        <p:spPr>
          <a:xfrm>
            <a:off x="4267200" y="2362200"/>
            <a:ext cx="2286000" cy="762000"/>
          </a:xfrm>
          <a:prstGeom prst="rect">
            <a:avLst/>
          </a:prstGeom>
        </p:spPr>
      </p:pic>
      <p:pic>
        <p:nvPicPr>
          <p:cNvPr id="13" name="Picture 12">
            <a:extLst>
              <a:ext uri="{FF2B5EF4-FFF2-40B4-BE49-F238E27FC236}">
                <a16:creationId xmlns:a16="http://schemas.microsoft.com/office/drawing/2014/main" id="{FFC4BB42-EB2A-48F3-9CC2-A5A0CE20BF8C}"/>
              </a:ext>
            </a:extLst>
          </p:cNvPr>
          <p:cNvPicPr>
            <a:picLocks noChangeAspect="1"/>
          </p:cNvPicPr>
          <p:nvPr/>
        </p:nvPicPr>
        <p:blipFill>
          <a:blip r:embed="rId4"/>
          <a:stretch>
            <a:fillRect/>
          </a:stretch>
        </p:blipFill>
        <p:spPr>
          <a:xfrm>
            <a:off x="4343400" y="4343400"/>
            <a:ext cx="2209800" cy="964007"/>
          </a:xfrm>
          <a:prstGeom prst="rect">
            <a:avLst/>
          </a:prstGeom>
        </p:spPr>
      </p:pic>
    </p:spTree>
    <p:extLst>
      <p:ext uri="{BB962C8B-B14F-4D97-AF65-F5344CB8AC3E}">
        <p14:creationId xmlns:p14="http://schemas.microsoft.com/office/powerpoint/2010/main" val="199071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90" dirty="0"/>
              <a:t>Preprocessing - </a:t>
            </a:r>
            <a:r>
              <a:rPr lang="en-US" spc="-140" dirty="0"/>
              <a:t>Feature Scaling</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pic>
        <p:nvPicPr>
          <p:cNvPr id="14" name="Picture 13">
            <a:extLst>
              <a:ext uri="{FF2B5EF4-FFF2-40B4-BE49-F238E27FC236}">
                <a16:creationId xmlns:a16="http://schemas.microsoft.com/office/drawing/2014/main" id="{75465EB6-4E14-449D-9E1C-A8CA418F4DFF}"/>
              </a:ext>
            </a:extLst>
          </p:cNvPr>
          <p:cNvPicPr>
            <a:picLocks noChangeAspect="1"/>
          </p:cNvPicPr>
          <p:nvPr/>
        </p:nvPicPr>
        <p:blipFill>
          <a:blip r:embed="rId3"/>
          <a:stretch>
            <a:fillRect/>
          </a:stretch>
        </p:blipFill>
        <p:spPr>
          <a:xfrm>
            <a:off x="2895600" y="1295400"/>
            <a:ext cx="7391400" cy="5279571"/>
          </a:xfrm>
          <a:prstGeom prst="rect">
            <a:avLst/>
          </a:prstGeom>
        </p:spPr>
      </p:pic>
    </p:spTree>
    <p:extLst>
      <p:ext uri="{BB962C8B-B14F-4D97-AF65-F5344CB8AC3E}">
        <p14:creationId xmlns:p14="http://schemas.microsoft.com/office/powerpoint/2010/main" val="324038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90" dirty="0"/>
              <a:t>Preprocessing - Encoding</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Rectangle 10">
            <a:extLst>
              <a:ext uri="{FF2B5EF4-FFF2-40B4-BE49-F238E27FC236}">
                <a16:creationId xmlns:a16="http://schemas.microsoft.com/office/drawing/2014/main" id="{B295D21E-03E1-46EE-8F4D-AC771D840E59}"/>
              </a:ext>
            </a:extLst>
          </p:cNvPr>
          <p:cNvSpPr/>
          <p:nvPr/>
        </p:nvSpPr>
        <p:spPr>
          <a:xfrm>
            <a:off x="1447800" y="1295400"/>
            <a:ext cx="10287000" cy="369332"/>
          </a:xfrm>
          <a:prstGeom prst="rect">
            <a:avLst/>
          </a:prstGeom>
        </p:spPr>
        <p:txBody>
          <a:bodyPr wrap="square">
            <a:spAutoFit/>
          </a:bodyPr>
          <a:lstStyle/>
          <a:p>
            <a:pPr marL="285750" indent="-285750">
              <a:buFont typeface="Arial" panose="020B0604020202020204" pitchFamily="34" charset="0"/>
              <a:buChar char="•"/>
            </a:pPr>
            <a:r>
              <a:rPr lang="en-US" b="1" dirty="0" err="1"/>
              <a:t>LabdelEncoder</a:t>
            </a:r>
            <a:r>
              <a:rPr lang="en-US" dirty="0"/>
              <a:t> : can be used to normalize labels.</a:t>
            </a:r>
          </a:p>
        </p:txBody>
      </p:sp>
      <p:pic>
        <p:nvPicPr>
          <p:cNvPr id="14" name="Picture 13">
            <a:extLst>
              <a:ext uri="{FF2B5EF4-FFF2-40B4-BE49-F238E27FC236}">
                <a16:creationId xmlns:a16="http://schemas.microsoft.com/office/drawing/2014/main" id="{F05E9143-6375-4B39-9C6E-2685324F894F}"/>
              </a:ext>
            </a:extLst>
          </p:cNvPr>
          <p:cNvPicPr>
            <a:picLocks noChangeAspect="1"/>
          </p:cNvPicPr>
          <p:nvPr/>
        </p:nvPicPr>
        <p:blipFill>
          <a:blip r:embed="rId3"/>
          <a:stretch>
            <a:fillRect/>
          </a:stretch>
        </p:blipFill>
        <p:spPr>
          <a:xfrm>
            <a:off x="3200400" y="1905000"/>
            <a:ext cx="5473148" cy="2133600"/>
          </a:xfrm>
          <a:prstGeom prst="rect">
            <a:avLst/>
          </a:prstGeom>
        </p:spPr>
      </p:pic>
      <p:sp>
        <p:nvSpPr>
          <p:cNvPr id="15" name="Rectangle 14">
            <a:extLst>
              <a:ext uri="{FF2B5EF4-FFF2-40B4-BE49-F238E27FC236}">
                <a16:creationId xmlns:a16="http://schemas.microsoft.com/office/drawing/2014/main" id="{4601DDEF-B183-41D9-A6D7-1F241E49C404}"/>
              </a:ext>
            </a:extLst>
          </p:cNvPr>
          <p:cNvSpPr/>
          <p:nvPr/>
        </p:nvSpPr>
        <p:spPr>
          <a:xfrm>
            <a:off x="1676400" y="4038600"/>
            <a:ext cx="10287000" cy="369332"/>
          </a:xfrm>
          <a:prstGeom prst="rect">
            <a:avLst/>
          </a:prstGeom>
        </p:spPr>
        <p:txBody>
          <a:bodyPr wrap="square">
            <a:spAutoFit/>
          </a:bodyPr>
          <a:lstStyle/>
          <a:p>
            <a:r>
              <a:rPr lang="en-US" dirty="0">
                <a:solidFill>
                  <a:srgbClr val="1D1F22"/>
                </a:solidFill>
                <a:latin typeface="Helvetica" panose="020B0604020202020204" pitchFamily="34" charset="0"/>
              </a:rPr>
              <a:t>It can also be used to transform non-numerical labels to numerical labels.</a:t>
            </a:r>
            <a:endParaRPr lang="en-US" dirty="0"/>
          </a:p>
        </p:txBody>
      </p:sp>
      <p:pic>
        <p:nvPicPr>
          <p:cNvPr id="16" name="Picture 15">
            <a:extLst>
              <a:ext uri="{FF2B5EF4-FFF2-40B4-BE49-F238E27FC236}">
                <a16:creationId xmlns:a16="http://schemas.microsoft.com/office/drawing/2014/main" id="{58EEC5B0-3872-49C4-B37F-AF240B0D046A}"/>
              </a:ext>
            </a:extLst>
          </p:cNvPr>
          <p:cNvPicPr>
            <a:picLocks noChangeAspect="1"/>
          </p:cNvPicPr>
          <p:nvPr/>
        </p:nvPicPr>
        <p:blipFill>
          <a:blip r:embed="rId4"/>
          <a:stretch>
            <a:fillRect/>
          </a:stretch>
        </p:blipFill>
        <p:spPr>
          <a:xfrm>
            <a:off x="3124199" y="4495800"/>
            <a:ext cx="6068291" cy="1981200"/>
          </a:xfrm>
          <a:prstGeom prst="rect">
            <a:avLst/>
          </a:prstGeom>
        </p:spPr>
      </p:pic>
    </p:spTree>
    <p:extLst>
      <p:ext uri="{BB962C8B-B14F-4D97-AF65-F5344CB8AC3E}">
        <p14:creationId xmlns:p14="http://schemas.microsoft.com/office/powerpoint/2010/main" val="4154476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04257" y="2949397"/>
            <a:ext cx="3088640" cy="757555"/>
          </a:xfrm>
          <a:prstGeom prst="rect">
            <a:avLst/>
          </a:prstGeom>
        </p:spPr>
        <p:txBody>
          <a:bodyPr vert="horz" wrap="square" lIns="0" tIns="12700" rIns="0" bIns="0" rtlCol="0">
            <a:spAutoFit/>
          </a:bodyPr>
          <a:lstStyle/>
          <a:p>
            <a:pPr marL="12700">
              <a:lnSpc>
                <a:spcPct val="100000"/>
              </a:lnSpc>
              <a:spcBef>
                <a:spcPts val="100"/>
              </a:spcBef>
            </a:pPr>
            <a:r>
              <a:rPr sz="4800" spc="-5" dirty="0"/>
              <a:t>Thank</a:t>
            </a:r>
            <a:r>
              <a:rPr sz="4800" spc="-125" dirty="0"/>
              <a:t>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5107685" y="231394"/>
            <a:ext cx="2794000" cy="513715"/>
          </a:xfrm>
          <a:prstGeom prst="rect">
            <a:avLst/>
          </a:prstGeom>
        </p:spPr>
        <p:txBody>
          <a:bodyPr vert="horz" wrap="square" lIns="0" tIns="12700" rIns="0" bIns="0" rtlCol="0">
            <a:spAutoFit/>
          </a:bodyPr>
          <a:lstStyle/>
          <a:p>
            <a:pPr marL="12700">
              <a:lnSpc>
                <a:spcPct val="100000"/>
              </a:lnSpc>
              <a:spcBef>
                <a:spcPts val="100"/>
              </a:spcBef>
            </a:pPr>
            <a:r>
              <a:rPr lang="en-US" spc="-140" dirty="0"/>
              <a:t>Agenda</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2" name="object 11">
            <a:extLst>
              <a:ext uri="{FF2B5EF4-FFF2-40B4-BE49-F238E27FC236}">
                <a16:creationId xmlns:a16="http://schemas.microsoft.com/office/drawing/2014/main" id="{FB4672D0-9A8C-4257-979A-EAE83F98CAE1}"/>
              </a:ext>
            </a:extLst>
          </p:cNvPr>
          <p:cNvSpPr txBox="1"/>
          <p:nvPr/>
        </p:nvSpPr>
        <p:spPr>
          <a:xfrm>
            <a:off x="1860117" y="1308757"/>
            <a:ext cx="9359900" cy="1146468"/>
          </a:xfrm>
          <a:prstGeom prst="rect">
            <a:avLst/>
          </a:prstGeom>
        </p:spPr>
        <p:txBody>
          <a:bodyPr vert="horz" wrap="square" lIns="0" tIns="12700" rIns="0" bIns="0" rtlCol="0">
            <a:spAutoFit/>
          </a:bodyPr>
          <a:lstStyle/>
          <a:p>
            <a:pPr marL="355600" indent="-342900">
              <a:lnSpc>
                <a:spcPct val="100000"/>
              </a:lnSpc>
              <a:spcBef>
                <a:spcPts val="100"/>
              </a:spcBef>
              <a:buFont typeface="Wingdings" panose="05000000000000000000" pitchFamily="2" charset="2"/>
              <a:buChar char="q"/>
            </a:pPr>
            <a:r>
              <a:rPr lang="en-US" sz="2400" spc="-90" dirty="0">
                <a:latin typeface="Arial"/>
                <a:cs typeface="Arial"/>
              </a:rPr>
              <a:t>Multivariable Linear Regression</a:t>
            </a:r>
          </a:p>
          <a:p>
            <a:pPr marL="355600" indent="-342900">
              <a:lnSpc>
                <a:spcPct val="100000"/>
              </a:lnSpc>
              <a:spcBef>
                <a:spcPts val="100"/>
              </a:spcBef>
              <a:buFont typeface="Wingdings" panose="05000000000000000000" pitchFamily="2" charset="2"/>
              <a:buChar char="q"/>
            </a:pPr>
            <a:r>
              <a:rPr lang="en-US" sz="2400" spc="-90" dirty="0">
                <a:latin typeface="Arial"/>
                <a:cs typeface="Arial"/>
              </a:rPr>
              <a:t>Preprocessing</a:t>
            </a:r>
          </a:p>
          <a:p>
            <a:pPr marL="355600" indent="-342900">
              <a:lnSpc>
                <a:spcPct val="100000"/>
              </a:lnSpc>
              <a:spcBef>
                <a:spcPts val="100"/>
              </a:spcBef>
              <a:buFont typeface="Wingdings" panose="05000000000000000000" pitchFamily="2" charset="2"/>
              <a:buChar char="q"/>
            </a:pPr>
            <a:r>
              <a:rPr lang="en-US" sz="2400" spc="-90" dirty="0">
                <a:latin typeface="Arial"/>
                <a:cs typeface="Arial"/>
              </a:rPr>
              <a:t>FIFA 2019 Players Value Estimation Problem (Hands On)</a:t>
            </a:r>
          </a:p>
        </p:txBody>
      </p:sp>
    </p:spTree>
    <p:extLst>
      <p:ext uri="{BB962C8B-B14F-4D97-AF65-F5344CB8AC3E}">
        <p14:creationId xmlns:p14="http://schemas.microsoft.com/office/powerpoint/2010/main" val="511337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140" dirty="0"/>
              <a:t>Multiple Linear Regression</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2" name="Rectangle 3">
            <a:extLst>
              <a:ext uri="{FF2B5EF4-FFF2-40B4-BE49-F238E27FC236}">
                <a16:creationId xmlns:a16="http://schemas.microsoft.com/office/drawing/2014/main" id="{9865DCBF-6EC2-448E-9A45-B4431C78909F}"/>
              </a:ext>
            </a:extLst>
          </p:cNvPr>
          <p:cNvSpPr>
            <a:spLocks noGrp="1" noChangeArrowheads="1"/>
          </p:cNvSpPr>
          <p:nvPr>
            <p:ph type="body" idx="1"/>
          </p:nvPr>
        </p:nvSpPr>
        <p:spPr>
          <a:xfrm>
            <a:off x="1828800" y="1371600"/>
            <a:ext cx="9220200" cy="615553"/>
          </a:xfrm>
        </p:spPr>
        <p:txBody>
          <a:bodyPr/>
          <a:lstStyle/>
          <a:p>
            <a:pPr marL="0" indent="0">
              <a:buFontTx/>
              <a:buNone/>
            </a:pPr>
            <a:r>
              <a:rPr lang="en-US" altLang="en-US" b="1" dirty="0"/>
              <a:t>Simple regression</a:t>
            </a:r>
            <a:r>
              <a:rPr lang="en-US" altLang="en-US" dirty="0"/>
              <a:t> considers the relation between single independent variable and dependent variable.</a:t>
            </a:r>
          </a:p>
        </p:txBody>
      </p:sp>
      <p:pic>
        <p:nvPicPr>
          <p:cNvPr id="13" name="Picture 8">
            <a:extLst>
              <a:ext uri="{FF2B5EF4-FFF2-40B4-BE49-F238E27FC236}">
                <a16:creationId xmlns:a16="http://schemas.microsoft.com/office/drawing/2014/main" id="{CE3DC52E-9C7A-4CFD-851C-5DDC522DD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810000"/>
            <a:ext cx="3276600" cy="1904430"/>
          </a:xfrm>
          <a:prstGeom prst="rect">
            <a:avLst/>
          </a:prstGeom>
          <a:noFill/>
          <a:ln w="31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a:extLst>
              <a:ext uri="{FF2B5EF4-FFF2-40B4-BE49-F238E27FC236}">
                <a16:creationId xmlns:a16="http://schemas.microsoft.com/office/drawing/2014/main" id="{D7409F88-E9C1-4F4F-9961-A398820E0F63}"/>
              </a:ext>
            </a:extLst>
          </p:cNvPr>
          <p:cNvPicPr>
            <a:picLocks noChangeAspect="1"/>
          </p:cNvPicPr>
          <p:nvPr/>
        </p:nvPicPr>
        <p:blipFill>
          <a:blip r:embed="rId4"/>
          <a:stretch>
            <a:fillRect/>
          </a:stretch>
        </p:blipFill>
        <p:spPr>
          <a:xfrm>
            <a:off x="5105400" y="2667000"/>
            <a:ext cx="1733550" cy="638175"/>
          </a:xfrm>
          <a:prstGeom prst="rect">
            <a:avLst/>
          </a:prstGeom>
        </p:spPr>
      </p:pic>
    </p:spTree>
    <p:extLst>
      <p:ext uri="{BB962C8B-B14F-4D97-AF65-F5344CB8AC3E}">
        <p14:creationId xmlns:p14="http://schemas.microsoft.com/office/powerpoint/2010/main" val="277862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140" dirty="0"/>
              <a:t>Multiple Linear Regression</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4" name="Rectangle 3">
            <a:extLst>
              <a:ext uri="{FF2B5EF4-FFF2-40B4-BE49-F238E27FC236}">
                <a16:creationId xmlns:a16="http://schemas.microsoft.com/office/drawing/2014/main" id="{667F0A22-2A5C-4A5D-96D2-07BF09F72B56}"/>
              </a:ext>
            </a:extLst>
          </p:cNvPr>
          <p:cNvSpPr txBox="1">
            <a:spLocks noChangeArrowheads="1"/>
          </p:cNvSpPr>
          <p:nvPr/>
        </p:nvSpPr>
        <p:spPr>
          <a:xfrm>
            <a:off x="1828800" y="1295400"/>
            <a:ext cx="9601200" cy="615553"/>
          </a:xfrm>
          <a:prstGeom prst="rect">
            <a:avLst/>
          </a:prstGeom>
        </p:spPr>
        <p:txBody>
          <a:bodyPr wrap="square" lIns="0" tIns="0" rIns="0" bIns="0">
            <a:spAutoFit/>
          </a:bodyPr>
          <a:lstStyle>
            <a:lvl1pPr marL="0">
              <a:defRPr sz="20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en-US" b="1" dirty="0"/>
              <a:t>Multiple regression</a:t>
            </a:r>
            <a:r>
              <a:rPr lang="en-US" altLang="en-US" dirty="0"/>
              <a:t> considers the influence of multiple independent variables on a dependent variable Y.</a:t>
            </a:r>
          </a:p>
        </p:txBody>
      </p:sp>
      <p:pic>
        <p:nvPicPr>
          <p:cNvPr id="15" name="Picture 5">
            <a:extLst>
              <a:ext uri="{FF2B5EF4-FFF2-40B4-BE49-F238E27FC236}">
                <a16:creationId xmlns:a16="http://schemas.microsoft.com/office/drawing/2014/main" id="{2FF207C5-CB5E-4920-B7C7-44C376A806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810000"/>
            <a:ext cx="1981200" cy="2668260"/>
          </a:xfrm>
          <a:prstGeom prst="rect">
            <a:avLst/>
          </a:prstGeom>
          <a:noFill/>
          <a:ln w="31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5">
            <a:extLst>
              <a:ext uri="{FF2B5EF4-FFF2-40B4-BE49-F238E27FC236}">
                <a16:creationId xmlns:a16="http://schemas.microsoft.com/office/drawing/2014/main" id="{DD6A5490-E6DE-4EAA-A69B-51950F43C6F3}"/>
              </a:ext>
            </a:extLst>
          </p:cNvPr>
          <p:cNvPicPr>
            <a:picLocks noChangeAspect="1"/>
          </p:cNvPicPr>
          <p:nvPr/>
        </p:nvPicPr>
        <p:blipFill>
          <a:blip r:embed="rId4"/>
          <a:stretch>
            <a:fillRect/>
          </a:stretch>
        </p:blipFill>
        <p:spPr>
          <a:xfrm>
            <a:off x="4495800" y="2362200"/>
            <a:ext cx="3962400" cy="1057275"/>
          </a:xfrm>
          <a:prstGeom prst="rect">
            <a:avLst/>
          </a:prstGeom>
        </p:spPr>
      </p:pic>
    </p:spTree>
    <p:extLst>
      <p:ext uri="{BB962C8B-B14F-4D97-AF65-F5344CB8AC3E}">
        <p14:creationId xmlns:p14="http://schemas.microsoft.com/office/powerpoint/2010/main" val="198128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140" dirty="0"/>
              <a:t>Multiple Linear Regression</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7" name="Rectangle 4">
            <a:extLst>
              <a:ext uri="{FF2B5EF4-FFF2-40B4-BE49-F238E27FC236}">
                <a16:creationId xmlns:a16="http://schemas.microsoft.com/office/drawing/2014/main" id="{1677EFE8-92F1-4D06-A1FF-D22FC7983B25}"/>
              </a:ext>
            </a:extLst>
          </p:cNvPr>
          <p:cNvSpPr>
            <a:spLocks noGrp="1" noChangeArrowheads="1"/>
          </p:cNvSpPr>
          <p:nvPr>
            <p:ph type="body" sz="half" idx="1"/>
          </p:nvPr>
        </p:nvSpPr>
        <p:spPr>
          <a:xfrm>
            <a:off x="2590800" y="1524000"/>
            <a:ext cx="4038600" cy="4431983"/>
          </a:xfrm>
        </p:spPr>
        <p:txBody>
          <a:bodyPr/>
          <a:lstStyle/>
          <a:p>
            <a:r>
              <a:rPr lang="en-US" altLang="en-US" sz="2400" dirty="0"/>
              <a:t>A simple regression model (one independent variable) fits a regression </a:t>
            </a:r>
            <a:r>
              <a:rPr lang="en-US" altLang="en-US" sz="2400" i="1" dirty="0"/>
              <a:t>line</a:t>
            </a:r>
            <a:r>
              <a:rPr lang="en-US" altLang="en-US" sz="2400" dirty="0"/>
              <a:t> in 2-dimensional space.</a:t>
            </a:r>
            <a:br>
              <a:rPr lang="en-US" altLang="en-US" sz="2400" dirty="0"/>
            </a:br>
            <a:endParaRPr lang="en-US" altLang="en-US" sz="2400" dirty="0"/>
          </a:p>
          <a:p>
            <a:endParaRPr lang="en-US" altLang="en-US" sz="2400" dirty="0"/>
          </a:p>
          <a:p>
            <a:endParaRPr lang="en-US" altLang="en-US" sz="2400" dirty="0"/>
          </a:p>
          <a:p>
            <a:endParaRPr lang="en-US" altLang="en-US" sz="1400" dirty="0"/>
          </a:p>
          <a:p>
            <a:r>
              <a:rPr lang="en-US" altLang="en-US" sz="2400" dirty="0"/>
              <a:t>A multiple regression model with two independent variables fits a regression plane in </a:t>
            </a:r>
            <a:r>
              <a:rPr lang="en-US" altLang="en-US" sz="2400" i="1" dirty="0"/>
              <a:t>3-</a:t>
            </a:r>
            <a:r>
              <a:rPr lang="en-US" altLang="en-US" sz="2400" dirty="0"/>
              <a:t>dimensional space.</a:t>
            </a:r>
          </a:p>
        </p:txBody>
      </p:sp>
      <p:pic>
        <p:nvPicPr>
          <p:cNvPr id="18" name="Picture 10">
            <a:extLst>
              <a:ext uri="{FF2B5EF4-FFF2-40B4-BE49-F238E27FC236}">
                <a16:creationId xmlns:a16="http://schemas.microsoft.com/office/drawing/2014/main" id="{61E65B71-A0A2-4090-AF4D-3185DBA40BF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r="3293" b="3255"/>
          <a:stretch>
            <a:fillRect/>
          </a:stretch>
        </p:blipFill>
        <p:spPr>
          <a:xfrm>
            <a:off x="7848600" y="4191000"/>
            <a:ext cx="2574925" cy="2187575"/>
          </a:xfrm>
          <a:prstGeom prst="rect">
            <a:avLst/>
          </a:prstGeom>
          <a:noFill/>
          <a:ln/>
          <a:extLst>
            <a:ext uri="{91240B29-F687-4F45-9708-019B960494DF}">
              <a14:hiddenLine xmlns:a14="http://schemas.microsoft.com/office/drawing/2010/main" w="9525" algn="ctr">
                <a:solidFill>
                  <a:schemeClr val="tx1"/>
                </a:solidFill>
                <a:miter lim="800000"/>
                <a:headEnd/>
                <a:tailEnd/>
              </a14:hiddenLine>
            </a:ext>
          </a:extLst>
        </p:spPr>
      </p:pic>
      <p:pic>
        <p:nvPicPr>
          <p:cNvPr id="19" name="Picture 12">
            <a:extLst>
              <a:ext uri="{FF2B5EF4-FFF2-40B4-BE49-F238E27FC236}">
                <a16:creationId xmlns:a16="http://schemas.microsoft.com/office/drawing/2014/main" id="{EF7F4B9E-09BF-4640-8423-EE6E9A1069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934200" y="1371600"/>
            <a:ext cx="4038600" cy="2185988"/>
          </a:xfrm>
          <a:prstGeom prst="rect">
            <a:avLst/>
          </a:prstGeom>
        </p:spPr>
      </p:pic>
    </p:spTree>
    <p:extLst>
      <p:ext uri="{BB962C8B-B14F-4D97-AF65-F5344CB8AC3E}">
        <p14:creationId xmlns:p14="http://schemas.microsoft.com/office/powerpoint/2010/main" val="408171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xEl>
                                              <p:pRg st="4" end="4"/>
                                            </p:txEl>
                                          </p:spTgt>
                                        </p:tgtEl>
                                        <p:attrNameLst>
                                          <p:attrName>style.visibility</p:attrName>
                                        </p:attrNameLst>
                                      </p:cBhvr>
                                      <p:to>
                                        <p:strVal val="visible"/>
                                      </p:to>
                                    </p:set>
                                    <p:animEffect transition="in" filter="fade">
                                      <p:cBhvr>
                                        <p:cTn id="14" dur="1000"/>
                                        <p:tgtEl>
                                          <p:spTgt spid="17">
                                            <p:txEl>
                                              <p:pRg st="4" end="4"/>
                                            </p:txEl>
                                          </p:spTgt>
                                        </p:tgtEl>
                                      </p:cBhvr>
                                    </p:animEffect>
                                    <p:anim calcmode="lin" valueType="num">
                                      <p:cBhvr>
                                        <p:cTn id="15" dur="1000" fill="hold"/>
                                        <p:tgtEl>
                                          <p:spTgt spid="17">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140" dirty="0"/>
              <a:t>Multiple Linear Regression</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object 11"/>
          <p:cNvSpPr txBox="1"/>
          <p:nvPr/>
        </p:nvSpPr>
        <p:spPr>
          <a:xfrm>
            <a:off x="1676400" y="1447800"/>
            <a:ext cx="10210800" cy="3547125"/>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lang="en-US" sz="2000" dirty="0"/>
              <a:t>Multiple linear regression looks at the relationships within a bunch of information. Instead of just looking at how </a:t>
            </a:r>
            <a:r>
              <a:rPr lang="en-US" sz="2000" b="1" dirty="0"/>
              <a:t>one</a:t>
            </a:r>
            <a:r>
              <a:rPr lang="en-US" sz="2000" dirty="0"/>
              <a:t> thing relates to another thing (simple linear regression).</a:t>
            </a:r>
          </a:p>
          <a:p>
            <a:pPr marL="12700">
              <a:lnSpc>
                <a:spcPct val="100000"/>
              </a:lnSpc>
              <a:spcBef>
                <a:spcPts val="100"/>
              </a:spcBef>
            </a:pPr>
            <a:endParaRPr lang="en-US" sz="2400"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t>Multiple regression analysis has three main uses:-</a:t>
            </a:r>
          </a:p>
          <a:p>
            <a:endParaRPr lang="en-US" sz="2000" dirty="0"/>
          </a:p>
          <a:p>
            <a:pPr marL="800100" lvl="1" indent="-342900">
              <a:buFont typeface="+mj-lt"/>
              <a:buAutoNum type="arabicPeriod"/>
            </a:pPr>
            <a:r>
              <a:rPr lang="en-US" sz="2000" dirty="0"/>
              <a:t>You can look at the strength of the effect of the independent variables on the dependent variable.</a:t>
            </a:r>
          </a:p>
          <a:p>
            <a:pPr marL="800100" lvl="1" indent="-342900">
              <a:buFont typeface="+mj-lt"/>
              <a:buAutoNum type="arabicPeriod"/>
            </a:pPr>
            <a:r>
              <a:rPr lang="en-US" sz="2000" dirty="0"/>
              <a:t>You can use it to ask how much the dependent variable will change if the independent variables are changed.</a:t>
            </a:r>
          </a:p>
          <a:p>
            <a:pPr marL="800100" lvl="1" indent="-342900">
              <a:buFont typeface="+mj-lt"/>
              <a:buAutoNum type="arabicPeriod"/>
            </a:pPr>
            <a:r>
              <a:rPr lang="en-US" sz="2000" dirty="0"/>
              <a:t>You can also use it to predict trends and future values.</a:t>
            </a:r>
          </a:p>
          <a:p>
            <a:pPr marL="298450" indent="-285750">
              <a:lnSpc>
                <a:spcPct val="100000"/>
              </a:lnSpc>
              <a:spcBef>
                <a:spcPts val="100"/>
              </a:spcBef>
              <a:buFont typeface="Arial" panose="020B0604020202020204" pitchFamily="34" charset="0"/>
              <a:buChar char="•"/>
            </a:pPr>
            <a:endParaRPr lang="en-US" sz="2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539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90" dirty="0"/>
              <a:t>FIFA 2019 Players Value Estimation Problem</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Rectangle 10">
            <a:extLst>
              <a:ext uri="{FF2B5EF4-FFF2-40B4-BE49-F238E27FC236}">
                <a16:creationId xmlns:a16="http://schemas.microsoft.com/office/drawing/2014/main" id="{B295D21E-03E1-46EE-8F4D-AC771D840E59}"/>
              </a:ext>
            </a:extLst>
          </p:cNvPr>
          <p:cNvSpPr/>
          <p:nvPr/>
        </p:nvSpPr>
        <p:spPr>
          <a:xfrm>
            <a:off x="1600200" y="1295400"/>
            <a:ext cx="10134600" cy="923330"/>
          </a:xfrm>
          <a:prstGeom prst="rect">
            <a:avLst/>
          </a:prstGeom>
        </p:spPr>
        <p:txBody>
          <a:bodyPr wrap="square">
            <a:spAutoFit/>
          </a:bodyPr>
          <a:lstStyle/>
          <a:p>
            <a:r>
              <a:rPr lang="en-US" b="1" dirty="0"/>
              <a:t>Objective</a:t>
            </a:r>
            <a:r>
              <a:rPr lang="en-US" dirty="0"/>
              <a:t>: The dataset contains detailed attributes for every player registered in the latest edition of FIFA 19 database. Our goal is to create Linear and Polynomial Regression models to predict the value of the player based on several attributes. </a:t>
            </a:r>
          </a:p>
        </p:txBody>
      </p:sp>
      <p:pic>
        <p:nvPicPr>
          <p:cNvPr id="13" name="Picture 12" descr="A close up of a person&#10;&#10;Description automatically generated">
            <a:extLst>
              <a:ext uri="{FF2B5EF4-FFF2-40B4-BE49-F238E27FC236}">
                <a16:creationId xmlns:a16="http://schemas.microsoft.com/office/drawing/2014/main" id="{38460975-11B9-4B2A-8390-A099D2D06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2819400"/>
            <a:ext cx="5867400" cy="3300413"/>
          </a:xfrm>
          <a:prstGeom prst="rect">
            <a:avLst/>
          </a:prstGeom>
        </p:spPr>
      </p:pic>
    </p:spTree>
    <p:extLst>
      <p:ext uri="{BB962C8B-B14F-4D97-AF65-F5344CB8AC3E}">
        <p14:creationId xmlns:p14="http://schemas.microsoft.com/office/powerpoint/2010/main" val="949846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90" dirty="0"/>
              <a:t>Preprocessing</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Rectangle 10">
            <a:extLst>
              <a:ext uri="{FF2B5EF4-FFF2-40B4-BE49-F238E27FC236}">
                <a16:creationId xmlns:a16="http://schemas.microsoft.com/office/drawing/2014/main" id="{B295D21E-03E1-46EE-8F4D-AC771D840E59}"/>
              </a:ext>
            </a:extLst>
          </p:cNvPr>
          <p:cNvSpPr/>
          <p:nvPr/>
        </p:nvSpPr>
        <p:spPr>
          <a:xfrm>
            <a:off x="1447800" y="1295400"/>
            <a:ext cx="10287000" cy="3693319"/>
          </a:xfrm>
          <a:prstGeom prst="rect">
            <a:avLst/>
          </a:prstGeom>
        </p:spPr>
        <p:txBody>
          <a:bodyPr wrap="square">
            <a:spAutoFit/>
          </a:bodyPr>
          <a:lstStyle/>
          <a:p>
            <a:pPr marL="285750" indent="-285750">
              <a:buFont typeface="Arial" panose="020B0604020202020204" pitchFamily="34" charset="0"/>
              <a:buChar char="•"/>
            </a:pPr>
            <a:r>
              <a:rPr lang="en-US" dirty="0"/>
              <a:t>Before building our regression models, we need to make sure that the dataset is clean and ready-to-use.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Preprocessing</a:t>
            </a:r>
            <a:r>
              <a:rPr lang="en-US" dirty="0"/>
              <a:t> : </a:t>
            </a:r>
          </a:p>
          <a:p>
            <a:pPr marL="742950" lvl="1" indent="-285750">
              <a:buFont typeface="Arial" panose="020B0604020202020204" pitchFamily="34" charset="0"/>
              <a:buChar char="•"/>
            </a:pPr>
            <a:r>
              <a:rPr lang="en-US" dirty="0"/>
              <a:t>Analyze the samples and check if there are null values or not. </a:t>
            </a:r>
          </a:p>
          <a:p>
            <a:pPr marL="1200150" lvl="2" indent="-285750">
              <a:buFont typeface="Wingdings" panose="05000000000000000000" pitchFamily="2" charset="2"/>
              <a:buChar char="q"/>
            </a:pPr>
            <a:r>
              <a:rPr lang="en-US" dirty="0"/>
              <a:t>How can you deal with the missing values ??</a:t>
            </a:r>
          </a:p>
          <a:p>
            <a:pPr marL="742950" lvl="1" indent="-285750">
              <a:buFont typeface="Arial" panose="020B0604020202020204" pitchFamily="34" charset="0"/>
              <a:buChar char="•"/>
            </a:pPr>
            <a:r>
              <a:rPr lang="en-US" dirty="0"/>
              <a:t>Feature Scaling </a:t>
            </a:r>
          </a:p>
          <a:p>
            <a:pPr marL="742950" lvl="1" indent="-285750">
              <a:buFont typeface="Arial" panose="020B0604020202020204" pitchFamily="34" charset="0"/>
              <a:buChar char="•"/>
            </a:pPr>
            <a:r>
              <a:rPr lang="en-US" dirty="0"/>
              <a:t>Encode the text features to numerical values (</a:t>
            </a:r>
            <a:r>
              <a:rPr lang="en-US" dirty="0" err="1"/>
              <a:t>i.e</a:t>
            </a:r>
            <a:r>
              <a:rPr lang="en-US" dirty="0"/>
              <a:t> “Club”, “Nationality”)</a:t>
            </a:r>
          </a:p>
          <a:p>
            <a:pPr marL="742950" lvl="1"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b="1" dirty="0"/>
              <a:t>Feature understanding and Selection: </a:t>
            </a:r>
            <a:r>
              <a:rPr lang="en-US" dirty="0"/>
              <a:t>(Next Lab)</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Determine the best model that fit your data. How ?</a:t>
            </a:r>
          </a:p>
        </p:txBody>
      </p:sp>
    </p:spTree>
    <p:extLst>
      <p:ext uri="{BB962C8B-B14F-4D97-AF65-F5344CB8AC3E}">
        <p14:creationId xmlns:p14="http://schemas.microsoft.com/office/powerpoint/2010/main" val="1417703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90" dirty="0"/>
              <a:t>Preprocessing – Missing Values</a:t>
            </a:r>
            <a:endParaRPr spc="-260" dirty="0"/>
          </a:p>
        </p:txBody>
      </p:sp>
      <p:sp>
        <p:nvSpPr>
          <p:cNvPr id="9" name="object 9"/>
          <p:cNvSpPr/>
          <p:nvPr/>
        </p:nvSpPr>
        <p:spPr>
          <a:xfrm>
            <a:off x="1597152" y="1024127"/>
            <a:ext cx="9762744" cy="59436"/>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Rectangle 10">
            <a:extLst>
              <a:ext uri="{FF2B5EF4-FFF2-40B4-BE49-F238E27FC236}">
                <a16:creationId xmlns:a16="http://schemas.microsoft.com/office/drawing/2014/main" id="{B295D21E-03E1-46EE-8F4D-AC771D840E59}"/>
              </a:ext>
            </a:extLst>
          </p:cNvPr>
          <p:cNvSpPr/>
          <p:nvPr/>
        </p:nvSpPr>
        <p:spPr>
          <a:xfrm>
            <a:off x="1447800" y="1295400"/>
            <a:ext cx="10287000" cy="1200329"/>
          </a:xfrm>
          <a:prstGeom prst="rect">
            <a:avLst/>
          </a:prstGeom>
        </p:spPr>
        <p:txBody>
          <a:bodyPr wrap="square">
            <a:spAutoFit/>
          </a:bodyPr>
          <a:lstStyle/>
          <a:p>
            <a:pPr marL="285750" indent="-285750">
              <a:buFont typeface="Arial" panose="020B0604020202020204" pitchFamily="34" charset="0"/>
              <a:buChar char="•"/>
            </a:pPr>
            <a:r>
              <a:rPr lang="en-US" dirty="0"/>
              <a:t>To know which columns have missing values: </a:t>
            </a:r>
            <a:r>
              <a:rPr lang="en-US" b="1" dirty="0" err="1"/>
              <a:t>DataFrame.isna</a:t>
            </a:r>
            <a:r>
              <a:rPr lang="en-US" b="1" dirty="0"/>
              <a:t>().sum()</a:t>
            </a:r>
          </a:p>
          <a:p>
            <a:endParaRPr lang="en-US" dirty="0"/>
          </a:p>
          <a:p>
            <a:pPr marL="285750" indent="-285750">
              <a:buFont typeface="Arial" panose="020B0604020202020204" pitchFamily="34" charset="0"/>
              <a:buChar char="•"/>
            </a:pPr>
            <a:r>
              <a:rPr lang="en-US" dirty="0"/>
              <a:t>To remove them: </a:t>
            </a:r>
            <a:r>
              <a:rPr lang="en-US" b="1" dirty="0" err="1"/>
              <a:t>DataFrame.dropna</a:t>
            </a:r>
            <a:r>
              <a:rPr lang="en-US" b="1" dirty="0"/>
              <a:t>(axis=0, how=‘any’, thresh=None, subset=None, </a:t>
            </a:r>
            <a:r>
              <a:rPr lang="en-US" b="1" dirty="0" err="1"/>
              <a:t>inplace</a:t>
            </a:r>
            <a:r>
              <a:rPr lang="en-US" b="1" dirty="0"/>
              <a:t>=False)</a:t>
            </a:r>
          </a:p>
          <a:p>
            <a:r>
              <a:rPr lang="en-US" dirty="0"/>
              <a:t>   </a:t>
            </a:r>
            <a:endParaRPr lang="en-US" b="1" dirty="0"/>
          </a:p>
        </p:txBody>
      </p:sp>
      <p:pic>
        <p:nvPicPr>
          <p:cNvPr id="13" name="Picture 12">
            <a:extLst>
              <a:ext uri="{FF2B5EF4-FFF2-40B4-BE49-F238E27FC236}">
                <a16:creationId xmlns:a16="http://schemas.microsoft.com/office/drawing/2014/main" id="{2264888C-8CA2-420B-AF12-999195C9E2A1}"/>
              </a:ext>
            </a:extLst>
          </p:cNvPr>
          <p:cNvPicPr>
            <a:picLocks noChangeAspect="1"/>
          </p:cNvPicPr>
          <p:nvPr/>
        </p:nvPicPr>
        <p:blipFill>
          <a:blip r:embed="rId4"/>
          <a:stretch>
            <a:fillRect/>
          </a:stretch>
        </p:blipFill>
        <p:spPr>
          <a:xfrm>
            <a:off x="1859883" y="2362200"/>
            <a:ext cx="9025396" cy="3200400"/>
          </a:xfrm>
          <a:prstGeom prst="rect">
            <a:avLst/>
          </a:prstGeom>
        </p:spPr>
      </p:pic>
    </p:spTree>
    <p:extLst>
      <p:ext uri="{BB962C8B-B14F-4D97-AF65-F5344CB8AC3E}">
        <p14:creationId xmlns:p14="http://schemas.microsoft.com/office/powerpoint/2010/main" val="3286778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7988</TotalTime>
  <Words>685</Words>
  <Application>Microsoft Office PowerPoint</Application>
  <PresentationFormat>Widescreen</PresentationFormat>
  <Paragraphs>72</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Helvetica</vt:lpstr>
      <vt:lpstr>Times New Roman</vt:lpstr>
      <vt:lpstr>urw-din</vt:lpstr>
      <vt:lpstr>Wingdings</vt:lpstr>
      <vt:lpstr>Office Theme</vt:lpstr>
      <vt:lpstr>PowerPoint Presentation</vt:lpstr>
      <vt:lpstr>Agenda</vt:lpstr>
      <vt:lpstr>Multiple Linear Regression</vt:lpstr>
      <vt:lpstr>Multiple Linear Regression</vt:lpstr>
      <vt:lpstr>Multiple Linear Regression</vt:lpstr>
      <vt:lpstr>Multiple Linear Regression</vt:lpstr>
      <vt:lpstr>FIFA 2019 Players Value Estimation Problem</vt:lpstr>
      <vt:lpstr>Preprocessing</vt:lpstr>
      <vt:lpstr>Preprocessing – Missing Values</vt:lpstr>
      <vt:lpstr>Preprocessing – Missing Values</vt:lpstr>
      <vt:lpstr>Preprocessing - Feature Scaling</vt:lpstr>
      <vt:lpstr>Preprocessing - Feature Scaling</vt:lpstr>
      <vt:lpstr>Preprocessing - Feature Scaling</vt:lpstr>
      <vt:lpstr>Preprocessing - Encoding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Abdelrahman Shaker</dc:creator>
  <cp:lastModifiedBy>Yomna Kawashti</cp:lastModifiedBy>
  <cp:revision>275</cp:revision>
  <dcterms:created xsi:type="dcterms:W3CDTF">2018-09-18T14:52:54Z</dcterms:created>
  <dcterms:modified xsi:type="dcterms:W3CDTF">2024-03-01T14:09:12Z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2017-08-22T00:00:00Z</vt:filetime>
  </property>
  <property fmtid="{D5CDD505-2E9C-101B-9397-08002B2CF9AE}" pid="3" name="Creator">
    <vt:lpwstr>Microsoft® PowerPoint® 2010 Trial</vt:lpwstr>
  </property>
  <property fmtid="{D5CDD505-2E9C-101B-9397-08002B2CF9AE}" pid="4" name="LastSaved">
    <vt:filetime>2018-09-18T00:00:00Z</vt:filetime>
  </property>
</Properties>
</file>