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0" r:id="rId2"/>
    <p:sldId id="332" r:id="rId3"/>
    <p:sldId id="342" r:id="rId4"/>
    <p:sldId id="343" r:id="rId5"/>
    <p:sldId id="344" r:id="rId6"/>
    <p:sldId id="345" r:id="rId7"/>
    <p:sldId id="346" r:id="rId8"/>
    <p:sldId id="347" r:id="rId9"/>
    <p:sldId id="361" r:id="rId10"/>
    <p:sldId id="362" r:id="rId11"/>
    <p:sldId id="368" r:id="rId12"/>
    <p:sldId id="371" r:id="rId13"/>
    <p:sldId id="369" r:id="rId14"/>
    <p:sldId id="365" r:id="rId15"/>
    <p:sldId id="356" r:id="rId16"/>
    <p:sldId id="357" r:id="rId17"/>
    <p:sldId id="372" r:id="rId18"/>
    <p:sldId id="373" r:id="rId19"/>
    <p:sldId id="367" r:id="rId20"/>
    <p:sldId id="326"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1" autoAdjust="0"/>
    <p:restoredTop sz="95165" autoAdjust="0"/>
  </p:normalViewPr>
  <p:slideViewPr>
    <p:cSldViewPr>
      <p:cViewPr varScale="1">
        <p:scale>
          <a:sx n="79" d="100"/>
          <a:sy n="79" d="100"/>
        </p:scale>
        <p:origin x="5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D28AB62-BDF3-4130-8A44-0B53898F3B53}" type="datetimeFigureOut">
              <a:rPr lang="en-US" smtClean="0"/>
              <a:t>3/14/2024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9E53FAC-B216-488F-A563-8FCC0B15D0C1}" type="slidenum">
              <a:rPr lang="en-US" smtClean="0"/>
              <a:t>‹#›</a:t>
            </a:fld>
            <a:endParaRPr lang="en-US"/>
          </a:p>
        </p:txBody>
      </p:sp>
    </p:spTree>
    <p:extLst>
      <p:ext uri="{BB962C8B-B14F-4D97-AF65-F5344CB8AC3E}">
        <p14:creationId xmlns:p14="http://schemas.microsoft.com/office/powerpoint/2010/main" val="151712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11</a:t>
            </a:fld>
            <a:endParaRPr lang="en-US"/>
          </a:p>
        </p:txBody>
      </p:sp>
    </p:spTree>
    <p:extLst>
      <p:ext uri="{BB962C8B-B14F-4D97-AF65-F5344CB8AC3E}">
        <p14:creationId xmlns:p14="http://schemas.microsoft.com/office/powerpoint/2010/main" val="156257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K-fold cross validation steps:</a:t>
            </a:r>
          </a:p>
          <a:p>
            <a:pPr marL="800100" lvl="1" indent="-342900">
              <a:buFont typeface="+mj-lt"/>
              <a:buAutoNum type="arabicPeriod"/>
            </a:pPr>
            <a:r>
              <a:rPr lang="en-US" dirty="0"/>
              <a:t>Shuffle the dataset randomly.</a:t>
            </a:r>
          </a:p>
          <a:p>
            <a:pPr marL="800100" lvl="1" indent="-342900">
              <a:buFont typeface="+mj-lt"/>
              <a:buAutoNum type="arabicPeriod"/>
            </a:pPr>
            <a:r>
              <a:rPr lang="en-US" dirty="0"/>
              <a:t>Split the dataset into k groups</a:t>
            </a:r>
          </a:p>
          <a:p>
            <a:pPr marL="800100" lvl="1" indent="-342900">
              <a:buFont typeface="+mj-lt"/>
              <a:buAutoNum type="arabicPeriod"/>
            </a:pPr>
            <a:r>
              <a:rPr lang="en-US" dirty="0"/>
              <a:t>For each unique group:</a:t>
            </a:r>
          </a:p>
          <a:p>
            <a:pPr marL="1257300" lvl="2" indent="-342900">
              <a:buFont typeface="+mj-lt"/>
              <a:buAutoNum type="arabicPeriod"/>
            </a:pPr>
            <a:r>
              <a:rPr lang="en-US" dirty="0"/>
              <a:t>Take the group as a hold out or test data set</a:t>
            </a:r>
          </a:p>
          <a:p>
            <a:pPr marL="1257300" lvl="2" indent="-342900">
              <a:buFont typeface="+mj-lt"/>
              <a:buAutoNum type="arabicPeriod"/>
            </a:pPr>
            <a:r>
              <a:rPr lang="en-US" dirty="0"/>
              <a:t>Take the remaining groups as a training data set</a:t>
            </a:r>
          </a:p>
          <a:p>
            <a:pPr marL="1257300" lvl="2" indent="-342900">
              <a:buFont typeface="+mj-lt"/>
              <a:buAutoNum type="arabicPeriod"/>
            </a:pPr>
            <a:r>
              <a:rPr lang="en-US" dirty="0"/>
              <a:t>Fit a model on the training set and evaluate it on the test set</a:t>
            </a:r>
          </a:p>
          <a:p>
            <a:pPr marL="1257300" lvl="2" indent="-342900">
              <a:buFont typeface="+mj-lt"/>
              <a:buAutoNum type="arabicPeriod"/>
            </a:pPr>
            <a:r>
              <a:rPr lang="en-US" dirty="0"/>
              <a:t>Retain the evaluation score and discard the model</a:t>
            </a:r>
          </a:p>
          <a:p>
            <a:pPr marL="800100" lvl="1" indent="-342900">
              <a:buFont typeface="+mj-lt"/>
              <a:buAutoNum type="arabicPeriod"/>
            </a:pPr>
            <a:r>
              <a:rPr lang="en-US" dirty="0"/>
              <a:t>Summarize the skill of the model using the sample of model evaluation scores</a:t>
            </a:r>
          </a:p>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14</a:t>
            </a:fld>
            <a:endParaRPr lang="en-US"/>
          </a:p>
        </p:txBody>
      </p:sp>
    </p:spTree>
    <p:extLst>
      <p:ext uri="{BB962C8B-B14F-4D97-AF65-F5344CB8AC3E}">
        <p14:creationId xmlns:p14="http://schemas.microsoft.com/office/powerpoint/2010/main" val="364417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16</a:t>
            </a:fld>
            <a:endParaRPr lang="en-US"/>
          </a:p>
        </p:txBody>
      </p:sp>
    </p:spTree>
    <p:extLst>
      <p:ext uri="{BB962C8B-B14F-4D97-AF65-F5344CB8AC3E}">
        <p14:creationId xmlns:p14="http://schemas.microsoft.com/office/powerpoint/2010/main" val="335065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https://www.kdnuggets.com/2020/05/dataset-splitting-best-practices-python.html</a:t>
            </a:r>
            <a:br>
              <a:rPr lang="en-US" dirty="0"/>
            </a:br>
            <a:r>
              <a:rPr lang="en-US" dirty="0"/>
              <a:t>https://stackoverflow.com/questions/48244219/is-sklearn-metrics-mean-squared-error-the-larger-the-better-negated</a:t>
            </a:r>
          </a:p>
          <a:p>
            <a:endParaRPr lang="en-US" dirty="0"/>
          </a:p>
        </p:txBody>
      </p:sp>
      <p:sp>
        <p:nvSpPr>
          <p:cNvPr id="4" name="Slide Number Placeholder 3"/>
          <p:cNvSpPr>
            <a:spLocks noGrp="1"/>
          </p:cNvSpPr>
          <p:nvPr>
            <p:ph type="sldNum" sz="quarter" idx="5"/>
          </p:nvPr>
        </p:nvSpPr>
        <p:spPr/>
        <p:txBody>
          <a:bodyPr/>
          <a:lstStyle/>
          <a:p>
            <a:fld id="{19E53FAC-B216-488F-A563-8FCC0B15D0C1}" type="slidenum">
              <a:rPr lang="en-US" smtClean="0"/>
              <a:t>20</a:t>
            </a:fld>
            <a:endParaRPr lang="en-US"/>
          </a:p>
        </p:txBody>
      </p:sp>
    </p:spTree>
    <p:extLst>
      <p:ext uri="{BB962C8B-B14F-4D97-AF65-F5344CB8AC3E}">
        <p14:creationId xmlns:p14="http://schemas.microsoft.com/office/powerpoint/2010/main" val="2319284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CC9A1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18" name="bk object 18"/>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19" name="bk object 19"/>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20" name="bk object 20"/>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21" name="bk object 21"/>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22" name="bk object 22"/>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390643" y="231394"/>
            <a:ext cx="3410712" cy="513715"/>
          </a:xfrm>
          <a:prstGeom prst="rect">
            <a:avLst/>
          </a:prstGeom>
        </p:spPr>
        <p:txBody>
          <a:bodyPr wrap="square" lIns="0" tIns="0" rIns="0" bIns="0">
            <a:spAutoFit/>
          </a:bodyPr>
          <a:lstStyle>
            <a:lvl1pPr>
              <a:defRPr sz="3200" b="1" i="0">
                <a:solidFill>
                  <a:srgbClr val="CC9A1A"/>
                </a:solidFill>
                <a:latin typeface="Arial"/>
                <a:cs typeface="Arial"/>
              </a:defRPr>
            </a:lvl1pPr>
          </a:lstStyle>
          <a:p>
            <a:endParaRPr/>
          </a:p>
        </p:txBody>
      </p:sp>
      <p:sp>
        <p:nvSpPr>
          <p:cNvPr id="3" name="Holder 3"/>
          <p:cNvSpPr>
            <a:spLocks noGrp="1"/>
          </p:cNvSpPr>
          <p:nvPr>
            <p:ph type="body" idx="1"/>
          </p:nvPr>
        </p:nvSpPr>
        <p:spPr>
          <a:xfrm>
            <a:off x="1562861" y="1219326"/>
            <a:ext cx="9728200" cy="138303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0968608" y="6602731"/>
            <a:ext cx="1146175" cy="177800"/>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230"/>
              </a:lnSpc>
            </a:pPr>
            <a:r>
              <a:rPr spc="-90" dirty="0"/>
              <a:t>By </a:t>
            </a:r>
            <a:r>
              <a:rPr spc="-65" dirty="0"/>
              <a:t>Ripal</a:t>
            </a:r>
            <a:r>
              <a:rPr spc="-140" dirty="0"/>
              <a:t> </a:t>
            </a:r>
            <a:r>
              <a:rPr spc="-70" dirty="0"/>
              <a:t>Ranpara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0">
            <a:extLst>
              <a:ext uri="{FF2B5EF4-FFF2-40B4-BE49-F238E27FC236}">
                <a16:creationId xmlns:a16="http://schemas.microsoft.com/office/drawing/2014/main" id="{24C96A9D-A675-4C48-8259-CE361192F8DA}"/>
              </a:ext>
            </a:extLst>
          </p:cNvPr>
          <p:cNvSpPr/>
          <p:nvPr/>
        </p:nvSpPr>
        <p:spPr>
          <a:xfrm>
            <a:off x="7030593" y="152400"/>
            <a:ext cx="4955539" cy="1454657"/>
          </a:xfrm>
          <a:prstGeom prst="rect">
            <a:avLst/>
          </a:prstGeom>
          <a:blipFill>
            <a:blip r:embed="rId2" cstate="print"/>
            <a:stretch>
              <a:fillRect/>
            </a:stretch>
          </a:blipFill>
        </p:spPr>
        <p:txBody>
          <a:bodyPr wrap="square" lIns="0" tIns="0" rIns="0" bIns="0" rtlCol="0"/>
          <a:lstStyle/>
          <a:p>
            <a:endParaRPr/>
          </a:p>
        </p:txBody>
      </p:sp>
      <p:sp>
        <p:nvSpPr>
          <p:cNvPr id="4" name="object 8">
            <a:extLst>
              <a:ext uri="{FF2B5EF4-FFF2-40B4-BE49-F238E27FC236}">
                <a16:creationId xmlns:a16="http://schemas.microsoft.com/office/drawing/2014/main" id="{821E991F-FF96-44A7-84D4-DDDF1F1D246D}"/>
              </a:ext>
            </a:extLst>
          </p:cNvPr>
          <p:cNvSpPr txBox="1">
            <a:spLocks/>
          </p:cNvSpPr>
          <p:nvPr/>
        </p:nvSpPr>
        <p:spPr>
          <a:xfrm>
            <a:off x="2819400" y="2895600"/>
            <a:ext cx="7239000" cy="2254463"/>
          </a:xfrm>
          <a:prstGeom prst="rect">
            <a:avLst/>
          </a:prstGeom>
        </p:spPr>
        <p:txBody>
          <a:bodyPr vert="horz" wrap="square" lIns="0" tIns="12700" rIns="0" bIns="0" rtlCol="0">
            <a:spAutoFit/>
          </a:bodyPr>
          <a:lstStyle>
            <a:lvl1pPr>
              <a:defRPr sz="3200" b="1" i="0">
                <a:solidFill>
                  <a:srgbClr val="CC9A1A"/>
                </a:solidFill>
                <a:latin typeface="Arial"/>
                <a:ea typeface="+mj-ea"/>
                <a:cs typeface="Arial"/>
              </a:defRPr>
            </a:lvl1pPr>
          </a:lstStyle>
          <a:p>
            <a:pPr marL="12700" algn="ctr">
              <a:spcBef>
                <a:spcPts val="100"/>
              </a:spcBef>
            </a:pPr>
            <a:r>
              <a:rPr lang="en-US" sz="4800" kern="0" spc="-30" dirty="0">
                <a:solidFill>
                  <a:srgbClr val="000000"/>
                </a:solidFill>
                <a:latin typeface="Times New Roman"/>
                <a:cs typeface="Times New Roman"/>
              </a:rPr>
              <a:t>Polynomial Regression and Overfitting</a:t>
            </a:r>
          </a:p>
          <a:p>
            <a:pPr marL="12700" algn="ctr">
              <a:spcBef>
                <a:spcPts val="100"/>
              </a:spcBef>
            </a:pPr>
            <a:r>
              <a:rPr lang="en-US" sz="2400" b="0" kern="0" spc="-30" dirty="0">
                <a:solidFill>
                  <a:srgbClr val="000000"/>
                </a:solidFill>
                <a:latin typeface="Times New Roman"/>
                <a:cs typeface="Times New Roman"/>
              </a:rPr>
              <a:t>Machine Learning 2023-2024</a:t>
            </a:r>
          </a:p>
          <a:p>
            <a:pPr marL="12700" algn="ctr">
              <a:spcBef>
                <a:spcPts val="100"/>
              </a:spcBef>
            </a:pPr>
            <a:r>
              <a:rPr lang="en-US" sz="2400" b="0" kern="0" spc="-30" dirty="0">
                <a:solidFill>
                  <a:srgbClr val="000000"/>
                </a:solidFill>
                <a:latin typeface="Times New Roman"/>
                <a:cs typeface="Times New Roman"/>
              </a:rPr>
              <a:t>Lab 4</a:t>
            </a:r>
            <a:endParaRPr lang="en-US" sz="2000" b="0" kern="0" dirty="0">
              <a:latin typeface="Times New Roman"/>
              <a:cs typeface="Times New Roman"/>
            </a:endParaRPr>
          </a:p>
        </p:txBody>
      </p:sp>
    </p:spTree>
    <p:extLst>
      <p:ext uri="{BB962C8B-B14F-4D97-AF65-F5344CB8AC3E}">
        <p14:creationId xmlns:p14="http://schemas.microsoft.com/office/powerpoint/2010/main" val="390620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Overfitting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7E45B9A1-5AD3-42B5-B16B-DE7342EC68E6}"/>
              </a:ext>
            </a:extLst>
          </p:cNvPr>
          <p:cNvSpPr/>
          <p:nvPr/>
        </p:nvSpPr>
        <p:spPr>
          <a:xfrm>
            <a:off x="1600200" y="1447800"/>
            <a:ext cx="9144000" cy="923330"/>
          </a:xfrm>
          <a:prstGeom prst="rect">
            <a:avLst/>
          </a:prstGeom>
        </p:spPr>
        <p:txBody>
          <a:bodyPr wrap="square">
            <a:spAutoFit/>
          </a:bodyPr>
          <a:lstStyle/>
          <a:p>
            <a:pPr fontAlgn="base"/>
            <a:r>
              <a:rPr lang="en-US" b="1" dirty="0"/>
              <a:t>How to Prevent Overfitting</a:t>
            </a:r>
          </a:p>
          <a:p>
            <a:pPr fontAlgn="base"/>
            <a:r>
              <a:rPr lang="en-US" dirty="0"/>
              <a:t>Detecting overfitting is useful, but it doesn’t solve the problem. Fortunately, you have several options to try.</a:t>
            </a:r>
          </a:p>
        </p:txBody>
      </p:sp>
      <p:sp>
        <p:nvSpPr>
          <p:cNvPr id="12" name="Rectangle 11">
            <a:extLst>
              <a:ext uri="{FF2B5EF4-FFF2-40B4-BE49-F238E27FC236}">
                <a16:creationId xmlns:a16="http://schemas.microsoft.com/office/drawing/2014/main" id="{5C95467A-D5BB-48F1-96D0-760F61A373A8}"/>
              </a:ext>
            </a:extLst>
          </p:cNvPr>
          <p:cNvSpPr/>
          <p:nvPr/>
        </p:nvSpPr>
        <p:spPr>
          <a:xfrm>
            <a:off x="1600200" y="3048000"/>
            <a:ext cx="6553200" cy="2308324"/>
          </a:xfrm>
          <a:prstGeom prst="rect">
            <a:avLst/>
          </a:prstGeom>
        </p:spPr>
        <p:txBody>
          <a:bodyPr wrap="square">
            <a:spAutoFit/>
          </a:bodyPr>
          <a:lstStyle/>
          <a:p>
            <a:pPr fontAlgn="base"/>
            <a:r>
              <a:rPr lang="en-US" dirty="0">
                <a:solidFill>
                  <a:srgbClr val="333333"/>
                </a:solidFill>
                <a:latin typeface="Arial" panose="020B0604020202020204" pitchFamily="34" charset="0"/>
              </a:rPr>
              <a:t>Here are a few of the most popular solutions for overfitting:</a:t>
            </a:r>
          </a:p>
          <a:p>
            <a:pPr fontAlgn="base"/>
            <a:endParaRPr lang="en-US" dirty="0">
              <a:solidFill>
                <a:srgbClr val="333333"/>
              </a:solidFill>
              <a:latin typeface="Arial" panose="020B0604020202020204" pitchFamily="34" charset="0"/>
            </a:endParaRPr>
          </a:p>
          <a:p>
            <a:pPr fontAlgn="base"/>
            <a:r>
              <a:rPr lang="en-US" b="1" dirty="0">
                <a:solidFill>
                  <a:srgbClr val="333333"/>
                </a:solidFill>
                <a:latin typeface="Poppins"/>
              </a:rPr>
              <a:t>- Cross-validation</a:t>
            </a:r>
          </a:p>
          <a:p>
            <a:pPr fontAlgn="base"/>
            <a:r>
              <a:rPr lang="en-US" b="1" i="0" dirty="0">
                <a:solidFill>
                  <a:srgbClr val="333333"/>
                </a:solidFill>
                <a:effectLst/>
                <a:latin typeface="Poppins"/>
              </a:rPr>
              <a:t>- Train with more </a:t>
            </a:r>
            <a:r>
              <a:rPr lang="en-US" b="1" dirty="0">
                <a:solidFill>
                  <a:srgbClr val="333333"/>
                </a:solidFill>
                <a:latin typeface="Poppins"/>
              </a:rPr>
              <a:t>data</a:t>
            </a:r>
          </a:p>
          <a:p>
            <a:pPr fontAlgn="base"/>
            <a:r>
              <a:rPr lang="en-US" b="1" i="0" dirty="0">
                <a:solidFill>
                  <a:srgbClr val="333333"/>
                </a:solidFill>
                <a:effectLst/>
                <a:latin typeface="Poppins"/>
              </a:rPr>
              <a:t>- Remove features</a:t>
            </a:r>
          </a:p>
          <a:p>
            <a:pPr fontAlgn="base"/>
            <a:r>
              <a:rPr lang="en-US" b="1" dirty="0">
                <a:solidFill>
                  <a:srgbClr val="333333"/>
                </a:solidFill>
                <a:latin typeface="Poppins"/>
              </a:rPr>
              <a:t>- Regularization</a:t>
            </a:r>
          </a:p>
          <a:p>
            <a:pPr fontAlgn="base"/>
            <a:r>
              <a:rPr lang="en-US" b="1" i="0" dirty="0">
                <a:solidFill>
                  <a:srgbClr val="333333"/>
                </a:solidFill>
                <a:effectLst/>
                <a:latin typeface="Poppins"/>
              </a:rPr>
              <a:t>- Early stopping</a:t>
            </a:r>
          </a:p>
          <a:p>
            <a:pPr fontAlgn="base"/>
            <a:endParaRPr lang="en-US" b="1" i="0" dirty="0">
              <a:solidFill>
                <a:srgbClr val="333333"/>
              </a:solidFill>
              <a:effectLst/>
              <a:latin typeface="Poppins"/>
            </a:endParaRPr>
          </a:p>
        </p:txBody>
      </p:sp>
    </p:spTree>
    <p:extLst>
      <p:ext uri="{BB962C8B-B14F-4D97-AF65-F5344CB8AC3E}">
        <p14:creationId xmlns:p14="http://schemas.microsoft.com/office/powerpoint/2010/main" val="147156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0CF-C92B-4B6C-A314-507A8BA3AECE}"/>
              </a:ext>
            </a:extLst>
          </p:cNvPr>
          <p:cNvSpPr>
            <a:spLocks noGrp="1"/>
          </p:cNvSpPr>
          <p:nvPr>
            <p:ph type="title"/>
          </p:nvPr>
        </p:nvSpPr>
        <p:spPr>
          <a:xfrm>
            <a:off x="3124200" y="231394"/>
            <a:ext cx="7543799" cy="492443"/>
          </a:xfrm>
        </p:spPr>
        <p:txBody>
          <a:bodyPr/>
          <a:lstStyle/>
          <a:p>
            <a:r>
              <a:rPr lang="en-US" dirty="0"/>
              <a:t>Train, Test and Validation Sets</a:t>
            </a:r>
          </a:p>
        </p:txBody>
      </p:sp>
      <p:sp>
        <p:nvSpPr>
          <p:cNvPr id="3" name="Text Placeholder 2">
            <a:extLst>
              <a:ext uri="{FF2B5EF4-FFF2-40B4-BE49-F238E27FC236}">
                <a16:creationId xmlns:a16="http://schemas.microsoft.com/office/drawing/2014/main" id="{6A496E7D-2A4F-43E2-BC73-F3449897A590}"/>
              </a:ext>
            </a:extLst>
          </p:cNvPr>
          <p:cNvSpPr>
            <a:spLocks noGrp="1"/>
          </p:cNvSpPr>
          <p:nvPr>
            <p:ph type="body" idx="1"/>
          </p:nvPr>
        </p:nvSpPr>
        <p:spPr>
          <a:xfrm>
            <a:off x="1562861" y="1219326"/>
            <a:ext cx="9728200" cy="2769989"/>
          </a:xfrm>
        </p:spPr>
        <p:txBody>
          <a:bodyPr/>
          <a:lstStyle/>
          <a:p>
            <a:r>
              <a:rPr lang="en-US" b="1" dirty="0"/>
              <a:t>Training Dataset</a:t>
            </a:r>
            <a:r>
              <a:rPr lang="en-US" dirty="0"/>
              <a:t>: The sample of data used to fit the model.</a:t>
            </a:r>
            <a:br>
              <a:rPr lang="en-US" dirty="0"/>
            </a:br>
            <a:br>
              <a:rPr lang="en-US" dirty="0"/>
            </a:br>
            <a:r>
              <a:rPr lang="en-US" b="1" dirty="0"/>
              <a:t>Validation Dataset</a:t>
            </a:r>
            <a:r>
              <a:rPr lang="en-US" dirty="0"/>
              <a:t>: The sample of data used to provide an unbiased evaluation of a model fit on the training dataset while tuning model hyperparameters. The evaluation becomes more biased as skill on the validation dataset is incorporated into the model configuration.</a:t>
            </a:r>
          </a:p>
          <a:p>
            <a:endParaRPr lang="en-US" dirty="0"/>
          </a:p>
          <a:p>
            <a:r>
              <a:rPr lang="en-US" b="1" dirty="0"/>
              <a:t>Test Dataset</a:t>
            </a:r>
            <a:r>
              <a:rPr lang="en-US" dirty="0"/>
              <a:t>: The sample of data used to provide an unbiased evaluation of a final model fit on the training dataset.</a:t>
            </a:r>
          </a:p>
        </p:txBody>
      </p:sp>
      <p:pic>
        <p:nvPicPr>
          <p:cNvPr id="7" name="Picture 6" descr="Table&#10;&#10;Description automatically generated with low confidence">
            <a:extLst>
              <a:ext uri="{FF2B5EF4-FFF2-40B4-BE49-F238E27FC236}">
                <a16:creationId xmlns:a16="http://schemas.microsoft.com/office/drawing/2014/main" id="{B5090A4E-CE69-431B-9346-313920216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4343400"/>
            <a:ext cx="7391400" cy="1762125"/>
          </a:xfrm>
          <a:prstGeom prst="rect">
            <a:avLst/>
          </a:prstGeom>
        </p:spPr>
      </p:pic>
    </p:spTree>
    <p:extLst>
      <p:ext uri="{BB962C8B-B14F-4D97-AF65-F5344CB8AC3E}">
        <p14:creationId xmlns:p14="http://schemas.microsoft.com/office/powerpoint/2010/main" val="40881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416B-F3D2-4C6C-ABC5-15D268CDD221}"/>
              </a:ext>
            </a:extLst>
          </p:cNvPr>
          <p:cNvSpPr>
            <a:spLocks noGrp="1"/>
          </p:cNvSpPr>
          <p:nvPr>
            <p:ph type="title"/>
          </p:nvPr>
        </p:nvSpPr>
        <p:spPr>
          <a:xfrm>
            <a:off x="4390643" y="231394"/>
            <a:ext cx="3410712" cy="492443"/>
          </a:xfrm>
        </p:spPr>
        <p:txBody>
          <a:bodyPr/>
          <a:lstStyle/>
          <a:p>
            <a:r>
              <a:rPr lang="en-US" dirty="0"/>
              <a:t>Dataset Splits</a:t>
            </a:r>
          </a:p>
        </p:txBody>
      </p:sp>
      <p:sp>
        <p:nvSpPr>
          <p:cNvPr id="3" name="Text Placeholder 2">
            <a:extLst>
              <a:ext uri="{FF2B5EF4-FFF2-40B4-BE49-F238E27FC236}">
                <a16:creationId xmlns:a16="http://schemas.microsoft.com/office/drawing/2014/main" id="{7088EC03-62AD-4C79-9CCF-59BEF5BD1B31}"/>
              </a:ext>
            </a:extLst>
          </p:cNvPr>
          <p:cNvSpPr>
            <a:spLocks noGrp="1"/>
          </p:cNvSpPr>
          <p:nvPr>
            <p:ph type="body" idx="1"/>
          </p:nvPr>
        </p:nvSpPr>
        <p:spPr>
          <a:xfrm>
            <a:off x="1371600" y="1447800"/>
            <a:ext cx="9728200" cy="2462213"/>
          </a:xfrm>
        </p:spPr>
        <p:txBody>
          <a:bodyPr/>
          <a:lstStyle/>
          <a:p>
            <a:r>
              <a:rPr lang="en-US" dirty="0"/>
              <a:t>In splitting the data, we have 3 options:</a:t>
            </a:r>
            <a:br>
              <a:rPr lang="en-US" dirty="0"/>
            </a:br>
            <a:endParaRPr lang="en-US" dirty="0"/>
          </a:p>
          <a:p>
            <a:pPr marL="457200" indent="-457200">
              <a:buFont typeface="+mj-lt"/>
              <a:buAutoNum type="arabicPeriod"/>
            </a:pPr>
            <a:r>
              <a:rPr lang="en-US" dirty="0"/>
              <a:t>Simply split into train and test: But that way tuning a hyperparameter makes the model 'see' the test data (i.e. knowledge of test data leaks into the model)</a:t>
            </a:r>
          </a:p>
          <a:p>
            <a:pPr marL="457200" indent="-457200">
              <a:buFont typeface="+mj-lt"/>
              <a:buAutoNum type="arabicPeriod"/>
            </a:pPr>
            <a:r>
              <a:rPr lang="en-US" dirty="0"/>
              <a:t>Split into train, validation, test sets: Then the validation data would eat into the training set</a:t>
            </a:r>
          </a:p>
          <a:p>
            <a:pPr marL="457200" indent="-457200">
              <a:buFont typeface="+mj-lt"/>
              <a:buAutoNum type="arabicPeriod"/>
            </a:pPr>
            <a:r>
              <a:rPr lang="en-US" dirty="0"/>
              <a:t>Cross-validation: Split into train and test, and train multiple models by sampling the train set. Finally, just test once on the test set.</a:t>
            </a:r>
          </a:p>
        </p:txBody>
      </p:sp>
    </p:spTree>
    <p:extLst>
      <p:ext uri="{BB962C8B-B14F-4D97-AF65-F5344CB8AC3E}">
        <p14:creationId xmlns:p14="http://schemas.microsoft.com/office/powerpoint/2010/main" val="208567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EC3AE9-806E-4954-B22E-E691FA657142}"/>
              </a:ext>
            </a:extLst>
          </p:cNvPr>
          <p:cNvSpPr txBox="1">
            <a:spLocks/>
          </p:cNvSpPr>
          <p:nvPr/>
        </p:nvSpPr>
        <p:spPr>
          <a:xfrm>
            <a:off x="3124200" y="304800"/>
            <a:ext cx="7543799" cy="492443"/>
          </a:xfrm>
          <a:prstGeom prst="rect">
            <a:avLst/>
          </a:prstGeom>
        </p:spPr>
        <p:txBody>
          <a:bodyPr wrap="square" lIns="0" tIns="0" rIns="0" bIns="0">
            <a:spAutoFit/>
          </a:bodyPr>
          <a:lstStyle>
            <a:lvl1pPr>
              <a:defRPr sz="3200" b="1" i="0">
                <a:solidFill>
                  <a:srgbClr val="CC9A1A"/>
                </a:solidFill>
                <a:latin typeface="Arial"/>
                <a:ea typeface="+mj-ea"/>
                <a:cs typeface="Arial"/>
              </a:defRPr>
            </a:lvl1pPr>
          </a:lstStyle>
          <a:p>
            <a:r>
              <a:rPr lang="en-US" kern="0" dirty="0"/>
              <a:t>Train, Test and Validation Sets</a:t>
            </a:r>
          </a:p>
        </p:txBody>
      </p:sp>
      <p:pic>
        <p:nvPicPr>
          <p:cNvPr id="9" name="Picture 8" descr="A picture containing graphical user interface&#10;&#10;Description automatically generated">
            <a:extLst>
              <a:ext uri="{FF2B5EF4-FFF2-40B4-BE49-F238E27FC236}">
                <a16:creationId xmlns:a16="http://schemas.microsoft.com/office/drawing/2014/main" id="{D41D01E6-B0E6-4B4B-8BF3-5E1FA786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279" y="1295400"/>
            <a:ext cx="7655441" cy="4114800"/>
          </a:xfrm>
          <a:prstGeom prst="rect">
            <a:avLst/>
          </a:prstGeom>
        </p:spPr>
      </p:pic>
    </p:spTree>
    <p:extLst>
      <p:ext uri="{BB962C8B-B14F-4D97-AF65-F5344CB8AC3E}">
        <p14:creationId xmlns:p14="http://schemas.microsoft.com/office/powerpoint/2010/main" val="16484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2C0-1E81-42CC-B1B3-4D273C8F1DF8}"/>
              </a:ext>
            </a:extLst>
          </p:cNvPr>
          <p:cNvSpPr>
            <a:spLocks noGrp="1"/>
          </p:cNvSpPr>
          <p:nvPr>
            <p:ph type="title"/>
          </p:nvPr>
        </p:nvSpPr>
        <p:spPr>
          <a:xfrm>
            <a:off x="3505200" y="228600"/>
            <a:ext cx="5943600" cy="984885"/>
          </a:xfrm>
        </p:spPr>
        <p:txBody>
          <a:bodyPr/>
          <a:lstStyle/>
          <a:p>
            <a:r>
              <a:rPr lang="en-US" dirty="0"/>
              <a:t>K-Fold Cross-Validation</a:t>
            </a:r>
          </a:p>
        </p:txBody>
      </p:sp>
      <p:pic>
        <p:nvPicPr>
          <p:cNvPr id="7" name="Picture 6" descr="Chart, bar chart&#10;&#10;Description automatically generated">
            <a:extLst>
              <a:ext uri="{FF2B5EF4-FFF2-40B4-BE49-F238E27FC236}">
                <a16:creationId xmlns:a16="http://schemas.microsoft.com/office/drawing/2014/main" id="{8199FFF3-DE21-431B-AA6B-FFE83FBA7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447800"/>
            <a:ext cx="8096250" cy="4467225"/>
          </a:xfrm>
          <a:prstGeom prst="rect">
            <a:avLst/>
          </a:prstGeom>
        </p:spPr>
      </p:pic>
    </p:spTree>
    <p:extLst>
      <p:ext uri="{BB962C8B-B14F-4D97-AF65-F5344CB8AC3E}">
        <p14:creationId xmlns:p14="http://schemas.microsoft.com/office/powerpoint/2010/main" val="53048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Feature Selection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1477328"/>
          </a:xfrm>
          <a:prstGeom prst="rect">
            <a:avLst/>
          </a:prstGeom>
        </p:spPr>
        <p:txBody>
          <a:bodyPr wrap="square">
            <a:spAutoFit/>
          </a:bodyPr>
          <a:lstStyle/>
          <a:p>
            <a:r>
              <a:rPr lang="en-US" b="1" dirty="0"/>
              <a:t>Data Correlation: </a:t>
            </a:r>
            <a:r>
              <a:rPr lang="en-US" dirty="0"/>
              <a:t>Is a way to understand the relationship between multiple variables and attributes in your dataset. Using Correlation, you can get some insights such as:</a:t>
            </a:r>
          </a:p>
          <a:p>
            <a:endParaRPr lang="en-US" dirty="0"/>
          </a:p>
          <a:p>
            <a:pPr marL="285750" indent="-285750">
              <a:buFont typeface="Arial" panose="020B0604020202020204" pitchFamily="34" charset="0"/>
              <a:buChar char="•"/>
            </a:pPr>
            <a:r>
              <a:rPr lang="en-US" dirty="0"/>
              <a:t>One or multiple attributes depend on another attribute or a cause for another attribute.</a:t>
            </a:r>
          </a:p>
          <a:p>
            <a:pPr marL="285750" indent="-285750">
              <a:buFont typeface="Arial" panose="020B0604020202020204" pitchFamily="34" charset="0"/>
              <a:buChar char="•"/>
            </a:pPr>
            <a:r>
              <a:rPr lang="en-US" dirty="0"/>
              <a:t>One or multiple attributes are associated with other attributes.</a:t>
            </a:r>
          </a:p>
        </p:txBody>
      </p:sp>
      <p:sp>
        <p:nvSpPr>
          <p:cNvPr id="12" name="Rectangle 11">
            <a:extLst>
              <a:ext uri="{FF2B5EF4-FFF2-40B4-BE49-F238E27FC236}">
                <a16:creationId xmlns:a16="http://schemas.microsoft.com/office/drawing/2014/main" id="{DA912D74-765B-4A85-A760-8E98410A45CB}"/>
              </a:ext>
            </a:extLst>
          </p:cNvPr>
          <p:cNvSpPr/>
          <p:nvPr/>
        </p:nvSpPr>
        <p:spPr>
          <a:xfrm>
            <a:off x="1447800" y="2971800"/>
            <a:ext cx="9829800" cy="1477328"/>
          </a:xfrm>
          <a:prstGeom prst="rect">
            <a:avLst/>
          </a:prstGeom>
        </p:spPr>
        <p:txBody>
          <a:bodyPr wrap="square">
            <a:spAutoFit/>
          </a:bodyPr>
          <a:lstStyle/>
          <a:p>
            <a:r>
              <a:rPr lang="en-US" b="1" dirty="0">
                <a:latin typeface="medium-content-sans-serif-font"/>
              </a:rPr>
              <a:t>Why is correlation useful?</a:t>
            </a:r>
          </a:p>
          <a:p>
            <a:endParaRPr lang="en-US" b="1" dirty="0">
              <a:latin typeface="medium-content-sans-serif-font"/>
            </a:endParaRPr>
          </a:p>
          <a:p>
            <a:pPr>
              <a:buFont typeface="Arial" panose="020B0604020202020204" pitchFamily="34" charset="0"/>
              <a:buChar char="•"/>
            </a:pPr>
            <a:r>
              <a:rPr lang="en-US" dirty="0">
                <a:latin typeface="medium-content-serif-font"/>
              </a:rPr>
              <a:t>Correlation can help in predicting one attribute from another (Great way to impute missing values).</a:t>
            </a:r>
          </a:p>
          <a:p>
            <a:pPr>
              <a:buFont typeface="Arial" panose="020B0604020202020204" pitchFamily="34" charset="0"/>
              <a:buChar char="•"/>
            </a:pPr>
            <a:r>
              <a:rPr lang="en-US" dirty="0">
                <a:latin typeface="medium-content-serif-font"/>
              </a:rPr>
              <a:t>Correlation can (sometimes) indicate the presence of a causal relationship.</a:t>
            </a:r>
          </a:p>
          <a:p>
            <a:pPr>
              <a:buFont typeface="Arial" panose="020B0604020202020204" pitchFamily="34" charset="0"/>
              <a:buChar char="•"/>
            </a:pPr>
            <a:r>
              <a:rPr lang="en-US" dirty="0">
                <a:latin typeface="medium-content-serif-font"/>
              </a:rPr>
              <a:t>Correlation is used as a basic quantity for many modelling techniques</a:t>
            </a:r>
            <a:endParaRPr lang="en-US" b="0" i="0" dirty="0">
              <a:effectLst/>
              <a:latin typeface="medium-content-serif-font"/>
            </a:endParaRPr>
          </a:p>
        </p:txBody>
      </p:sp>
    </p:spTree>
    <p:extLst>
      <p:ext uri="{BB962C8B-B14F-4D97-AF65-F5344CB8AC3E}">
        <p14:creationId xmlns:p14="http://schemas.microsoft.com/office/powerpoint/2010/main" val="338996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90" dirty="0"/>
              <a:t>Feature Selection</a:t>
            </a:r>
            <a:endParaRPr spc="-260" dirty="0"/>
          </a:p>
        </p:txBody>
      </p:sp>
      <p:sp>
        <p:nvSpPr>
          <p:cNvPr id="9" name="object 9"/>
          <p:cNvSpPr/>
          <p:nvPr/>
        </p:nvSpPr>
        <p:spPr>
          <a:xfrm>
            <a:off x="1597152" y="1024127"/>
            <a:ext cx="9762744" cy="5943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447800" y="1295400"/>
            <a:ext cx="10287000" cy="2862322"/>
          </a:xfrm>
          <a:prstGeom prst="rect">
            <a:avLst/>
          </a:prstGeom>
        </p:spPr>
        <p:txBody>
          <a:bodyPr wrap="square">
            <a:spAutoFit/>
          </a:bodyPr>
          <a:lstStyle/>
          <a:p>
            <a:r>
              <a:rPr lang="en-US" b="1" dirty="0"/>
              <a:t>Positive Correlation: </a:t>
            </a:r>
            <a:r>
              <a:rPr lang="en-US" dirty="0"/>
              <a:t>means that if feature </a:t>
            </a:r>
            <a:r>
              <a:rPr lang="en-US" b="1" dirty="0"/>
              <a:t>A</a:t>
            </a:r>
            <a:r>
              <a:rPr lang="en-US" dirty="0"/>
              <a:t> increases then feature </a:t>
            </a:r>
            <a:r>
              <a:rPr lang="en-US" b="1" dirty="0"/>
              <a:t>B</a:t>
            </a:r>
            <a:r>
              <a:rPr lang="en-US" dirty="0"/>
              <a:t> also increases or if feature </a:t>
            </a:r>
            <a:r>
              <a:rPr lang="en-US" b="1" dirty="0"/>
              <a:t>A</a:t>
            </a:r>
            <a:r>
              <a:rPr lang="en-US" dirty="0"/>
              <a:t> decreases then feature </a:t>
            </a:r>
            <a:r>
              <a:rPr lang="en-US" b="1" dirty="0"/>
              <a:t>B</a:t>
            </a:r>
            <a:r>
              <a:rPr lang="en-US" dirty="0"/>
              <a:t> also decreases.</a:t>
            </a:r>
          </a:p>
          <a:p>
            <a:endParaRPr lang="en-US" dirty="0"/>
          </a:p>
          <a:p>
            <a:r>
              <a:rPr lang="en-US" b="1" dirty="0"/>
              <a:t>Negative Correlation: </a:t>
            </a:r>
            <a:r>
              <a:rPr lang="en-US" dirty="0"/>
              <a:t>means that if feature </a:t>
            </a:r>
            <a:r>
              <a:rPr lang="en-US" b="1" dirty="0"/>
              <a:t>A</a:t>
            </a:r>
            <a:r>
              <a:rPr lang="en-US" dirty="0"/>
              <a:t> increases then feature</a:t>
            </a:r>
            <a:r>
              <a:rPr lang="en-US" b="1" dirty="0"/>
              <a:t> B</a:t>
            </a:r>
            <a:r>
              <a:rPr lang="en-US" dirty="0"/>
              <a:t> decreases and vice versa.</a:t>
            </a:r>
          </a:p>
          <a:p>
            <a:endParaRPr lang="en-US" b="1" dirty="0"/>
          </a:p>
          <a:p>
            <a:r>
              <a:rPr lang="en-US" b="1" dirty="0"/>
              <a:t>No Correlation:</a:t>
            </a:r>
            <a:r>
              <a:rPr lang="en-US" dirty="0"/>
              <a:t> No relationship between those two attributes.</a:t>
            </a:r>
          </a:p>
          <a:p>
            <a:endParaRPr lang="en-US" dirty="0"/>
          </a:p>
          <a:p>
            <a:endParaRPr lang="en-US" dirty="0"/>
          </a:p>
          <a:p>
            <a:r>
              <a:rPr lang="en-US" dirty="0"/>
              <a:t>In python, </a:t>
            </a:r>
            <a:r>
              <a:rPr lang="en-US" b="1" dirty="0" err="1"/>
              <a:t>dataframe.corr</a:t>
            </a:r>
            <a:r>
              <a:rPr lang="en-US" b="1" dirty="0"/>
              <a:t>()</a:t>
            </a:r>
            <a:r>
              <a:rPr lang="en-US" dirty="0"/>
              <a:t> computes the correlation of the columns and returns the correlation matrix.</a:t>
            </a:r>
          </a:p>
          <a:p>
            <a:endParaRPr lang="en-US" dirty="0"/>
          </a:p>
        </p:txBody>
      </p:sp>
      <p:pic>
        <p:nvPicPr>
          <p:cNvPr id="14" name="Picture 13">
            <a:extLst>
              <a:ext uri="{FF2B5EF4-FFF2-40B4-BE49-F238E27FC236}">
                <a16:creationId xmlns:a16="http://schemas.microsoft.com/office/drawing/2014/main" id="{8B63D72B-932A-466F-B7A2-BA5E7AFDB29B}"/>
              </a:ext>
            </a:extLst>
          </p:cNvPr>
          <p:cNvPicPr>
            <a:picLocks noChangeAspect="1"/>
          </p:cNvPicPr>
          <p:nvPr/>
        </p:nvPicPr>
        <p:blipFill>
          <a:blip r:embed="rId4"/>
          <a:stretch>
            <a:fillRect/>
          </a:stretch>
        </p:blipFill>
        <p:spPr>
          <a:xfrm>
            <a:off x="3810000" y="3962400"/>
            <a:ext cx="4543424" cy="2776537"/>
          </a:xfrm>
          <a:prstGeom prst="rect">
            <a:avLst/>
          </a:prstGeom>
        </p:spPr>
      </p:pic>
    </p:spTree>
    <p:extLst>
      <p:ext uri="{BB962C8B-B14F-4D97-AF65-F5344CB8AC3E}">
        <p14:creationId xmlns:p14="http://schemas.microsoft.com/office/powerpoint/2010/main" val="333414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1ED3-5924-4FEB-B972-A6780776DAF5}"/>
              </a:ext>
            </a:extLst>
          </p:cNvPr>
          <p:cNvSpPr>
            <a:spLocks noGrp="1"/>
          </p:cNvSpPr>
          <p:nvPr>
            <p:ph type="title"/>
          </p:nvPr>
        </p:nvSpPr>
        <p:spPr>
          <a:xfrm>
            <a:off x="4390643" y="231394"/>
            <a:ext cx="3410712" cy="492443"/>
          </a:xfrm>
        </p:spPr>
        <p:txBody>
          <a:bodyPr/>
          <a:lstStyle/>
          <a:p>
            <a:r>
              <a:rPr lang="en-US" spc="-90" dirty="0"/>
              <a:t>Feature Selection</a:t>
            </a:r>
            <a:endParaRPr lang="en-US" dirty="0"/>
          </a:p>
        </p:txBody>
      </p:sp>
      <p:sp>
        <p:nvSpPr>
          <p:cNvPr id="3" name="Text Placeholder 2">
            <a:extLst>
              <a:ext uri="{FF2B5EF4-FFF2-40B4-BE49-F238E27FC236}">
                <a16:creationId xmlns:a16="http://schemas.microsoft.com/office/drawing/2014/main" id="{748B185E-576A-47F9-BF22-8AE55ADFFDD9}"/>
              </a:ext>
            </a:extLst>
          </p:cNvPr>
          <p:cNvSpPr>
            <a:spLocks noGrp="1"/>
          </p:cNvSpPr>
          <p:nvPr>
            <p:ph type="body" idx="1"/>
          </p:nvPr>
        </p:nvSpPr>
        <p:spPr>
          <a:xfrm>
            <a:off x="1562861" y="1219326"/>
            <a:ext cx="9728200" cy="1723549"/>
          </a:xfrm>
        </p:spPr>
        <p:txBody>
          <a:bodyPr/>
          <a:lstStyle/>
          <a:p>
            <a:pPr marL="342900" indent="-342900">
              <a:buFont typeface="Arial" panose="020B0604020202020204" pitchFamily="34" charset="0"/>
              <a:buChar char="•"/>
            </a:pPr>
            <a:r>
              <a:rPr lang="en-US" dirty="0"/>
              <a:t>There are four main types of feature selection methods:</a:t>
            </a:r>
          </a:p>
          <a:p>
            <a:pPr lvl="1" algn="l"/>
            <a:r>
              <a:rPr lang="en-US" b="1" i="0" dirty="0">
                <a:solidFill>
                  <a:srgbClr val="222222"/>
                </a:solidFill>
                <a:effectLst/>
                <a:latin typeface="Lato" panose="020F0502020204030203" pitchFamily="34" charset="0"/>
              </a:rPr>
              <a:t>A. Filter methods</a:t>
            </a:r>
            <a:endParaRPr lang="en-US" b="0" i="0" dirty="0">
              <a:solidFill>
                <a:srgbClr val="222222"/>
              </a:solidFill>
              <a:effectLst/>
              <a:latin typeface="Lato" panose="020F0502020204030203" pitchFamily="34" charset="0"/>
            </a:endParaRPr>
          </a:p>
          <a:p>
            <a:pPr lvl="1" algn="l"/>
            <a:r>
              <a:rPr lang="en-US" b="1" i="0" dirty="0">
                <a:solidFill>
                  <a:srgbClr val="222222"/>
                </a:solidFill>
                <a:effectLst/>
                <a:latin typeface="Lato" panose="020F0502020204030203" pitchFamily="34" charset="0"/>
              </a:rPr>
              <a:t>B. Wrapper methods</a:t>
            </a:r>
            <a:endParaRPr lang="en-US" b="0" i="0" dirty="0">
              <a:solidFill>
                <a:srgbClr val="222222"/>
              </a:solidFill>
              <a:effectLst/>
              <a:latin typeface="Lato" panose="020F0502020204030203" pitchFamily="34" charset="0"/>
            </a:endParaRPr>
          </a:p>
          <a:p>
            <a:pPr lvl="1" algn="l"/>
            <a:r>
              <a:rPr lang="en-US" b="1" i="0" dirty="0">
                <a:solidFill>
                  <a:srgbClr val="222222"/>
                </a:solidFill>
                <a:effectLst/>
                <a:latin typeface="Lato" panose="020F0502020204030203" pitchFamily="34" charset="0"/>
              </a:rPr>
              <a:t>C. Embedded methods such as Lasso Regularization </a:t>
            </a:r>
          </a:p>
          <a:p>
            <a:pPr lvl="1" algn="l"/>
            <a:r>
              <a:rPr lang="en-US" b="1" i="0" dirty="0">
                <a:solidFill>
                  <a:srgbClr val="222222"/>
                </a:solidFill>
                <a:effectLst/>
                <a:latin typeface="Lato" panose="020F0502020204030203" pitchFamily="34" charset="0"/>
              </a:rPr>
              <a:t>D. Hybrid methods</a:t>
            </a:r>
            <a:endParaRPr lang="en-US" b="0" i="0" dirty="0">
              <a:solidFill>
                <a:srgbClr val="222222"/>
              </a:solidFill>
              <a:effectLst/>
              <a:latin typeface="Lato" panose="020F0502020204030203" pitchFamily="34" charset="0"/>
            </a:endParaRPr>
          </a:p>
          <a:p>
            <a:endParaRPr lang="en-US" dirty="0"/>
          </a:p>
        </p:txBody>
      </p:sp>
      <p:sp>
        <p:nvSpPr>
          <p:cNvPr id="4" name="Text Placeholder 2">
            <a:extLst>
              <a:ext uri="{FF2B5EF4-FFF2-40B4-BE49-F238E27FC236}">
                <a16:creationId xmlns:a16="http://schemas.microsoft.com/office/drawing/2014/main" id="{E2707550-F9A9-4A3F-952E-8DDBF0C13169}"/>
              </a:ext>
            </a:extLst>
          </p:cNvPr>
          <p:cNvSpPr txBox="1">
            <a:spLocks/>
          </p:cNvSpPr>
          <p:nvPr/>
        </p:nvSpPr>
        <p:spPr>
          <a:xfrm>
            <a:off x="1556576" y="3561474"/>
            <a:ext cx="9728200" cy="307777"/>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kern="0" dirty="0"/>
              <a:t>Filter Methods:</a:t>
            </a:r>
          </a:p>
        </p:txBody>
      </p:sp>
      <p:pic>
        <p:nvPicPr>
          <p:cNvPr id="6" name="Picture 5">
            <a:extLst>
              <a:ext uri="{FF2B5EF4-FFF2-40B4-BE49-F238E27FC236}">
                <a16:creationId xmlns:a16="http://schemas.microsoft.com/office/drawing/2014/main" id="{06FC95BF-80DF-4732-8414-4C9B80D32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018923"/>
            <a:ext cx="8877300" cy="876300"/>
          </a:xfrm>
          <a:prstGeom prst="rect">
            <a:avLst/>
          </a:prstGeom>
        </p:spPr>
      </p:pic>
      <p:sp>
        <p:nvSpPr>
          <p:cNvPr id="7" name="Text Placeholder 2">
            <a:extLst>
              <a:ext uri="{FF2B5EF4-FFF2-40B4-BE49-F238E27FC236}">
                <a16:creationId xmlns:a16="http://schemas.microsoft.com/office/drawing/2014/main" id="{83B636B9-9BC4-4649-992B-502016F1FDC5}"/>
              </a:ext>
            </a:extLst>
          </p:cNvPr>
          <p:cNvSpPr txBox="1">
            <a:spLocks/>
          </p:cNvSpPr>
          <p:nvPr/>
        </p:nvSpPr>
        <p:spPr>
          <a:xfrm>
            <a:off x="1520440" y="5181600"/>
            <a:ext cx="9728200" cy="615553"/>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kern="0" dirty="0"/>
              <a:t>Filter Methods Examples:</a:t>
            </a:r>
          </a:p>
          <a:p>
            <a:r>
              <a:rPr lang="en-US" kern="0" dirty="0"/>
              <a:t>     Chi-squared test, information gain, and correlation coefficient scores.</a:t>
            </a:r>
          </a:p>
        </p:txBody>
      </p:sp>
    </p:spTree>
    <p:extLst>
      <p:ext uri="{BB962C8B-B14F-4D97-AF65-F5344CB8AC3E}">
        <p14:creationId xmlns:p14="http://schemas.microsoft.com/office/powerpoint/2010/main" val="429038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9E5B-7EE6-4C5F-912B-61AE7B0CAF38}"/>
              </a:ext>
            </a:extLst>
          </p:cNvPr>
          <p:cNvSpPr>
            <a:spLocks noGrp="1"/>
          </p:cNvSpPr>
          <p:nvPr>
            <p:ph type="title"/>
          </p:nvPr>
        </p:nvSpPr>
        <p:spPr>
          <a:xfrm>
            <a:off x="4390643" y="231394"/>
            <a:ext cx="3410712" cy="492443"/>
          </a:xfrm>
        </p:spPr>
        <p:txBody>
          <a:bodyPr/>
          <a:lstStyle/>
          <a:p>
            <a:r>
              <a:rPr lang="en-US" spc="-90" dirty="0"/>
              <a:t>Feature Selection</a:t>
            </a:r>
            <a:endParaRPr lang="en-US" dirty="0"/>
          </a:p>
        </p:txBody>
      </p:sp>
      <p:sp>
        <p:nvSpPr>
          <p:cNvPr id="3" name="Text Placeholder 2">
            <a:extLst>
              <a:ext uri="{FF2B5EF4-FFF2-40B4-BE49-F238E27FC236}">
                <a16:creationId xmlns:a16="http://schemas.microsoft.com/office/drawing/2014/main" id="{FACCC13E-BC26-4921-8380-A5BD4A641320}"/>
              </a:ext>
            </a:extLst>
          </p:cNvPr>
          <p:cNvSpPr>
            <a:spLocks noGrp="1"/>
          </p:cNvSpPr>
          <p:nvPr>
            <p:ph type="body" idx="1"/>
          </p:nvPr>
        </p:nvSpPr>
        <p:spPr>
          <a:xfrm>
            <a:off x="1562861" y="1219326"/>
            <a:ext cx="9728200" cy="307777"/>
          </a:xfrm>
        </p:spPr>
        <p:txBody>
          <a:bodyPr/>
          <a:lstStyle/>
          <a:p>
            <a:pPr marL="342900" indent="-342900">
              <a:buFont typeface="Arial" panose="020B0604020202020204" pitchFamily="34" charset="0"/>
              <a:buChar char="•"/>
            </a:pPr>
            <a:r>
              <a:rPr lang="en-US" dirty="0"/>
              <a:t>Wrapper Methods: </a:t>
            </a:r>
          </a:p>
        </p:txBody>
      </p:sp>
      <p:pic>
        <p:nvPicPr>
          <p:cNvPr id="5" name="Picture 4" descr="Text, email, whiteboard&#10;&#10;Description automatically generated">
            <a:extLst>
              <a:ext uri="{FF2B5EF4-FFF2-40B4-BE49-F238E27FC236}">
                <a16:creationId xmlns:a16="http://schemas.microsoft.com/office/drawing/2014/main" id="{5BCD1D3A-DBCF-4C20-ADD1-BBFDCE450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61" y="1828800"/>
            <a:ext cx="8858250" cy="2483214"/>
          </a:xfrm>
          <a:prstGeom prst="rect">
            <a:avLst/>
          </a:prstGeom>
        </p:spPr>
      </p:pic>
      <p:sp>
        <p:nvSpPr>
          <p:cNvPr id="6" name="Text Placeholder 2">
            <a:extLst>
              <a:ext uri="{FF2B5EF4-FFF2-40B4-BE49-F238E27FC236}">
                <a16:creationId xmlns:a16="http://schemas.microsoft.com/office/drawing/2014/main" id="{D25CE298-55C5-4472-B2E3-04C7A8F37F0E}"/>
              </a:ext>
            </a:extLst>
          </p:cNvPr>
          <p:cNvSpPr txBox="1">
            <a:spLocks/>
          </p:cNvSpPr>
          <p:nvPr/>
        </p:nvSpPr>
        <p:spPr>
          <a:xfrm>
            <a:off x="1447800" y="5105400"/>
            <a:ext cx="9728200" cy="923330"/>
          </a:xfrm>
          <a:prstGeom prst="rect">
            <a:avLst/>
          </a:prstGeom>
        </p:spPr>
        <p:txBody>
          <a:bodyPr wrap="square" lIns="0" tIns="0" rIns="0" bIns="0">
            <a:spAutoFit/>
          </a:bodyPr>
          <a:lstStyle>
            <a:lvl1pPr marL="0">
              <a:defRPr sz="20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kern="0" dirty="0"/>
              <a:t>Wrapper Methods Examples: </a:t>
            </a:r>
            <a:br>
              <a:rPr lang="en-US" kern="0" dirty="0"/>
            </a:br>
            <a:r>
              <a:rPr lang="en-US" kern="0" dirty="0"/>
              <a:t>forward feature selection, backward feature elimination, recursive feature elimination, </a:t>
            </a:r>
            <a:r>
              <a:rPr lang="en-US" kern="0" dirty="0" err="1"/>
              <a:t>etc</a:t>
            </a:r>
            <a:endParaRPr lang="en-US" kern="0" dirty="0"/>
          </a:p>
        </p:txBody>
      </p:sp>
    </p:spTree>
    <p:extLst>
      <p:ext uri="{BB962C8B-B14F-4D97-AF65-F5344CB8AC3E}">
        <p14:creationId xmlns:p14="http://schemas.microsoft.com/office/powerpoint/2010/main" val="2369817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DFB1-82A3-40E5-AE10-A11198352158}"/>
              </a:ext>
            </a:extLst>
          </p:cNvPr>
          <p:cNvSpPr>
            <a:spLocks noGrp="1"/>
          </p:cNvSpPr>
          <p:nvPr>
            <p:ph type="title"/>
          </p:nvPr>
        </p:nvSpPr>
        <p:spPr>
          <a:xfrm>
            <a:off x="4390643" y="231394"/>
            <a:ext cx="3410712" cy="492443"/>
          </a:xfrm>
        </p:spPr>
        <p:txBody>
          <a:bodyPr/>
          <a:lstStyle/>
          <a:p>
            <a:r>
              <a:rPr lang="en-US" dirty="0"/>
              <a:t>Assignment</a:t>
            </a:r>
          </a:p>
        </p:txBody>
      </p:sp>
      <p:sp>
        <p:nvSpPr>
          <p:cNvPr id="3" name="Text Placeholder 2">
            <a:extLst>
              <a:ext uri="{FF2B5EF4-FFF2-40B4-BE49-F238E27FC236}">
                <a16:creationId xmlns:a16="http://schemas.microsoft.com/office/drawing/2014/main" id="{FE6EE0CB-4404-4452-BBDF-6B260B619336}"/>
              </a:ext>
            </a:extLst>
          </p:cNvPr>
          <p:cNvSpPr>
            <a:spLocks noGrp="1"/>
          </p:cNvSpPr>
          <p:nvPr>
            <p:ph type="body" idx="1"/>
          </p:nvPr>
        </p:nvSpPr>
        <p:spPr>
          <a:xfrm>
            <a:off x="1562861" y="1219326"/>
            <a:ext cx="9728200" cy="5232202"/>
          </a:xfrm>
        </p:spPr>
        <p:txBody>
          <a:bodyPr/>
          <a:lstStyle/>
          <a:p>
            <a:pPr marL="342900" indent="-342900">
              <a:buFontTx/>
              <a:buChar char="-"/>
            </a:pPr>
            <a:r>
              <a:rPr lang="en-US" dirty="0"/>
              <a:t>Apply Polynomial regression from scratch to reduce the mean square error acquired on the updated student performance dataset “assignment2dataset.csv” attached with lab 4</a:t>
            </a:r>
            <a:br>
              <a:rPr lang="en-US" dirty="0"/>
            </a:br>
            <a:endParaRPr lang="en-US" dirty="0"/>
          </a:p>
          <a:p>
            <a:pPr marL="342900" indent="-342900">
              <a:buFontTx/>
              <a:buChar char="-"/>
            </a:pPr>
            <a:r>
              <a:rPr lang="en-US" dirty="0"/>
              <a:t>Your code should be dynamic (allow degree=2, degree=3 and so on).</a:t>
            </a:r>
            <a:br>
              <a:rPr lang="en-US" dirty="0"/>
            </a:br>
            <a:endParaRPr lang="en-US" dirty="0"/>
          </a:p>
          <a:p>
            <a:pPr marL="342900" indent="-342900">
              <a:buFontTx/>
              <a:buChar char="-"/>
            </a:pPr>
            <a:r>
              <a:rPr lang="en-US" dirty="0"/>
              <a:t>Built-in Polynomial Transformation is NOT ALLOWED</a:t>
            </a:r>
          </a:p>
          <a:p>
            <a:pPr marL="342900" indent="-342900">
              <a:buFontTx/>
              <a:buChar char="-"/>
            </a:pPr>
            <a:r>
              <a:rPr lang="en-US" dirty="0"/>
              <a:t>You can use linear regression built in for the regression model but not Polynomial features transformation built in</a:t>
            </a:r>
            <a:br>
              <a:rPr lang="en-US" dirty="0"/>
            </a:br>
            <a:endParaRPr lang="en-US" dirty="0"/>
          </a:p>
          <a:p>
            <a:pPr marL="342900" indent="-342900">
              <a:buFontTx/>
              <a:buChar char="-"/>
            </a:pPr>
            <a:r>
              <a:rPr lang="en-US" dirty="0"/>
              <a:t>You should handle the preprocessing of the “Extracurricular Activities” column</a:t>
            </a:r>
          </a:p>
          <a:p>
            <a:pPr marL="342900" indent="-342900">
              <a:buFontTx/>
              <a:buChar char="-"/>
            </a:pPr>
            <a:r>
              <a:rPr lang="en-US" dirty="0"/>
              <a:t>You should apply feature selection (you must </a:t>
            </a:r>
            <a:r>
              <a:rPr lang="en-US" b="1" dirty="0"/>
              <a:t>choose 2 or more features</a:t>
            </a:r>
            <a:r>
              <a:rPr lang="en-US" dirty="0"/>
              <a:t>) and use </a:t>
            </a:r>
          </a:p>
          <a:p>
            <a:r>
              <a:rPr lang="en-US" dirty="0"/>
              <a:t>     a train-test split (80% train-20% test)</a:t>
            </a:r>
            <a:br>
              <a:rPr lang="en-US" dirty="0"/>
            </a:br>
            <a:endParaRPr lang="en-US" dirty="0"/>
          </a:p>
          <a:p>
            <a:pPr marL="342900" indent="-342900">
              <a:buFontTx/>
              <a:buChar char="-"/>
            </a:pPr>
            <a:r>
              <a:rPr lang="en-US" dirty="0"/>
              <a:t>Show your process in the code.</a:t>
            </a:r>
          </a:p>
          <a:p>
            <a:pPr marL="342900" indent="-342900">
              <a:buFontTx/>
              <a:buChar char="-"/>
            </a:pPr>
            <a:endParaRPr lang="en-US" dirty="0"/>
          </a:p>
          <a:p>
            <a:pPr marL="342900" indent="-342900">
              <a:buFontTx/>
              <a:buChar char="-"/>
            </a:pPr>
            <a:r>
              <a:rPr lang="en-US" dirty="0"/>
              <a:t>Assignment Deadline: Thursday 21/3/2024 11:59 PM.</a:t>
            </a:r>
          </a:p>
        </p:txBody>
      </p:sp>
    </p:spTree>
    <p:extLst>
      <p:ext uri="{BB962C8B-B14F-4D97-AF65-F5344CB8AC3E}">
        <p14:creationId xmlns:p14="http://schemas.microsoft.com/office/powerpoint/2010/main" val="18510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5107685" y="231394"/>
            <a:ext cx="2794000" cy="513715"/>
          </a:xfrm>
          <a:prstGeom prst="rect">
            <a:avLst/>
          </a:prstGeom>
        </p:spPr>
        <p:txBody>
          <a:bodyPr vert="horz" wrap="square" lIns="0" tIns="12700" rIns="0" bIns="0" rtlCol="0">
            <a:spAutoFit/>
          </a:bodyPr>
          <a:lstStyle/>
          <a:p>
            <a:pPr marL="12700">
              <a:lnSpc>
                <a:spcPct val="100000"/>
              </a:lnSpc>
              <a:spcBef>
                <a:spcPts val="100"/>
              </a:spcBef>
            </a:pPr>
            <a:r>
              <a:rPr lang="en-US" spc="-140" dirty="0"/>
              <a:t>Agenda</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2" name="object 11">
            <a:extLst>
              <a:ext uri="{FF2B5EF4-FFF2-40B4-BE49-F238E27FC236}">
                <a16:creationId xmlns:a16="http://schemas.microsoft.com/office/drawing/2014/main" id="{FB4672D0-9A8C-4257-979A-EAE83F98CAE1}"/>
              </a:ext>
            </a:extLst>
          </p:cNvPr>
          <p:cNvSpPr txBox="1"/>
          <p:nvPr/>
        </p:nvSpPr>
        <p:spPr>
          <a:xfrm>
            <a:off x="1860117" y="1308757"/>
            <a:ext cx="9359900" cy="2765629"/>
          </a:xfrm>
          <a:prstGeom prst="rect">
            <a:avLst/>
          </a:prstGeom>
        </p:spPr>
        <p:txBody>
          <a:bodyPr vert="horz" wrap="square" lIns="0" tIns="12700" rIns="0" bIns="0" rtlCol="0">
            <a:spAutoFit/>
          </a:bodyPr>
          <a:lstStyle/>
          <a:p>
            <a:pPr marL="355600" indent="-342900">
              <a:lnSpc>
                <a:spcPct val="150000"/>
              </a:lnSpc>
              <a:spcBef>
                <a:spcPts val="100"/>
              </a:spcBef>
              <a:buFont typeface="Wingdings" panose="05000000000000000000" pitchFamily="2" charset="2"/>
              <a:buChar char="q"/>
            </a:pPr>
            <a:r>
              <a:rPr lang="en-US" sz="2400" spc="-90" dirty="0">
                <a:latin typeface="Arial"/>
                <a:cs typeface="Arial"/>
              </a:rPr>
              <a:t>Polynomial Regression</a:t>
            </a:r>
          </a:p>
          <a:p>
            <a:pPr marL="355600" indent="-342900">
              <a:lnSpc>
                <a:spcPct val="150000"/>
              </a:lnSpc>
              <a:spcBef>
                <a:spcPts val="100"/>
              </a:spcBef>
              <a:buFont typeface="Wingdings" panose="05000000000000000000" pitchFamily="2" charset="2"/>
              <a:buChar char="q"/>
            </a:pPr>
            <a:r>
              <a:rPr lang="en-US" sz="2400" spc="-90" dirty="0">
                <a:latin typeface="Arial"/>
                <a:cs typeface="Arial"/>
              </a:rPr>
              <a:t>Overfitting Vs Generalization</a:t>
            </a:r>
          </a:p>
          <a:p>
            <a:pPr marL="355600" indent="-342900">
              <a:lnSpc>
                <a:spcPct val="150000"/>
              </a:lnSpc>
              <a:spcBef>
                <a:spcPts val="100"/>
              </a:spcBef>
              <a:buFont typeface="Wingdings" panose="05000000000000000000" pitchFamily="2" charset="2"/>
              <a:buChar char="q"/>
            </a:pPr>
            <a:r>
              <a:rPr lang="en-US" sz="2400" spc="-90" dirty="0">
                <a:latin typeface="Arial"/>
                <a:cs typeface="Arial"/>
              </a:rPr>
              <a:t>Train, Test, Validation and Cross Validation</a:t>
            </a:r>
          </a:p>
          <a:p>
            <a:pPr marL="355600" indent="-342900">
              <a:lnSpc>
                <a:spcPct val="150000"/>
              </a:lnSpc>
              <a:spcBef>
                <a:spcPts val="100"/>
              </a:spcBef>
              <a:buFont typeface="Wingdings" panose="05000000000000000000" pitchFamily="2" charset="2"/>
              <a:buChar char="q"/>
            </a:pPr>
            <a:r>
              <a:rPr lang="en-US" sz="2400" spc="-90" dirty="0">
                <a:latin typeface="Arial"/>
                <a:cs typeface="Arial"/>
              </a:rPr>
              <a:t>Feature Selection</a:t>
            </a:r>
          </a:p>
          <a:p>
            <a:pPr marL="355600" indent="-342900">
              <a:lnSpc>
                <a:spcPct val="150000"/>
              </a:lnSpc>
              <a:spcBef>
                <a:spcPts val="100"/>
              </a:spcBef>
              <a:buFont typeface="Wingdings" panose="05000000000000000000" pitchFamily="2" charset="2"/>
              <a:buChar char="q"/>
            </a:pPr>
            <a:r>
              <a:rPr lang="en-US" sz="2400" spc="-90" dirty="0">
                <a:latin typeface="Arial"/>
                <a:cs typeface="Arial"/>
              </a:rPr>
              <a:t>Assignment</a:t>
            </a:r>
          </a:p>
        </p:txBody>
      </p:sp>
    </p:spTree>
    <p:extLst>
      <p:ext uri="{BB962C8B-B14F-4D97-AF65-F5344CB8AC3E}">
        <p14:creationId xmlns:p14="http://schemas.microsoft.com/office/powerpoint/2010/main" val="51133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4257" y="2949397"/>
            <a:ext cx="3088640" cy="757555"/>
          </a:xfrm>
          <a:prstGeom prst="rect">
            <a:avLst/>
          </a:prstGeom>
        </p:spPr>
        <p:txBody>
          <a:bodyPr vert="horz" wrap="square" lIns="0" tIns="12700" rIns="0" bIns="0" rtlCol="0">
            <a:spAutoFit/>
          </a:bodyPr>
          <a:lstStyle/>
          <a:p>
            <a:pPr marL="12700">
              <a:lnSpc>
                <a:spcPct val="100000"/>
              </a:lnSpc>
              <a:spcBef>
                <a:spcPts val="100"/>
              </a:spcBef>
            </a:pPr>
            <a:r>
              <a:rPr sz="4800" spc="-5" dirty="0"/>
              <a:t>Thank</a:t>
            </a:r>
            <a:r>
              <a:rPr sz="4800" spc="-125" dirty="0"/>
              <a:t>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5" name="Rectangle 14">
            <a:extLst>
              <a:ext uri="{FF2B5EF4-FFF2-40B4-BE49-F238E27FC236}">
                <a16:creationId xmlns:a16="http://schemas.microsoft.com/office/drawing/2014/main" id="{7286CD90-ABB4-49AE-A25E-863BAB94DC4D}"/>
              </a:ext>
            </a:extLst>
          </p:cNvPr>
          <p:cNvSpPr/>
          <p:nvPr/>
        </p:nvSpPr>
        <p:spPr>
          <a:xfrm>
            <a:off x="1600200" y="1447800"/>
            <a:ext cx="9677400" cy="2308324"/>
          </a:xfrm>
          <a:prstGeom prst="rect">
            <a:avLst/>
          </a:prstGeom>
        </p:spPr>
        <p:txBody>
          <a:bodyPr wrap="square">
            <a:spAutoFit/>
          </a:bodyPr>
          <a:lstStyle/>
          <a:p>
            <a:r>
              <a:rPr lang="en-US" dirty="0">
                <a:latin typeface="medium-content-serif-font"/>
              </a:rPr>
              <a:t>The linear features in : </a:t>
            </a:r>
          </a:p>
          <a:p>
            <a:endParaRPr lang="en-US" dirty="0">
              <a:latin typeface="medium-content-serif-font"/>
            </a:endParaRPr>
          </a:p>
          <a:p>
            <a:endParaRPr lang="en-US" dirty="0">
              <a:latin typeface="medium-content-serif-font"/>
            </a:endParaRPr>
          </a:p>
          <a:p>
            <a:r>
              <a:rPr lang="en-US" dirty="0">
                <a:latin typeface="medium-content-serif-font"/>
              </a:rPr>
              <a:t>Can be transformed to Polynomial : </a:t>
            </a:r>
          </a:p>
          <a:p>
            <a:endParaRPr lang="en-US" dirty="0">
              <a:latin typeface="medium-content-serif-font"/>
            </a:endParaRPr>
          </a:p>
          <a:p>
            <a:endParaRPr lang="en-US" dirty="0">
              <a:latin typeface="medium-content-serif-font"/>
            </a:endParaRPr>
          </a:p>
          <a:p>
            <a:r>
              <a:rPr lang="en-US" dirty="0"/>
              <a:t>This is still considered to be </a:t>
            </a:r>
            <a:r>
              <a:rPr lang="en-US" b="1" dirty="0"/>
              <a:t>linear model</a:t>
            </a:r>
            <a:r>
              <a:rPr lang="en-US" dirty="0"/>
              <a:t> as the coefficients/weights associated with the features are still linear. x² is only a feature. However the curve that we are fitting is </a:t>
            </a:r>
            <a:r>
              <a:rPr lang="en-US" b="1" dirty="0"/>
              <a:t>quadratic </a:t>
            </a:r>
            <a:r>
              <a:rPr lang="en-US" dirty="0"/>
              <a:t>in nature.</a:t>
            </a:r>
          </a:p>
        </p:txBody>
      </p:sp>
      <p:pic>
        <p:nvPicPr>
          <p:cNvPr id="16" name="Picture 15">
            <a:extLst>
              <a:ext uri="{FF2B5EF4-FFF2-40B4-BE49-F238E27FC236}">
                <a16:creationId xmlns:a16="http://schemas.microsoft.com/office/drawing/2014/main" id="{31F7EDB7-35F6-426F-A629-CDFB4FF9F650}"/>
              </a:ext>
            </a:extLst>
          </p:cNvPr>
          <p:cNvPicPr>
            <a:picLocks noChangeAspect="1"/>
          </p:cNvPicPr>
          <p:nvPr/>
        </p:nvPicPr>
        <p:blipFill>
          <a:blip r:embed="rId3"/>
          <a:stretch>
            <a:fillRect/>
          </a:stretch>
        </p:blipFill>
        <p:spPr>
          <a:xfrm>
            <a:off x="3886200" y="1447800"/>
            <a:ext cx="1504950" cy="390525"/>
          </a:xfrm>
          <a:prstGeom prst="rect">
            <a:avLst/>
          </a:prstGeom>
        </p:spPr>
      </p:pic>
      <p:pic>
        <p:nvPicPr>
          <p:cNvPr id="17" name="Picture 16">
            <a:extLst>
              <a:ext uri="{FF2B5EF4-FFF2-40B4-BE49-F238E27FC236}">
                <a16:creationId xmlns:a16="http://schemas.microsoft.com/office/drawing/2014/main" id="{79C51FDE-69FE-4618-9AB7-9C09677F7E84}"/>
              </a:ext>
            </a:extLst>
          </p:cNvPr>
          <p:cNvPicPr>
            <a:picLocks noChangeAspect="1"/>
          </p:cNvPicPr>
          <p:nvPr/>
        </p:nvPicPr>
        <p:blipFill>
          <a:blip r:embed="rId4"/>
          <a:stretch>
            <a:fillRect/>
          </a:stretch>
        </p:blipFill>
        <p:spPr>
          <a:xfrm>
            <a:off x="5105400" y="2209800"/>
            <a:ext cx="2038350" cy="466725"/>
          </a:xfrm>
          <a:prstGeom prst="rect">
            <a:avLst/>
          </a:prstGeom>
        </p:spPr>
      </p:pic>
    </p:spTree>
    <p:extLst>
      <p:ext uri="{BB962C8B-B14F-4D97-AF65-F5344CB8AC3E}">
        <p14:creationId xmlns:p14="http://schemas.microsoft.com/office/powerpoint/2010/main" val="247544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5" name="Rectangle 14">
            <a:extLst>
              <a:ext uri="{FF2B5EF4-FFF2-40B4-BE49-F238E27FC236}">
                <a16:creationId xmlns:a16="http://schemas.microsoft.com/office/drawing/2014/main" id="{7286CD90-ABB4-49AE-A25E-863BAB94DC4D}"/>
              </a:ext>
            </a:extLst>
          </p:cNvPr>
          <p:cNvSpPr/>
          <p:nvPr/>
        </p:nvSpPr>
        <p:spPr>
          <a:xfrm>
            <a:off x="1600200" y="1447800"/>
            <a:ext cx="9677400" cy="646331"/>
          </a:xfrm>
          <a:prstGeom prst="rect">
            <a:avLst/>
          </a:prstGeom>
        </p:spPr>
        <p:txBody>
          <a:bodyPr wrap="square">
            <a:spAutoFit/>
          </a:bodyPr>
          <a:lstStyle/>
          <a:p>
            <a:r>
              <a:rPr lang="en-US" b="1" dirty="0"/>
              <a:t>Why Polynomial Regression?</a:t>
            </a:r>
          </a:p>
          <a:p>
            <a:r>
              <a:rPr lang="en-US" dirty="0"/>
              <a:t>To understand the need for polynomial regression, let’s generate some random points first.</a:t>
            </a:r>
          </a:p>
        </p:txBody>
      </p:sp>
      <p:pic>
        <p:nvPicPr>
          <p:cNvPr id="11" name="Picture 10">
            <a:extLst>
              <a:ext uri="{FF2B5EF4-FFF2-40B4-BE49-F238E27FC236}">
                <a16:creationId xmlns:a16="http://schemas.microsoft.com/office/drawing/2014/main" id="{A0D389F2-17E8-4AF3-BA8C-57677EFC634E}"/>
              </a:ext>
            </a:extLst>
          </p:cNvPr>
          <p:cNvPicPr>
            <a:picLocks noChangeAspect="1"/>
          </p:cNvPicPr>
          <p:nvPr/>
        </p:nvPicPr>
        <p:blipFill>
          <a:blip r:embed="rId3"/>
          <a:stretch>
            <a:fillRect/>
          </a:stretch>
        </p:blipFill>
        <p:spPr>
          <a:xfrm>
            <a:off x="1752600" y="3124200"/>
            <a:ext cx="4005160" cy="3048000"/>
          </a:xfrm>
          <a:prstGeom prst="rect">
            <a:avLst/>
          </a:prstGeom>
        </p:spPr>
      </p:pic>
      <p:pic>
        <p:nvPicPr>
          <p:cNvPr id="12" name="Picture 11">
            <a:extLst>
              <a:ext uri="{FF2B5EF4-FFF2-40B4-BE49-F238E27FC236}">
                <a16:creationId xmlns:a16="http://schemas.microsoft.com/office/drawing/2014/main" id="{41D71A5E-43AC-42FC-8836-E1CC0A3ABE26}"/>
              </a:ext>
            </a:extLst>
          </p:cNvPr>
          <p:cNvPicPr>
            <a:picLocks noChangeAspect="1"/>
          </p:cNvPicPr>
          <p:nvPr/>
        </p:nvPicPr>
        <p:blipFill>
          <a:blip r:embed="rId4"/>
          <a:stretch>
            <a:fillRect/>
          </a:stretch>
        </p:blipFill>
        <p:spPr>
          <a:xfrm>
            <a:off x="6324600" y="3088676"/>
            <a:ext cx="4038600" cy="3097218"/>
          </a:xfrm>
          <a:prstGeom prst="rect">
            <a:avLst/>
          </a:prstGeom>
        </p:spPr>
      </p:pic>
      <p:sp>
        <p:nvSpPr>
          <p:cNvPr id="13" name="Rectangle 12">
            <a:extLst>
              <a:ext uri="{FF2B5EF4-FFF2-40B4-BE49-F238E27FC236}">
                <a16:creationId xmlns:a16="http://schemas.microsoft.com/office/drawing/2014/main" id="{502664FB-2618-4E0F-B220-4ADFFC44C34A}"/>
              </a:ext>
            </a:extLst>
          </p:cNvPr>
          <p:cNvSpPr/>
          <p:nvPr/>
        </p:nvSpPr>
        <p:spPr>
          <a:xfrm>
            <a:off x="6553200" y="2590800"/>
            <a:ext cx="3928768" cy="369332"/>
          </a:xfrm>
          <a:prstGeom prst="rect">
            <a:avLst/>
          </a:prstGeom>
        </p:spPr>
        <p:txBody>
          <a:bodyPr wrap="none">
            <a:spAutoFit/>
          </a:bodyPr>
          <a:lstStyle/>
          <a:p>
            <a:r>
              <a:rPr lang="en-US" dirty="0">
                <a:latin typeface="medium-content-serif-font"/>
              </a:rPr>
              <a:t>After applying a linear regression model</a:t>
            </a:r>
            <a:endParaRPr lang="en-US" dirty="0"/>
          </a:p>
        </p:txBody>
      </p:sp>
      <p:sp>
        <p:nvSpPr>
          <p:cNvPr id="18" name="Rectangle 17">
            <a:extLst>
              <a:ext uri="{FF2B5EF4-FFF2-40B4-BE49-F238E27FC236}">
                <a16:creationId xmlns:a16="http://schemas.microsoft.com/office/drawing/2014/main" id="{4D232F7F-B14C-466E-8F91-88D0547D96A7}"/>
              </a:ext>
            </a:extLst>
          </p:cNvPr>
          <p:cNvSpPr/>
          <p:nvPr/>
        </p:nvSpPr>
        <p:spPr>
          <a:xfrm>
            <a:off x="2819400" y="2590800"/>
            <a:ext cx="1545295" cy="369332"/>
          </a:xfrm>
          <a:prstGeom prst="rect">
            <a:avLst/>
          </a:prstGeom>
        </p:spPr>
        <p:txBody>
          <a:bodyPr wrap="none">
            <a:spAutoFit/>
          </a:bodyPr>
          <a:lstStyle/>
          <a:p>
            <a:r>
              <a:rPr lang="en-US" dirty="0">
                <a:latin typeface="medium-content-serif-font"/>
              </a:rPr>
              <a:t>Original Points</a:t>
            </a:r>
            <a:endParaRPr lang="en-US" dirty="0"/>
          </a:p>
        </p:txBody>
      </p:sp>
    </p:spTree>
    <p:extLst>
      <p:ext uri="{BB962C8B-B14F-4D97-AF65-F5344CB8AC3E}">
        <p14:creationId xmlns:p14="http://schemas.microsoft.com/office/powerpoint/2010/main" val="38168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pic>
        <p:nvPicPr>
          <p:cNvPr id="14" name="Picture 13">
            <a:extLst>
              <a:ext uri="{FF2B5EF4-FFF2-40B4-BE49-F238E27FC236}">
                <a16:creationId xmlns:a16="http://schemas.microsoft.com/office/drawing/2014/main" id="{5FC3FCE6-0DFF-409F-A09C-CC0FA04A1203}"/>
              </a:ext>
            </a:extLst>
          </p:cNvPr>
          <p:cNvPicPr>
            <a:picLocks noChangeAspect="1"/>
          </p:cNvPicPr>
          <p:nvPr/>
        </p:nvPicPr>
        <p:blipFill>
          <a:blip r:embed="rId3"/>
          <a:stretch>
            <a:fillRect/>
          </a:stretch>
        </p:blipFill>
        <p:spPr>
          <a:xfrm>
            <a:off x="4419600" y="3276599"/>
            <a:ext cx="3810000" cy="2877767"/>
          </a:xfrm>
          <a:prstGeom prst="rect">
            <a:avLst/>
          </a:prstGeom>
        </p:spPr>
      </p:pic>
      <p:sp>
        <p:nvSpPr>
          <p:cNvPr id="19" name="Rectangle 2">
            <a:extLst>
              <a:ext uri="{FF2B5EF4-FFF2-40B4-BE49-F238E27FC236}">
                <a16:creationId xmlns:a16="http://schemas.microsoft.com/office/drawing/2014/main" id="{940BB869-F1E4-49D5-9565-956454BC924E}"/>
              </a:ext>
            </a:extLst>
          </p:cNvPr>
          <p:cNvSpPr>
            <a:spLocks noChangeArrowheads="1"/>
          </p:cNvSpPr>
          <p:nvPr/>
        </p:nvSpPr>
        <p:spPr bwMode="auto">
          <a:xfrm>
            <a:off x="1600200" y="1356956"/>
            <a:ext cx="9448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dium-content-serif-font"/>
              </a:rPr>
              <a:t>To convert the original features into their higher order terms we will use the </a:t>
            </a:r>
            <a:r>
              <a:rPr kumimoji="0" lang="en-US" altLang="en-US" sz="2000" b="1" i="0" u="none" strike="noStrike" cap="none" normalizeH="0" baseline="0" dirty="0">
                <a:ln>
                  <a:noFill/>
                </a:ln>
                <a:solidFill>
                  <a:schemeClr val="tx1"/>
                </a:solidFill>
                <a:effectLst/>
                <a:latin typeface="Menlo"/>
              </a:rPr>
              <a:t>Polynomial Features</a:t>
            </a:r>
            <a:r>
              <a:rPr kumimoji="0" lang="en-US" altLang="en-US" sz="2000" b="0" i="0" u="none" strike="noStrike" cap="none" normalizeH="0" baseline="0" dirty="0">
                <a:ln>
                  <a:noFill/>
                </a:ln>
                <a:solidFill>
                  <a:schemeClr val="tx1"/>
                </a:solidFill>
                <a:effectLst/>
                <a:latin typeface="medium-content-serif-font"/>
              </a:rPr>
              <a:t> class provided by </a:t>
            </a:r>
            <a:r>
              <a:rPr kumimoji="0" lang="en-US" altLang="en-US" sz="2000" b="1" i="0" u="none" strike="noStrike" cap="none" normalizeH="0" baseline="0" dirty="0" err="1">
                <a:ln>
                  <a:noFill/>
                </a:ln>
                <a:solidFill>
                  <a:schemeClr val="tx1"/>
                </a:solidFill>
                <a:effectLst/>
                <a:latin typeface="Menlo"/>
              </a:rPr>
              <a:t>scikit</a:t>
            </a:r>
            <a:r>
              <a:rPr kumimoji="0" lang="en-US" altLang="en-US" sz="2000" b="1" i="0" u="none" strike="noStrike" cap="none" normalizeH="0" baseline="0" dirty="0">
                <a:ln>
                  <a:noFill/>
                </a:ln>
                <a:solidFill>
                  <a:schemeClr val="tx1"/>
                </a:solidFill>
                <a:effectLst/>
                <a:latin typeface="Menlo"/>
              </a:rPr>
              <a:t>-learn</a:t>
            </a:r>
            <a:r>
              <a:rPr lang="en-US" altLang="en-US" sz="2000" dirty="0">
                <a:latin typeface="Menl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CE38732B-26D0-4176-BA06-C8AB026D4161}"/>
              </a:ext>
            </a:extLst>
          </p:cNvPr>
          <p:cNvSpPr/>
          <p:nvPr/>
        </p:nvSpPr>
        <p:spPr>
          <a:xfrm>
            <a:off x="1752600" y="6248400"/>
            <a:ext cx="10210800" cy="369332"/>
          </a:xfrm>
          <a:prstGeom prst="rect">
            <a:avLst/>
          </a:prstGeom>
        </p:spPr>
        <p:txBody>
          <a:bodyPr wrap="square">
            <a:spAutoFit/>
          </a:bodyPr>
          <a:lstStyle/>
          <a:p>
            <a:r>
              <a:rPr lang="en-US" dirty="0">
                <a:latin typeface="medium-content-serif-font"/>
              </a:rPr>
              <a:t>It is quite clear from the plot that the quadratic curve is able to fit the data better than the linear line</a:t>
            </a:r>
            <a:endParaRPr lang="en-US" dirty="0"/>
          </a:p>
        </p:txBody>
      </p:sp>
      <p:sp>
        <p:nvSpPr>
          <p:cNvPr id="11" name="Rectangle 10">
            <a:extLst>
              <a:ext uri="{FF2B5EF4-FFF2-40B4-BE49-F238E27FC236}">
                <a16:creationId xmlns:a16="http://schemas.microsoft.com/office/drawing/2014/main" id="{AADE1A06-89EF-4FE5-B2B8-D145A4CB323E}"/>
              </a:ext>
            </a:extLst>
          </p:cNvPr>
          <p:cNvSpPr/>
          <p:nvPr/>
        </p:nvSpPr>
        <p:spPr>
          <a:xfrm>
            <a:off x="1600200" y="2209800"/>
            <a:ext cx="9753600" cy="646331"/>
          </a:xfrm>
          <a:prstGeom prst="rect">
            <a:avLst/>
          </a:prstGeom>
        </p:spPr>
        <p:txBody>
          <a:bodyPr wrap="square">
            <a:spAutoFit/>
          </a:bodyPr>
          <a:lstStyle/>
          <a:p>
            <a:r>
              <a:rPr lang="en-US" dirty="0">
                <a:solidFill>
                  <a:srgbClr val="1D1F22"/>
                </a:solidFill>
                <a:latin typeface="Helvetica" panose="020B0604020202020204" pitchFamily="34" charset="0"/>
              </a:rPr>
              <a:t>if an input sample is two dimensional and of the form [a, b], the degree-2 polynomial features will be [1, a, b, a^2, ab, b^2].</a:t>
            </a:r>
            <a:endParaRPr lang="en-US" dirty="0"/>
          </a:p>
        </p:txBody>
      </p:sp>
    </p:spTree>
    <p:extLst>
      <p:ext uri="{BB962C8B-B14F-4D97-AF65-F5344CB8AC3E}">
        <p14:creationId xmlns:p14="http://schemas.microsoft.com/office/powerpoint/2010/main" val="31850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9" name="Rectangle 2">
            <a:extLst>
              <a:ext uri="{FF2B5EF4-FFF2-40B4-BE49-F238E27FC236}">
                <a16:creationId xmlns:a16="http://schemas.microsoft.com/office/drawing/2014/main" id="{940BB869-F1E4-49D5-9565-956454BC924E}"/>
              </a:ext>
            </a:extLst>
          </p:cNvPr>
          <p:cNvSpPr>
            <a:spLocks noChangeArrowheads="1"/>
          </p:cNvSpPr>
          <p:nvPr/>
        </p:nvSpPr>
        <p:spPr bwMode="auto">
          <a:xfrm>
            <a:off x="1600200" y="1387733"/>
            <a:ext cx="990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a:t>If we try to fit a cubic curve (degree=3) to the random points, we can see that it passes through more data points than the quadratic and the linear plots.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BD7F65C-E565-4949-B51D-5A6C2BBC60D4}"/>
              </a:ext>
            </a:extLst>
          </p:cNvPr>
          <p:cNvPicPr>
            <a:picLocks noChangeAspect="1"/>
          </p:cNvPicPr>
          <p:nvPr/>
        </p:nvPicPr>
        <p:blipFill>
          <a:blip r:embed="rId3"/>
          <a:stretch>
            <a:fillRect/>
          </a:stretch>
        </p:blipFill>
        <p:spPr>
          <a:xfrm>
            <a:off x="3657600" y="2286000"/>
            <a:ext cx="4800600" cy="3598318"/>
          </a:xfrm>
          <a:prstGeom prst="rect">
            <a:avLst/>
          </a:prstGeom>
        </p:spPr>
      </p:pic>
    </p:spTree>
    <p:extLst>
      <p:ext uri="{BB962C8B-B14F-4D97-AF65-F5344CB8AC3E}">
        <p14:creationId xmlns:p14="http://schemas.microsoft.com/office/powerpoint/2010/main" val="15354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9" name="Rectangle 2">
            <a:extLst>
              <a:ext uri="{FF2B5EF4-FFF2-40B4-BE49-F238E27FC236}">
                <a16:creationId xmlns:a16="http://schemas.microsoft.com/office/drawing/2014/main" id="{940BB869-F1E4-49D5-9565-956454BC924E}"/>
              </a:ext>
            </a:extLst>
          </p:cNvPr>
          <p:cNvSpPr>
            <a:spLocks noChangeArrowheads="1"/>
          </p:cNvSpPr>
          <p:nvPr/>
        </p:nvSpPr>
        <p:spPr bwMode="auto">
          <a:xfrm>
            <a:off x="1600200" y="1387733"/>
            <a:ext cx="990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a:t>If we further increase the degree to 20, we can see that the curve passes through more data points.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EB302CE0-C8E3-426A-9354-788D1CF224D6}"/>
              </a:ext>
            </a:extLst>
          </p:cNvPr>
          <p:cNvPicPr>
            <a:picLocks noChangeAspect="1"/>
          </p:cNvPicPr>
          <p:nvPr/>
        </p:nvPicPr>
        <p:blipFill>
          <a:blip r:embed="rId3"/>
          <a:stretch>
            <a:fillRect/>
          </a:stretch>
        </p:blipFill>
        <p:spPr>
          <a:xfrm>
            <a:off x="3733800" y="2209800"/>
            <a:ext cx="5200650" cy="3952875"/>
          </a:xfrm>
          <a:prstGeom prst="rect">
            <a:avLst/>
          </a:prstGeom>
        </p:spPr>
      </p:pic>
    </p:spTree>
    <p:extLst>
      <p:ext uri="{BB962C8B-B14F-4D97-AF65-F5344CB8AC3E}">
        <p14:creationId xmlns:p14="http://schemas.microsoft.com/office/powerpoint/2010/main" val="412118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Polynomial Regression</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B295D21E-03E1-46EE-8F4D-AC771D840E59}"/>
              </a:ext>
            </a:extLst>
          </p:cNvPr>
          <p:cNvSpPr/>
          <p:nvPr/>
        </p:nvSpPr>
        <p:spPr>
          <a:xfrm>
            <a:off x="1600200" y="1295400"/>
            <a:ext cx="10134600" cy="646331"/>
          </a:xfrm>
          <a:prstGeom prst="rect">
            <a:avLst/>
          </a:prstGeom>
        </p:spPr>
        <p:txBody>
          <a:bodyPr wrap="square">
            <a:spAutoFit/>
          </a:bodyPr>
          <a:lstStyle/>
          <a:p>
            <a:r>
              <a:rPr lang="en-US" dirty="0">
                <a:latin typeface="medium-content-serif-font"/>
              </a:rPr>
              <a:t>For degree=20, the model is also capturing the noise in the data. This is an example of </a:t>
            </a:r>
            <a:r>
              <a:rPr lang="en-US" b="1" dirty="0">
                <a:latin typeface="medium-content-serif-font"/>
              </a:rPr>
              <a:t>over-fitting</a:t>
            </a:r>
            <a:r>
              <a:rPr lang="en-US" dirty="0">
                <a:latin typeface="medium-content-serif-font"/>
              </a:rPr>
              <a:t>. Even though this model passes through most of the data, it will fail to generalize on unseen data.</a:t>
            </a:r>
            <a:endParaRPr lang="en-US" dirty="0"/>
          </a:p>
        </p:txBody>
      </p:sp>
      <p:pic>
        <p:nvPicPr>
          <p:cNvPr id="15" name="Picture 14">
            <a:extLst>
              <a:ext uri="{FF2B5EF4-FFF2-40B4-BE49-F238E27FC236}">
                <a16:creationId xmlns:a16="http://schemas.microsoft.com/office/drawing/2014/main" id="{D2518C88-966C-4BAC-B79C-99849B9F19FB}"/>
              </a:ext>
            </a:extLst>
          </p:cNvPr>
          <p:cNvPicPr>
            <a:picLocks noChangeAspect="1"/>
          </p:cNvPicPr>
          <p:nvPr/>
        </p:nvPicPr>
        <p:blipFill>
          <a:blip r:embed="rId3"/>
          <a:stretch>
            <a:fillRect/>
          </a:stretch>
        </p:blipFill>
        <p:spPr>
          <a:xfrm>
            <a:off x="4648200" y="2362200"/>
            <a:ext cx="3467100" cy="3886200"/>
          </a:xfrm>
          <a:prstGeom prst="rect">
            <a:avLst/>
          </a:prstGeom>
        </p:spPr>
      </p:pic>
    </p:spTree>
    <p:extLst>
      <p:ext uri="{BB962C8B-B14F-4D97-AF65-F5344CB8AC3E}">
        <p14:creationId xmlns:p14="http://schemas.microsoft.com/office/powerpoint/2010/main" val="206138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0"/>
            <a:ext cx="1122680" cy="5329555"/>
          </a:xfrm>
          <a:custGeom>
            <a:avLst/>
            <a:gdLst/>
            <a:ahLst/>
            <a:cxnLst/>
            <a:rect l="l" t="t" r="r" b="b"/>
            <a:pathLst>
              <a:path w="1122680" h="5329555">
                <a:moveTo>
                  <a:pt x="1122426" y="0"/>
                </a:moveTo>
                <a:lnTo>
                  <a:pt x="868426" y="0"/>
                </a:lnTo>
                <a:lnTo>
                  <a:pt x="0" y="5286375"/>
                </a:lnTo>
                <a:lnTo>
                  <a:pt x="247650" y="5329301"/>
                </a:lnTo>
                <a:lnTo>
                  <a:pt x="1122426" y="0"/>
                </a:lnTo>
                <a:close/>
              </a:path>
            </a:pathLst>
          </a:custGeom>
          <a:solidFill>
            <a:srgbClr val="E8BB49"/>
          </a:solidFill>
        </p:spPr>
        <p:txBody>
          <a:bodyPr wrap="square" lIns="0" tIns="0" rIns="0" bIns="0" rtlCol="0"/>
          <a:lstStyle/>
          <a:p>
            <a:endParaRPr/>
          </a:p>
        </p:txBody>
      </p:sp>
      <p:sp>
        <p:nvSpPr>
          <p:cNvPr id="3" name="object 3"/>
          <p:cNvSpPr/>
          <p:nvPr/>
        </p:nvSpPr>
        <p:spPr>
          <a:xfrm>
            <a:off x="150812" y="0"/>
            <a:ext cx="1117600" cy="5276850"/>
          </a:xfrm>
          <a:custGeom>
            <a:avLst/>
            <a:gdLst/>
            <a:ahLst/>
            <a:cxnLst/>
            <a:rect l="l" t="t" r="r" b="b"/>
            <a:pathLst>
              <a:path w="1117600" h="5276850">
                <a:moveTo>
                  <a:pt x="1117600" y="0"/>
                </a:moveTo>
                <a:lnTo>
                  <a:pt x="865187" y="0"/>
                </a:lnTo>
                <a:lnTo>
                  <a:pt x="0" y="5238750"/>
                </a:lnTo>
                <a:lnTo>
                  <a:pt x="249237" y="5276850"/>
                </a:lnTo>
                <a:lnTo>
                  <a:pt x="1117600" y="0"/>
                </a:lnTo>
                <a:close/>
              </a:path>
            </a:pathLst>
          </a:custGeom>
          <a:solidFill>
            <a:srgbClr val="585858"/>
          </a:solidFill>
        </p:spPr>
        <p:txBody>
          <a:bodyPr wrap="square" lIns="0" tIns="0" rIns="0" bIns="0" rtlCol="0"/>
          <a:lstStyle/>
          <a:p>
            <a:endParaRPr/>
          </a:p>
        </p:txBody>
      </p:sp>
      <p:sp>
        <p:nvSpPr>
          <p:cNvPr id="4" name="object 4"/>
          <p:cNvSpPr/>
          <p:nvPr/>
        </p:nvSpPr>
        <p:spPr>
          <a:xfrm>
            <a:off x="150812" y="5238750"/>
            <a:ext cx="1228725" cy="1619250"/>
          </a:xfrm>
          <a:custGeom>
            <a:avLst/>
            <a:gdLst/>
            <a:ahLst/>
            <a:cxnLst/>
            <a:rect l="l" t="t" r="r" b="b"/>
            <a:pathLst>
              <a:path w="1228725" h="1619250">
                <a:moveTo>
                  <a:pt x="0" y="0"/>
                </a:moveTo>
                <a:lnTo>
                  <a:pt x="1174686" y="1619249"/>
                </a:lnTo>
                <a:lnTo>
                  <a:pt x="1228661" y="1619249"/>
                </a:lnTo>
                <a:lnTo>
                  <a:pt x="0" y="0"/>
                </a:lnTo>
                <a:close/>
              </a:path>
            </a:pathLst>
          </a:custGeom>
          <a:solidFill>
            <a:srgbClr val="252525"/>
          </a:solidFill>
        </p:spPr>
        <p:txBody>
          <a:bodyPr wrap="square" lIns="0" tIns="0" rIns="0" bIns="0" rtlCol="0"/>
          <a:lstStyle/>
          <a:p>
            <a:endParaRPr/>
          </a:p>
        </p:txBody>
      </p:sp>
      <p:sp>
        <p:nvSpPr>
          <p:cNvPr id="5" name="object 5"/>
          <p:cNvSpPr/>
          <p:nvPr/>
        </p:nvSpPr>
        <p:spPr>
          <a:xfrm>
            <a:off x="457200" y="5291201"/>
            <a:ext cx="1495425" cy="1567180"/>
          </a:xfrm>
          <a:custGeom>
            <a:avLst/>
            <a:gdLst/>
            <a:ahLst/>
            <a:cxnLst/>
            <a:rect l="l" t="t" r="r" b="b"/>
            <a:pathLst>
              <a:path w="1495425" h="1567179">
                <a:moveTo>
                  <a:pt x="0" y="0"/>
                </a:moveTo>
                <a:lnTo>
                  <a:pt x="1442974" y="1566799"/>
                </a:lnTo>
                <a:lnTo>
                  <a:pt x="1495425" y="1566799"/>
                </a:lnTo>
                <a:lnTo>
                  <a:pt x="0" y="0"/>
                </a:lnTo>
                <a:close/>
              </a:path>
            </a:pathLst>
          </a:custGeom>
          <a:solidFill>
            <a:srgbClr val="876711"/>
          </a:solidFill>
        </p:spPr>
        <p:txBody>
          <a:bodyPr wrap="square" lIns="0" tIns="0" rIns="0" bIns="0" rtlCol="0"/>
          <a:lstStyle/>
          <a:p>
            <a:endParaRPr/>
          </a:p>
        </p:txBody>
      </p:sp>
      <p:sp>
        <p:nvSpPr>
          <p:cNvPr id="6" name="object 6"/>
          <p:cNvSpPr/>
          <p:nvPr/>
        </p:nvSpPr>
        <p:spPr>
          <a:xfrm>
            <a:off x="457200" y="5286375"/>
            <a:ext cx="2130425" cy="1571625"/>
          </a:xfrm>
          <a:custGeom>
            <a:avLst/>
            <a:gdLst/>
            <a:ahLst/>
            <a:cxnLst/>
            <a:rect l="l" t="t" r="r" b="b"/>
            <a:pathLst>
              <a:path w="2130425" h="1571625">
                <a:moveTo>
                  <a:pt x="0" y="0"/>
                </a:moveTo>
                <a:lnTo>
                  <a:pt x="0" y="4699"/>
                </a:lnTo>
                <a:lnTo>
                  <a:pt x="1495425" y="1571624"/>
                </a:lnTo>
                <a:lnTo>
                  <a:pt x="2130425" y="1571624"/>
                </a:lnTo>
                <a:lnTo>
                  <a:pt x="247650" y="42799"/>
                </a:lnTo>
                <a:lnTo>
                  <a:pt x="0" y="0"/>
                </a:lnTo>
                <a:close/>
              </a:path>
            </a:pathLst>
          </a:custGeom>
          <a:solidFill>
            <a:srgbClr val="CC9A1A"/>
          </a:solidFill>
        </p:spPr>
        <p:txBody>
          <a:bodyPr wrap="square" lIns="0" tIns="0" rIns="0" bIns="0" rtlCol="0"/>
          <a:lstStyle/>
          <a:p>
            <a:endParaRPr/>
          </a:p>
        </p:txBody>
      </p:sp>
      <p:sp>
        <p:nvSpPr>
          <p:cNvPr id="7" name="object 7"/>
          <p:cNvSpPr/>
          <p:nvPr/>
        </p:nvSpPr>
        <p:spPr>
          <a:xfrm>
            <a:off x="150812" y="5238750"/>
            <a:ext cx="1695450" cy="1619250"/>
          </a:xfrm>
          <a:custGeom>
            <a:avLst/>
            <a:gdLst/>
            <a:ahLst/>
            <a:cxnLst/>
            <a:rect l="l" t="t" r="r" b="b"/>
            <a:pathLst>
              <a:path w="1695450" h="1619250">
                <a:moveTo>
                  <a:pt x="0" y="0"/>
                </a:moveTo>
                <a:lnTo>
                  <a:pt x="1228661" y="1619249"/>
                </a:lnTo>
                <a:lnTo>
                  <a:pt x="1695386" y="1619249"/>
                </a:lnTo>
                <a:lnTo>
                  <a:pt x="292100" y="95250"/>
                </a:lnTo>
                <a:lnTo>
                  <a:pt x="244475" y="42799"/>
                </a:lnTo>
                <a:lnTo>
                  <a:pt x="249237" y="42799"/>
                </a:lnTo>
                <a:lnTo>
                  <a:pt x="249237" y="38100"/>
                </a:lnTo>
                <a:lnTo>
                  <a:pt x="244475" y="38100"/>
                </a:lnTo>
                <a:lnTo>
                  <a:pt x="0" y="0"/>
                </a:lnTo>
                <a:close/>
              </a:path>
            </a:pathLst>
          </a:custGeom>
          <a:solidFill>
            <a:srgbClr val="404040"/>
          </a:solidFill>
        </p:spPr>
        <p:txBody>
          <a:bodyPr wrap="square" lIns="0" tIns="0" rIns="0" bIns="0" rtlCol="0"/>
          <a:lstStyle/>
          <a:p>
            <a:endParaRPr/>
          </a:p>
        </p:txBody>
      </p:sp>
      <p:sp>
        <p:nvSpPr>
          <p:cNvPr id="8" name="object 8"/>
          <p:cNvSpPr txBox="1">
            <a:spLocks noGrp="1"/>
          </p:cNvSpPr>
          <p:nvPr>
            <p:ph type="title"/>
          </p:nvPr>
        </p:nvSpPr>
        <p:spPr>
          <a:xfrm>
            <a:off x="0" y="231394"/>
            <a:ext cx="12192000" cy="505267"/>
          </a:xfrm>
          <a:prstGeom prst="rect">
            <a:avLst/>
          </a:prstGeom>
        </p:spPr>
        <p:txBody>
          <a:bodyPr vert="horz" wrap="square" lIns="0" tIns="12700" rIns="0" bIns="0" rtlCol="0">
            <a:spAutoFit/>
          </a:bodyPr>
          <a:lstStyle/>
          <a:p>
            <a:pPr marL="12700" algn="ctr">
              <a:lnSpc>
                <a:spcPct val="100000"/>
              </a:lnSpc>
              <a:spcBef>
                <a:spcPts val="100"/>
              </a:spcBef>
            </a:pPr>
            <a:r>
              <a:rPr lang="en-US" spc="-140" dirty="0"/>
              <a:t>Overfitting</a:t>
            </a:r>
            <a:endParaRPr spc="-260" dirty="0"/>
          </a:p>
        </p:txBody>
      </p:sp>
      <p:sp>
        <p:nvSpPr>
          <p:cNvPr id="9" name="object 9"/>
          <p:cNvSpPr/>
          <p:nvPr/>
        </p:nvSpPr>
        <p:spPr>
          <a:xfrm>
            <a:off x="1597152" y="1024127"/>
            <a:ext cx="9762744" cy="5943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26742" y="1013078"/>
            <a:ext cx="9704070" cy="0"/>
          </a:xfrm>
          <a:custGeom>
            <a:avLst/>
            <a:gdLst/>
            <a:ahLst/>
            <a:cxnLst/>
            <a:rect l="l" t="t" r="r" b="b"/>
            <a:pathLst>
              <a:path w="9704070">
                <a:moveTo>
                  <a:pt x="0" y="0"/>
                </a:moveTo>
                <a:lnTo>
                  <a:pt x="9703689" y="0"/>
                </a:lnTo>
              </a:path>
            </a:pathLst>
          </a:custGeom>
          <a:ln w="28575">
            <a:solidFill>
              <a:srgbClr val="585858"/>
            </a:solidFill>
          </a:ln>
        </p:spPr>
        <p:txBody>
          <a:bodyPr wrap="square" lIns="0" tIns="0" rIns="0" bIns="0" rtlCol="0"/>
          <a:lstStyle/>
          <a:p>
            <a:endParaRPr/>
          </a:p>
        </p:txBody>
      </p:sp>
      <p:sp>
        <p:nvSpPr>
          <p:cNvPr id="11" name="Rectangle 10">
            <a:extLst>
              <a:ext uri="{FF2B5EF4-FFF2-40B4-BE49-F238E27FC236}">
                <a16:creationId xmlns:a16="http://schemas.microsoft.com/office/drawing/2014/main" id="{7E45B9A1-5AD3-42B5-B16B-DE7342EC68E6}"/>
              </a:ext>
            </a:extLst>
          </p:cNvPr>
          <p:cNvSpPr/>
          <p:nvPr/>
        </p:nvSpPr>
        <p:spPr>
          <a:xfrm>
            <a:off x="1600200" y="1447800"/>
            <a:ext cx="9144000" cy="923330"/>
          </a:xfrm>
          <a:prstGeom prst="rect">
            <a:avLst/>
          </a:prstGeom>
        </p:spPr>
        <p:txBody>
          <a:bodyPr wrap="square">
            <a:spAutoFit/>
          </a:bodyPr>
          <a:lstStyle/>
          <a:p>
            <a:r>
              <a:rPr lang="en-US" dirty="0">
                <a:latin typeface="medium-content-serif-font"/>
              </a:rPr>
              <a:t>Overfitting happens when model learns signal as well as noise in the training data and wouldn’t perform well on new data on which model wasn’t trained on. In the example below, you can see underfitting in first few steps and overfitting in last few.</a:t>
            </a:r>
            <a:endParaRPr lang="en-US" dirty="0"/>
          </a:p>
        </p:txBody>
      </p:sp>
      <p:pic>
        <p:nvPicPr>
          <p:cNvPr id="13" name="Picture 12" descr="A picture containing lot, white, covered, group&#10;&#10;Description automatically generated">
            <a:extLst>
              <a:ext uri="{FF2B5EF4-FFF2-40B4-BE49-F238E27FC236}">
                <a16:creationId xmlns:a16="http://schemas.microsoft.com/office/drawing/2014/main" id="{0F105BD8-1524-4881-999D-6DE3524DE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667000"/>
            <a:ext cx="6134100" cy="3527108"/>
          </a:xfrm>
          <a:prstGeom prst="rect">
            <a:avLst/>
          </a:prstGeom>
        </p:spPr>
      </p:pic>
      <p:sp>
        <p:nvSpPr>
          <p:cNvPr id="14" name="Rectangle 13">
            <a:extLst>
              <a:ext uri="{FF2B5EF4-FFF2-40B4-BE49-F238E27FC236}">
                <a16:creationId xmlns:a16="http://schemas.microsoft.com/office/drawing/2014/main" id="{DCE618E6-A170-459C-A3CA-7EF5BDBBA219}"/>
              </a:ext>
            </a:extLst>
          </p:cNvPr>
          <p:cNvSpPr/>
          <p:nvPr/>
        </p:nvSpPr>
        <p:spPr>
          <a:xfrm>
            <a:off x="1828800" y="6231547"/>
            <a:ext cx="9144000" cy="646331"/>
          </a:xfrm>
          <a:prstGeom prst="rect">
            <a:avLst/>
          </a:prstGeom>
        </p:spPr>
        <p:txBody>
          <a:bodyPr wrap="square">
            <a:spAutoFit/>
          </a:bodyPr>
          <a:lstStyle/>
          <a:p>
            <a:pPr fontAlgn="base"/>
            <a:r>
              <a:rPr lang="en-US" b="1" dirty="0"/>
              <a:t>Our model doesn’t </a:t>
            </a:r>
            <a:r>
              <a:rPr lang="en-US" b="1" i="1" dirty="0"/>
              <a:t>generalize</a:t>
            </a:r>
            <a:r>
              <a:rPr lang="en-US" b="1" dirty="0"/>
              <a:t> well from our training data to unseen data.</a:t>
            </a:r>
            <a:endParaRPr lang="en-US" dirty="0"/>
          </a:p>
          <a:p>
            <a:pPr fontAlgn="base"/>
            <a:r>
              <a:rPr lang="en-US" dirty="0"/>
              <a:t>This is known as overfitting, and it’s a common problem in machine learning and data science.</a:t>
            </a:r>
          </a:p>
        </p:txBody>
      </p:sp>
    </p:spTree>
    <p:extLst>
      <p:ext uri="{BB962C8B-B14F-4D97-AF65-F5344CB8AC3E}">
        <p14:creationId xmlns:p14="http://schemas.microsoft.com/office/powerpoint/2010/main" val="341587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6563</TotalTime>
  <Words>1105</Words>
  <Application>Microsoft Office PowerPoint</Application>
  <PresentationFormat>Widescreen</PresentationFormat>
  <Paragraphs>114</Paragraphs>
  <Slides>20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Helvetica</vt:lpstr>
      <vt:lpstr>Lato</vt:lpstr>
      <vt:lpstr>medium-content-sans-serif-font</vt:lpstr>
      <vt:lpstr>medium-content-serif-font</vt:lpstr>
      <vt:lpstr>Menlo</vt:lpstr>
      <vt:lpstr>Poppins</vt:lpstr>
      <vt:lpstr>Times New Roman</vt:lpstr>
      <vt:lpstr>Wingdings</vt:lpstr>
      <vt:lpstr>Office Theme</vt:lpstr>
      <vt:lpstr>PowerPoint Presentation</vt:lpstr>
      <vt:lpstr>Agenda</vt:lpstr>
      <vt:lpstr>Polynomial Regression</vt:lpstr>
      <vt:lpstr>Polynomial Regression</vt:lpstr>
      <vt:lpstr>Polynomial Regression</vt:lpstr>
      <vt:lpstr>Polynomial Regression</vt:lpstr>
      <vt:lpstr>Polynomial Regression</vt:lpstr>
      <vt:lpstr>Polynomial Regression</vt:lpstr>
      <vt:lpstr>Overfitting</vt:lpstr>
      <vt:lpstr>Overfitting</vt:lpstr>
      <vt:lpstr>Train, Test and Validation Sets</vt:lpstr>
      <vt:lpstr>Dataset Splits</vt:lpstr>
      <vt:lpstr>PowerPoint Presentation</vt:lpstr>
      <vt:lpstr>K-Fold Cross-Validation</vt:lpstr>
      <vt:lpstr>Feature Selection</vt:lpstr>
      <vt:lpstr>Feature Selection</vt:lpstr>
      <vt:lpstr>Feature Selection</vt:lpstr>
      <vt:lpstr>Feature Selection</vt:lpstr>
      <vt:lpstr>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Abdelrahman Shaker</dc:creator>
  <cp:lastModifiedBy>Yomna Kawashti</cp:lastModifiedBy>
  <cp:revision>292</cp:revision>
  <dcterms:created xsi:type="dcterms:W3CDTF">2018-09-18T14:52:54Z</dcterms:created>
  <dcterms:modified xsi:type="dcterms:W3CDTF">2024-03-14T20:33:34Z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2017-08-22T00:00:00Z</vt:filetime>
  </property>
  <property fmtid="{D5CDD505-2E9C-101B-9397-08002B2CF9AE}" pid="3" name="Creator">
    <vt:lpwstr>Microsoft® PowerPoint® 2010 Trial</vt:lpwstr>
  </property>
  <property fmtid="{D5CDD505-2E9C-101B-9397-08002B2CF9AE}" pid="4" name="LastSaved">
    <vt:filetime>2018-09-18T00:00:00Z</vt:filetime>
  </property>
</Properties>
</file>