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0" r:id="rId2"/>
    <p:sldId id="332" r:id="rId3"/>
    <p:sldId id="289" r:id="rId4"/>
    <p:sldId id="353" r:id="rId5"/>
    <p:sldId id="1093" r:id="rId6"/>
    <p:sldId id="1096" r:id="rId7"/>
    <p:sldId id="1084" r:id="rId8"/>
    <p:sldId id="1085" r:id="rId9"/>
    <p:sldId id="1100" r:id="rId10"/>
    <p:sldId id="1087" r:id="rId11"/>
    <p:sldId id="1097" r:id="rId12"/>
    <p:sldId id="1098" r:id="rId13"/>
    <p:sldId id="1092" r:id="rId14"/>
    <p:sldId id="1099" r:id="rId15"/>
    <p:sldId id="1091" r:id="rId16"/>
    <p:sldId id="372" r:id="rId17"/>
    <p:sldId id="274" r:id="rId18"/>
    <p:sldId id="1094" r:id="rId19"/>
    <p:sldId id="1079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rahman Shaker" initials="AS" lastIdx="0" clrIdx="0">
    <p:extLst>
      <p:ext uri="{19B8F6BF-5375-455C-9EA6-DF929625EA0E}">
        <p15:presenceInfo xmlns:p15="http://schemas.microsoft.com/office/powerpoint/2012/main" userId="Abdelrahman Sha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3704" autoAdjust="0"/>
  </p:normalViewPr>
  <p:slideViewPr>
    <p:cSldViewPr>
      <p:cViewPr varScale="1">
        <p:scale>
          <a:sx n="79" d="100"/>
          <a:sy n="79" d="100"/>
        </p:scale>
        <p:origin x="5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AB62-BDF3-4130-8A44-0B53898F3B5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53FAC-B216-488F-A563-8FCC0B1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8FDA9C-CBC2-4884-A549-58330FAF7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F0F9-1EEE-4853-9EF0-FD1105859193}" type="slidenum">
              <a:rPr lang="sv-SE" altLang="en-US"/>
              <a:pPr/>
              <a:t>3</a:t>
            </a:fld>
            <a:endParaRPr lang="sv-SE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9BB9C4E-0515-436F-8E37-A0EBA85BD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F757F2C-50E8-490F-AC41-B3593B38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6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90" dirty="0"/>
              <a:t>By </a:t>
            </a:r>
            <a:r>
              <a:rPr spc="-65" dirty="0"/>
              <a:t>Ripal</a:t>
            </a:r>
            <a:r>
              <a:rPr spc="-140" dirty="0"/>
              <a:t> </a:t>
            </a:r>
            <a:r>
              <a:rPr spc="-70" dirty="0"/>
              <a:t>Ranpara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.13.7/doc/tutorials/ml/introduction_to_svm/introduction_to_sv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svm.SVC.html#sklearn.svm.SVC" TargetMode="External"/><Relationship Id="rId4" Type="http://schemas.openxmlformats.org/officeDocument/2006/relationships/hyperlink" Target="http://mlwiki.org/index.php/Support_Vector_Machines#Support_Vector_Machi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821E991F-FF96-44A7-84D4-DDDF1F1D246D}"/>
              </a:ext>
            </a:extLst>
          </p:cNvPr>
          <p:cNvSpPr txBox="1">
            <a:spLocks/>
          </p:cNvSpPr>
          <p:nvPr/>
        </p:nvSpPr>
        <p:spPr>
          <a:xfrm>
            <a:off x="3352800" y="2133600"/>
            <a:ext cx="6477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kern="0" spc="-30" dirty="0">
                <a:solidFill>
                  <a:srgbClr val="000000"/>
                </a:solidFill>
                <a:latin typeface="Times New Roman"/>
                <a:cs typeface="Times New Roman"/>
              </a:rPr>
              <a:t> Support Vector Machine</a:t>
            </a:r>
            <a:br>
              <a:rPr lang="en-US" sz="4800" kern="0" spc="-3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4800" kern="0" spc="-30" dirty="0">
                <a:solidFill>
                  <a:srgbClr val="000000"/>
                </a:solidFill>
                <a:latin typeface="Times New Roman"/>
                <a:cs typeface="Times New Roman"/>
              </a:rPr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39062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FB36E-4D35-49F8-8A17-A9B4F64B6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10463167" cy="1303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F3BEA-C306-46BA-906D-3587531AF532}"/>
              </a:ext>
            </a:extLst>
          </p:cNvPr>
          <p:cNvSpPr/>
          <p:nvPr/>
        </p:nvSpPr>
        <p:spPr>
          <a:xfrm>
            <a:off x="1447800" y="228600"/>
            <a:ext cx="7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40F97-149C-4EA1-9277-D9E73544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38400"/>
            <a:ext cx="115254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>
            <a:extLst>
              <a:ext uri="{FF2B5EF4-FFF2-40B4-BE49-F238E27FC236}">
                <a16:creationId xmlns:a16="http://schemas.microsoft.com/office/drawing/2014/main" id="{C9A1265C-843E-4764-9B98-8C21FC45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u="sng" dirty="0">
                <a:solidFill>
                  <a:srgbClr val="CC9A1A"/>
                </a:solidFill>
                <a:latin typeface="Arial"/>
                <a:ea typeface="+mj-ea"/>
                <a:cs typeface="Arial"/>
              </a:rPr>
              <a:t>Kernel Functions</a:t>
            </a: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45EBC14D-D1AA-4E30-853E-06859B84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The linear classifier relies on dot product between vectors 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</a:rPr>
              <a:t>,x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)=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j</a:t>
            </a:r>
            <a:endParaRPr lang="en-US" altLang="zh-CN" sz="2800" baseline="-250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If every data point is mapped into high-dimensional space via some transformation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the dot product becomes:</a:t>
            </a:r>
          </a:p>
          <a:p>
            <a:pPr algn="ctr"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</a:rPr>
              <a:t>,x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)=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</a:rPr>
              <a:t>(x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T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latin typeface="Times New Roman" panose="02020603050405020304" pitchFamily="18" charset="0"/>
              </a:rPr>
              <a:t>kernel function</a:t>
            </a:r>
            <a:r>
              <a:rPr lang="en-US" altLang="zh-CN" sz="2800" dirty="0">
                <a:latin typeface="Times New Roman" panose="02020603050405020304" pitchFamily="18" charset="0"/>
              </a:rPr>
              <a:t> is some function that corresponds to an inner product in some expanded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68719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>
            <a:extLst>
              <a:ext uri="{FF2B5EF4-FFF2-40B4-BE49-F238E27FC236}">
                <a16:creationId xmlns:a16="http://schemas.microsoft.com/office/drawing/2014/main" id="{C9A1265C-843E-4764-9B98-8C21FC45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u="sng" dirty="0">
                <a:solidFill>
                  <a:srgbClr val="CC9A1A"/>
                </a:solidFill>
                <a:latin typeface="Arial"/>
                <a:ea typeface="+mj-ea"/>
                <a:cs typeface="Arial"/>
              </a:rPr>
              <a:t>Examples of Kernel Functions</a:t>
            </a: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45EBC14D-D1AA-4E30-853E-06859B84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Linear: </a:t>
            </a:r>
            <a:r>
              <a:rPr lang="en-US" altLang="zh-CN" sz="2800" i="1"/>
              <a:t>K</a:t>
            </a:r>
            <a:r>
              <a:rPr lang="en-US" altLang="zh-CN" sz="2800"/>
              <a:t>(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</a:t>
            </a:r>
            <a:r>
              <a:rPr lang="en-US" altLang="zh-CN" sz="2800"/>
              <a:t>,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j</a:t>
            </a:r>
            <a:r>
              <a:rPr lang="en-US" altLang="zh-CN" sz="2800"/>
              <a:t>)= 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 </a:t>
            </a:r>
            <a:r>
              <a:rPr lang="en-US" altLang="zh-CN" sz="2800" b="1" baseline="30000"/>
              <a:t>T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j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400"/>
              <a:t>Polynomial of power </a:t>
            </a:r>
            <a:r>
              <a:rPr lang="en-US" altLang="zh-CN" sz="2400" i="1"/>
              <a:t>p</a:t>
            </a:r>
            <a:r>
              <a:rPr lang="en-US" altLang="zh-CN" sz="2400"/>
              <a:t>: </a:t>
            </a:r>
            <a:r>
              <a:rPr lang="en-US" altLang="zh-CN" sz="2400" i="1"/>
              <a:t>K</a:t>
            </a:r>
            <a:r>
              <a:rPr lang="en-US" altLang="zh-CN" sz="2400"/>
              <a:t>(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,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)= (1+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 </a:t>
            </a:r>
            <a:r>
              <a:rPr lang="en-US" altLang="zh-CN" sz="2400" b="1" baseline="30000"/>
              <a:t>T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</a:t>
            </a:r>
            <a:r>
              <a:rPr lang="en-US" altLang="zh-CN" sz="2400" i="1" baseline="30000"/>
              <a:t>p</a:t>
            </a:r>
          </a:p>
          <a:p>
            <a:endParaRPr lang="en-US" altLang="zh-CN" sz="2400"/>
          </a:p>
          <a:p>
            <a:r>
              <a:rPr lang="en-US" altLang="zh-CN" sz="2400"/>
              <a:t>Gaussian (radial-basis function network):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r>
              <a:rPr lang="en-US" altLang="zh-CN" sz="2400"/>
              <a:t>Sigmoid: </a:t>
            </a:r>
            <a:r>
              <a:rPr lang="en-US" altLang="zh-CN" sz="2400" i="1"/>
              <a:t>K</a:t>
            </a:r>
            <a:r>
              <a:rPr lang="en-US" altLang="zh-CN" sz="2400"/>
              <a:t>(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</a:t>
            </a:r>
            <a:r>
              <a:rPr lang="en-US" altLang="zh-CN" sz="2400"/>
              <a:t>,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</a:t>
            </a:r>
            <a:r>
              <a:rPr lang="en-US" altLang="zh-CN" sz="2400"/>
              <a:t>)= tanh(</a:t>
            </a:r>
            <a:r>
              <a:rPr lang="el-GR" altLang="en-US" sz="2400">
                <a:cs typeface="Times New Roman" panose="02020603050405020304" pitchFamily="18" charset="0"/>
              </a:rPr>
              <a:t>β</a:t>
            </a:r>
            <a:r>
              <a:rPr lang="en-US" altLang="zh-CN" sz="2400" baseline="-25000">
                <a:cs typeface="Times New Roman" panose="02020603050405020304" pitchFamily="18" charset="0"/>
              </a:rPr>
              <a:t>0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i </a:t>
            </a:r>
            <a:r>
              <a:rPr lang="en-US" altLang="zh-CN" sz="2400" b="1" baseline="30000"/>
              <a:t>T</a:t>
            </a:r>
            <a:r>
              <a:rPr lang="en-US" altLang="zh-CN" sz="2400" b="1"/>
              <a:t>x</a:t>
            </a:r>
            <a:r>
              <a:rPr lang="en-US" altLang="zh-CN" sz="2400" b="1" baseline="-25000"/>
              <a:t>j </a:t>
            </a:r>
            <a:r>
              <a:rPr lang="en-US" altLang="zh-CN" sz="2400"/>
              <a:t>+ </a:t>
            </a:r>
            <a:r>
              <a:rPr lang="el-GR" altLang="en-US" sz="2400">
                <a:cs typeface="Times New Roman" panose="02020603050405020304" pitchFamily="18" charset="0"/>
              </a:rPr>
              <a:t>β</a:t>
            </a:r>
            <a:r>
              <a:rPr lang="en-US" altLang="zh-CN" sz="2400" baseline="-25000">
                <a:cs typeface="Times New Roman" panose="02020603050405020304" pitchFamily="18" charset="0"/>
              </a:rPr>
              <a:t>1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  <a:endParaRPr lang="en-US" altLang="zh-CN" sz="2400" i="1" baseline="30000"/>
          </a:p>
        </p:txBody>
      </p:sp>
      <p:graphicFrame>
        <p:nvGraphicFramePr>
          <p:cNvPr id="315399" name="Object 7">
            <a:extLst>
              <a:ext uri="{FF2B5EF4-FFF2-40B4-BE49-F238E27FC236}">
                <a16:creationId xmlns:a16="http://schemas.microsoft.com/office/drawing/2014/main" id="{E40EBD5C-B517-43EB-B7A6-9014939A6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3505201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82400" progId="Equation.3">
                  <p:embed/>
                </p:oleObj>
              </mc:Choice>
              <mc:Fallback>
                <p:oleObj name="Equation" r:id="rId2" imgW="1739880" imgH="482400" progId="Equation.3">
                  <p:embed/>
                  <p:pic>
                    <p:nvPicPr>
                      <p:cNvPr id="315399" name="Object 7">
                        <a:extLst>
                          <a:ext uri="{FF2B5EF4-FFF2-40B4-BE49-F238E27FC236}">
                            <a16:creationId xmlns:a16="http://schemas.microsoft.com/office/drawing/2014/main" id="{E40EBD5C-B517-43EB-B7A6-9014939A6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05201"/>
                        <a:ext cx="39481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89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>
            <a:extLst>
              <a:ext uri="{FF2B5EF4-FFF2-40B4-BE49-F238E27FC236}">
                <a16:creationId xmlns:a16="http://schemas.microsoft.com/office/drawing/2014/main" id="{C9A1265C-843E-4764-9B98-8C21FC45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u="sng" dirty="0">
                <a:solidFill>
                  <a:srgbClr val="CC9A1A"/>
                </a:solidFill>
                <a:latin typeface="Arial"/>
                <a:ea typeface="+mj-ea"/>
                <a:cs typeface="Arial"/>
              </a:rPr>
              <a:t>Kernel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619D1B-4185-4EF3-A0C2-8794B97F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6705600" cy="2819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22D022-1873-4C41-91D8-9118E073F6AC}"/>
              </a:ext>
            </a:extLst>
          </p:cNvPr>
          <p:cNvSpPr/>
          <p:nvPr/>
        </p:nvSpPr>
        <p:spPr>
          <a:xfrm>
            <a:off x="2209800" y="46482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to a feature space can produce 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computational burden due to high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solves these two issues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”Kernel trick” produces efficient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5986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>
            <a:extLst>
              <a:ext uri="{FF2B5EF4-FFF2-40B4-BE49-F238E27FC236}">
                <a16:creationId xmlns:a16="http://schemas.microsoft.com/office/drawing/2014/main" id="{C9A1265C-843E-4764-9B98-8C21FC45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u="sng" dirty="0">
                <a:solidFill>
                  <a:srgbClr val="CC9A1A"/>
                </a:solidFill>
                <a:latin typeface="Arial"/>
                <a:ea typeface="+mj-ea"/>
                <a:cs typeface="Arial"/>
              </a:rPr>
              <a:t>Kernel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50717-E900-4AB0-ABE3-7F934023B832}"/>
              </a:ext>
            </a:extLst>
          </p:cNvPr>
          <p:cNvSpPr/>
          <p:nvPr/>
        </p:nvSpPr>
        <p:spPr>
          <a:xfrm>
            <a:off x="2057400" y="1447800"/>
            <a:ext cx="524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Idea: work directly on x, avoid having to compute φ(x)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72666-35E0-40AE-B55C-8C5356B6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209800"/>
            <a:ext cx="88761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4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87375" y="174865"/>
            <a:ext cx="670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90" dirty="0"/>
              <a:t>SVM vs Logistic Regression</a:t>
            </a:r>
            <a:endParaRPr spc="-260" dirty="0"/>
          </a:p>
        </p:txBody>
      </p:sp>
      <p:sp>
        <p:nvSpPr>
          <p:cNvPr id="9" name="object 9"/>
          <p:cNvSpPr/>
          <p:nvPr/>
        </p:nvSpPr>
        <p:spPr>
          <a:xfrm>
            <a:off x="1597152" y="79991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742" y="838200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CB04B-A85A-4927-9849-CCDA9BD74BAB}"/>
              </a:ext>
            </a:extLst>
          </p:cNvPr>
          <p:cNvSpPr/>
          <p:nvPr/>
        </p:nvSpPr>
        <p:spPr>
          <a:xfrm>
            <a:off x="1752600" y="1981200"/>
            <a:ext cx="967740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FC84-F172-48B5-A5B8-705BCAAA5E28}"/>
              </a:ext>
            </a:extLst>
          </p:cNvPr>
          <p:cNvSpPr txBox="1"/>
          <p:nvPr/>
        </p:nvSpPr>
        <p:spPr>
          <a:xfrm>
            <a:off x="1447800" y="10668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Which one to use?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 always, depends on the problem.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1ED75D-E71C-4CD1-A602-B2A53E73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78574"/>
            <a:ext cx="834462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1ED3-5924-4FEB-B972-A6780776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492443"/>
          </a:xfrm>
        </p:spPr>
        <p:txBody>
          <a:bodyPr/>
          <a:lstStyle/>
          <a:p>
            <a:r>
              <a:rPr lang="en-US" spc="-90" dirty="0"/>
              <a:t>Feature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185E-576A-47F9-BF22-8AE55ADF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17235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four main types of feature selection methods:</a:t>
            </a:r>
          </a:p>
          <a:p>
            <a:pPr lvl="1"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A. Filter methods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B. Wrapper methods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C. Embedded methods such as Lasso Regularization </a:t>
            </a:r>
          </a:p>
          <a:p>
            <a:pPr lvl="1"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D. Hybrid methods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707550-F9A9-4A3F-952E-8DDBF0C13169}"/>
              </a:ext>
            </a:extLst>
          </p:cNvPr>
          <p:cNvSpPr txBox="1">
            <a:spLocks/>
          </p:cNvSpPr>
          <p:nvPr/>
        </p:nvSpPr>
        <p:spPr>
          <a:xfrm>
            <a:off x="1556576" y="3561474"/>
            <a:ext cx="97282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Filter Methods: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C95BF-80DF-4732-8414-4C9B80D3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18923"/>
            <a:ext cx="8877300" cy="8763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B636B9-9BC4-4649-992B-502016F1FDC5}"/>
              </a:ext>
            </a:extLst>
          </p:cNvPr>
          <p:cNvSpPr txBox="1">
            <a:spLocks/>
          </p:cNvSpPr>
          <p:nvPr/>
        </p:nvSpPr>
        <p:spPr>
          <a:xfrm>
            <a:off x="1520440" y="5181600"/>
            <a:ext cx="9728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Filter Methods Examples:</a:t>
            </a:r>
          </a:p>
          <a:p>
            <a:r>
              <a:rPr lang="en-US" kern="0" dirty="0"/>
              <a:t>     Chi-squared test, information gain, and correlation coefficient scores.</a:t>
            </a:r>
          </a:p>
        </p:txBody>
      </p:sp>
    </p:spTree>
    <p:extLst>
      <p:ext uri="{BB962C8B-B14F-4D97-AF65-F5344CB8AC3E}">
        <p14:creationId xmlns:p14="http://schemas.microsoft.com/office/powerpoint/2010/main" val="42903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CustomShape 2"/>
          <p:cNvSpPr/>
          <p:nvPr/>
        </p:nvSpPr>
        <p:spPr>
          <a:xfrm>
            <a:off x="150840" y="0"/>
            <a:ext cx="1116360" cy="527580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3"/>
          <p:cNvSpPr/>
          <p:nvPr/>
        </p:nvSpPr>
        <p:spPr>
          <a:xfrm>
            <a:off x="150840" y="5238720"/>
            <a:ext cx="1227600" cy="161820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CustomShape 4"/>
          <p:cNvSpPr/>
          <p:nvPr/>
        </p:nvSpPr>
        <p:spPr>
          <a:xfrm>
            <a:off x="457200" y="5291280"/>
            <a:ext cx="1494360" cy="156600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CustomShape 5"/>
          <p:cNvSpPr/>
          <p:nvPr/>
        </p:nvSpPr>
        <p:spPr>
          <a:xfrm>
            <a:off x="457200" y="5303996"/>
            <a:ext cx="2129400" cy="1570680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6"/>
          <p:cNvSpPr/>
          <p:nvPr/>
        </p:nvSpPr>
        <p:spPr>
          <a:xfrm>
            <a:off x="150840" y="5238720"/>
            <a:ext cx="1694520" cy="161820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7"/>
          <p:cNvSpPr/>
          <p:nvPr/>
        </p:nvSpPr>
        <p:spPr>
          <a:xfrm>
            <a:off x="0" y="231480"/>
            <a:ext cx="12191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en-US" sz="3200" b="1" spc="-131" dirty="0">
                <a:solidFill>
                  <a:srgbClr val="CC9A1A"/>
                </a:solidFill>
                <a:latin typeface="Arial"/>
                <a:ea typeface="DejaVu Sans"/>
              </a:rPr>
              <a:t>How to choose feature selection Method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1597320" y="1024200"/>
            <a:ext cx="9761760" cy="58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CustomShape 9"/>
          <p:cNvSpPr/>
          <p:nvPr/>
        </p:nvSpPr>
        <p:spPr>
          <a:xfrm>
            <a:off x="1626840" y="1013040"/>
            <a:ext cx="9703080" cy="36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noFill/>
          <a:ln w="28440">
            <a:solidFill>
              <a:srgbClr val="58585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B0F4F-6294-A397-4585-5B62DA23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12" y="1620000"/>
            <a:ext cx="88677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8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2200" y="252300"/>
            <a:ext cx="670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90" dirty="0"/>
              <a:t>Assignment 3</a:t>
            </a:r>
            <a:endParaRPr spc="-260" dirty="0"/>
          </a:p>
        </p:txBody>
      </p:sp>
      <p:sp>
        <p:nvSpPr>
          <p:cNvPr id="9" name="object 9"/>
          <p:cNvSpPr/>
          <p:nvPr/>
        </p:nvSpPr>
        <p:spPr>
          <a:xfrm>
            <a:off x="1597152" y="79991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742" y="838200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CB04B-A85A-4927-9849-CCDA9BD74BAB}"/>
              </a:ext>
            </a:extLst>
          </p:cNvPr>
          <p:cNvSpPr/>
          <p:nvPr/>
        </p:nvSpPr>
        <p:spPr>
          <a:xfrm>
            <a:off x="1752600" y="1981200"/>
            <a:ext cx="967740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C26AD-5A92-47F9-A454-09FCD09D4674}"/>
              </a:ext>
            </a:extLst>
          </p:cNvPr>
          <p:cNvSpPr/>
          <p:nvPr/>
        </p:nvSpPr>
        <p:spPr>
          <a:xfrm>
            <a:off x="1626742" y="781380"/>
            <a:ext cx="9296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Solve the classification problem attached with Lab 8 which consists of train folder and test folder. Each of which contain four folders for the classes of the dataset. The folder name represents the class name.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four classes are: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accordian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dollar_bill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motorbike and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Soccer_ball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1-Extract the features of the training set using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HOG.</a:t>
            </a:r>
          </a:p>
          <a:p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2-Use the extracted features (</a:t>
            </a:r>
            <a:r>
              <a:rPr lang="en-US" sz="2400" dirty="0" err="1"/>
              <a:t>fd</a:t>
            </a:r>
            <a:r>
              <a:rPr lang="en-US" sz="2400" dirty="0"/>
              <a:t>) to train </a:t>
            </a:r>
            <a:r>
              <a:rPr lang="en-US" sz="2400" b="1" dirty="0"/>
              <a:t>SVM </a:t>
            </a:r>
            <a:r>
              <a:rPr lang="en-US" sz="2400" dirty="0"/>
              <a:t>on the training dataset with an appropriate kernel function. </a:t>
            </a:r>
          </a:p>
          <a:p>
            <a:endParaRPr lang="en-US" sz="2400" dirty="0"/>
          </a:p>
          <a:p>
            <a:r>
              <a:rPr lang="en-US" sz="2400" dirty="0"/>
              <a:t>3-Test the trained model and calculate the accuracy the test dataset.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E411E7-91B5-4E01-AAD2-2431E3A5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47" y="3680687"/>
            <a:ext cx="8333961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E7A54-C61A-4580-B6CD-02B90556E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019547"/>
            <a:ext cx="409847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5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76801" y="228600"/>
            <a:ext cx="670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90" dirty="0"/>
              <a:t>Resources</a:t>
            </a:r>
            <a:endParaRPr spc="-260" dirty="0"/>
          </a:p>
        </p:txBody>
      </p:sp>
      <p:sp>
        <p:nvSpPr>
          <p:cNvPr id="9" name="object 9"/>
          <p:cNvSpPr/>
          <p:nvPr/>
        </p:nvSpPr>
        <p:spPr>
          <a:xfrm>
            <a:off x="1597152" y="79991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742" y="838200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CB04B-A85A-4927-9849-CCDA9BD74BAB}"/>
              </a:ext>
            </a:extLst>
          </p:cNvPr>
          <p:cNvSpPr/>
          <p:nvPr/>
        </p:nvSpPr>
        <p:spPr>
          <a:xfrm>
            <a:off x="1752600" y="1981200"/>
            <a:ext cx="967740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FC84-F172-48B5-A5B8-705BCAAA5E28}"/>
              </a:ext>
            </a:extLst>
          </p:cNvPr>
          <p:cNvSpPr txBox="1"/>
          <p:nvPr/>
        </p:nvSpPr>
        <p:spPr>
          <a:xfrm>
            <a:off x="1447800" y="1066800"/>
            <a:ext cx="1013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: </a:t>
            </a:r>
          </a:p>
          <a:p>
            <a:r>
              <a:rPr lang="en-US" dirty="0"/>
              <a:t>    1- </a:t>
            </a:r>
            <a:r>
              <a:rPr lang="en-US" dirty="0">
                <a:hlinkClick r:id="rId3"/>
              </a:rPr>
              <a:t>https://docs.opencv.org/2.4.13.7/doc/tutorials/ml/introduction_to_svm/introduction_to_svm.html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2- </a:t>
            </a:r>
            <a:r>
              <a:rPr lang="en-US" dirty="0">
                <a:hlinkClick r:id="rId4"/>
              </a:rPr>
              <a:t>http://mlwiki.org/index.php/Support_Vector_Machines#Support_Vector_Machines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 Documentation:</a:t>
            </a:r>
          </a:p>
          <a:p>
            <a:r>
              <a:rPr lang="en-US" dirty="0"/>
              <a:t>     </a:t>
            </a:r>
            <a:r>
              <a:rPr lang="en-US" dirty="0">
                <a:hlinkClick r:id="rId5"/>
              </a:rPr>
              <a:t>https://scikit-learn.org/stable/modules/generated/sklearn.svm.SVC.html#sklearn.svm.SVC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pc="-140" dirty="0"/>
              <a:t>Agenda</a:t>
            </a:r>
            <a:endParaRPr spc="-260" dirty="0"/>
          </a:p>
        </p:txBody>
      </p:sp>
      <p:sp>
        <p:nvSpPr>
          <p:cNvPr id="9" name="object 9"/>
          <p:cNvSpPr/>
          <p:nvPr/>
        </p:nvSpPr>
        <p:spPr>
          <a:xfrm>
            <a:off x="1597152" y="1024127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987AE8E-BD64-423C-8F21-3E0F78D4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27699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Non-Linear SVM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Bias vs Variance with SVM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SVM vs Logistic Regression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Kernel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85" name="Group 1053">
            <a:extLst>
              <a:ext uri="{FF2B5EF4-FFF2-40B4-BE49-F238E27FC236}">
                <a16:creationId xmlns:a16="http://schemas.microsoft.com/office/drawing/2014/main" id="{576E1DB9-2615-4654-88B2-291E3B551A16}"/>
              </a:ext>
            </a:extLst>
          </p:cNvPr>
          <p:cNvGrpSpPr>
            <a:grpSpLocks/>
          </p:cNvGrpSpPr>
          <p:nvPr/>
        </p:nvGrpSpPr>
        <p:grpSpPr bwMode="auto">
          <a:xfrm>
            <a:off x="2146706" y="1143001"/>
            <a:ext cx="5090066" cy="3462203"/>
            <a:chOff x="240" y="384"/>
            <a:chExt cx="5391" cy="3441"/>
          </a:xfrm>
        </p:grpSpPr>
        <p:sp>
          <p:nvSpPr>
            <p:cNvPr id="45059" name="Oval 1027">
              <a:extLst>
                <a:ext uri="{FF2B5EF4-FFF2-40B4-BE49-F238E27FC236}">
                  <a16:creationId xmlns:a16="http://schemas.microsoft.com/office/drawing/2014/main" id="{63AD4C0F-96D0-4018-97F8-671FBA19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0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0" name="Oval 1028">
              <a:extLst>
                <a:ext uri="{FF2B5EF4-FFF2-40B4-BE49-F238E27FC236}">
                  <a16:creationId xmlns:a16="http://schemas.microsoft.com/office/drawing/2014/main" id="{237CB005-E5B5-4881-981E-E928EABA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08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Oval 1029">
              <a:extLst>
                <a:ext uri="{FF2B5EF4-FFF2-40B4-BE49-F238E27FC236}">
                  <a16:creationId xmlns:a16="http://schemas.microsoft.com/office/drawing/2014/main" id="{74E65F6B-7514-4EAE-99C8-F1BD593E7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32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Oval 1030">
              <a:extLst>
                <a:ext uri="{FF2B5EF4-FFF2-40B4-BE49-F238E27FC236}">
                  <a16:creationId xmlns:a16="http://schemas.microsoft.com/office/drawing/2014/main" id="{BB037550-2AE0-4302-8C82-FE905EEF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00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Oval 1031">
              <a:extLst>
                <a:ext uri="{FF2B5EF4-FFF2-40B4-BE49-F238E27FC236}">
                  <a16:creationId xmlns:a16="http://schemas.microsoft.com/office/drawing/2014/main" id="{2658060C-876B-43D1-8636-63A6E7E6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Oval 1032">
              <a:extLst>
                <a:ext uri="{FF2B5EF4-FFF2-40B4-BE49-F238E27FC236}">
                  <a16:creationId xmlns:a16="http://schemas.microsoft.com/office/drawing/2014/main" id="{249D9AF8-9F69-4F24-8EBA-B39FFC15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Oval 1033">
              <a:extLst>
                <a:ext uri="{FF2B5EF4-FFF2-40B4-BE49-F238E27FC236}">
                  <a16:creationId xmlns:a16="http://schemas.microsoft.com/office/drawing/2014/main" id="{B1B7440A-1D9E-4042-848B-998EE325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Oval 1034">
              <a:extLst>
                <a:ext uri="{FF2B5EF4-FFF2-40B4-BE49-F238E27FC236}">
                  <a16:creationId xmlns:a16="http://schemas.microsoft.com/office/drawing/2014/main" id="{FD5CBDCF-42C2-4287-8F8E-8B4B8139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Oval 1035">
              <a:extLst>
                <a:ext uri="{FF2B5EF4-FFF2-40B4-BE49-F238E27FC236}">
                  <a16:creationId xmlns:a16="http://schemas.microsoft.com/office/drawing/2014/main" id="{88249F4A-80B2-4800-8667-ADCB10E2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Oval 1036">
              <a:extLst>
                <a:ext uri="{FF2B5EF4-FFF2-40B4-BE49-F238E27FC236}">
                  <a16:creationId xmlns:a16="http://schemas.microsoft.com/office/drawing/2014/main" id="{BE0B747E-4BEA-49DA-9656-557B4EAA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4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Oval 1037">
              <a:extLst>
                <a:ext uri="{FF2B5EF4-FFF2-40B4-BE49-F238E27FC236}">
                  <a16:creationId xmlns:a16="http://schemas.microsoft.com/office/drawing/2014/main" id="{5FC86A4A-6731-471D-B577-D351B4FBA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1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Oval 1038">
              <a:extLst>
                <a:ext uri="{FF2B5EF4-FFF2-40B4-BE49-F238E27FC236}">
                  <a16:creationId xmlns:a16="http://schemas.microsoft.com/office/drawing/2014/main" id="{F99961BD-47E9-40E0-BB06-9A8101F5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Oval 1039">
              <a:extLst>
                <a:ext uri="{FF2B5EF4-FFF2-40B4-BE49-F238E27FC236}">
                  <a16:creationId xmlns:a16="http://schemas.microsoft.com/office/drawing/2014/main" id="{8D4EDF60-2F8F-4328-8307-C41055E1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Oval 1040">
              <a:extLst>
                <a:ext uri="{FF2B5EF4-FFF2-40B4-BE49-F238E27FC236}">
                  <a16:creationId xmlns:a16="http://schemas.microsoft.com/office/drawing/2014/main" id="{287A11E7-6E02-488C-98D7-02B4F356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Oval 1041">
              <a:extLst>
                <a:ext uri="{FF2B5EF4-FFF2-40B4-BE49-F238E27FC236}">
                  <a16:creationId xmlns:a16="http://schemas.microsoft.com/office/drawing/2014/main" id="{DB5708CE-F5EB-4E3A-8A34-7F08814A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Oval 1042">
              <a:extLst>
                <a:ext uri="{FF2B5EF4-FFF2-40B4-BE49-F238E27FC236}">
                  <a16:creationId xmlns:a16="http://schemas.microsoft.com/office/drawing/2014/main" id="{A753D7CD-D5DD-4957-8B2E-5172286E8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2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1043">
              <a:extLst>
                <a:ext uri="{FF2B5EF4-FFF2-40B4-BE49-F238E27FC236}">
                  <a16:creationId xmlns:a16="http://schemas.microsoft.com/office/drawing/2014/main" id="{0E8A357D-8FDD-494F-8F76-383521ED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Oval 1044">
              <a:extLst>
                <a:ext uri="{FF2B5EF4-FFF2-40B4-BE49-F238E27FC236}">
                  <a16:creationId xmlns:a16="http://schemas.microsoft.com/office/drawing/2014/main" id="{60D4ED11-9461-4CA4-AD72-4D70A4A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6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1046">
              <a:extLst>
                <a:ext uri="{FF2B5EF4-FFF2-40B4-BE49-F238E27FC236}">
                  <a16:creationId xmlns:a16="http://schemas.microsoft.com/office/drawing/2014/main" id="{254601F2-619C-4991-BED8-2310327DE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84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1047">
              <a:extLst>
                <a:ext uri="{FF2B5EF4-FFF2-40B4-BE49-F238E27FC236}">
                  <a16:creationId xmlns:a16="http://schemas.microsoft.com/office/drawing/2014/main" id="{AF368C4F-C0F3-4CFF-9162-E1B69A5E7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792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Oval 1048">
              <a:extLst>
                <a:ext uri="{FF2B5EF4-FFF2-40B4-BE49-F238E27FC236}">
                  <a16:creationId xmlns:a16="http://schemas.microsoft.com/office/drawing/2014/main" id="{FCE8F9DE-A1D8-4645-B5CD-6BB1D105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24"/>
              <a:ext cx="98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049">
              <a:extLst>
                <a:ext uri="{FF2B5EF4-FFF2-40B4-BE49-F238E27FC236}">
                  <a16:creationId xmlns:a16="http://schemas.microsoft.com/office/drawing/2014/main" id="{913D6E4A-2FB1-41EA-A1BE-41898E9B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412"/>
              <a:ext cx="98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Text Box 1050">
              <a:extLst>
                <a:ext uri="{FF2B5EF4-FFF2-40B4-BE49-F238E27FC236}">
                  <a16:creationId xmlns:a16="http://schemas.microsoft.com/office/drawing/2014/main" id="{4372A181-44A1-48AD-B191-3464F1AB3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3079"/>
              <a:ext cx="623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en-US" sz="2400"/>
                <a:t>=-1</a:t>
              </a:r>
            </a:p>
          </p:txBody>
        </p:sp>
        <p:sp>
          <p:nvSpPr>
            <p:cNvPr id="45083" name="Text Box 1051">
              <a:extLst>
                <a:ext uri="{FF2B5EF4-FFF2-40B4-BE49-F238E27FC236}">
                  <a16:creationId xmlns:a16="http://schemas.microsoft.com/office/drawing/2014/main" id="{F3B8A734-DCFF-49BE-9113-0711B4C95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3366"/>
              <a:ext cx="68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en-US" sz="2400"/>
                <a:t>=+1</a:t>
              </a:r>
            </a:p>
          </p:txBody>
        </p:sp>
      </p:grpSp>
      <p:sp>
        <p:nvSpPr>
          <p:cNvPr id="45084" name="Rectangle 1052">
            <a:extLst>
              <a:ext uri="{FF2B5EF4-FFF2-40B4-BE49-F238E27FC236}">
                <a16:creationId xmlns:a16="http://schemas.microsoft.com/office/drawing/2014/main" id="{37F7C3D4-02C9-4E44-AE9F-4881105E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707" y="2216150"/>
            <a:ext cx="25776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2400">
                <a:solidFill>
                  <a:schemeClr val="tx2"/>
                </a:solidFill>
              </a:rPr>
              <a:t>Data: &lt;</a:t>
            </a:r>
            <a:r>
              <a:rPr lang="sv-SE" altLang="en-US" sz="2400" b="1">
                <a:solidFill>
                  <a:schemeClr val="tx2"/>
                </a:solidFill>
              </a:rPr>
              <a:t>x</a:t>
            </a:r>
            <a:r>
              <a:rPr lang="sv-SE" altLang="en-US" sz="2400" baseline="-25000">
                <a:solidFill>
                  <a:schemeClr val="tx2"/>
                </a:solidFill>
              </a:rPr>
              <a:t>i</a:t>
            </a:r>
            <a:r>
              <a:rPr lang="sv-SE" altLang="en-US" sz="2400">
                <a:solidFill>
                  <a:schemeClr val="tx2"/>
                </a:solidFill>
              </a:rPr>
              <a:t>,y</a:t>
            </a:r>
            <a:r>
              <a:rPr lang="sv-SE" altLang="en-US" sz="2400" baseline="-25000">
                <a:solidFill>
                  <a:schemeClr val="tx2"/>
                </a:solidFill>
              </a:rPr>
              <a:t>i</a:t>
            </a:r>
            <a:r>
              <a:rPr lang="sv-SE" altLang="en-US" sz="2400">
                <a:solidFill>
                  <a:schemeClr val="tx2"/>
                </a:solidFill>
              </a:rPr>
              <a:t>&gt;, i=1,..,l</a:t>
            </a:r>
          </a:p>
          <a:p>
            <a:r>
              <a:rPr lang="sv-SE" altLang="en-US" sz="2400" b="1">
                <a:solidFill>
                  <a:schemeClr val="tx2"/>
                </a:solidFill>
              </a:rPr>
              <a:t>x</a:t>
            </a:r>
            <a:r>
              <a:rPr lang="sv-SE" altLang="en-US" sz="2400" baseline="-25000">
                <a:solidFill>
                  <a:schemeClr val="tx2"/>
                </a:solidFill>
              </a:rPr>
              <a:t>i</a:t>
            </a:r>
            <a:r>
              <a:rPr lang="sv-SE" altLang="en-US" sz="2400">
                <a:solidFill>
                  <a:schemeClr val="tx2"/>
                </a:solidFill>
                <a:sym typeface="Symbol" panose="05050102010706020507" pitchFamily="18" charset="2"/>
              </a:rPr>
              <a:t>  R</a:t>
            </a:r>
            <a:r>
              <a:rPr lang="sv-SE" altLang="en-US" sz="2400" baseline="30000">
                <a:solidFill>
                  <a:schemeClr val="tx2"/>
                </a:solidFill>
                <a:sym typeface="Symbol" panose="05050102010706020507" pitchFamily="18" charset="2"/>
              </a:rPr>
              <a:t>d</a:t>
            </a:r>
          </a:p>
          <a:p>
            <a:r>
              <a:rPr lang="sv-SE" altLang="en-US" sz="2400">
                <a:solidFill>
                  <a:schemeClr val="tx2"/>
                </a:solidFill>
              </a:rPr>
              <a:t>y</a:t>
            </a:r>
            <a:r>
              <a:rPr lang="sv-SE" altLang="en-US" sz="2400" baseline="-25000">
                <a:solidFill>
                  <a:schemeClr val="tx2"/>
                </a:solidFill>
              </a:rPr>
              <a:t>i</a:t>
            </a:r>
            <a:r>
              <a:rPr lang="sv-SE" altLang="en-US" sz="2400">
                <a:solidFill>
                  <a:schemeClr val="tx2"/>
                </a:solidFill>
                <a:sym typeface="Symbol" panose="05050102010706020507" pitchFamily="18" charset="2"/>
              </a:rPr>
              <a:t>  </a:t>
            </a:r>
            <a:r>
              <a:rPr lang="sv-SE" altLang="en-US" sz="2400">
                <a:solidFill>
                  <a:schemeClr val="tx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{-1,+1}</a:t>
            </a:r>
            <a:endParaRPr lang="sv-SE" altLang="en-US" sz="2400">
              <a:solidFill>
                <a:schemeClr val="tx2"/>
              </a:solidFill>
            </a:endParaRPr>
          </a:p>
          <a:p>
            <a:endParaRPr lang="sv-SE" altLang="en-US" sz="2400">
              <a:solidFill>
                <a:schemeClr val="tx2"/>
              </a:solidFill>
            </a:endParaRPr>
          </a:p>
        </p:txBody>
      </p:sp>
      <p:sp>
        <p:nvSpPr>
          <p:cNvPr id="45086" name="Text Box 1054">
            <a:extLst>
              <a:ext uri="{FF2B5EF4-FFF2-40B4-BE49-F238E27FC236}">
                <a16:creationId xmlns:a16="http://schemas.microsoft.com/office/drawing/2014/main" id="{8FDF8D46-3C48-4844-9026-237A558D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881" y="4805364"/>
            <a:ext cx="77757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All hyperplanes in R</a:t>
            </a:r>
            <a:r>
              <a:rPr lang="en-US" altLang="en-US" sz="2000" baseline="30000"/>
              <a:t>d</a:t>
            </a:r>
            <a:r>
              <a:rPr lang="en-US" altLang="en-US" sz="2000"/>
              <a:t> are parameterize by a vector (</a:t>
            </a:r>
            <a:r>
              <a:rPr lang="en-US" altLang="en-US" sz="2000" b="1"/>
              <a:t>w</a:t>
            </a:r>
            <a:r>
              <a:rPr lang="en-US" altLang="en-US" sz="2000"/>
              <a:t>) and a constant b. </a:t>
            </a:r>
          </a:p>
          <a:p>
            <a:r>
              <a:rPr lang="en-US" altLang="en-US" sz="2000"/>
              <a:t>Can be expressed as </a:t>
            </a:r>
            <a:r>
              <a:rPr lang="en-US" altLang="en-US" sz="2000" b="1"/>
              <a:t>w</a:t>
            </a:r>
            <a:r>
              <a:rPr lang="en-US" altLang="en-US" sz="2000" b="1">
                <a:cs typeface="Arial" panose="020B0604020202020204" pitchFamily="34" charset="0"/>
              </a:rPr>
              <a:t>•x</a:t>
            </a:r>
            <a:r>
              <a:rPr lang="en-US" altLang="en-US" sz="2000">
                <a:cs typeface="Arial" panose="020B0604020202020204" pitchFamily="34" charset="0"/>
              </a:rPr>
              <a:t>+b=0 (remember the equation for a hyperplane </a:t>
            </a:r>
          </a:p>
          <a:p>
            <a:r>
              <a:rPr lang="en-US" altLang="en-US" sz="2000">
                <a:cs typeface="Arial" panose="020B0604020202020204" pitchFamily="34" charset="0"/>
              </a:rPr>
              <a:t>from algebra!)</a:t>
            </a:r>
            <a:endParaRPr lang="en-US" altLang="en-US" sz="2000"/>
          </a:p>
        </p:txBody>
      </p:sp>
      <p:sp>
        <p:nvSpPr>
          <p:cNvPr id="45087" name="Text Box 1055">
            <a:extLst>
              <a:ext uri="{FF2B5EF4-FFF2-40B4-BE49-F238E27FC236}">
                <a16:creationId xmlns:a16="http://schemas.microsoft.com/office/drawing/2014/main" id="{6F2C81C2-F88E-42B3-AE3F-398A1AF7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907" y="5872163"/>
            <a:ext cx="6409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Our aim is to find such a hyperplane  </a:t>
            </a:r>
            <a:r>
              <a:rPr lang="en-US" altLang="en-US" sz="2000" u="sng"/>
              <a:t>f(x)=sign(</a:t>
            </a:r>
            <a:r>
              <a:rPr lang="en-US" altLang="en-US" sz="2000" b="1" u="sng"/>
              <a:t>w</a:t>
            </a:r>
            <a:r>
              <a:rPr lang="en-US" altLang="en-US" sz="2000" b="1" u="sng">
                <a:cs typeface="Arial" panose="020B0604020202020204" pitchFamily="34" charset="0"/>
              </a:rPr>
              <a:t>•x</a:t>
            </a:r>
            <a:r>
              <a:rPr lang="en-US" altLang="en-US" sz="2000" u="sng">
                <a:cs typeface="Arial" panose="020B0604020202020204" pitchFamily="34" charset="0"/>
              </a:rPr>
              <a:t>+b),</a:t>
            </a:r>
            <a:r>
              <a:rPr lang="en-US" altLang="en-US" sz="2000"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2000">
                <a:cs typeface="Arial" panose="020B0604020202020204" pitchFamily="34" charset="0"/>
              </a:rPr>
              <a:t>correctly classify our data.</a:t>
            </a:r>
          </a:p>
        </p:txBody>
      </p:sp>
      <p:sp>
        <p:nvSpPr>
          <p:cNvPr id="45088" name="Rectangle 1056">
            <a:extLst>
              <a:ext uri="{FF2B5EF4-FFF2-40B4-BE49-F238E27FC236}">
                <a16:creationId xmlns:a16="http://schemas.microsoft.com/office/drawing/2014/main" id="{9C26A20D-3BE0-4E7C-B602-6F247C63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07" y="3967163"/>
            <a:ext cx="530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2000"/>
              <a:t>f(x)</a:t>
            </a:r>
          </a:p>
        </p:txBody>
      </p:sp>
      <p:sp>
        <p:nvSpPr>
          <p:cNvPr id="45089" name="Line 1057">
            <a:extLst>
              <a:ext uri="{FF2B5EF4-FFF2-40B4-BE49-F238E27FC236}">
                <a16:creationId xmlns:a16="http://schemas.microsoft.com/office/drawing/2014/main" id="{D41B2BD4-8B0A-4872-B00E-DA5F796A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306" y="1371600"/>
            <a:ext cx="38862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1058">
            <a:extLst>
              <a:ext uri="{FF2B5EF4-FFF2-40B4-BE49-F238E27FC236}">
                <a16:creationId xmlns:a16="http://schemas.microsoft.com/office/drawing/2014/main" id="{7A0EA0B3-3EAF-4033-A33E-C2862058B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506" y="2362200"/>
            <a:ext cx="3352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1059">
            <a:extLst>
              <a:ext uri="{FF2B5EF4-FFF2-40B4-BE49-F238E27FC236}">
                <a16:creationId xmlns:a16="http://schemas.microsoft.com/office/drawing/2014/main" id="{7A3BCE65-A5D0-415F-933F-8D70CF8870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89706" y="914400"/>
            <a:ext cx="1905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Rectangle 1061">
            <a:extLst>
              <a:ext uri="{FF2B5EF4-FFF2-40B4-BE49-F238E27FC236}">
                <a16:creationId xmlns:a16="http://schemas.microsoft.com/office/drawing/2014/main" id="{429048C1-DE27-4CF4-8F30-5AD1BF72F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8549" y="231394"/>
            <a:ext cx="3410712" cy="492443"/>
          </a:xfrm>
        </p:spPr>
        <p:txBody>
          <a:bodyPr/>
          <a:lstStyle/>
          <a:p>
            <a:r>
              <a:rPr lang="en-US" altLang="en-US" u="sng" dirty="0"/>
              <a:t>Linear SVM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>
            <a:extLst>
              <a:ext uri="{FF2B5EF4-FFF2-40B4-BE49-F238E27FC236}">
                <a16:creationId xmlns:a16="http://schemas.microsoft.com/office/drawing/2014/main" id="{F8422C6F-BE3F-46BD-8A9D-319DBA85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u="sng" dirty="0">
                <a:solidFill>
                  <a:srgbClr val="CC9A1A"/>
                </a:solidFill>
                <a:latin typeface="Arial"/>
                <a:ea typeface="+mj-ea"/>
                <a:cs typeface="Arial"/>
              </a:rPr>
              <a:t>Non-linear SVMs:  Feature spaces</a:t>
            </a:r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4B5F7494-52E6-4E03-94AB-65A0D0F1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General idea: the original input space can always be mapped to some higher-dimensional feature space where the training set is separable:</a:t>
            </a:r>
          </a:p>
        </p:txBody>
      </p:sp>
      <p:sp>
        <p:nvSpPr>
          <p:cNvPr id="312326" name="Line 6">
            <a:extLst>
              <a:ext uri="{FF2B5EF4-FFF2-40B4-BE49-F238E27FC236}">
                <a16:creationId xmlns:a16="http://schemas.microsoft.com/office/drawing/2014/main" id="{4E23C34C-AC84-409C-9170-90D1D2305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Line 7">
            <a:extLst>
              <a:ext uri="{FF2B5EF4-FFF2-40B4-BE49-F238E27FC236}">
                <a16:creationId xmlns:a16="http://schemas.microsoft.com/office/drawing/2014/main" id="{DBBBD872-1427-4DB0-8A74-1E77C9C98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AutoShape 8">
            <a:extLst>
              <a:ext uri="{FF2B5EF4-FFF2-40B4-BE49-F238E27FC236}">
                <a16:creationId xmlns:a16="http://schemas.microsoft.com/office/drawing/2014/main" id="{BD4A44E3-5F31-4B28-9708-931D6EB3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AutoShape 9">
            <a:extLst>
              <a:ext uri="{FF2B5EF4-FFF2-40B4-BE49-F238E27FC236}">
                <a16:creationId xmlns:a16="http://schemas.microsoft.com/office/drawing/2014/main" id="{14E11758-2A17-447C-A205-0B51DD45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AutoShape 10">
            <a:extLst>
              <a:ext uri="{FF2B5EF4-FFF2-40B4-BE49-F238E27FC236}">
                <a16:creationId xmlns:a16="http://schemas.microsoft.com/office/drawing/2014/main" id="{6F4D6D9A-2AC1-4A39-AB37-4B9420B2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AutoShape 11">
            <a:extLst>
              <a:ext uri="{FF2B5EF4-FFF2-40B4-BE49-F238E27FC236}">
                <a16:creationId xmlns:a16="http://schemas.microsoft.com/office/drawing/2014/main" id="{8ECA66B3-786D-4A54-AE86-E1F78C8F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AutoShape 12">
            <a:extLst>
              <a:ext uri="{FF2B5EF4-FFF2-40B4-BE49-F238E27FC236}">
                <a16:creationId xmlns:a16="http://schemas.microsoft.com/office/drawing/2014/main" id="{8070E997-1223-46C4-87F6-0D642C7B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AutoShape 13">
            <a:extLst>
              <a:ext uri="{FF2B5EF4-FFF2-40B4-BE49-F238E27FC236}">
                <a16:creationId xmlns:a16="http://schemas.microsoft.com/office/drawing/2014/main" id="{25E01BD0-E14E-437C-829A-9CD37F6D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AutoShape 14">
            <a:extLst>
              <a:ext uri="{FF2B5EF4-FFF2-40B4-BE49-F238E27FC236}">
                <a16:creationId xmlns:a16="http://schemas.microsoft.com/office/drawing/2014/main" id="{5B66E0C0-67E9-42C9-9BCA-7D9CEAB3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AutoShape 15">
            <a:extLst>
              <a:ext uri="{FF2B5EF4-FFF2-40B4-BE49-F238E27FC236}">
                <a16:creationId xmlns:a16="http://schemas.microsoft.com/office/drawing/2014/main" id="{9240CCCB-8361-4753-8A57-1AEE1CC1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AutoShape 16">
            <a:extLst>
              <a:ext uri="{FF2B5EF4-FFF2-40B4-BE49-F238E27FC236}">
                <a16:creationId xmlns:a16="http://schemas.microsoft.com/office/drawing/2014/main" id="{7E39E680-79FD-4FE2-A1E6-CFA03ECD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AutoShape 17">
            <a:extLst>
              <a:ext uri="{FF2B5EF4-FFF2-40B4-BE49-F238E27FC236}">
                <a16:creationId xmlns:a16="http://schemas.microsoft.com/office/drawing/2014/main" id="{E28C6796-2BB2-4E8C-A820-80BA1081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AutoShape 18">
            <a:extLst>
              <a:ext uri="{FF2B5EF4-FFF2-40B4-BE49-F238E27FC236}">
                <a16:creationId xmlns:a16="http://schemas.microsoft.com/office/drawing/2014/main" id="{A2E3192C-586F-4882-91C4-C1613268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AutoShape 19">
            <a:extLst>
              <a:ext uri="{FF2B5EF4-FFF2-40B4-BE49-F238E27FC236}">
                <a16:creationId xmlns:a16="http://schemas.microsoft.com/office/drawing/2014/main" id="{890021D5-ACCA-49FC-8547-A0C8125B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AutoShape 20">
            <a:extLst>
              <a:ext uri="{FF2B5EF4-FFF2-40B4-BE49-F238E27FC236}">
                <a16:creationId xmlns:a16="http://schemas.microsoft.com/office/drawing/2014/main" id="{FA5D7A5A-4293-45C1-A18A-90B07874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AutoShape 21">
            <a:extLst>
              <a:ext uri="{FF2B5EF4-FFF2-40B4-BE49-F238E27FC236}">
                <a16:creationId xmlns:a16="http://schemas.microsoft.com/office/drawing/2014/main" id="{3249BC97-2B8A-48EF-A188-992B6CFB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AutoShape 22">
            <a:extLst>
              <a:ext uri="{FF2B5EF4-FFF2-40B4-BE49-F238E27FC236}">
                <a16:creationId xmlns:a16="http://schemas.microsoft.com/office/drawing/2014/main" id="{F1A0DECF-8F40-4D4E-81C7-14B6485D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3" name="AutoShape 23">
            <a:extLst>
              <a:ext uri="{FF2B5EF4-FFF2-40B4-BE49-F238E27FC236}">
                <a16:creationId xmlns:a16="http://schemas.microsoft.com/office/drawing/2014/main" id="{599719A3-58B1-4F6A-9588-8C21C955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4" name="AutoShape 24">
            <a:extLst>
              <a:ext uri="{FF2B5EF4-FFF2-40B4-BE49-F238E27FC236}">
                <a16:creationId xmlns:a16="http://schemas.microsoft.com/office/drawing/2014/main" id="{172CA357-E33B-44CF-8890-B244D177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5" name="AutoShape 25">
            <a:extLst>
              <a:ext uri="{FF2B5EF4-FFF2-40B4-BE49-F238E27FC236}">
                <a16:creationId xmlns:a16="http://schemas.microsoft.com/office/drawing/2014/main" id="{2EC786F2-4890-44BF-81E1-F0176228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AutoShape 26">
            <a:extLst>
              <a:ext uri="{FF2B5EF4-FFF2-40B4-BE49-F238E27FC236}">
                <a16:creationId xmlns:a16="http://schemas.microsoft.com/office/drawing/2014/main" id="{EA0AC629-6EBD-436B-8194-78DECFAC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Oval 27">
            <a:extLst>
              <a:ext uri="{FF2B5EF4-FFF2-40B4-BE49-F238E27FC236}">
                <a16:creationId xmlns:a16="http://schemas.microsoft.com/office/drawing/2014/main" id="{E9EA90D8-79D8-4B85-A343-3DAA9C97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8" name="AutoShape 28">
            <a:extLst>
              <a:ext uri="{FF2B5EF4-FFF2-40B4-BE49-F238E27FC236}">
                <a16:creationId xmlns:a16="http://schemas.microsoft.com/office/drawing/2014/main" id="{5EB7DD41-27CC-45A4-849F-AB84192A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9" name="AutoShape 29">
            <a:extLst>
              <a:ext uri="{FF2B5EF4-FFF2-40B4-BE49-F238E27FC236}">
                <a16:creationId xmlns:a16="http://schemas.microsoft.com/office/drawing/2014/main" id="{C12F0315-786C-4A40-8AE1-285CF7AF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0" name="Line 30">
            <a:extLst>
              <a:ext uri="{FF2B5EF4-FFF2-40B4-BE49-F238E27FC236}">
                <a16:creationId xmlns:a16="http://schemas.microsoft.com/office/drawing/2014/main" id="{D7D068A3-C382-447B-BEAC-F21BFF4370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1" name="Line 31">
            <a:extLst>
              <a:ext uri="{FF2B5EF4-FFF2-40B4-BE49-F238E27FC236}">
                <a16:creationId xmlns:a16="http://schemas.microsoft.com/office/drawing/2014/main" id="{F8B84B01-F4FE-466C-9AEA-6B878E469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2" name="AutoShape 32">
            <a:extLst>
              <a:ext uri="{FF2B5EF4-FFF2-40B4-BE49-F238E27FC236}">
                <a16:creationId xmlns:a16="http://schemas.microsoft.com/office/drawing/2014/main" id="{3C6AF943-C0A6-4282-9FA5-38119722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3" name="AutoShape 33">
            <a:extLst>
              <a:ext uri="{FF2B5EF4-FFF2-40B4-BE49-F238E27FC236}">
                <a16:creationId xmlns:a16="http://schemas.microsoft.com/office/drawing/2014/main" id="{439BDEBB-6F17-47C0-81C6-2EB77E87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4" name="AutoShape 34">
            <a:extLst>
              <a:ext uri="{FF2B5EF4-FFF2-40B4-BE49-F238E27FC236}">
                <a16:creationId xmlns:a16="http://schemas.microsoft.com/office/drawing/2014/main" id="{270C5924-5F04-4E16-84AC-D3F70F37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5" name="AutoShape 35">
            <a:extLst>
              <a:ext uri="{FF2B5EF4-FFF2-40B4-BE49-F238E27FC236}">
                <a16:creationId xmlns:a16="http://schemas.microsoft.com/office/drawing/2014/main" id="{7EF989A1-A850-4A3D-BD86-1CF2DFBC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6" name="AutoShape 36">
            <a:extLst>
              <a:ext uri="{FF2B5EF4-FFF2-40B4-BE49-F238E27FC236}">
                <a16:creationId xmlns:a16="http://schemas.microsoft.com/office/drawing/2014/main" id="{617C57AC-3AA7-483A-89F0-499BF8BF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7" name="AutoShape 37">
            <a:extLst>
              <a:ext uri="{FF2B5EF4-FFF2-40B4-BE49-F238E27FC236}">
                <a16:creationId xmlns:a16="http://schemas.microsoft.com/office/drawing/2014/main" id="{74362AC1-5917-4FFC-A77A-73B8657D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8" name="AutoShape 38">
            <a:extLst>
              <a:ext uri="{FF2B5EF4-FFF2-40B4-BE49-F238E27FC236}">
                <a16:creationId xmlns:a16="http://schemas.microsoft.com/office/drawing/2014/main" id="{F167EF29-1FE4-4B6C-8F8A-497327DC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9" name="AutoShape 39">
            <a:extLst>
              <a:ext uri="{FF2B5EF4-FFF2-40B4-BE49-F238E27FC236}">
                <a16:creationId xmlns:a16="http://schemas.microsoft.com/office/drawing/2014/main" id="{F3D1089A-4F5E-4C98-B2F4-0FE5078C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0" name="AutoShape 40">
            <a:extLst>
              <a:ext uri="{FF2B5EF4-FFF2-40B4-BE49-F238E27FC236}">
                <a16:creationId xmlns:a16="http://schemas.microsoft.com/office/drawing/2014/main" id="{7AECA17B-8011-4C5F-AC71-590E2422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1" name="AutoShape 41">
            <a:extLst>
              <a:ext uri="{FF2B5EF4-FFF2-40B4-BE49-F238E27FC236}">
                <a16:creationId xmlns:a16="http://schemas.microsoft.com/office/drawing/2014/main" id="{9D505A54-0D1B-46EB-8F95-4F52B7E2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2" name="AutoShape 42">
            <a:extLst>
              <a:ext uri="{FF2B5EF4-FFF2-40B4-BE49-F238E27FC236}">
                <a16:creationId xmlns:a16="http://schemas.microsoft.com/office/drawing/2014/main" id="{4E0E4E58-8FB3-40E5-ABEE-9EBF3B26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3" name="AutoShape 43">
            <a:extLst>
              <a:ext uri="{FF2B5EF4-FFF2-40B4-BE49-F238E27FC236}">
                <a16:creationId xmlns:a16="http://schemas.microsoft.com/office/drawing/2014/main" id="{A3C5EE3A-3733-494D-AC0C-FE73D646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4" name="AutoShape 44">
            <a:extLst>
              <a:ext uri="{FF2B5EF4-FFF2-40B4-BE49-F238E27FC236}">
                <a16:creationId xmlns:a16="http://schemas.microsoft.com/office/drawing/2014/main" id="{58BD2F56-5A67-4A8D-B37B-2914ADBB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5" name="AutoShape 45">
            <a:extLst>
              <a:ext uri="{FF2B5EF4-FFF2-40B4-BE49-F238E27FC236}">
                <a16:creationId xmlns:a16="http://schemas.microsoft.com/office/drawing/2014/main" id="{54CD31A2-A87E-4FEB-B735-70C426D3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6" name="AutoShape 46">
            <a:extLst>
              <a:ext uri="{FF2B5EF4-FFF2-40B4-BE49-F238E27FC236}">
                <a16:creationId xmlns:a16="http://schemas.microsoft.com/office/drawing/2014/main" id="{D975C3D5-A733-4985-8CF8-4D493D62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7" name="AutoShape 47">
            <a:extLst>
              <a:ext uri="{FF2B5EF4-FFF2-40B4-BE49-F238E27FC236}">
                <a16:creationId xmlns:a16="http://schemas.microsoft.com/office/drawing/2014/main" id="{B2DFA280-DE1E-4DF1-996F-4C7C4C477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8" name="AutoShape 48">
            <a:extLst>
              <a:ext uri="{FF2B5EF4-FFF2-40B4-BE49-F238E27FC236}">
                <a16:creationId xmlns:a16="http://schemas.microsoft.com/office/drawing/2014/main" id="{7A49E369-874A-4159-9F00-A020F37D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9" name="AutoShape 49">
            <a:extLst>
              <a:ext uri="{FF2B5EF4-FFF2-40B4-BE49-F238E27FC236}">
                <a16:creationId xmlns:a16="http://schemas.microsoft.com/office/drawing/2014/main" id="{4452C615-465E-4C1D-A906-3DB1FAD4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0" name="AutoShape 50">
            <a:extLst>
              <a:ext uri="{FF2B5EF4-FFF2-40B4-BE49-F238E27FC236}">
                <a16:creationId xmlns:a16="http://schemas.microsoft.com/office/drawing/2014/main" id="{B639EF1C-7038-4340-8C7D-4B3F761BB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1" name="AutoShape 51">
            <a:extLst>
              <a:ext uri="{FF2B5EF4-FFF2-40B4-BE49-F238E27FC236}">
                <a16:creationId xmlns:a16="http://schemas.microsoft.com/office/drawing/2014/main" id="{B4BC9B3B-3C03-40B5-9A23-CB8D4FC9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2" name="AutoShape 52">
            <a:extLst>
              <a:ext uri="{FF2B5EF4-FFF2-40B4-BE49-F238E27FC236}">
                <a16:creationId xmlns:a16="http://schemas.microsoft.com/office/drawing/2014/main" id="{72306482-DD68-4C4D-A144-B72E18B5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3" name="Line 53">
            <a:extLst>
              <a:ext uri="{FF2B5EF4-FFF2-40B4-BE49-F238E27FC236}">
                <a16:creationId xmlns:a16="http://schemas.microsoft.com/office/drawing/2014/main" id="{0ED12312-679D-4B89-8F1D-2D3EBF9F2D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4" name="Line 54">
            <a:extLst>
              <a:ext uri="{FF2B5EF4-FFF2-40B4-BE49-F238E27FC236}">
                <a16:creationId xmlns:a16="http://schemas.microsoft.com/office/drawing/2014/main" id="{91E42A76-A6D6-4A9C-97CB-F65F17C85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5" name="Line 55">
            <a:extLst>
              <a:ext uri="{FF2B5EF4-FFF2-40B4-BE49-F238E27FC236}">
                <a16:creationId xmlns:a16="http://schemas.microsoft.com/office/drawing/2014/main" id="{964C413B-B1BB-4441-9194-6B3CAA346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6" name="Line 56">
            <a:extLst>
              <a:ext uri="{FF2B5EF4-FFF2-40B4-BE49-F238E27FC236}">
                <a16:creationId xmlns:a16="http://schemas.microsoft.com/office/drawing/2014/main" id="{C19AA8ED-D05D-44F8-A542-F39DCEA02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7" name="Line 57">
            <a:extLst>
              <a:ext uri="{FF2B5EF4-FFF2-40B4-BE49-F238E27FC236}">
                <a16:creationId xmlns:a16="http://schemas.microsoft.com/office/drawing/2014/main" id="{E24D0314-99CD-42A0-883A-9E8CA93B8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8" name="AutoShape 58">
            <a:extLst>
              <a:ext uri="{FF2B5EF4-FFF2-40B4-BE49-F238E27FC236}">
                <a16:creationId xmlns:a16="http://schemas.microsoft.com/office/drawing/2014/main" id="{3E4D8FE6-0A3C-4523-9ABA-3CBF34A1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Text Box 59">
            <a:extLst>
              <a:ext uri="{FF2B5EF4-FFF2-40B4-BE49-F238E27FC236}">
                <a16:creationId xmlns:a16="http://schemas.microsoft.com/office/drawing/2014/main" id="{02018E18-E808-44D0-9C8C-14ED2380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AFD6-65F6-4CCD-B526-DDD25421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43" y="462622"/>
            <a:ext cx="3410712" cy="492443"/>
          </a:xfrm>
        </p:spPr>
        <p:txBody>
          <a:bodyPr/>
          <a:lstStyle/>
          <a:p>
            <a:pPr algn="ctr"/>
            <a:r>
              <a:rPr lang="en-US" dirty="0"/>
              <a:t>Hinge Loss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3A1F538-12D0-408F-A59A-B5E5F4D12B7C}"/>
              </a:ext>
            </a:extLst>
          </p:cNvPr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5512D6E-D474-4219-A242-CF52B3C745AF}"/>
              </a:ext>
            </a:extLst>
          </p:cNvPr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337A6E8-F12B-4B61-8AB9-A55CE2C33CBC}"/>
              </a:ext>
            </a:extLst>
          </p:cNvPr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C66C0DC-F0E1-4DF1-98CB-3A0EEC757336}"/>
              </a:ext>
            </a:extLst>
          </p:cNvPr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78F86-AC25-46F1-9EF0-0B27D31B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81312"/>
            <a:ext cx="7487920" cy="3190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78894F-DBD0-474D-8D82-45671FBC7B3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86268" y="1295400"/>
            <a:ext cx="8133107" cy="8957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88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AFD6-65F6-4CCD-B526-DDD25421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421957"/>
            <a:ext cx="3410712" cy="492443"/>
          </a:xfrm>
        </p:spPr>
        <p:txBody>
          <a:bodyPr/>
          <a:lstStyle/>
          <a:p>
            <a:pPr algn="ctr"/>
            <a:r>
              <a:rPr lang="en-US" dirty="0"/>
              <a:t>Hinge Loss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3A1F538-12D0-408F-A59A-B5E5F4D12B7C}"/>
              </a:ext>
            </a:extLst>
          </p:cNvPr>
          <p:cNvSpPr/>
          <p:nvPr/>
        </p:nvSpPr>
        <p:spPr>
          <a:xfrm>
            <a:off x="457200" y="4445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5512D6E-D474-4219-A242-CF52B3C745AF}"/>
              </a:ext>
            </a:extLst>
          </p:cNvPr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337A6E8-F12B-4B61-8AB9-A55CE2C33CBC}"/>
              </a:ext>
            </a:extLst>
          </p:cNvPr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C66C0DC-F0E1-4DF1-98CB-3A0EEC757336}"/>
              </a:ext>
            </a:extLst>
          </p:cNvPr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F265FC-8D8B-407B-A2ED-CDFFADE7871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86268" y="1295400"/>
            <a:ext cx="8133107" cy="895711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0F7D07-A899-4269-A237-12B7535E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02181"/>
            <a:ext cx="6454699" cy="229381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19FC7DA7-A63D-4513-911E-AF9099045AD6}"/>
              </a:ext>
            </a:extLst>
          </p:cNvPr>
          <p:cNvSpPr/>
          <p:nvPr/>
        </p:nvSpPr>
        <p:spPr>
          <a:xfrm>
            <a:off x="5486400" y="2238736"/>
            <a:ext cx="381000" cy="1495064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79342" y="152400"/>
            <a:ext cx="530745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pc="-140" dirty="0"/>
              <a:t>SVM Optimization Objective General Form</a:t>
            </a:r>
            <a:endParaRPr spc="-26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EB97CA-F066-4255-86EC-63EDDB5C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13021"/>
            <a:ext cx="8001000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569B3F-C06C-4E70-8A8E-2CD536AD4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3489874"/>
            <a:ext cx="7292972" cy="100592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E5DB580-67C6-4756-8D7A-980EAFE58CD0}"/>
              </a:ext>
            </a:extLst>
          </p:cNvPr>
          <p:cNvSpPr/>
          <p:nvPr/>
        </p:nvSpPr>
        <p:spPr>
          <a:xfrm>
            <a:off x="2933700" y="37719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D10C09-91E0-4BD3-B64B-BCDA453009AA}"/>
              </a:ext>
            </a:extLst>
          </p:cNvPr>
          <p:cNvSpPr/>
          <p:nvPr/>
        </p:nvSpPr>
        <p:spPr>
          <a:xfrm>
            <a:off x="3848101" y="1379480"/>
            <a:ext cx="1295399" cy="914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E022E0-3670-478A-B359-69C7027AF498}"/>
              </a:ext>
            </a:extLst>
          </p:cNvPr>
          <p:cNvSpPr/>
          <p:nvPr/>
        </p:nvSpPr>
        <p:spPr>
          <a:xfrm>
            <a:off x="8523287" y="3581400"/>
            <a:ext cx="1154114" cy="914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2DEFA6-7E2B-427F-827E-5399EB7B2545}"/>
              </a:ext>
            </a:extLst>
          </p:cNvPr>
          <p:cNvCxnSpPr>
            <a:cxnSpLocks/>
          </p:cNvCxnSpPr>
          <p:nvPr/>
        </p:nvCxnSpPr>
        <p:spPr>
          <a:xfrm>
            <a:off x="4501912" y="2293880"/>
            <a:ext cx="4573109" cy="1280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104D39-ECEE-4D3E-BD57-D8E97698286E}"/>
              </a:ext>
            </a:extLst>
          </p:cNvPr>
          <p:cNvSpPr txBox="1"/>
          <p:nvPr/>
        </p:nvSpPr>
        <p:spPr>
          <a:xfrm>
            <a:off x="2758202" y="4777827"/>
            <a:ext cx="77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≈ 1/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A8BDF1-A190-4417-B06E-C279E0C815FF}"/>
              </a:ext>
            </a:extLst>
          </p:cNvPr>
          <p:cNvSpPr/>
          <p:nvPr/>
        </p:nvSpPr>
        <p:spPr>
          <a:xfrm>
            <a:off x="2743200" y="4681220"/>
            <a:ext cx="775493" cy="605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F3801A-F042-45CB-BE6F-93E0868E7591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3124200" y="4152900"/>
            <a:ext cx="6747" cy="5283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D1DA-BBC2-42EE-A1CF-5F6D8128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492443"/>
          </a:xfrm>
        </p:spPr>
        <p:txBody>
          <a:bodyPr/>
          <a:lstStyle/>
          <a:p>
            <a:r>
              <a:rPr lang="en-US" dirty="0"/>
              <a:t>Bias vs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2F6B-2DA9-45FF-93C9-D6FA4A19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72557"/>
            <a:ext cx="9827118" cy="382428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20FC3B12-B91C-4AC2-BE66-1D8A33A3A23B}"/>
              </a:ext>
            </a:extLst>
          </p:cNvPr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D1E9835-8F8F-46D3-963F-5589532B5094}"/>
              </a:ext>
            </a:extLst>
          </p:cNvPr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C7D706E-0CC3-4A3F-8C29-82DAD5A52E1A}"/>
              </a:ext>
            </a:extLst>
          </p:cNvPr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F0AE88-BA09-4B4E-B17C-E3D48695580F}"/>
              </a:ext>
            </a:extLst>
          </p:cNvPr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35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C1A65-B04D-48A7-B596-35E10607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565"/>
            <a:ext cx="9372600" cy="492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76D3D-10FD-4F2D-B0CA-3FDBF1243C02}"/>
              </a:ext>
            </a:extLst>
          </p:cNvPr>
          <p:cNvSpPr txBox="1"/>
          <p:nvPr/>
        </p:nvSpPr>
        <p:spPr>
          <a:xfrm>
            <a:off x="990600" y="5103674"/>
            <a:ext cx="960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3C3C3C"/>
                </a:solidFill>
                <a:effectLst/>
              </a:rPr>
              <a:t>If you set C to be a low value (say 1), the SVM classifier will choose a large margin decision boundary at the expense of larger number of misclassifications. When C is set to a high value (say 100), the classifier will choose a low margin decision boundary and try to minimize the misclassifications.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336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</TotalTime>
  <Words>673</Words>
  <Application>Microsoft Office PowerPoint</Application>
  <PresentationFormat>Widescreen</PresentationFormat>
  <Paragraphs>88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Lato</vt:lpstr>
      <vt:lpstr>Symbol</vt:lpstr>
      <vt:lpstr>Times New Roman</vt:lpstr>
      <vt:lpstr>Wingdings</vt:lpstr>
      <vt:lpstr>Office Theme</vt:lpstr>
      <vt:lpstr>Equation</vt:lpstr>
      <vt:lpstr>PowerPoint Presentation</vt:lpstr>
      <vt:lpstr>Agenda</vt:lpstr>
      <vt:lpstr>Linear SVM</vt:lpstr>
      <vt:lpstr>PowerPoint Presentation</vt:lpstr>
      <vt:lpstr>Hinge Loss</vt:lpstr>
      <vt:lpstr>Hinge Loss</vt:lpstr>
      <vt:lpstr>SVM Optimization Objective General Form</vt:lpstr>
      <vt:lpstr>Bias vs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vs Logistic Regression</vt:lpstr>
      <vt:lpstr>Feature Selection</vt:lpstr>
      <vt:lpstr>PowerPoint Presentation</vt:lpstr>
      <vt:lpstr>Assignment 3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Abdelrahman Shaker</dc:creator>
  <cp:lastModifiedBy>Yomna Kawashti</cp:lastModifiedBy>
  <cp:revision>711</cp:revision>
  <dcterms:created xsi:type="dcterms:W3CDTF">2018-09-18T14:52:54Z</dcterms:created>
  <dcterms:modified xsi:type="dcterms:W3CDTF">2024-04-19T15:07:31Z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2018-09-18T00:00:00Z</vt:filetime>
  </property>
</Properties>
</file>