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833039-B007-4514-B430-86164BB4C7E3}">
  <a:tblStyle styleId="{07833039-B007-4514-B430-86164BB4C7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18ce3f467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f18ce3f467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18ce3f46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18ce3f46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18ce3f46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18ce3f46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18ce3f46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18ce3f46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18ce3f46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18ce3f46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20000"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20000"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65" name="Google Shape;65;p15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Results</a:t>
            </a:r>
            <a:endParaRPr sz="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18100" y="1020700"/>
            <a:ext cx="9076500" cy="12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Variant Visitors: </a:t>
            </a:r>
            <a:r>
              <a:rPr b="1" lang="en" sz="200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69889</a:t>
            </a:r>
            <a:endParaRPr b="1" sz="200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Control Participants: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34678</a:t>
            </a:r>
            <a:endParaRPr sz="200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73763"/>
                </a:solidFill>
                <a:highlight>
                  <a:schemeClr val="lt1"/>
                </a:highlight>
              </a:rPr>
              <a:t>How Was The Experiment Implemented?​</a:t>
            </a:r>
            <a:endParaRPr b="1" sz="10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pic>
        <p:nvPicPr>
          <p:cNvPr id="74" name="Google Shape;74;p16" title="caaa92ec-48a6-474b-a4a9-d2f6997716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775" y="1867875"/>
            <a:ext cx="4435951" cy="30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73763"/>
                </a:solidFill>
                <a:highlight>
                  <a:schemeClr val="lt1"/>
                </a:highlight>
              </a:rPr>
              <a:t>Conversion Rates</a:t>
            </a:r>
            <a:endParaRPr b="1" sz="10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825950" y="112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{07833039-B007-4514-B430-86164BB4C7E3}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U.S.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U.K.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CA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Control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0000"/>
                          </a:solidFill>
                        </a:rPr>
                        <a:t>10.7%</a:t>
                      </a:r>
                      <a:endParaRPr b="1" sz="15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FF0000"/>
                          </a:solidFill>
                        </a:rPr>
                        <a:t>10.16%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FF0000"/>
                          </a:solidFill>
                        </a:rPr>
                        <a:t>9.4%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Treatment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FF0000"/>
                          </a:solidFill>
                        </a:rPr>
                        <a:t>15.8%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FF0000"/>
                          </a:solidFill>
                        </a:rPr>
                        <a:t>14.86%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FF0000"/>
                          </a:solidFill>
                        </a:rPr>
                        <a:t>15.4%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1" name="Google Shape;81;p17"/>
          <p:cNvSpPr txBox="1"/>
          <p:nvPr/>
        </p:nvSpPr>
        <p:spPr>
          <a:xfrm>
            <a:off x="481400" y="2817975"/>
            <a:ext cx="8207100" cy="23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Executive Summary</a:t>
            </a: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:</a:t>
            </a:r>
            <a:endParaRPr b="1" sz="2000">
              <a:solidFill>
                <a:srgbClr val="40404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1.</a:t>
            </a:r>
            <a:r>
              <a:rPr lang="en" sz="1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The data suggests that the </a:t>
            </a:r>
            <a:r>
              <a:rPr b="1" lang="en" sz="1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Treatment</a:t>
            </a:r>
            <a:r>
              <a:rPr lang="en" sz="1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is associated with higher conversion rates in all three countries.</a:t>
            </a:r>
            <a:br>
              <a:rPr lang="en" sz="1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5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2.</a:t>
            </a:r>
            <a:r>
              <a:rPr b="1" lang="en" sz="1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Country</a:t>
            </a:r>
            <a:r>
              <a:rPr lang="en" sz="1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also plays a role in the conversion rates, with the </a:t>
            </a:r>
            <a:r>
              <a:rPr b="1" lang="en" sz="1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U.S.</a:t>
            </a:r>
            <a:r>
              <a:rPr lang="en" sz="1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having the highest overall conversion rates, followed by </a:t>
            </a:r>
            <a:r>
              <a:rPr b="1" lang="en" sz="1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Canada</a:t>
            </a:r>
            <a:r>
              <a:rPr lang="en" sz="1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" sz="1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the U.K.</a:t>
            </a:r>
            <a:r>
              <a:rPr lang="en" sz="1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0404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73763"/>
                </a:solidFill>
                <a:highlight>
                  <a:schemeClr val="lt1"/>
                </a:highlight>
              </a:rPr>
              <a:t>Experiment Results</a:t>
            </a:r>
            <a:endParaRPr b="1" sz="10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118100" y="1020700"/>
            <a:ext cx="9076500" cy="25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 Conversion Rate: </a:t>
            </a:r>
            <a:r>
              <a:rPr b="1" lang="en" sz="200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15.5%</a:t>
            </a:r>
            <a:endParaRPr sz="200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 Conversion Rate:</a:t>
            </a:r>
            <a:r>
              <a:rPr b="1" lang="en" sz="200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10.5</a:t>
            </a:r>
            <a:r>
              <a:rPr lang="en" sz="200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​%</a:t>
            </a:r>
            <a:endParaRPr b="1" sz="200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Delta in Treatment vs. Control Conversion Rate:</a:t>
            </a:r>
            <a:r>
              <a:rPr b="1" lang="en" sz="200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5%</a:t>
            </a:r>
            <a:r>
              <a:rPr lang="en" sz="200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endParaRPr b="1" sz="200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p-value: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</a:t>
            </a:r>
            <a:r>
              <a:rPr lang="en" sz="200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0.0</a:t>
            </a:r>
            <a:endParaRPr b="1" sz="200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The Treatment group has a 5% higher conversion rate than the Control group. With a p-value of 0.0, the difference is statistically significant, meaning the Treatment likely has a positive impact on conversions.</a:t>
            </a:r>
            <a:endParaRPr sz="200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73763"/>
                </a:solidFill>
                <a:highlight>
                  <a:schemeClr val="lt1"/>
                </a:highlight>
              </a:rPr>
              <a:t>Country Results</a:t>
            </a:r>
            <a:endParaRPr b="1" sz="10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118100" y="1020700"/>
            <a:ext cx="9076500" cy="8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There is a </a:t>
            </a:r>
            <a:r>
              <a:rPr b="1" lang="en" sz="200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difference</a:t>
            </a:r>
            <a:r>
              <a:rPr b="1" lang="en" sz="200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but not statistically </a:t>
            </a:r>
            <a:r>
              <a:rPr b="1" lang="en" sz="200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difference</a:t>
            </a:r>
            <a:r>
              <a:rPr b="1" lang="en" sz="200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, since the p_values are .905 , .17 for each of UK and US </a:t>
            </a:r>
            <a:r>
              <a:rPr b="1" lang="en" sz="200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respectively</a:t>
            </a:r>
            <a:endParaRPr b="1" sz="200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