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33"/>
  </p:notesMasterIdLst>
  <p:handoutMasterIdLst>
    <p:handoutMasterId r:id="rId34"/>
  </p:handoutMasterIdLst>
  <p:sldIdLst>
    <p:sldId id="256" r:id="rId5"/>
    <p:sldId id="257" r:id="rId6"/>
    <p:sldId id="313" r:id="rId7"/>
    <p:sldId id="322" r:id="rId8"/>
    <p:sldId id="323" r:id="rId9"/>
    <p:sldId id="346" r:id="rId10"/>
    <p:sldId id="324" r:id="rId11"/>
    <p:sldId id="348" r:id="rId12"/>
    <p:sldId id="347" r:id="rId13"/>
    <p:sldId id="328" r:id="rId14"/>
    <p:sldId id="329" r:id="rId15"/>
    <p:sldId id="330" r:id="rId16"/>
    <p:sldId id="349" r:id="rId17"/>
    <p:sldId id="332" r:id="rId18"/>
    <p:sldId id="333" r:id="rId19"/>
    <p:sldId id="334" r:id="rId20"/>
    <p:sldId id="350" r:id="rId21"/>
    <p:sldId id="337" r:id="rId22"/>
    <p:sldId id="338" r:id="rId23"/>
    <p:sldId id="339" r:id="rId24"/>
    <p:sldId id="340" r:id="rId25"/>
    <p:sldId id="335" r:id="rId26"/>
    <p:sldId id="336" r:id="rId27"/>
    <p:sldId id="341" r:id="rId28"/>
    <p:sldId id="343" r:id="rId29"/>
    <p:sldId id="345" r:id="rId30"/>
    <p:sldId id="267" r:id="rId31"/>
    <p:sldId id="26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689" autoAdjust="0"/>
  </p:normalViewPr>
  <p:slideViewPr>
    <p:cSldViewPr snapToGrid="0">
      <p:cViewPr varScale="1">
        <p:scale>
          <a:sx n="69" d="100"/>
          <a:sy n="69" d="100"/>
        </p:scale>
        <p:origin x="1234" y="6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2024-06-11</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2024-06-11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22</a:t>
            </a:fld>
            <a:endParaRPr lang="en-US" dirty="0"/>
          </a:p>
        </p:txBody>
      </p:sp>
    </p:spTree>
    <p:extLst>
      <p:ext uri="{BB962C8B-B14F-4D97-AF65-F5344CB8AC3E}">
        <p14:creationId xmlns:p14="http://schemas.microsoft.com/office/powerpoint/2010/main" val="319581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23</a:t>
            </a:fld>
            <a:endParaRPr lang="en-US" dirty="0"/>
          </a:p>
        </p:txBody>
      </p:sp>
    </p:spTree>
    <p:extLst>
      <p:ext uri="{BB962C8B-B14F-4D97-AF65-F5344CB8AC3E}">
        <p14:creationId xmlns:p14="http://schemas.microsoft.com/office/powerpoint/2010/main" val="2932038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270D-091D-4ED2-8C85-0898DD7D9F21}" type="slidenum">
              <a:rPr lang="en-US" smtClean="0"/>
              <a:t>24</a:t>
            </a:fld>
            <a:endParaRPr lang="en-US" dirty="0"/>
          </a:p>
        </p:txBody>
      </p:sp>
    </p:spTree>
    <p:extLst>
      <p:ext uri="{BB962C8B-B14F-4D97-AF65-F5344CB8AC3E}">
        <p14:creationId xmlns:p14="http://schemas.microsoft.com/office/powerpoint/2010/main" val="3483732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270D-091D-4ED2-8C85-0898DD7D9F21}" type="slidenum">
              <a:rPr lang="en-US" smtClean="0"/>
              <a:t>25</a:t>
            </a:fld>
            <a:endParaRPr lang="en-US" dirty="0"/>
          </a:p>
        </p:txBody>
      </p:sp>
    </p:spTree>
    <p:extLst>
      <p:ext uri="{BB962C8B-B14F-4D97-AF65-F5344CB8AC3E}">
        <p14:creationId xmlns:p14="http://schemas.microsoft.com/office/powerpoint/2010/main" val="3082045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27</a:t>
            </a:fld>
            <a:endParaRPr lang="en-US" dirty="0"/>
          </a:p>
        </p:txBody>
      </p:sp>
    </p:spTree>
    <p:extLst>
      <p:ext uri="{BB962C8B-B14F-4D97-AF65-F5344CB8AC3E}">
        <p14:creationId xmlns:p14="http://schemas.microsoft.com/office/powerpoint/2010/main" val="940918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28</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210293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3562576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3541865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13</a:t>
            </a:fld>
            <a:endParaRPr lang="en-US" dirty="0"/>
          </a:p>
        </p:txBody>
      </p:sp>
    </p:spTree>
    <p:extLst>
      <p:ext uri="{BB962C8B-B14F-4D97-AF65-F5344CB8AC3E}">
        <p14:creationId xmlns:p14="http://schemas.microsoft.com/office/powerpoint/2010/main" val="1367373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17</a:t>
            </a:fld>
            <a:endParaRPr lang="en-US" dirty="0"/>
          </a:p>
        </p:txBody>
      </p:sp>
    </p:spTree>
    <p:extLst>
      <p:ext uri="{BB962C8B-B14F-4D97-AF65-F5344CB8AC3E}">
        <p14:creationId xmlns:p14="http://schemas.microsoft.com/office/powerpoint/2010/main" val="3728187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21</a:t>
            </a:fld>
            <a:endParaRPr lang="en-US" dirty="0"/>
          </a:p>
        </p:txBody>
      </p:sp>
    </p:spTree>
    <p:extLst>
      <p:ext uri="{BB962C8B-B14F-4D97-AF65-F5344CB8AC3E}">
        <p14:creationId xmlns:p14="http://schemas.microsoft.com/office/powerpoint/2010/main" val="2769277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03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2024-06-11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9" r:id="rId14"/>
    <p:sldLayoutId id="2147483713" r:id="rId15"/>
    <p:sldLayoutId id="2147483717" r:id="rId16"/>
    <p:sldLayoutId id="2147483672" r:id="rId17"/>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308504"/>
            <a:ext cx="10337902" cy="4121036"/>
          </a:xfrm>
        </p:spPr>
        <p:txBody>
          <a:bodyPr>
            <a:noAutofit/>
          </a:bodyPr>
          <a:lstStyle/>
          <a:p>
            <a:r>
              <a:rPr lang="en-US" dirty="0"/>
              <a:t>E-commerce support artificial intelligence</a:t>
            </a:r>
            <a:br>
              <a:rPr lang="en-US" dirty="0"/>
            </a:br>
            <a:endParaRPr lang="en-US" dirty="0"/>
          </a:p>
        </p:txBody>
      </p:sp>
      <p:sp>
        <p:nvSpPr>
          <p:cNvPr id="3" name="TextBox 2">
            <a:extLst>
              <a:ext uri="{FF2B5EF4-FFF2-40B4-BE49-F238E27FC236}">
                <a16:creationId xmlns:a16="http://schemas.microsoft.com/office/drawing/2014/main" id="{8E5C2A6A-9086-6017-2278-C59E08B49D34}"/>
              </a:ext>
            </a:extLst>
          </p:cNvPr>
          <p:cNvSpPr txBox="1"/>
          <p:nvPr/>
        </p:nvSpPr>
        <p:spPr>
          <a:xfrm>
            <a:off x="1452282" y="4141694"/>
            <a:ext cx="3101789" cy="1384995"/>
          </a:xfrm>
          <a:prstGeom prst="rect">
            <a:avLst/>
          </a:prstGeom>
          <a:noFill/>
        </p:spPr>
        <p:txBody>
          <a:bodyPr wrap="square" rtlCol="0">
            <a:spAutoFit/>
          </a:bodyPr>
          <a:lstStyle/>
          <a:p>
            <a:pPr algn="l"/>
            <a:r>
              <a:rPr lang="en-US" sz="2800" dirty="0"/>
              <a:t>Supervised by :</a:t>
            </a:r>
          </a:p>
          <a:p>
            <a:pPr algn="l"/>
            <a:r>
              <a:rPr lang="en-US" sz="2800" dirty="0"/>
              <a:t>DR / </a:t>
            </a:r>
            <a:r>
              <a:rPr lang="en-US" sz="2800" dirty="0" err="1"/>
              <a:t>Enas</a:t>
            </a:r>
            <a:r>
              <a:rPr lang="en-US" sz="2800" dirty="0"/>
              <a:t> Farouk</a:t>
            </a:r>
          </a:p>
          <a:p>
            <a:endParaRPr lang="en-US" sz="28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standing in front of a white sign&#10;&#10;Description automatically generated">
            <a:extLst>
              <a:ext uri="{FF2B5EF4-FFF2-40B4-BE49-F238E27FC236}">
                <a16:creationId xmlns:a16="http://schemas.microsoft.com/office/drawing/2014/main" id="{AE1A0F39-9845-9B65-7EA6-33936B5F64BC}"/>
              </a:ext>
            </a:extLst>
          </p:cNvPr>
          <p:cNvPicPr>
            <a:picLocks noChangeAspect="1"/>
          </p:cNvPicPr>
          <p:nvPr/>
        </p:nvPicPr>
        <p:blipFill>
          <a:blip r:embed="rId2"/>
          <a:stretch>
            <a:fillRect/>
          </a:stretch>
        </p:blipFill>
        <p:spPr>
          <a:xfrm>
            <a:off x="0" y="109330"/>
            <a:ext cx="12192000" cy="6510131"/>
          </a:xfrm>
          <a:prstGeom prst="rect">
            <a:avLst/>
          </a:prstGeom>
        </p:spPr>
      </p:pic>
    </p:spTree>
    <p:extLst>
      <p:ext uri="{BB962C8B-B14F-4D97-AF65-F5344CB8AC3E}">
        <p14:creationId xmlns:p14="http://schemas.microsoft.com/office/powerpoint/2010/main" val="3535086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website&#10;&#10;Description automatically generated">
            <a:extLst>
              <a:ext uri="{FF2B5EF4-FFF2-40B4-BE49-F238E27FC236}">
                <a16:creationId xmlns:a16="http://schemas.microsoft.com/office/drawing/2014/main" id="{A9B0A621-0143-6FC9-A0B2-AEFDCE707365}"/>
              </a:ext>
            </a:extLst>
          </p:cNvPr>
          <p:cNvPicPr>
            <a:picLocks noChangeAspect="1"/>
          </p:cNvPicPr>
          <p:nvPr/>
        </p:nvPicPr>
        <p:blipFill>
          <a:blip r:embed="rId2"/>
          <a:stretch>
            <a:fillRect/>
          </a:stretch>
        </p:blipFill>
        <p:spPr>
          <a:xfrm>
            <a:off x="0" y="-1"/>
            <a:ext cx="12192000" cy="6778487"/>
          </a:xfrm>
          <a:prstGeom prst="rect">
            <a:avLst/>
          </a:prstGeom>
        </p:spPr>
      </p:pic>
    </p:spTree>
    <p:extLst>
      <p:ext uri="{BB962C8B-B14F-4D97-AF65-F5344CB8AC3E}">
        <p14:creationId xmlns:p14="http://schemas.microsoft.com/office/powerpoint/2010/main" val="2151619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ACE8D4E3-5DA2-DD21-7ED0-D290189B0A04}"/>
              </a:ext>
            </a:extLst>
          </p:cNvPr>
          <p:cNvPicPr>
            <a:picLocks noChangeAspect="1"/>
          </p:cNvPicPr>
          <p:nvPr/>
        </p:nvPicPr>
        <p:blipFill>
          <a:blip r:embed="rId2"/>
          <a:stretch>
            <a:fillRect/>
          </a:stretch>
        </p:blipFill>
        <p:spPr>
          <a:xfrm>
            <a:off x="0" y="99391"/>
            <a:ext cx="12192000" cy="6599583"/>
          </a:xfrm>
          <a:prstGeom prst="rect">
            <a:avLst/>
          </a:prstGeom>
        </p:spPr>
      </p:pic>
    </p:spTree>
    <p:extLst>
      <p:ext uri="{BB962C8B-B14F-4D97-AF65-F5344CB8AC3E}">
        <p14:creationId xmlns:p14="http://schemas.microsoft.com/office/powerpoint/2010/main" val="1165719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400049"/>
            <a:ext cx="8647721" cy="747433"/>
          </a:xfrm>
        </p:spPr>
        <p:txBody>
          <a:bodyPr>
            <a:normAutofit/>
          </a:bodyPr>
          <a:lstStyle/>
          <a:p>
            <a:r>
              <a:rPr lang="en-US" sz="4000" dirty="0"/>
              <a:t>Home Page :</a:t>
            </a:r>
            <a:endParaRPr lang="en-US" dirty="0"/>
          </a:p>
        </p:txBody>
      </p:sp>
      <p:sp>
        <p:nvSpPr>
          <p:cNvPr id="6" name="TextBox 5">
            <a:extLst>
              <a:ext uri="{FF2B5EF4-FFF2-40B4-BE49-F238E27FC236}">
                <a16:creationId xmlns:a16="http://schemas.microsoft.com/office/drawing/2014/main" id="{A87943D2-EACC-7877-3AAF-7B05E6071AFD}"/>
              </a:ext>
            </a:extLst>
          </p:cNvPr>
          <p:cNvSpPr txBox="1"/>
          <p:nvPr/>
        </p:nvSpPr>
        <p:spPr>
          <a:xfrm>
            <a:off x="568163" y="1416205"/>
            <a:ext cx="10783778" cy="3970318"/>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HTML Head Section:</a:t>
            </a:r>
          </a:p>
          <a:p>
            <a:r>
              <a:rPr lang="en-US" dirty="0"/>
              <a:t>This section sets up the document with metadata, title, Google Fonts, an icon, and CSS styles.</a:t>
            </a:r>
          </a:p>
          <a:p>
            <a:endParaRPr lang="en-US" dirty="0"/>
          </a:p>
          <a:p>
            <a:pPr marL="285750" indent="-285750">
              <a:buFont typeface="Arial" panose="020B0604020202020204" pitchFamily="34" charset="0"/>
              <a:buChar char="•"/>
            </a:pPr>
            <a:r>
              <a:rPr lang="en-US" dirty="0"/>
              <a:t>Body Section and Page </a:t>
            </a:r>
            <a:r>
              <a:rPr lang="en-US" dirty="0" err="1"/>
              <a:t>Preloader</a:t>
            </a:r>
            <a:r>
              <a:rPr lang="en-US" dirty="0"/>
              <a:t>:</a:t>
            </a:r>
          </a:p>
          <a:p>
            <a:r>
              <a:rPr lang="en-US" dirty="0"/>
              <a:t>This part defines a </a:t>
            </a:r>
            <a:r>
              <a:rPr lang="en-US" dirty="0" err="1"/>
              <a:t>preloader</a:t>
            </a:r>
            <a:r>
              <a:rPr lang="en-US" dirty="0"/>
              <a:t> that is displayed while the page is loading.</a:t>
            </a:r>
          </a:p>
          <a:p>
            <a:endParaRPr lang="en-US" dirty="0"/>
          </a:p>
          <a:p>
            <a:pPr marL="285750" indent="-285750">
              <a:buFont typeface="Arial" panose="020B0604020202020204" pitchFamily="34" charset="0"/>
              <a:buChar char="•"/>
            </a:pPr>
            <a:r>
              <a:rPr lang="en-US" dirty="0"/>
              <a:t>Header Section:</a:t>
            </a:r>
          </a:p>
          <a:p>
            <a:r>
              <a:rPr lang="en-US" dirty="0"/>
              <a:t>This part defines the top bar of the header section, including social media links and user login/logout functionality.</a:t>
            </a:r>
          </a:p>
          <a:p>
            <a:endParaRPr lang="en-US" dirty="0"/>
          </a:p>
          <a:p>
            <a:pPr marL="285750" indent="-285750">
              <a:buFont typeface="Arial" panose="020B0604020202020204" pitchFamily="34" charset="0"/>
              <a:buChar char="•"/>
            </a:pPr>
            <a:r>
              <a:rPr lang="en-US" dirty="0"/>
              <a:t>Middle Bar of Header:</a:t>
            </a:r>
          </a:p>
          <a:p>
            <a:r>
              <a:rPr lang="en-US" dirty="0"/>
              <a:t>This part includes the middle bar of the header, featuring the company logo, search bar, and shopping cart details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20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431048F5-40D3-38B6-8C40-D5BBD1EF00D8}"/>
              </a:ext>
            </a:extLst>
          </p:cNvPr>
          <p:cNvPicPr>
            <a:picLocks noChangeAspect="1"/>
          </p:cNvPicPr>
          <p:nvPr/>
        </p:nvPicPr>
        <p:blipFill>
          <a:blip r:embed="rId2"/>
          <a:stretch>
            <a:fillRect/>
          </a:stretch>
        </p:blipFill>
        <p:spPr>
          <a:xfrm>
            <a:off x="0" y="386499"/>
            <a:ext cx="12192000" cy="6136849"/>
          </a:xfrm>
          <a:prstGeom prst="rect">
            <a:avLst/>
          </a:prstGeom>
        </p:spPr>
      </p:pic>
    </p:spTree>
    <p:extLst>
      <p:ext uri="{BB962C8B-B14F-4D97-AF65-F5344CB8AC3E}">
        <p14:creationId xmlns:p14="http://schemas.microsoft.com/office/powerpoint/2010/main" val="2690325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 screen&#10;&#10;Description automatically generated">
            <a:extLst>
              <a:ext uri="{FF2B5EF4-FFF2-40B4-BE49-F238E27FC236}">
                <a16:creationId xmlns:a16="http://schemas.microsoft.com/office/drawing/2014/main" id="{6F7D2053-927C-98D9-29B6-ADFC4968A65E}"/>
              </a:ext>
            </a:extLst>
          </p:cNvPr>
          <p:cNvPicPr>
            <a:picLocks noChangeAspect="1"/>
          </p:cNvPicPr>
          <p:nvPr/>
        </p:nvPicPr>
        <p:blipFill>
          <a:blip r:embed="rId2"/>
          <a:stretch>
            <a:fillRect/>
          </a:stretch>
        </p:blipFill>
        <p:spPr>
          <a:xfrm>
            <a:off x="0" y="263951"/>
            <a:ext cx="12192000" cy="6315958"/>
          </a:xfrm>
          <a:prstGeom prst="rect">
            <a:avLst/>
          </a:prstGeom>
        </p:spPr>
      </p:pic>
    </p:spTree>
    <p:extLst>
      <p:ext uri="{BB962C8B-B14F-4D97-AF65-F5344CB8AC3E}">
        <p14:creationId xmlns:p14="http://schemas.microsoft.com/office/powerpoint/2010/main" val="2847737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E94C46A0-3008-0069-87CF-450E66FC89CA}"/>
              </a:ext>
            </a:extLst>
          </p:cNvPr>
          <p:cNvPicPr>
            <a:picLocks noChangeAspect="1"/>
          </p:cNvPicPr>
          <p:nvPr/>
        </p:nvPicPr>
        <p:blipFill>
          <a:blip r:embed="rId2"/>
          <a:stretch>
            <a:fillRect/>
          </a:stretch>
        </p:blipFill>
        <p:spPr>
          <a:xfrm>
            <a:off x="0" y="218661"/>
            <a:ext cx="12192000" cy="6351104"/>
          </a:xfrm>
          <a:prstGeom prst="rect">
            <a:avLst/>
          </a:prstGeom>
        </p:spPr>
      </p:pic>
    </p:spTree>
    <p:extLst>
      <p:ext uri="{BB962C8B-B14F-4D97-AF65-F5344CB8AC3E}">
        <p14:creationId xmlns:p14="http://schemas.microsoft.com/office/powerpoint/2010/main" val="4139122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400049"/>
            <a:ext cx="8647721" cy="747433"/>
          </a:xfrm>
        </p:spPr>
        <p:txBody>
          <a:bodyPr>
            <a:normAutofit/>
          </a:bodyPr>
          <a:lstStyle/>
          <a:p>
            <a:r>
              <a:rPr lang="en-US" sz="4000" dirty="0"/>
              <a:t>Cart/Checkout :</a:t>
            </a:r>
            <a:endParaRPr lang="en-US" dirty="0"/>
          </a:p>
        </p:txBody>
      </p:sp>
      <p:sp>
        <p:nvSpPr>
          <p:cNvPr id="6" name="TextBox 5">
            <a:extLst>
              <a:ext uri="{FF2B5EF4-FFF2-40B4-BE49-F238E27FC236}">
                <a16:creationId xmlns:a16="http://schemas.microsoft.com/office/drawing/2014/main" id="{A87943D2-EACC-7877-3AAF-7B05E6071AFD}"/>
              </a:ext>
            </a:extLst>
          </p:cNvPr>
          <p:cNvSpPr txBox="1"/>
          <p:nvPr/>
        </p:nvSpPr>
        <p:spPr>
          <a:xfrm>
            <a:off x="568163" y="1441193"/>
            <a:ext cx="10783778" cy="501675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User Convenience: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Simple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Easy item management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Real-Time Updates: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Automatic totals calculation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Immediate tax and shipping updates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Order Review:</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Summary before purchase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r>
              <a:rPr lang="en-US" sz="2000" b="1" dirty="0"/>
              <a:t>UX Features:</a:t>
            </a:r>
            <a:endParaRPr lang="en-US" sz="2000" dirty="0"/>
          </a:p>
          <a:p>
            <a:pPr>
              <a:buFont typeface="Arial" panose="020B0604020202020204" pitchFamily="34" charset="0"/>
              <a:buChar char="•"/>
            </a:pPr>
            <a:r>
              <a:rPr lang="en-US" sz="2000" dirty="0">
                <a:latin typeface="Arial" panose="020B0604020202020204" pitchFamily="34" charset="0"/>
                <a:cs typeface="Arial" panose="020B0604020202020204" pitchFamily="34" charset="0"/>
              </a:rPr>
              <a:t>Guest checkout</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Save cart option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sz="2000" dirty="0"/>
          </a:p>
        </p:txBody>
      </p:sp>
    </p:spTree>
    <p:extLst>
      <p:ext uri="{BB962C8B-B14F-4D97-AF65-F5344CB8AC3E}">
        <p14:creationId xmlns:p14="http://schemas.microsoft.com/office/powerpoint/2010/main" val="1762496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CDD8-44CB-5DF3-A048-2D281CD6964E}"/>
              </a:ext>
            </a:extLst>
          </p:cNvPr>
          <p:cNvSpPr>
            <a:spLocks noGrp="1"/>
          </p:cNvSpPr>
          <p:nvPr>
            <p:ph type="title"/>
          </p:nvPr>
        </p:nvSpPr>
        <p:spPr/>
        <p:txBody>
          <a:bodyPr/>
          <a:lstStyle/>
          <a:p>
            <a:endParaRPr lang="en-US" dirty="0"/>
          </a:p>
        </p:txBody>
      </p:sp>
      <p:pic>
        <p:nvPicPr>
          <p:cNvPr id="5" name="Picture 4" descr="A screenshot of a computer&#10;&#10;Description automatically generated">
            <a:extLst>
              <a:ext uri="{FF2B5EF4-FFF2-40B4-BE49-F238E27FC236}">
                <a16:creationId xmlns:a16="http://schemas.microsoft.com/office/drawing/2014/main" id="{AC5D13D7-099F-68C3-B929-BF1660EC229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50658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1DFF7-621A-22DD-9BD4-D1DEB6632A5F}"/>
              </a:ext>
            </a:extLst>
          </p:cNvPr>
          <p:cNvSpPr>
            <a:spLocks noGrp="1"/>
          </p:cNvSpPr>
          <p:nvPr>
            <p:ph type="title"/>
          </p:nvPr>
        </p:nvSpPr>
        <p:spPr/>
        <p:txBody>
          <a:bodyPr/>
          <a:lstStyle/>
          <a:p>
            <a:endParaRPr lang="en-US"/>
          </a:p>
        </p:txBody>
      </p:sp>
      <p:pic>
        <p:nvPicPr>
          <p:cNvPr id="5" name="Picture 4" descr="A screenshot of a computer&#10;&#10;Description automatically generated">
            <a:extLst>
              <a:ext uri="{FF2B5EF4-FFF2-40B4-BE49-F238E27FC236}">
                <a16:creationId xmlns:a16="http://schemas.microsoft.com/office/drawing/2014/main" id="{05CF946C-25E9-C4D4-11A7-6729B390339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7688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wrap="square" anchor="b">
            <a:normAutofit/>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p:txBody>
          <a:bodyPr>
            <a:normAutofit/>
          </a:bodyPr>
          <a:lstStyle/>
          <a:p>
            <a:r>
              <a:rPr lang="en-US" dirty="0"/>
              <a:t>Introduction</a:t>
            </a:r>
          </a:p>
          <a:p>
            <a:r>
              <a:rPr lang="en-US" dirty="0"/>
              <a:t>Login / Registration</a:t>
            </a:r>
          </a:p>
          <a:p>
            <a:r>
              <a:rPr lang="en-US" dirty="0"/>
              <a:t>Home page</a:t>
            </a:r>
          </a:p>
          <a:p>
            <a:r>
              <a:rPr lang="en-US" dirty="0"/>
              <a:t>Cart / Checkout</a:t>
            </a:r>
          </a:p>
          <a:p>
            <a:r>
              <a:rPr lang="en-US" dirty="0"/>
              <a:t>Recommendation system </a:t>
            </a:r>
          </a:p>
          <a:p>
            <a:r>
              <a:rPr lang="en-US" dirty="0"/>
              <a:t>Chatbot / FAQ</a:t>
            </a:r>
          </a:p>
          <a:p>
            <a:endParaRPr lang="en-US" dirty="0"/>
          </a:p>
        </p:txBody>
      </p:sp>
      <p:pic>
        <p:nvPicPr>
          <p:cNvPr id="18" name="Picture Placeholder 17" descr="A ski lift with mountains in the background">
            <a:extLst>
              <a:ext uri="{FF2B5EF4-FFF2-40B4-BE49-F238E27FC236}">
                <a16:creationId xmlns:a16="http://schemas.microsoft.com/office/drawing/2014/main" id="{EA3B7AFC-AAF1-6309-E87A-F630716B8D8E}"/>
              </a:ext>
            </a:extLst>
          </p:cNvPr>
          <p:cNvPicPr>
            <a:picLocks noGrp="1" noChangeAspect="1"/>
          </p:cNvPicPr>
          <p:nvPr>
            <p:ph type="pic" sz="quarter" idx="14"/>
          </p:nvPr>
        </p:nvPicPr>
        <p:blipFill>
          <a:blip r:embed="rId3"/>
          <a:srcRect t="15" b="15"/>
          <a:stretch/>
        </p:blipFill>
        <p:spPr/>
      </p:pic>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5A67-915C-A724-1B4D-3BED262E5778}"/>
              </a:ext>
            </a:extLst>
          </p:cNvPr>
          <p:cNvSpPr>
            <a:spLocks noGrp="1"/>
          </p:cNvSpPr>
          <p:nvPr>
            <p:ph type="title"/>
          </p:nvPr>
        </p:nvSpPr>
        <p:spPr/>
        <p:txBody>
          <a:bodyPr/>
          <a:lstStyle/>
          <a:p>
            <a:br>
              <a:rPr lang="en-US" dirty="0"/>
            </a:br>
            <a:br>
              <a:rPr lang="en-US" dirty="0"/>
            </a:br>
            <a:br>
              <a:rPr lang="en-US" dirty="0"/>
            </a:br>
            <a:endParaRPr lang="en-US" dirty="0"/>
          </a:p>
        </p:txBody>
      </p:sp>
      <p:pic>
        <p:nvPicPr>
          <p:cNvPr id="5" name="Picture 4" descr="A screenshot of a computer&#10;&#10;Description automatically generated">
            <a:extLst>
              <a:ext uri="{FF2B5EF4-FFF2-40B4-BE49-F238E27FC236}">
                <a16:creationId xmlns:a16="http://schemas.microsoft.com/office/drawing/2014/main" id="{070E5010-403C-F5EC-2ABA-7EBC47095356}"/>
              </a:ext>
            </a:extLst>
          </p:cNvPr>
          <p:cNvPicPr>
            <a:picLocks noChangeAspect="1"/>
          </p:cNvPicPr>
          <p:nvPr/>
        </p:nvPicPr>
        <p:blipFill>
          <a:blip r:embed="rId2"/>
          <a:stretch>
            <a:fillRect/>
          </a:stretch>
        </p:blipFill>
        <p:spPr>
          <a:xfrm>
            <a:off x="0" y="-1"/>
            <a:ext cx="12128680" cy="6300439"/>
          </a:xfrm>
          <a:prstGeom prst="rect">
            <a:avLst/>
          </a:prstGeom>
        </p:spPr>
      </p:pic>
    </p:spTree>
    <p:extLst>
      <p:ext uri="{BB962C8B-B14F-4D97-AF65-F5344CB8AC3E}">
        <p14:creationId xmlns:p14="http://schemas.microsoft.com/office/powerpoint/2010/main" val="2515200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400049"/>
            <a:ext cx="8647721" cy="747433"/>
          </a:xfrm>
        </p:spPr>
        <p:txBody>
          <a:bodyPr>
            <a:normAutofit/>
          </a:bodyPr>
          <a:lstStyle/>
          <a:p>
            <a:r>
              <a:rPr lang="en-US" sz="4000" dirty="0"/>
              <a:t>My SQL</a:t>
            </a:r>
            <a:r>
              <a:rPr lang="en-US" dirty="0"/>
              <a:t> :</a:t>
            </a:r>
          </a:p>
        </p:txBody>
      </p:sp>
      <p:sp>
        <p:nvSpPr>
          <p:cNvPr id="6" name="TextBox 5">
            <a:extLst>
              <a:ext uri="{FF2B5EF4-FFF2-40B4-BE49-F238E27FC236}">
                <a16:creationId xmlns:a16="http://schemas.microsoft.com/office/drawing/2014/main" id="{A87943D2-EACC-7877-3AAF-7B05E6071AFD}"/>
              </a:ext>
            </a:extLst>
          </p:cNvPr>
          <p:cNvSpPr txBox="1"/>
          <p:nvPr/>
        </p:nvSpPr>
        <p:spPr>
          <a:xfrm>
            <a:off x="568163" y="1672683"/>
            <a:ext cx="9077642" cy="369331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Reliability and Stability:</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Proven track record of stability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Trusted by major companies and websites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Performance: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High-speed data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Efficient handling of large volumes of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r>
              <a:rPr lang="en-US" sz="2400" b="1" dirty="0">
                <a:latin typeface="Arial" panose="020B0604020202020204" pitchFamily="34" charset="0"/>
                <a:cs typeface="Arial" panose="020B0604020202020204" pitchFamily="34" charset="0"/>
              </a:rPr>
              <a:t>Security</a:t>
            </a:r>
            <a:r>
              <a:rPr lang="en-US" b="1" dirty="0"/>
              <a:t>:</a:t>
            </a:r>
            <a:endParaRPr lang="en-US" dirty="0"/>
          </a:p>
          <a:p>
            <a:pPr>
              <a:buFont typeface="Arial" panose="020B0604020202020204" pitchFamily="34" charset="0"/>
              <a:buChar char="•"/>
            </a:pPr>
            <a:r>
              <a:rPr lang="en-US" dirty="0">
                <a:latin typeface="Arial" panose="020B0604020202020204" pitchFamily="34" charset="0"/>
                <a:cs typeface="Arial" panose="020B0604020202020204" pitchFamily="34" charset="0"/>
              </a:rPr>
              <a:t>Robust security features and encryption</a:t>
            </a:r>
          </a:p>
          <a:p>
            <a:pPr>
              <a:buFont typeface="Arial" panose="020B0604020202020204" pitchFamily="34" charset="0"/>
              <a:buChar char="•"/>
            </a:pPr>
            <a:r>
              <a:rPr lang="en-US" dirty="0">
                <a:latin typeface="Arial" panose="020B0604020202020204" pitchFamily="34" charset="0"/>
                <a:cs typeface="Arial" panose="020B0604020202020204" pitchFamily="34" charset="0"/>
              </a:rPr>
              <a:t>Regular updates to address vulnerabilities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0767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161365" y="135148"/>
            <a:ext cx="2204763" cy="922687"/>
          </a:xfrm>
        </p:spPr>
        <p:txBody>
          <a:bodyPr anchor="ctr">
            <a:normAutofit/>
          </a:bodyPr>
          <a:lstStyle/>
          <a:p>
            <a:pPr algn="l"/>
            <a:r>
              <a:rPr lang="en-US" dirty="0"/>
              <a:t>FAQ :</a:t>
            </a:r>
          </a:p>
        </p:txBody>
      </p:sp>
      <p:pic>
        <p:nvPicPr>
          <p:cNvPr id="3" name="Picture 2">
            <a:extLst>
              <a:ext uri="{FF2B5EF4-FFF2-40B4-BE49-F238E27FC236}">
                <a16:creationId xmlns:a16="http://schemas.microsoft.com/office/drawing/2014/main" id="{04D78B53-76E3-88DB-D3B0-CC4DBEC3A007}"/>
              </a:ext>
            </a:extLst>
          </p:cNvPr>
          <p:cNvPicPr>
            <a:picLocks noChangeAspect="1"/>
          </p:cNvPicPr>
          <p:nvPr/>
        </p:nvPicPr>
        <p:blipFill>
          <a:blip r:embed="rId3"/>
          <a:stretch>
            <a:fillRect/>
          </a:stretch>
        </p:blipFill>
        <p:spPr>
          <a:xfrm>
            <a:off x="6096000" y="0"/>
            <a:ext cx="6096000" cy="6858000"/>
          </a:xfrm>
          <a:prstGeom prst="rect">
            <a:avLst/>
          </a:prstGeom>
        </p:spPr>
      </p:pic>
      <p:sp>
        <p:nvSpPr>
          <p:cNvPr id="5" name="TextBox 4">
            <a:extLst>
              <a:ext uri="{FF2B5EF4-FFF2-40B4-BE49-F238E27FC236}">
                <a16:creationId xmlns:a16="http://schemas.microsoft.com/office/drawing/2014/main" id="{A729876E-CB57-35D4-F9AC-AE3963582A59}"/>
              </a:ext>
            </a:extLst>
          </p:cNvPr>
          <p:cNvSpPr txBox="1"/>
          <p:nvPr/>
        </p:nvSpPr>
        <p:spPr>
          <a:xfrm>
            <a:off x="0" y="1271384"/>
            <a:ext cx="6096000" cy="7206203"/>
          </a:xfrm>
          <a:prstGeom prst="rect">
            <a:avLst/>
          </a:prstGeom>
          <a:noFill/>
        </p:spPr>
        <p:txBody>
          <a:bodyPr wrap="square">
            <a:spAutoFit/>
          </a:bodyPr>
          <a:lstStyle/>
          <a:p>
            <a:r>
              <a:rPr lang="en-US" b="1" dirty="0"/>
              <a:t>Improves Customer Experience:</a:t>
            </a:r>
            <a:endParaRPr lang="en-US" dirty="0"/>
          </a:p>
          <a:p>
            <a:pPr>
              <a:buFont typeface="Arial" panose="020B0604020202020204" pitchFamily="34" charset="0"/>
              <a:buChar char="•"/>
            </a:pPr>
            <a:r>
              <a:rPr lang="en-US" dirty="0"/>
              <a:t>Provides quick answers to common questions</a:t>
            </a:r>
          </a:p>
          <a:p>
            <a:pPr>
              <a:buFont typeface="Arial" panose="020B0604020202020204" pitchFamily="34" charset="0"/>
              <a:buChar char="•"/>
            </a:pPr>
            <a:r>
              <a:rPr lang="en-US" dirty="0"/>
              <a:t>Reduces customer frustration</a:t>
            </a:r>
          </a:p>
          <a:p>
            <a:endParaRPr lang="en-US" dirty="0"/>
          </a:p>
          <a:p>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Reduces Support Load:</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Decreases the volume of support tickets and calls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Allows support staff to focus on more complex issues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dirty="0"/>
          </a:p>
          <a:p>
            <a:r>
              <a:rPr lang="en-US" b="1" dirty="0"/>
              <a:t>Saves Time:</a:t>
            </a:r>
            <a:endParaRPr lang="en-US" dirty="0"/>
          </a:p>
          <a:p>
            <a:pPr>
              <a:buFont typeface="Arial" panose="020B0604020202020204" pitchFamily="34" charset="0"/>
              <a:buChar char="•"/>
            </a:pPr>
            <a:r>
              <a:rPr lang="en-US" dirty="0"/>
              <a:t>Provides immediate information to users</a:t>
            </a:r>
          </a:p>
          <a:p>
            <a:pPr>
              <a:buFont typeface="Arial" panose="020B0604020202020204" pitchFamily="34" charset="0"/>
              <a:buChar char="•"/>
            </a:pPr>
            <a:r>
              <a:rPr lang="en-US" dirty="0"/>
              <a:t>Reduces the need for repetitive responses from the support team</a:t>
            </a:r>
          </a:p>
          <a:p>
            <a:endParaRPr lang="en-US" dirty="0"/>
          </a:p>
          <a:p>
            <a:endParaRPr lang="en-US" dirty="0"/>
          </a:p>
          <a:p>
            <a:r>
              <a:rPr lang="en-US" b="1" dirty="0"/>
              <a:t>Improves Sales and Conversion Rates:</a:t>
            </a:r>
            <a:endParaRPr lang="en-US" dirty="0"/>
          </a:p>
          <a:p>
            <a:pPr>
              <a:buFont typeface="Arial" panose="020B0604020202020204" pitchFamily="34" charset="0"/>
              <a:buChar char="•"/>
            </a:pPr>
            <a:r>
              <a:rPr lang="en-US" dirty="0"/>
              <a:t>Addresses potential barriers to purchase</a:t>
            </a:r>
          </a:p>
          <a:p>
            <a:pPr>
              <a:buFont typeface="Arial" panose="020B0604020202020204" pitchFamily="34" charset="0"/>
              <a:buChar char="•"/>
            </a:pPr>
            <a:r>
              <a:rPr lang="en-US" dirty="0"/>
              <a:t>Provides clarity on product features, policies, and procedures</a:t>
            </a:r>
          </a:p>
          <a:p>
            <a:endParaRPr lang="en-US" dirty="0"/>
          </a:p>
          <a:p>
            <a:r>
              <a:rPr lang="en-US" dirty="0"/>
              <a:t> </a:t>
            </a:r>
          </a:p>
          <a:p>
            <a:endParaRPr lang="en-US" dirty="0"/>
          </a:p>
          <a:p>
            <a:endParaRPr lang="en-US" sz="1200" dirty="0"/>
          </a:p>
          <a:p>
            <a:endParaRPr lang="en-US" sz="1200" dirty="0"/>
          </a:p>
          <a:p>
            <a:endParaRPr lang="en-US" sz="1200" dirty="0"/>
          </a:p>
          <a:p>
            <a:pPr marL="0" marR="0">
              <a:lnSpc>
                <a:spcPct val="107000"/>
              </a:lnSpc>
              <a:spcBef>
                <a:spcPts val="0"/>
              </a:spcBef>
              <a:spcAft>
                <a:spcPts val="800"/>
              </a:spcAft>
            </a:pPr>
            <a:endParaRPr lang="en-US" sz="1200" dirty="0">
              <a:effectLst/>
              <a:latin typeface="Calibri" panose="020F0502020204030204" pitchFamily="34" charset="0"/>
              <a:ea typeface="DengXian" panose="020B0503020204020204" pitchFamily="2" charset="-122"/>
              <a:cs typeface="Arial" panose="020B0604020202020204" pitchFamily="34" charset="0"/>
            </a:endParaRPr>
          </a:p>
        </p:txBody>
      </p:sp>
    </p:spTree>
    <p:extLst>
      <p:ext uri="{BB962C8B-B14F-4D97-AF65-F5344CB8AC3E}">
        <p14:creationId xmlns:p14="http://schemas.microsoft.com/office/powerpoint/2010/main" val="909552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1" y="0"/>
            <a:ext cx="6334812" cy="922687"/>
          </a:xfrm>
        </p:spPr>
        <p:txBody>
          <a:bodyPr anchor="ctr">
            <a:normAutofit fontScale="90000"/>
          </a:bodyPr>
          <a:lstStyle/>
          <a:p>
            <a:pPr algn="l"/>
            <a:r>
              <a:rPr lang="en-US" dirty="0"/>
              <a:t>Recommendation System :</a:t>
            </a:r>
          </a:p>
        </p:txBody>
      </p:sp>
      <p:pic>
        <p:nvPicPr>
          <p:cNvPr id="3" name="Picture 2">
            <a:extLst>
              <a:ext uri="{FF2B5EF4-FFF2-40B4-BE49-F238E27FC236}">
                <a16:creationId xmlns:a16="http://schemas.microsoft.com/office/drawing/2014/main" id="{04DA7F3B-79A6-3C8D-29C7-8D61DCAEBCC0}"/>
              </a:ext>
            </a:extLst>
          </p:cNvPr>
          <p:cNvPicPr>
            <a:picLocks noChangeAspect="1"/>
          </p:cNvPicPr>
          <p:nvPr/>
        </p:nvPicPr>
        <p:blipFill>
          <a:blip r:embed="rId3"/>
          <a:stretch>
            <a:fillRect/>
          </a:stretch>
        </p:blipFill>
        <p:spPr>
          <a:xfrm>
            <a:off x="6096000" y="0"/>
            <a:ext cx="6096000" cy="6857999"/>
          </a:xfrm>
          <a:prstGeom prst="rect">
            <a:avLst/>
          </a:prstGeom>
        </p:spPr>
      </p:pic>
      <p:sp>
        <p:nvSpPr>
          <p:cNvPr id="5" name="TextBox 4">
            <a:extLst>
              <a:ext uri="{FF2B5EF4-FFF2-40B4-BE49-F238E27FC236}">
                <a16:creationId xmlns:a16="http://schemas.microsoft.com/office/drawing/2014/main" id="{141901DD-A233-4915-9E54-FFB84C0E9194}"/>
              </a:ext>
            </a:extLst>
          </p:cNvPr>
          <p:cNvSpPr txBox="1"/>
          <p:nvPr/>
        </p:nvSpPr>
        <p:spPr>
          <a:xfrm>
            <a:off x="0" y="1327142"/>
            <a:ext cx="5681472" cy="2308324"/>
          </a:xfrm>
          <a:prstGeom prst="rect">
            <a:avLst/>
          </a:prstGeom>
          <a:noFill/>
        </p:spPr>
        <p:txBody>
          <a:bodyPr wrap="square">
            <a:spAutoFit/>
          </a:bodyPr>
          <a:lstStyle/>
          <a:p>
            <a:pPr marL="342900" indent="-342900">
              <a:buFont typeface="+mj-lt"/>
              <a:buAutoNum type="arabicPeriod"/>
            </a:pPr>
            <a:r>
              <a:rPr lang="en-GB" sz="1800" b="1" dirty="0">
                <a:effectLst/>
                <a:latin typeface="Times New Roman" panose="02020603050405020304" pitchFamily="18" charset="0"/>
                <a:ea typeface="DengXian" panose="02010600030101010101" pitchFamily="2" charset="-122"/>
              </a:rPr>
              <a:t>Data Collection and Pre-processing</a:t>
            </a:r>
          </a:p>
          <a:p>
            <a:pPr marL="342900" indent="-342900">
              <a:buFont typeface="+mj-lt"/>
              <a:buAutoNum type="arabicPeriod"/>
            </a:pPr>
            <a:endParaRPr lang="en-GB" sz="1800" b="1" dirty="0">
              <a:effectLst/>
              <a:latin typeface="Times New Roman" panose="02020603050405020304" pitchFamily="18" charset="0"/>
              <a:ea typeface="DengXian" panose="02010600030101010101" pitchFamily="2" charset="-122"/>
            </a:endParaRPr>
          </a:p>
          <a:p>
            <a:pPr marL="342900" indent="-342900">
              <a:buFont typeface="+mj-lt"/>
              <a:buAutoNum type="arabicPeriod"/>
            </a:pPr>
            <a:r>
              <a:rPr lang="en-GB" sz="1800" b="1" dirty="0">
                <a:effectLst/>
                <a:latin typeface="Times New Roman" panose="02020603050405020304" pitchFamily="18" charset="0"/>
                <a:ea typeface="DengXian" panose="02010600030101010101" pitchFamily="2" charset="-122"/>
              </a:rPr>
              <a:t>Algorithm Selection and Training</a:t>
            </a:r>
          </a:p>
          <a:p>
            <a:pPr marL="342900" indent="-342900">
              <a:buFont typeface="+mj-lt"/>
              <a:buAutoNum type="arabicPeriod"/>
            </a:pPr>
            <a:endParaRPr lang="en-GB" b="1" dirty="0">
              <a:latin typeface="Times New Roman" panose="02020603050405020304" pitchFamily="18" charset="0"/>
              <a:ea typeface="DengXian" panose="02010600030101010101" pitchFamily="2" charset="-122"/>
            </a:endParaRPr>
          </a:p>
          <a:p>
            <a:pPr marL="342900" indent="-342900">
              <a:buFont typeface="+mj-lt"/>
              <a:buAutoNum type="arabicPeriod"/>
            </a:pPr>
            <a:r>
              <a:rPr lang="en-GB" sz="1800" b="1" dirty="0">
                <a:effectLst/>
                <a:latin typeface="Times New Roman" panose="02020603050405020304" pitchFamily="18" charset="0"/>
                <a:ea typeface="DengXian" panose="02010600030101010101" pitchFamily="2" charset="-122"/>
              </a:rPr>
              <a:t>Real-time Recommendation Generation</a:t>
            </a:r>
          </a:p>
          <a:p>
            <a:pPr marL="342900" indent="-342900">
              <a:buFont typeface="+mj-lt"/>
              <a:buAutoNum type="arabicPeriod"/>
            </a:pPr>
            <a:endParaRPr lang="en-GB" sz="1800" b="1" dirty="0">
              <a:effectLst/>
              <a:latin typeface="Times New Roman" panose="02020603050405020304" pitchFamily="18" charset="0"/>
              <a:ea typeface="DengXian" panose="02010600030101010101" pitchFamily="2" charset="-122"/>
            </a:endParaRPr>
          </a:p>
          <a:p>
            <a:pPr marL="342900" indent="-342900">
              <a:buFont typeface="+mj-lt"/>
              <a:buAutoNum type="arabicPeriod"/>
            </a:pPr>
            <a:r>
              <a:rPr lang="en-GB" sz="1800" b="1" dirty="0">
                <a:effectLst/>
                <a:latin typeface="Times New Roman" panose="02020603050405020304" pitchFamily="18" charset="0"/>
                <a:ea typeface="DengXian" panose="02010600030101010101" pitchFamily="2" charset="-122"/>
              </a:rPr>
              <a:t>Integration with User Interface</a:t>
            </a:r>
            <a:endParaRPr lang="en-GB" b="1" dirty="0">
              <a:latin typeface="Times New Roman" panose="02020603050405020304" pitchFamily="18" charset="0"/>
              <a:ea typeface="DengXian" panose="02010600030101010101" pitchFamily="2" charset="-122"/>
            </a:endParaRPr>
          </a:p>
          <a:p>
            <a:pPr marL="342900" indent="-342900">
              <a:buFont typeface="+mj-lt"/>
              <a:buAutoNum type="arabicPeriod"/>
            </a:pPr>
            <a:endParaRPr lang="en-US" dirty="0"/>
          </a:p>
        </p:txBody>
      </p:sp>
    </p:spTree>
    <p:extLst>
      <p:ext uri="{BB962C8B-B14F-4D97-AF65-F5344CB8AC3E}">
        <p14:creationId xmlns:p14="http://schemas.microsoft.com/office/powerpoint/2010/main" val="2854144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Recommender System</a:t>
            </a:r>
          </a:p>
        </p:txBody>
      </p:sp>
      <p:pic>
        <p:nvPicPr>
          <p:cNvPr id="3" name="Picture 2" descr="A diagram of different types of recommend systems&#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989400" y="1950402"/>
            <a:ext cx="9464040" cy="4610418"/>
          </a:xfrm>
          <a:prstGeom prst="rect">
            <a:avLst/>
          </a:prstGeom>
        </p:spPr>
      </p:pic>
    </p:spTree>
    <p:extLst>
      <p:ext uri="{BB962C8B-B14F-4D97-AF65-F5344CB8AC3E}">
        <p14:creationId xmlns:p14="http://schemas.microsoft.com/office/powerpoint/2010/main" val="3933006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Deep learning  Process</a:t>
            </a:r>
            <a:br>
              <a:rPr lang="en-US" dirty="0"/>
            </a:br>
            <a:endParaRPr lang="en-US" dirty="0"/>
          </a:p>
        </p:txBody>
      </p:sp>
      <p:sp>
        <p:nvSpPr>
          <p:cNvPr id="3" name="Content Placeholder 2"/>
          <p:cNvSpPr>
            <a:spLocks noGrp="1"/>
          </p:cNvSpPr>
          <p:nvPr>
            <p:ph idx="1"/>
          </p:nvPr>
        </p:nvSpPr>
        <p:spPr/>
        <p:txBody>
          <a:bodyPr/>
          <a:lstStyle/>
          <a:p>
            <a:endParaRPr lang="en-US" sz="2800" dirty="0"/>
          </a:p>
          <a:p>
            <a:endParaRPr lang="en-US" sz="2800" dirty="0"/>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375" y="3303270"/>
            <a:ext cx="8401050" cy="2766060"/>
          </a:xfrm>
          <a:prstGeom prst="rect">
            <a:avLst/>
          </a:prstGeom>
        </p:spPr>
      </p:pic>
      <p:sp>
        <p:nvSpPr>
          <p:cNvPr id="14" name="Rounded Rectangle 13"/>
          <p:cNvSpPr/>
          <p:nvPr/>
        </p:nvSpPr>
        <p:spPr>
          <a:xfrm>
            <a:off x="1512570" y="1685925"/>
            <a:ext cx="4583430" cy="7886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1.Understand the problem</a:t>
            </a:r>
          </a:p>
        </p:txBody>
      </p:sp>
      <p:sp>
        <p:nvSpPr>
          <p:cNvPr id="17" name="Rounded Rectangle 16"/>
          <p:cNvSpPr/>
          <p:nvPr/>
        </p:nvSpPr>
        <p:spPr>
          <a:xfrm>
            <a:off x="7099230" y="1634490"/>
            <a:ext cx="4103370" cy="8401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2.Identify data</a:t>
            </a:r>
          </a:p>
        </p:txBody>
      </p:sp>
    </p:spTree>
    <p:extLst>
      <p:ext uri="{BB962C8B-B14F-4D97-AF65-F5344CB8AC3E}">
        <p14:creationId xmlns:p14="http://schemas.microsoft.com/office/powerpoint/2010/main" val="2270170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97203" y="537210"/>
            <a:ext cx="5274945" cy="902970"/>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3.Select deep learning algorithm </a:t>
            </a:r>
            <a:r>
              <a:rPr lang="en-US" dirty="0"/>
              <a:t>(VGG16)</a:t>
            </a:r>
          </a:p>
        </p:txBody>
      </p:sp>
      <p:sp>
        <p:nvSpPr>
          <p:cNvPr id="3" name="Rounded Rectangle 2"/>
          <p:cNvSpPr/>
          <p:nvPr/>
        </p:nvSpPr>
        <p:spPr>
          <a:xfrm>
            <a:off x="451483" y="2543175"/>
            <a:ext cx="5320665" cy="10572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4.Training the model</a:t>
            </a:r>
          </a:p>
        </p:txBody>
      </p:sp>
      <p:sp>
        <p:nvSpPr>
          <p:cNvPr id="4" name="Rounded Rectangle 3"/>
          <p:cNvSpPr/>
          <p:nvPr/>
        </p:nvSpPr>
        <p:spPr>
          <a:xfrm>
            <a:off x="474344" y="4310062"/>
            <a:ext cx="5274945" cy="1148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5.Test the model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442" y="868680"/>
            <a:ext cx="5629275" cy="4590097"/>
          </a:xfrm>
          <a:prstGeom prst="rect">
            <a:avLst/>
          </a:prstGeom>
        </p:spPr>
      </p:pic>
    </p:spTree>
    <p:extLst>
      <p:ext uri="{BB962C8B-B14F-4D97-AF65-F5344CB8AC3E}">
        <p14:creationId xmlns:p14="http://schemas.microsoft.com/office/powerpoint/2010/main" val="3297916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EFD9A4-8436-BD99-1F6B-29DBA3094712}"/>
              </a:ext>
            </a:extLst>
          </p:cNvPr>
          <p:cNvPicPr>
            <a:picLocks noChangeAspect="1"/>
          </p:cNvPicPr>
          <p:nvPr/>
        </p:nvPicPr>
        <p:blipFill>
          <a:blip r:embed="rId3"/>
          <a:stretch>
            <a:fillRect/>
          </a:stretch>
        </p:blipFill>
        <p:spPr>
          <a:xfrm>
            <a:off x="0" y="0"/>
            <a:ext cx="12083298" cy="6766559"/>
          </a:xfrm>
          <a:prstGeom prst="rect">
            <a:avLst/>
          </a:prstGeom>
        </p:spPr>
      </p:pic>
    </p:spTree>
    <p:extLst>
      <p:ext uri="{BB962C8B-B14F-4D97-AF65-F5344CB8AC3E}">
        <p14:creationId xmlns:p14="http://schemas.microsoft.com/office/powerpoint/2010/main" val="445070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2912883" y="1185419"/>
            <a:ext cx="6061435" cy="2243581"/>
          </a:xfrm>
        </p:spPr>
        <p:txBody>
          <a:bodyPr wrap="square" anchor="b">
            <a:normAutofit/>
          </a:bodyPr>
          <a:lstStyle/>
          <a:p>
            <a:r>
              <a:rPr lang="en-US" sz="9600" dirty="0"/>
              <a:t>Thank you</a:t>
            </a:r>
          </a:p>
        </p:txBody>
      </p:sp>
    </p:spTree>
    <p:extLst>
      <p:ext uri="{BB962C8B-B14F-4D97-AF65-F5344CB8AC3E}">
        <p14:creationId xmlns:p14="http://schemas.microsoft.com/office/powerpoint/2010/main" val="310368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400049"/>
            <a:ext cx="8647721" cy="747433"/>
          </a:xfrm>
        </p:spPr>
        <p:txBody>
          <a:bodyPr>
            <a:normAutofit/>
          </a:bodyPr>
          <a:lstStyle/>
          <a:p>
            <a:r>
              <a:rPr lang="en-US" sz="4000" dirty="0"/>
              <a:t>Introduction</a:t>
            </a:r>
            <a:r>
              <a:rPr lang="en-US" dirty="0"/>
              <a:t> :</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568163" y="1461247"/>
            <a:ext cx="9355766" cy="4437529"/>
          </a:xfrm>
        </p:spPr>
        <p:txBody>
          <a:bodyPr>
            <a:normAutofit/>
          </a:bodyPr>
          <a:lstStyle/>
          <a:p>
            <a:pPr marL="0" marR="0">
              <a:lnSpc>
                <a:spcPct val="107000"/>
              </a:lnSpc>
              <a:spcBef>
                <a:spcPts val="0"/>
              </a:spcBef>
              <a:spcAft>
                <a:spcPts val="800"/>
              </a:spcAft>
            </a:pPr>
            <a:r>
              <a:rPr lang="en-GB" sz="2000" dirty="0">
                <a:effectLst/>
                <a:latin typeface="Times New Roman" panose="02020603050405020304" pitchFamily="18" charset="0"/>
                <a:ea typeface="DengXian" panose="020B0503020204020204" pitchFamily="2" charset="-122"/>
                <a:cs typeface="Arial" panose="020B0604020202020204" pitchFamily="34" charset="0"/>
              </a:rPr>
              <a:t>What is E-Commerce?</a:t>
            </a:r>
            <a:endParaRPr lang="en-US" sz="2000" dirty="0">
              <a:effectLst/>
              <a:latin typeface="Calibri" panose="020F0502020204030204" pitchFamily="34" charset="0"/>
              <a:ea typeface="DengXian" panose="020B0503020204020204" pitchFamily="2" charset="-122"/>
              <a:cs typeface="Arial" panose="020B0604020202020204" pitchFamily="34" charset="0"/>
            </a:endParaRPr>
          </a:p>
          <a:p>
            <a:pPr marL="0" marR="0" indent="0">
              <a:lnSpc>
                <a:spcPct val="107000"/>
              </a:lnSpc>
              <a:spcBef>
                <a:spcPts val="0"/>
              </a:spcBef>
              <a:spcAft>
                <a:spcPts val="800"/>
              </a:spcAft>
              <a:buNone/>
            </a:pPr>
            <a:r>
              <a:rPr lang="en-GB" sz="2000" dirty="0">
                <a:effectLst/>
                <a:latin typeface="Times New Roman" panose="02020603050405020304" pitchFamily="18" charset="0"/>
                <a:ea typeface="DengXian" panose="020B0503020204020204" pitchFamily="2" charset="-122"/>
                <a:cs typeface="Arial" panose="020B0604020202020204" pitchFamily="34" charset="0"/>
              </a:rPr>
              <a:t>E-commerce, short for electronic commerce, is like having a virtual shopping mall right at your fingertips. It's all about buying and selling goods and services online. Just think about all the stuff you can buy on websites like Amazon, eBay, or even directly from brands' websites—that's e-commerce in action!</a:t>
            </a:r>
            <a:endParaRPr lang="en-US" sz="2000" dirty="0">
              <a:effectLst/>
              <a:latin typeface="Calibri" panose="020F0502020204030204" pitchFamily="34" charset="0"/>
              <a:ea typeface="DengXian" panose="020B0503020204020204" pitchFamily="2" charset="-122"/>
              <a:cs typeface="Arial" panose="020B0604020202020204" pitchFamily="34" charset="0"/>
            </a:endParaRPr>
          </a:p>
          <a:p>
            <a:pPr marL="0" marR="0">
              <a:lnSpc>
                <a:spcPct val="107000"/>
              </a:lnSpc>
              <a:spcBef>
                <a:spcPts val="0"/>
              </a:spcBef>
              <a:spcAft>
                <a:spcPts val="800"/>
              </a:spcAft>
            </a:pPr>
            <a:r>
              <a:rPr lang="en-GB" sz="2000" dirty="0">
                <a:effectLst/>
                <a:latin typeface="Times New Roman" panose="02020603050405020304" pitchFamily="18" charset="0"/>
                <a:ea typeface="DengXian" panose="020B0503020204020204" pitchFamily="2" charset="-122"/>
                <a:cs typeface="Arial" panose="020B0604020202020204" pitchFamily="34" charset="0"/>
              </a:rPr>
              <a:t>Why is E-Commerce Important?</a:t>
            </a:r>
            <a:endParaRPr lang="en-US" sz="2000" dirty="0">
              <a:effectLst/>
              <a:latin typeface="Calibri" panose="020F0502020204030204" pitchFamily="34" charset="0"/>
              <a:ea typeface="DengXian" panose="020B0503020204020204" pitchFamily="2" charset="-122"/>
              <a:cs typeface="Arial" panose="020B0604020202020204" pitchFamily="34" charset="0"/>
            </a:endParaRPr>
          </a:p>
          <a:p>
            <a:pPr marL="0" marR="0" indent="0">
              <a:lnSpc>
                <a:spcPct val="107000"/>
              </a:lnSpc>
              <a:spcBef>
                <a:spcPts val="0"/>
              </a:spcBef>
              <a:spcAft>
                <a:spcPts val="800"/>
              </a:spcAft>
              <a:buNone/>
            </a:pPr>
            <a:r>
              <a:rPr lang="en-GB" sz="2000" dirty="0">
                <a:effectLst/>
                <a:latin typeface="Times New Roman" panose="02020603050405020304" pitchFamily="18" charset="0"/>
                <a:ea typeface="DengXian" panose="020B0503020204020204" pitchFamily="2" charset="-122"/>
                <a:cs typeface="Arial" panose="020B0604020202020204" pitchFamily="34" charset="0"/>
              </a:rPr>
              <a:t>E-commerce has completely changed the way we shop. Instead of having to go to physical stores, we can now shop from the comfort of our homes or even on the go using our phones. It's super convenient and saves us time and effort. Plus, it opens up a whole world of products and services from all over the globe, giving us more </a:t>
            </a:r>
            <a:r>
              <a:rPr lang="en-GB" sz="1800" dirty="0">
                <a:effectLst/>
                <a:latin typeface="Times New Roman" panose="02020603050405020304" pitchFamily="18" charset="0"/>
                <a:ea typeface="DengXian" panose="020B0503020204020204" pitchFamily="2" charset="-122"/>
                <a:cs typeface="Arial" panose="020B0604020202020204" pitchFamily="34" charset="0"/>
              </a:rPr>
              <a:t>choices than ever before !</a:t>
            </a:r>
            <a:endParaRPr lang="en-US" dirty="0"/>
          </a:p>
        </p:txBody>
      </p:sp>
    </p:spTree>
    <p:extLst>
      <p:ext uri="{BB962C8B-B14F-4D97-AF65-F5344CB8AC3E}">
        <p14:creationId xmlns:p14="http://schemas.microsoft.com/office/powerpoint/2010/main" val="194486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F103C3-249A-36EA-F765-94F287299478}"/>
              </a:ext>
            </a:extLst>
          </p:cNvPr>
          <p:cNvSpPr>
            <a:spLocks noGrp="1"/>
          </p:cNvSpPr>
          <p:nvPr>
            <p:ph idx="10"/>
          </p:nvPr>
        </p:nvSpPr>
        <p:spPr>
          <a:xfrm>
            <a:off x="349624" y="170329"/>
            <a:ext cx="11555505" cy="6311153"/>
          </a:xfrm>
        </p:spPr>
        <p:txBody>
          <a:bodyPr>
            <a:normAutofit fontScale="92500" lnSpcReduction="10000"/>
          </a:bodyPr>
          <a:lstStyle/>
          <a:p>
            <a:pPr marL="0" marR="0">
              <a:lnSpc>
                <a:spcPct val="107000"/>
              </a:lnSpc>
              <a:spcBef>
                <a:spcPts val="0"/>
              </a:spcBef>
              <a:spcAft>
                <a:spcPts val="800"/>
              </a:spcAft>
            </a:pPr>
            <a:r>
              <a:rPr lang="en-GB" sz="1800" dirty="0">
                <a:effectLst/>
                <a:latin typeface="Times New Roman" panose="02020603050405020304" pitchFamily="18" charset="0"/>
                <a:ea typeface="DengXian" panose="02010600030101010101" pitchFamily="2" charset="-122"/>
                <a:cs typeface="Arial" panose="020B0604020202020204" pitchFamily="34" charset="0"/>
              </a:rPr>
              <a:t>How Does E-Commerce Work?</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114300" indent="-342900">
              <a:lnSpc>
                <a:spcPct val="107000"/>
              </a:lnSpc>
              <a:spcBef>
                <a:spcPts val="0"/>
              </a:spcBef>
              <a:spcAft>
                <a:spcPts val="800"/>
              </a:spcAft>
            </a:pPr>
            <a:r>
              <a:rPr lang="en-GB" sz="1800" dirty="0">
                <a:effectLst/>
                <a:latin typeface="Times New Roman" panose="02020603050405020304" pitchFamily="18" charset="0"/>
                <a:ea typeface="DengXian" panose="02010600030101010101" pitchFamily="2" charset="-122"/>
                <a:cs typeface="Arial" panose="020B0604020202020204" pitchFamily="34" charset="0"/>
              </a:rPr>
              <a:t>Ever wondered how those online shops actually work? </a:t>
            </a:r>
            <a:endParaRPr lang="en-GB" sz="1800" dirty="0">
              <a:latin typeface="Times New Roman" panose="02020603050405020304" pitchFamily="18" charset="0"/>
              <a:ea typeface="DengXian" panose="02010600030101010101" pitchFamily="2" charset="-122"/>
              <a:cs typeface="Arial" panose="020B0604020202020204" pitchFamily="34" charset="0"/>
            </a:endParaRPr>
          </a:p>
          <a:p>
            <a:pPr marL="0" indent="0">
              <a:lnSpc>
                <a:spcPct val="107000"/>
              </a:lnSpc>
              <a:spcBef>
                <a:spcPts val="0"/>
              </a:spcBef>
              <a:spcAft>
                <a:spcPts val="800"/>
              </a:spcAft>
              <a:buNone/>
            </a:pPr>
            <a:r>
              <a:rPr lang="en-GB" sz="1800" dirty="0">
                <a:effectLst/>
                <a:latin typeface="Times New Roman" panose="02020603050405020304" pitchFamily="18" charset="0"/>
                <a:ea typeface="DengXian" panose="02010600030101010101" pitchFamily="2" charset="-122"/>
                <a:cs typeface="Arial" panose="020B0604020202020204" pitchFamily="34" charset="0"/>
              </a:rPr>
              <a:t>Here's a simplified explanation:</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GB" sz="1800" dirty="0">
                <a:effectLst/>
                <a:latin typeface="Times New Roman" panose="02020603050405020304" pitchFamily="18" charset="0"/>
                <a:ea typeface="DengXian" panose="02010600030101010101" pitchFamily="2" charset="-122"/>
                <a:cs typeface="Arial" panose="020B0604020202020204" pitchFamily="34" charset="0"/>
              </a:rPr>
              <a:t>The Online Store: This is like the digital storefront where you browse and buy stuff. It's where you see all the products, read about them, and decide what you want to buy.</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GB" sz="1800" dirty="0">
                <a:effectLst/>
                <a:latin typeface="Times New Roman" panose="02020603050405020304" pitchFamily="18" charset="0"/>
                <a:ea typeface="DengXian" panose="02010600030101010101" pitchFamily="2" charset="-122"/>
                <a:cs typeface="Arial" panose="020B0604020202020204" pitchFamily="34" charset="0"/>
              </a:rPr>
              <a:t>Adding to Cart: Just like in a physical store where you put items in your shopping cart, in e-commerce, you click a button to add items to your virtual shopping cart.</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GB" sz="1800" dirty="0">
                <a:effectLst/>
                <a:latin typeface="Times New Roman" panose="02020603050405020304" pitchFamily="18" charset="0"/>
                <a:ea typeface="DengXian" panose="02010600030101010101" pitchFamily="2" charset="-122"/>
                <a:cs typeface="Arial" panose="020B0604020202020204" pitchFamily="34" charset="0"/>
              </a:rPr>
              <a:t>Checkout: When you're done shopping, you go to the checkout. Here, you provide your shipping address, payment details, and any other necessary information to complete the purchase.</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GB" sz="1800" dirty="0">
                <a:effectLst/>
                <a:latin typeface="Times New Roman" panose="02020603050405020304" pitchFamily="18" charset="0"/>
                <a:ea typeface="DengXian" panose="02010600030101010101" pitchFamily="2" charset="-122"/>
                <a:cs typeface="Arial" panose="020B0604020202020204" pitchFamily="34" charset="0"/>
              </a:rPr>
              <a:t>Payment Processing: Once you've entered your payment details, the e-commerce system securely processes your payment. It makes sure everything is legit and then charges your card or transfers money from your account.</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GB" sz="1800" dirty="0">
                <a:effectLst/>
                <a:latin typeface="Times New Roman" panose="02020603050405020304" pitchFamily="18" charset="0"/>
                <a:ea typeface="DengXian" panose="02010600030101010101" pitchFamily="2" charset="-122"/>
                <a:cs typeface="Arial" panose="020B0604020202020204" pitchFamily="34" charset="0"/>
              </a:rPr>
              <a:t>Order Fulfilment: After the payment is processed, the e-commerce system sends a notification to the seller, letting them know that you've made a purchase. The seller then gets the item ready for shipping and sends it to you.</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GB" sz="1800" dirty="0">
                <a:effectLst/>
                <a:latin typeface="Times New Roman" panose="02020603050405020304" pitchFamily="18" charset="0"/>
                <a:ea typeface="DengXian" panose="02010600030101010101" pitchFamily="2" charset="-122"/>
                <a:cs typeface="Arial" panose="020B0604020202020204" pitchFamily="34" charset="0"/>
              </a:rPr>
              <a:t>Delivery: Finally, the item is delivered to your doorstep. Depending on where you live and the shipping method chosen, it might take a few days or even just a few hours for your order to arrive.</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a:lnSpc>
                <a:spcPct val="107000"/>
              </a:lnSpc>
              <a:spcBef>
                <a:spcPts val="0"/>
              </a:spcBef>
              <a:spcAft>
                <a:spcPts val="800"/>
              </a:spcAft>
            </a:pPr>
            <a:r>
              <a:rPr lang="en-GB" sz="1800" dirty="0">
                <a:effectLst/>
                <a:latin typeface="Times New Roman" panose="02020603050405020304" pitchFamily="18" charset="0"/>
                <a:ea typeface="DengXian" panose="02010600030101010101" pitchFamily="2" charset="-122"/>
                <a:cs typeface="Arial" panose="020B0604020202020204" pitchFamily="34" charset="0"/>
              </a:rPr>
              <a:t>E-commerce has revolutionized the way we shop, making it easier, more convenient, and more accessible than ever before. Whether you're buying clothes, electronics, groceries, or even services like booking flights or ordering food, e-commerce has something for everyone. So, next time you're shopping online, remember all the behind-the-scenes magic that makes it all possible! </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indent="0">
              <a:buNone/>
            </a:pPr>
            <a:endParaRPr lang="en-US" dirty="0"/>
          </a:p>
          <a:p>
            <a:endParaRPr lang="en-US" dirty="0"/>
          </a:p>
        </p:txBody>
      </p:sp>
    </p:spTree>
    <p:extLst>
      <p:ext uri="{BB962C8B-B14F-4D97-AF65-F5344CB8AC3E}">
        <p14:creationId xmlns:p14="http://schemas.microsoft.com/office/powerpoint/2010/main" val="313737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7F3D60EA-5942-D0BF-88D8-C4498F83D442}"/>
              </a:ext>
            </a:extLst>
          </p:cNvPr>
          <p:cNvPicPr>
            <a:picLocks noChangeAspect="1"/>
          </p:cNvPicPr>
          <p:nvPr/>
        </p:nvPicPr>
        <p:blipFill>
          <a:blip r:embed="rId2"/>
          <a:stretch>
            <a:fillRect/>
          </a:stretch>
        </p:blipFill>
        <p:spPr>
          <a:xfrm>
            <a:off x="0" y="636720"/>
            <a:ext cx="12192000" cy="5584559"/>
          </a:xfrm>
          <a:prstGeom prst="rect">
            <a:avLst/>
          </a:prstGeom>
        </p:spPr>
      </p:pic>
    </p:spTree>
    <p:extLst>
      <p:ext uri="{BB962C8B-B14F-4D97-AF65-F5344CB8AC3E}">
        <p14:creationId xmlns:p14="http://schemas.microsoft.com/office/powerpoint/2010/main" val="988387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400049"/>
            <a:ext cx="8647721" cy="747433"/>
          </a:xfrm>
        </p:spPr>
        <p:txBody>
          <a:bodyPr>
            <a:normAutofit/>
          </a:bodyPr>
          <a:lstStyle/>
          <a:p>
            <a:r>
              <a:rPr lang="en-US" sz="4000"/>
              <a:t>Login Page</a:t>
            </a:r>
            <a:r>
              <a:rPr lang="en-US"/>
              <a:t> :</a:t>
            </a:r>
            <a:endParaRPr lang="en-US" dirty="0"/>
          </a:p>
        </p:txBody>
      </p:sp>
      <p:sp>
        <p:nvSpPr>
          <p:cNvPr id="5" name="Rectangle 2">
            <a:extLst>
              <a:ext uri="{FF2B5EF4-FFF2-40B4-BE49-F238E27FC236}">
                <a16:creationId xmlns:a16="http://schemas.microsoft.com/office/drawing/2014/main" id="{FE5DB47F-B50D-6DE4-13C4-B92EB7046983}"/>
              </a:ext>
            </a:extLst>
          </p:cNvPr>
          <p:cNvSpPr>
            <a:spLocks noGrp="1" noChangeArrowheads="1"/>
          </p:cNvSpPr>
          <p:nvPr>
            <p:ph idx="10"/>
          </p:nvPr>
        </p:nvSpPr>
        <p:spPr bwMode="auto">
          <a:xfrm>
            <a:off x="568163" y="1313005"/>
            <a:ext cx="10025495"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User Interface (UI) Design:</a:t>
            </a: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Clean and intuitive layout</a:t>
            </a: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Placement of username/email and password fields</a:t>
            </a: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Consistent branding (logo, colors, fonts)</a:t>
            </a:r>
          </a:p>
          <a:p>
            <a:pPr eaLnBrk="0" fontAlgn="base" hangingPunct="0">
              <a:lnSpc>
                <a:spcPct val="100000"/>
              </a:lnSpc>
              <a:spcBef>
                <a:spcPct val="0"/>
              </a:spcBef>
              <a:spcAft>
                <a:spcPct val="0"/>
              </a:spcAft>
              <a:buClr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User Experience (UX) Features:</a:t>
            </a: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Easy navigation to login page</a:t>
            </a: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Clear error messages and guidance</a:t>
            </a: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Show/hide password option</a:t>
            </a:r>
          </a:p>
          <a:p>
            <a:pPr eaLnBrk="0" fontAlgn="base" hangingPunct="0">
              <a:lnSpc>
                <a:spcPct val="100000"/>
              </a:lnSpc>
              <a:spcBef>
                <a:spcPct val="0"/>
              </a:spcBef>
              <a:spcAft>
                <a:spcPct val="0"/>
              </a:spcAft>
              <a:buClr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chemeClr val="tx1"/>
                </a:solidFill>
                <a:latin typeface="Arial" panose="020B0604020202020204" pitchFamily="34" charset="0"/>
              </a:rPr>
              <a:t>User Authentication:</a:t>
            </a:r>
          </a:p>
          <a:p>
            <a:pPr eaLnBrk="0" fontAlgn="base" hangingPunct="0">
              <a:lnSpc>
                <a:spcPct val="100000"/>
              </a:lnSpc>
              <a:spcBef>
                <a:spcPct val="0"/>
              </a:spcBef>
              <a:spcAft>
                <a:spcPct val="0"/>
              </a:spcAft>
              <a:buClrTx/>
            </a:pPr>
            <a:r>
              <a:rPr lang="en-US" altLang="en-US" dirty="0">
                <a:solidFill>
                  <a:schemeClr val="tx1"/>
                </a:solidFill>
                <a:latin typeface="Arial" panose="020B0604020202020204" pitchFamily="34" charset="0"/>
              </a:rPr>
              <a:t>Verifies user identity</a:t>
            </a:r>
          </a:p>
          <a:p>
            <a:pPr eaLnBrk="0" fontAlgn="base" hangingPunct="0">
              <a:lnSpc>
                <a:spcPct val="100000"/>
              </a:lnSpc>
              <a:spcBef>
                <a:spcPct val="0"/>
              </a:spcBef>
              <a:spcAft>
                <a:spcPct val="0"/>
              </a:spcAft>
              <a:buClrTx/>
            </a:pPr>
            <a:r>
              <a:rPr lang="en-US" altLang="en-US" dirty="0">
                <a:solidFill>
                  <a:schemeClr val="tx1"/>
                </a:solidFill>
                <a:latin typeface="Arial" panose="020B0604020202020204" pitchFamily="34" charset="0"/>
              </a:rPr>
              <a:t>Ensures secure access to the system</a:t>
            </a:r>
          </a:p>
          <a:p>
            <a:pPr eaLnBrk="0" fontAlgn="base" hangingPunct="0">
              <a:lnSpc>
                <a:spcPct val="100000"/>
              </a:lnSpc>
              <a:spcBef>
                <a:spcPct val="0"/>
              </a:spcBef>
              <a:spcAft>
                <a:spcPct val="0"/>
              </a:spcAft>
              <a:buClrTx/>
            </a:pPr>
            <a:r>
              <a:rPr lang="en-US" altLang="en-US" dirty="0">
                <a:solidFill>
                  <a:schemeClr val="tx1"/>
                </a:solidFill>
                <a:latin typeface="Arial" panose="020B0604020202020204" pitchFamily="34" charset="0"/>
              </a:rPr>
              <a:t>Collects username/email and password</a:t>
            </a:r>
          </a:p>
          <a:p>
            <a:pPr marL="0" marR="0" lvl="0" indent="0" algn="l" defTabSz="914400" rtl="0" eaLnBrk="0" fontAlgn="base" latinLnBrk="0" hangingPunct="0">
              <a:lnSpc>
                <a:spcPct val="100000"/>
              </a:lnSpc>
              <a:spcBef>
                <a:spcPct val="0"/>
              </a:spcBef>
              <a:spcAft>
                <a:spcPct val="0"/>
              </a:spcAft>
              <a:buClrTx/>
              <a:buSzTx/>
              <a:buFontTx/>
              <a:buNone/>
              <a:tabLst/>
            </a:pPr>
            <a:br>
              <a:rPr lang="en-US" dirty="0"/>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9421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register&#10;&#10;Description automatically generated">
            <a:extLst>
              <a:ext uri="{FF2B5EF4-FFF2-40B4-BE49-F238E27FC236}">
                <a16:creationId xmlns:a16="http://schemas.microsoft.com/office/drawing/2014/main" id="{ED99797D-F1AB-760C-1B3A-E4396D6CF6B3}"/>
              </a:ext>
            </a:extLst>
          </p:cNvPr>
          <p:cNvPicPr>
            <a:picLocks noChangeAspect="1"/>
          </p:cNvPicPr>
          <p:nvPr/>
        </p:nvPicPr>
        <p:blipFill>
          <a:blip r:embed="rId2"/>
          <a:stretch>
            <a:fillRect/>
          </a:stretch>
        </p:blipFill>
        <p:spPr>
          <a:xfrm>
            <a:off x="0" y="528637"/>
            <a:ext cx="12192000" cy="5800725"/>
          </a:xfrm>
          <a:prstGeom prst="rect">
            <a:avLst/>
          </a:prstGeom>
        </p:spPr>
      </p:pic>
    </p:spTree>
    <p:extLst>
      <p:ext uri="{BB962C8B-B14F-4D97-AF65-F5344CB8AC3E}">
        <p14:creationId xmlns:p14="http://schemas.microsoft.com/office/powerpoint/2010/main" val="41522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400049"/>
            <a:ext cx="8647721" cy="747433"/>
          </a:xfrm>
        </p:spPr>
        <p:txBody>
          <a:bodyPr>
            <a:normAutofit/>
          </a:bodyPr>
          <a:lstStyle/>
          <a:p>
            <a:r>
              <a:rPr lang="en-US" sz="4000" dirty="0"/>
              <a:t>Registration Page :</a:t>
            </a:r>
            <a:endParaRPr lang="en-US" dirty="0"/>
          </a:p>
        </p:txBody>
      </p:sp>
      <p:sp>
        <p:nvSpPr>
          <p:cNvPr id="5" name="Rectangle 2">
            <a:extLst>
              <a:ext uri="{FF2B5EF4-FFF2-40B4-BE49-F238E27FC236}">
                <a16:creationId xmlns:a16="http://schemas.microsoft.com/office/drawing/2014/main" id="{FE5DB47F-B50D-6DE4-13C4-B92EB7046983}"/>
              </a:ext>
            </a:extLst>
          </p:cNvPr>
          <p:cNvSpPr>
            <a:spLocks noGrp="1" noChangeArrowheads="1"/>
          </p:cNvSpPr>
          <p:nvPr>
            <p:ph idx="10"/>
          </p:nvPr>
        </p:nvSpPr>
        <p:spPr bwMode="auto">
          <a:xfrm>
            <a:off x="568163" y="3159667"/>
            <a:ext cx="1002549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lang="en-US" dirty="0"/>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0B43C024-95E9-72A2-3136-3791AC285277}"/>
              </a:ext>
            </a:extLst>
          </p:cNvPr>
          <p:cNvSpPr txBox="1"/>
          <p:nvPr/>
        </p:nvSpPr>
        <p:spPr>
          <a:xfrm>
            <a:off x="568163" y="1639229"/>
            <a:ext cx="1077262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Breadcrumb Section:</a:t>
            </a:r>
          </a:p>
          <a:p>
            <a:r>
              <a:rPr lang="en-US" dirty="0"/>
              <a:t>This section displays the navigation path to the current registration page, showing "Home" and "Register".</a:t>
            </a:r>
          </a:p>
          <a:p>
            <a:endParaRPr lang="en-US" dirty="0"/>
          </a:p>
          <a:p>
            <a:endParaRPr lang="en-US" dirty="0"/>
          </a:p>
          <a:p>
            <a:pPr marL="285750" indent="-285750">
              <a:buFont typeface="Arial" panose="020B0604020202020204" pitchFamily="34" charset="0"/>
              <a:buChar char="•"/>
            </a:pPr>
            <a:r>
              <a:rPr lang="en-US" dirty="0"/>
              <a:t>Register Section:</a:t>
            </a:r>
          </a:p>
          <a:p>
            <a:r>
              <a:rPr lang="en-US" dirty="0"/>
              <a:t>This section provides a registration form where users can enter their details to create a new account. It includes fields for name, contact, email, password, address, and profile image. It also includes a link to the login page for users who already have an account.</a:t>
            </a:r>
          </a:p>
          <a:p>
            <a:endParaRPr lang="en-US" dirty="0"/>
          </a:p>
          <a:p>
            <a:endParaRPr lang="en-US" dirty="0"/>
          </a:p>
        </p:txBody>
      </p:sp>
    </p:spTree>
    <p:extLst>
      <p:ext uri="{BB962C8B-B14F-4D97-AF65-F5344CB8AC3E}">
        <p14:creationId xmlns:p14="http://schemas.microsoft.com/office/powerpoint/2010/main" val="58331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400049"/>
            <a:ext cx="8647721" cy="747433"/>
          </a:xfrm>
        </p:spPr>
        <p:txBody>
          <a:bodyPr>
            <a:normAutofit/>
          </a:bodyPr>
          <a:lstStyle/>
          <a:p>
            <a:r>
              <a:rPr lang="en-US" sz="4000" dirty="0"/>
              <a:t>Registration Page :</a:t>
            </a:r>
            <a:endParaRPr lang="en-US" dirty="0"/>
          </a:p>
        </p:txBody>
      </p:sp>
      <p:sp>
        <p:nvSpPr>
          <p:cNvPr id="5" name="Rectangle 2">
            <a:extLst>
              <a:ext uri="{FF2B5EF4-FFF2-40B4-BE49-F238E27FC236}">
                <a16:creationId xmlns:a16="http://schemas.microsoft.com/office/drawing/2014/main" id="{FE5DB47F-B50D-6DE4-13C4-B92EB7046983}"/>
              </a:ext>
            </a:extLst>
          </p:cNvPr>
          <p:cNvSpPr>
            <a:spLocks noGrp="1" noChangeArrowheads="1"/>
          </p:cNvSpPr>
          <p:nvPr>
            <p:ph idx="10"/>
          </p:nvPr>
        </p:nvSpPr>
        <p:spPr bwMode="auto">
          <a:xfrm>
            <a:off x="568163" y="1790061"/>
            <a:ext cx="10025495"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None/>
            </a:pPr>
            <a:r>
              <a:rPr kumimoji="0" lang="en-US" altLang="en-US" sz="2400" b="1" i="0" u="none" strike="noStrike" cap="none" normalizeH="0" baseline="0" dirty="0">
                <a:ln>
                  <a:noFill/>
                </a:ln>
                <a:solidFill>
                  <a:schemeClr val="tx1"/>
                </a:solidFill>
                <a:effectLst/>
                <a:latin typeface="Arial" panose="020B0604020202020204" pitchFamily="34" charset="0"/>
              </a:rPr>
              <a:t>Database Interaction:</a:t>
            </a: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Secure storage of user </a:t>
            </a:r>
          </a:p>
          <a:p>
            <a:pPr eaLnBrk="0" fontAlgn="base" hangingPunct="0">
              <a:lnSpc>
                <a:spcPct val="100000"/>
              </a:lnSpc>
              <a:spcBef>
                <a:spcPct val="0"/>
              </a:spcBef>
              <a:spcAft>
                <a:spcPct val="0"/>
              </a:spcAft>
              <a:buClrTx/>
            </a:pPr>
            <a:r>
              <a:rPr kumimoji="0" lang="en-US" altLang="en-US" sz="1800" b="0" i="0" u="none" strike="noStrike" cap="none" normalizeH="0" baseline="0" dirty="0" err="1">
                <a:ln>
                  <a:noFill/>
                </a:ln>
                <a:solidFill>
                  <a:schemeClr val="tx1"/>
                </a:solidFill>
                <a:effectLst/>
                <a:latin typeface="Arial" panose="020B0604020202020204" pitchFamily="34" charset="0"/>
              </a:rPr>
              <a:t>dataHandling</a:t>
            </a:r>
            <a:r>
              <a:rPr kumimoji="0" lang="en-US" altLang="en-US" sz="1800" b="0" i="0" u="none" strike="noStrike" cap="none" normalizeH="0" baseline="0" dirty="0">
                <a:ln>
                  <a:noFill/>
                </a:ln>
                <a:solidFill>
                  <a:schemeClr val="tx1"/>
                </a:solidFill>
                <a:effectLst/>
                <a:latin typeface="Arial" panose="020B0604020202020204" pitchFamily="34" charset="0"/>
              </a:rPr>
              <a:t> of unique identifiers (e.g., email)</a:t>
            </a: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Data validation before storage</a:t>
            </a:r>
          </a:p>
          <a:p>
            <a:pPr eaLnBrk="0" fontAlgn="base" hangingPunct="0">
              <a:lnSpc>
                <a:spcPct val="100000"/>
              </a:lnSpc>
              <a:spcBef>
                <a:spcPct val="0"/>
              </a:spcBef>
              <a:spcAft>
                <a:spcPct val="0"/>
              </a:spcAft>
              <a:buClr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User Information Collection:</a:t>
            </a:r>
          </a:p>
          <a:p>
            <a:pPr eaLnBrk="0" fontAlgn="base" hangingPunct="0">
              <a:lnSpc>
                <a:spcPct val="100000"/>
              </a:lnSpc>
              <a:spcBef>
                <a:spcPct val="0"/>
              </a:spcBef>
              <a:spcAft>
                <a:spcPct val="0"/>
              </a:spcAft>
              <a:buClrTx/>
            </a:pPr>
            <a:r>
              <a:rPr kumimoji="0" lang="en-US" altLang="en-US" sz="2000" i="0" u="none" strike="noStrike" cap="none" normalizeH="0" baseline="0" dirty="0">
                <a:ln>
                  <a:noFill/>
                </a:ln>
                <a:solidFill>
                  <a:schemeClr val="tx1"/>
                </a:solidFill>
                <a:effectLst/>
                <a:latin typeface="Arial" panose="020B0604020202020204" pitchFamily="34" charset="0"/>
              </a:rPr>
              <a:t>Basic details: name, email, password</a:t>
            </a:r>
          </a:p>
          <a:p>
            <a:pPr eaLnBrk="0" fontAlgn="base" hangingPunct="0">
              <a:lnSpc>
                <a:spcPct val="100000"/>
              </a:lnSpc>
              <a:spcBef>
                <a:spcPct val="0"/>
              </a:spcBef>
              <a:spcAft>
                <a:spcPct val="0"/>
              </a:spcAft>
              <a:buClrTx/>
            </a:pPr>
            <a:r>
              <a:rPr kumimoji="0" lang="en-US" altLang="en-US" sz="2000" i="0" u="none" strike="noStrike" cap="none" normalizeH="0" baseline="0" dirty="0">
                <a:ln>
                  <a:noFill/>
                </a:ln>
                <a:solidFill>
                  <a:schemeClr val="tx1"/>
                </a:solidFill>
                <a:effectLst/>
                <a:latin typeface="Arial" panose="020B0604020202020204" pitchFamily="34" charset="0"/>
              </a:rPr>
              <a:t>Optional details: address, phone number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lang="en-US" dirty="0"/>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236098"/>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3.xml><?xml version="1.0" encoding="utf-8"?>
<ds:datastoreItem xmlns:ds="http://schemas.openxmlformats.org/officeDocument/2006/customXml" ds:itemID="{C8AE25C0-66E9-4E74-9814-75E5D2A6CABE}">
  <ds:schemaRefs>
    <ds:schemaRef ds:uri="71af3243-3dd4-4a8d-8c0d-dd76da1f02a5"/>
    <ds:schemaRef ds:uri="http://purl.org/dc/elements/1.1/"/>
    <ds:schemaRef ds:uri="http://schemas.microsoft.com/office/2006/metadata/properties"/>
    <ds:schemaRef ds:uri="http://schemas.microsoft.com/sharepoint/v3"/>
    <ds:schemaRef ds:uri="230e9df3-be65-4c73-a93b-d1236ebd677e"/>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purl.org/dc/dcmitype/"/>
    <ds:schemaRef ds:uri="16c05727-aa75-4e4a-9b5f-8a80a1165891"/>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{D139E32B-72C7-4388-87CF-B277ED2FED21}tf11158769_win32</Template>
  <TotalTime>373</TotalTime>
  <Words>1010</Words>
  <Application>Microsoft Office PowerPoint</Application>
  <PresentationFormat>Widescreen</PresentationFormat>
  <Paragraphs>163</Paragraphs>
  <Slides>28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Avenir Next LT Pro</vt:lpstr>
      <vt:lpstr>Calibri</vt:lpstr>
      <vt:lpstr>Goudy Old Style</vt:lpstr>
      <vt:lpstr>Times New Roman</vt:lpstr>
      <vt:lpstr>Wingdings</vt:lpstr>
      <vt:lpstr>FrostyVTI</vt:lpstr>
      <vt:lpstr>E-commerce support artificial intelligence </vt:lpstr>
      <vt:lpstr>Agenda</vt:lpstr>
      <vt:lpstr>Introduction :</vt:lpstr>
      <vt:lpstr>PowerPoint Presentation</vt:lpstr>
      <vt:lpstr>PowerPoint Presentation</vt:lpstr>
      <vt:lpstr>Login Page :</vt:lpstr>
      <vt:lpstr>PowerPoint Presentation</vt:lpstr>
      <vt:lpstr>Registration Page :</vt:lpstr>
      <vt:lpstr>Registration Page :</vt:lpstr>
      <vt:lpstr>PowerPoint Presentation</vt:lpstr>
      <vt:lpstr>PowerPoint Presentation</vt:lpstr>
      <vt:lpstr>PowerPoint Presentation</vt:lpstr>
      <vt:lpstr>Home Page :</vt:lpstr>
      <vt:lpstr>PowerPoint Presentation</vt:lpstr>
      <vt:lpstr>PowerPoint Presentation</vt:lpstr>
      <vt:lpstr>PowerPoint Presentation</vt:lpstr>
      <vt:lpstr>Cart/Checkout :</vt:lpstr>
      <vt:lpstr>PowerPoint Presentation</vt:lpstr>
      <vt:lpstr>PowerPoint Presentation</vt:lpstr>
      <vt:lpstr>   </vt:lpstr>
      <vt:lpstr>My SQL :</vt:lpstr>
      <vt:lpstr>FAQ :</vt:lpstr>
      <vt:lpstr>Recommendation System :</vt:lpstr>
      <vt:lpstr>Types of Recommender System</vt:lpstr>
      <vt:lpstr>Deep learning  Process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support artificial intelligence</dc:title>
  <dc:creator>abdelrahman abdelaziz Abo shama</dc:creator>
  <cp:lastModifiedBy>abdelrahman abdelaziz Abo shama</cp:lastModifiedBy>
  <cp:revision>22</cp:revision>
  <dcterms:created xsi:type="dcterms:W3CDTF">2024-06-10T21:35:50Z</dcterms:created>
  <dcterms:modified xsi:type="dcterms:W3CDTF">2024-06-11T20:47:20Z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