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iJZ4dtfUCX95Z53rAE5m+SKB2m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customschemas.google.com/relationships/presentationmetadata" Target="meta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7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7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7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7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7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7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7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0" name="Google Shape;70;p8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8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3" name="Google Shape;73;p8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83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83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8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7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75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4" name="Google Shape;24;p75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75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75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75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75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7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7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7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7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4" name="Google Shape;34;p7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7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7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7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7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7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7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7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7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7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7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8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4" name="Google Shape;54;p8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8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8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8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8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8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5" name="Google Shape;65;p8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" name="Google Shape;66;p8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8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7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7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SEMANTIC SEGMENTATION</a:t>
            </a:r>
            <a:endParaRPr/>
          </a:p>
        </p:txBody>
      </p:sp>
      <p:sp>
        <p:nvSpPr>
          <p:cNvPr id="86" name="Google Shape;86;p5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063" y="152400"/>
            <a:ext cx="6975870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Paper Implementation</a:t>
            </a:r>
            <a:endParaRPr/>
          </a:p>
        </p:txBody>
      </p:sp>
      <p:pic>
        <p:nvPicPr>
          <p:cNvPr id="158" name="Google Shape;15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125" y="1147450"/>
            <a:ext cx="5847136" cy="382090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11"/>
              <a:t>Hyberparamets</a:t>
            </a:r>
            <a:endParaRPr sz="3011"/>
          </a:p>
        </p:txBody>
      </p:sp>
      <p:sp>
        <p:nvSpPr>
          <p:cNvPr id="165" name="Google Shape;165;p6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Batch_size ⇒ 16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Epochs  	    ⇒ 240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rate ⇒ 1e-3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The training data in terms of </a:t>
            </a:r>
            <a:r>
              <a:rPr b="1" lang="en"/>
              <a:t>patches</a:t>
            </a:r>
            <a:r>
              <a:rPr lang="en"/>
              <a:t> is much </a:t>
            </a:r>
            <a:r>
              <a:rPr b="1" lang="en"/>
              <a:t>larger</a:t>
            </a:r>
            <a:r>
              <a:rPr lang="en"/>
              <a:t> than the number of </a:t>
            </a:r>
            <a:r>
              <a:rPr b="1" lang="en"/>
              <a:t>training images</a:t>
            </a:r>
            <a:r>
              <a:rPr lang="en"/>
              <a:t>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6" name="Google Shape;166;p6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Loss Function </a:t>
            </a:r>
            <a:endParaRPr/>
          </a:p>
        </p:txBody>
      </p:sp>
      <p:pic>
        <p:nvPicPr>
          <p:cNvPr id="172" name="Google Shape;172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400" y="1147450"/>
            <a:ext cx="6288325" cy="38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Intersection Over Union</a:t>
            </a:r>
            <a:endParaRPr/>
          </a:p>
        </p:txBody>
      </p:sp>
      <p:sp>
        <p:nvSpPr>
          <p:cNvPr id="179" name="Google Shape;179;p6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Intersection over Union</a:t>
            </a:r>
            <a:r>
              <a:rPr lang="en"/>
              <a:t> (IoU) metric, is essentially a method to quantify the percept </a:t>
            </a:r>
            <a:r>
              <a:rPr b="1" lang="en"/>
              <a:t>overlap </a:t>
            </a:r>
            <a:r>
              <a:rPr lang="en"/>
              <a:t>between the </a:t>
            </a:r>
            <a:r>
              <a:rPr b="1" lang="en"/>
              <a:t>target mask</a:t>
            </a:r>
            <a:r>
              <a:rPr lang="en"/>
              <a:t> and our </a:t>
            </a:r>
            <a:r>
              <a:rPr b="1" lang="en"/>
              <a:t>prediction output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IoU</a:t>
            </a:r>
            <a:r>
              <a:rPr lang="en"/>
              <a:t> metric measures </a:t>
            </a:r>
            <a:r>
              <a:rPr b="1" lang="en"/>
              <a:t>the number of pixels</a:t>
            </a:r>
            <a:r>
              <a:rPr lang="en"/>
              <a:t> common between the</a:t>
            </a:r>
            <a:r>
              <a:rPr b="1" lang="en"/>
              <a:t> target and prediction masks</a:t>
            </a:r>
            <a:r>
              <a:rPr lang="en"/>
              <a:t> divided by the total number of pixels present </a:t>
            </a:r>
            <a:r>
              <a:rPr b="1" lang="en"/>
              <a:t>across both masks</a:t>
            </a:r>
            <a:r>
              <a:rPr lang="en"/>
              <a:t>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80" name="Google Shape;180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238" y="3083938"/>
            <a:ext cx="4638675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6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4850" y="328613"/>
            <a:ext cx="5772150" cy="44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6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Accuracy!	</a:t>
            </a:r>
            <a:endParaRPr/>
          </a:p>
        </p:txBody>
      </p:sp>
      <p:sp>
        <p:nvSpPr>
          <p:cNvPr id="193" name="Google Shape;193;p6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After Training of </a:t>
            </a:r>
            <a:r>
              <a:rPr b="1" lang="en"/>
              <a:t>240</a:t>
            </a:r>
            <a:r>
              <a:rPr lang="en"/>
              <a:t> epochs on </a:t>
            </a:r>
            <a:r>
              <a:rPr b="1" lang="en"/>
              <a:t>a strong GPU</a:t>
            </a:r>
            <a:r>
              <a:rPr lang="en"/>
              <a:t> and using</a:t>
            </a:r>
            <a:r>
              <a:rPr b="1" lang="en"/>
              <a:t> IoU score</a:t>
            </a:r>
            <a:r>
              <a:rPr lang="en"/>
              <a:t> to evaluate, we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finally have achieved accuracy </a:t>
            </a:r>
            <a:r>
              <a:rPr b="1" lang="en"/>
              <a:t>higher than 98%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4" name="Google Shape;194;p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Visualization	</a:t>
            </a:r>
            <a:endParaRPr/>
          </a:p>
        </p:txBody>
      </p:sp>
      <p:pic>
        <p:nvPicPr>
          <p:cNvPr id="200" name="Google Shape;200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5175" y="1101925"/>
            <a:ext cx="6269786" cy="38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6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07" name="Google Shape;207;p7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 Goal	</a:t>
            </a:r>
            <a:endParaRPr/>
          </a:p>
        </p:txBody>
      </p:sp>
      <p:sp>
        <p:nvSpPr>
          <p:cNvPr id="92" name="Google Shape;92;p54"/>
          <p:cNvSpPr txBox="1"/>
          <p:nvPr>
            <p:ph idx="1" type="body"/>
          </p:nvPr>
        </p:nvSpPr>
        <p:spPr>
          <a:xfrm>
            <a:off x="311700" y="1229875"/>
            <a:ext cx="85206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Enable the car to be able to Segment all objects of the scene and classify each pixel to the suitable class </a:t>
            </a:r>
            <a:endParaRPr/>
          </a:p>
        </p:txBody>
      </p:sp>
      <p:pic>
        <p:nvPicPr>
          <p:cNvPr id="93" name="Google Shape;9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50" y="1950300"/>
            <a:ext cx="5604974" cy="28132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Why ?</a:t>
            </a:r>
            <a:endParaRPr/>
          </a:p>
        </p:txBody>
      </p:sp>
      <p:sp>
        <p:nvSpPr>
          <p:cNvPr id="100" name="Google Shape;100;p5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one of the fundamental tasks in the field of </a:t>
            </a:r>
            <a:r>
              <a:rPr b="1" lang="en" sz="2400"/>
              <a:t>computer vision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because it can be considered as a substantial</a:t>
            </a:r>
            <a:r>
              <a:rPr b="1" lang="en" sz="2400"/>
              <a:t> preprocessing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2400"/>
              <a:t>tool</a:t>
            </a:r>
            <a:r>
              <a:rPr lang="en" sz="2400"/>
              <a:t> for other tasks, including </a:t>
            </a:r>
            <a:r>
              <a:rPr b="1" lang="en" sz="2400"/>
              <a:t>object detection</a:t>
            </a:r>
            <a:r>
              <a:rPr lang="en" sz="2400"/>
              <a:t>, and </a:t>
            </a:r>
            <a:r>
              <a:rPr b="1" lang="en" sz="2400"/>
              <a:t>scene understanding</a:t>
            </a:r>
            <a:r>
              <a:rPr lang="en" sz="2400"/>
              <a:t>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b="1" sz="2400"/>
          </a:p>
        </p:txBody>
      </p:sp>
      <p:sp>
        <p:nvSpPr>
          <p:cNvPr id="101" name="Google Shape;101;p5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11"/>
              <a:t>Cityscapes Dataset</a:t>
            </a:r>
            <a:endParaRPr sz="3011"/>
          </a:p>
        </p:txBody>
      </p:sp>
      <p:sp>
        <p:nvSpPr>
          <p:cNvPr id="107" name="Google Shape;107;p5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Dataset is a Collection of recorded videos of vehicles driven in Germany in different seasons and different times of the day.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Dataset has </a:t>
            </a:r>
            <a:r>
              <a:rPr b="1" lang="en" sz="2400"/>
              <a:t>2975</a:t>
            </a:r>
            <a:r>
              <a:rPr lang="en" sz="2400"/>
              <a:t> training images files and </a:t>
            </a:r>
            <a:r>
              <a:rPr b="1" lang="en" sz="2400"/>
              <a:t>500</a:t>
            </a:r>
            <a:r>
              <a:rPr lang="en" sz="2400"/>
              <a:t> validation image files.</a:t>
            </a:r>
            <a:endParaRPr sz="2400"/>
          </a:p>
        </p:txBody>
      </p:sp>
      <p:sp>
        <p:nvSpPr>
          <p:cNvPr id="108" name="Google Shape;108;p5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14" name="Google Shape;114;p57"/>
          <p:cNvSpPr txBox="1"/>
          <p:nvPr>
            <p:ph idx="1" type="body"/>
          </p:nvPr>
        </p:nvSpPr>
        <p:spPr>
          <a:xfrm>
            <a:off x="311700" y="1229875"/>
            <a:ext cx="85206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8571"/>
              <a:buNone/>
            </a:pPr>
            <a:r>
              <a:rPr lang="en" sz="5600"/>
              <a:t>Each </a:t>
            </a:r>
            <a:r>
              <a:rPr b="1" lang="en" sz="5600"/>
              <a:t>data</a:t>
            </a:r>
            <a:r>
              <a:rPr lang="en" sz="5600"/>
              <a:t> in the data file is about one</a:t>
            </a:r>
            <a:r>
              <a:rPr b="1" lang="en" sz="5600"/>
              <a:t> combined</a:t>
            </a:r>
            <a:r>
              <a:rPr lang="en" sz="5600"/>
              <a:t> image, the left half represents the</a:t>
            </a:r>
            <a:endParaRPr sz="5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8571"/>
              <a:buNone/>
            </a:pPr>
            <a:r>
              <a:rPr b="1" lang="en" sz="5600"/>
              <a:t>landscape</a:t>
            </a:r>
            <a:r>
              <a:rPr lang="en" sz="5600"/>
              <a:t>(real image) and the right half represents the </a:t>
            </a:r>
            <a:r>
              <a:rPr b="1" lang="en" sz="5600"/>
              <a:t>ground truth</a:t>
            </a:r>
            <a:r>
              <a:rPr lang="en" sz="5600"/>
              <a:t> (label) of the landscape</a:t>
            </a:r>
            <a:r>
              <a:rPr b="1" lang="en" sz="5600"/>
              <a:t>.</a:t>
            </a:r>
            <a:endParaRPr b="1" sz="5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5" name="Google Shape;11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775" y="2082400"/>
            <a:ext cx="7067829" cy="280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Label Clustering	</a:t>
            </a:r>
            <a:endParaRPr/>
          </a:p>
        </p:txBody>
      </p:sp>
      <p:sp>
        <p:nvSpPr>
          <p:cNvPr id="122" name="Google Shape;122;p5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The </a:t>
            </a:r>
            <a:r>
              <a:rPr b="1" lang="en" sz="2100"/>
              <a:t>label image</a:t>
            </a:r>
            <a:r>
              <a:rPr lang="en" sz="2100"/>
              <a:t> is </a:t>
            </a:r>
            <a:r>
              <a:rPr b="1" lang="en" sz="2100"/>
              <a:t>three channels, </a:t>
            </a:r>
            <a:r>
              <a:rPr lang="en" sz="2100"/>
              <a:t>so we have to convert it to </a:t>
            </a:r>
            <a:r>
              <a:rPr b="1" lang="en" sz="2100"/>
              <a:t>one channel </a:t>
            </a:r>
            <a:r>
              <a:rPr lang="en" sz="2100"/>
              <a:t>manner so we can do training as </a:t>
            </a:r>
            <a:r>
              <a:rPr b="1" lang="en" sz="2100"/>
              <a:t>supervised learning</a:t>
            </a:r>
            <a:r>
              <a:rPr lang="en" sz="2100"/>
              <a:t> because each pixel in the </a:t>
            </a:r>
            <a:r>
              <a:rPr b="1" lang="en" sz="2100"/>
              <a:t>landscape image</a:t>
            </a:r>
            <a:r>
              <a:rPr lang="en" sz="2100"/>
              <a:t>, the corresponding of its in </a:t>
            </a:r>
            <a:r>
              <a:rPr b="1" lang="en" sz="2100"/>
              <a:t>label image</a:t>
            </a:r>
            <a:r>
              <a:rPr lang="en" sz="2100"/>
              <a:t> has to be a </a:t>
            </a:r>
            <a:r>
              <a:rPr b="1" lang="en" sz="2100"/>
              <a:t>number</a:t>
            </a:r>
            <a:r>
              <a:rPr lang="en" sz="2100"/>
              <a:t> represents the number of </a:t>
            </a:r>
            <a:r>
              <a:rPr b="1" lang="en" sz="2100"/>
              <a:t>true class</a:t>
            </a:r>
            <a:r>
              <a:rPr lang="en" sz="2100"/>
              <a:t>.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Using </a:t>
            </a:r>
            <a:r>
              <a:rPr b="1" lang="en" sz="2100"/>
              <a:t>K-Means</a:t>
            </a:r>
            <a:r>
              <a:rPr lang="en" sz="2100"/>
              <a:t> Cluster algorithm the problem has been solved.</a:t>
            </a:r>
            <a:endParaRPr sz="2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3" name="Google Shape;123;p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K-means Algorithm</a:t>
            </a:r>
            <a:endParaRPr/>
          </a:p>
        </p:txBody>
      </p:sp>
      <p:sp>
        <p:nvSpPr>
          <p:cNvPr id="129" name="Google Shape;129;p5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It's an </a:t>
            </a:r>
            <a:r>
              <a:rPr b="1" lang="en"/>
              <a:t>iterative</a:t>
            </a:r>
            <a:r>
              <a:rPr lang="en"/>
              <a:t> algorithm that tries to </a:t>
            </a:r>
            <a:r>
              <a:rPr b="1" lang="en"/>
              <a:t>partition</a:t>
            </a:r>
            <a:r>
              <a:rPr lang="en"/>
              <a:t> the dataset into </a:t>
            </a:r>
            <a:r>
              <a:rPr b="1" lang="en"/>
              <a:t>K</a:t>
            </a:r>
            <a:r>
              <a:rPr lang="en"/>
              <a:t> pre-defined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distinct non-overlapping subgroups where each data point belongs to only one group.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0" name="Google Shape;13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450" y="2149638"/>
            <a:ext cx="4991100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11"/>
              <a:t>The Architecture Of The Network</a:t>
            </a:r>
            <a:endParaRPr sz="3011"/>
          </a:p>
        </p:txBody>
      </p:sp>
      <p:sp>
        <p:nvSpPr>
          <p:cNvPr id="137" name="Google Shape;137;p6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Fully Convolutional Neural Networks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Because we want the </a:t>
            </a:r>
            <a:r>
              <a:rPr b="1" lang="en"/>
              <a:t>output shape</a:t>
            </a:r>
            <a:r>
              <a:rPr lang="en"/>
              <a:t> of the network equals the</a:t>
            </a:r>
            <a:r>
              <a:rPr b="1" lang="en"/>
              <a:t> input shape</a:t>
            </a:r>
            <a:r>
              <a:rPr lang="en"/>
              <a:t> of the network, we have to use </a:t>
            </a:r>
            <a:r>
              <a:rPr b="1" lang="en"/>
              <a:t>FCNN</a:t>
            </a:r>
            <a:r>
              <a:rPr lang="en"/>
              <a:t> rather than the normal </a:t>
            </a:r>
            <a:r>
              <a:rPr b="1" lang="en"/>
              <a:t>CNN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</a:t>
            </a:r>
            <a:r>
              <a:rPr b="1" lang="en"/>
              <a:t>CNN</a:t>
            </a:r>
            <a:r>
              <a:rPr lang="en"/>
              <a:t> the architecture has </a:t>
            </a:r>
            <a:r>
              <a:rPr b="1" lang="en"/>
              <a:t>fully connected layers</a:t>
            </a:r>
            <a:r>
              <a:rPr lang="en"/>
              <a:t> in the last layers and this idea is not suitable for this task, where we want the </a:t>
            </a:r>
            <a:r>
              <a:rPr b="1" lang="en"/>
              <a:t>desired output</a:t>
            </a:r>
            <a:r>
              <a:rPr lang="en"/>
              <a:t> includes </a:t>
            </a:r>
            <a:r>
              <a:rPr b="1" lang="en"/>
              <a:t>localization</a:t>
            </a:r>
            <a:r>
              <a:rPr lang="en"/>
              <a:t>.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b="1"/>
          </a:p>
        </p:txBody>
      </p:sp>
      <p:pic>
        <p:nvPicPr>
          <p:cNvPr id="138" name="Google Shape;13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950" y="2682300"/>
            <a:ext cx="7016050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6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U-Net Paper</a:t>
            </a:r>
            <a:endParaRPr/>
          </a:p>
        </p:txBody>
      </p:sp>
      <p:sp>
        <p:nvSpPr>
          <p:cNvPr id="145" name="Google Shape;145;p6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The architecture consists of a </a:t>
            </a:r>
            <a:r>
              <a:rPr b="1" lang="en" sz="7200"/>
              <a:t>contracting path</a:t>
            </a:r>
            <a:r>
              <a:rPr lang="en" sz="7200"/>
              <a:t> to capture </a:t>
            </a:r>
            <a:r>
              <a:rPr b="1" lang="en" sz="7200"/>
              <a:t>context</a:t>
            </a:r>
            <a:r>
              <a:rPr lang="en" sz="7200"/>
              <a:t> and a symmetric </a:t>
            </a:r>
            <a:r>
              <a:rPr b="1" lang="en" sz="7200"/>
              <a:t>expanding path</a:t>
            </a:r>
            <a:r>
              <a:rPr lang="en" sz="7200"/>
              <a:t> that enables precise </a:t>
            </a:r>
            <a:r>
              <a:rPr b="1" lang="en" sz="7200"/>
              <a:t>localization</a:t>
            </a:r>
            <a:r>
              <a:rPr lang="en" sz="7200"/>
              <a:t>.</a:t>
            </a:r>
            <a:endParaRPr sz="72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The main idea of the architecture is to </a:t>
            </a:r>
            <a:r>
              <a:rPr b="1" lang="en" sz="7200"/>
              <a:t>supplement</a:t>
            </a:r>
            <a:r>
              <a:rPr lang="en" sz="7200"/>
              <a:t> a usual </a:t>
            </a:r>
            <a:r>
              <a:rPr b="1" lang="en" sz="7200"/>
              <a:t>contracting network</a:t>
            </a:r>
            <a:r>
              <a:rPr lang="en" sz="7200"/>
              <a:t> by </a:t>
            </a:r>
            <a:r>
              <a:rPr b="1" lang="en" sz="7200"/>
              <a:t>successive layers</a:t>
            </a:r>
            <a:r>
              <a:rPr lang="en" sz="7200"/>
              <a:t>, where </a:t>
            </a:r>
            <a:r>
              <a:rPr b="1" lang="en" sz="7200"/>
              <a:t>pooling</a:t>
            </a:r>
            <a:r>
              <a:rPr lang="en" sz="7200"/>
              <a:t> operators are replaced by </a:t>
            </a:r>
            <a:r>
              <a:rPr b="1" lang="en" sz="7200"/>
              <a:t>upsampling operators</a:t>
            </a:r>
            <a:r>
              <a:rPr lang="en" sz="7200"/>
              <a:t>.Where, these layers increase the resolution of the output. In order to </a:t>
            </a:r>
            <a:r>
              <a:rPr b="1" lang="en" sz="7200"/>
              <a:t>localize</a:t>
            </a:r>
            <a:r>
              <a:rPr lang="en" sz="7200"/>
              <a:t>,  high resolution features from the </a:t>
            </a:r>
            <a:r>
              <a:rPr b="1" lang="en" sz="7200"/>
              <a:t>contracting path</a:t>
            </a:r>
            <a:r>
              <a:rPr lang="en" sz="7200"/>
              <a:t> are combined with the </a:t>
            </a:r>
            <a:r>
              <a:rPr b="1" lang="en" sz="7200"/>
              <a:t>upsampled output</a:t>
            </a:r>
            <a:r>
              <a:rPr lang="en" sz="7200"/>
              <a:t>.A </a:t>
            </a:r>
            <a:r>
              <a:rPr b="1" lang="en" sz="7200"/>
              <a:t>successive convolution</a:t>
            </a:r>
            <a:r>
              <a:rPr lang="en" sz="7200"/>
              <a:t> layer can then </a:t>
            </a:r>
            <a:r>
              <a:rPr b="1" lang="en" sz="7200"/>
              <a:t>learn </a:t>
            </a:r>
            <a:r>
              <a:rPr lang="en" sz="7200"/>
              <a:t>to assemble a more </a:t>
            </a:r>
            <a:r>
              <a:rPr b="1" lang="en" sz="7200"/>
              <a:t>precise output</a:t>
            </a:r>
            <a:r>
              <a:rPr lang="en" sz="7200"/>
              <a:t> based on this information.</a:t>
            </a:r>
            <a:endParaRPr sz="72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248275"/>
              <a:buNone/>
            </a:pPr>
            <a:r>
              <a:t/>
            </a:r>
            <a:endParaRPr sz="29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5567"/>
              <a:buNone/>
            </a:pPr>
            <a:r>
              <a:t/>
            </a:r>
            <a:endParaRPr sz="388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6" name="Google Shape;146;p6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