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829ECE-4BBC-A348-B1B2-ECA7AC4C1EB9}"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213629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829ECE-4BBC-A348-B1B2-ECA7AC4C1EB9}"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29225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829ECE-4BBC-A348-B1B2-ECA7AC4C1EB9}"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47836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829ECE-4BBC-A348-B1B2-ECA7AC4C1EB9}"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94112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829ECE-4BBC-A348-B1B2-ECA7AC4C1EB9}" type="datetimeFigureOut">
              <a:rPr lang="en-US" smtClean="0"/>
              <a:t>8/28/17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22434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829ECE-4BBC-A348-B1B2-ECA7AC4C1EB9}"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35273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829ECE-4BBC-A348-B1B2-ECA7AC4C1EB9}" type="datetimeFigureOut">
              <a:rPr lang="en-US" smtClean="0"/>
              <a:t>8/28/17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29296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829ECE-4BBC-A348-B1B2-ECA7AC4C1EB9}" type="datetimeFigureOut">
              <a:rPr lang="en-US" smtClean="0"/>
              <a:t>8/28/17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51290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29ECE-4BBC-A348-B1B2-ECA7AC4C1EB9}" type="datetimeFigureOut">
              <a:rPr lang="en-US" smtClean="0"/>
              <a:t>8/28/17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446926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29ECE-4BBC-A348-B1B2-ECA7AC4C1EB9}"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174133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29ECE-4BBC-A348-B1B2-ECA7AC4C1EB9}" type="datetimeFigureOut">
              <a:rPr lang="en-US" smtClean="0"/>
              <a:t>8/28/17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FE2C4-87EC-6447-91B7-1ADAB1BF31E0}" type="slidenum">
              <a:rPr lang="en-US" smtClean="0"/>
              <a:t>‹#›</a:t>
            </a:fld>
            <a:endParaRPr lang="en-US"/>
          </a:p>
        </p:txBody>
      </p:sp>
    </p:spTree>
    <p:extLst>
      <p:ext uri="{BB962C8B-B14F-4D97-AF65-F5344CB8AC3E}">
        <p14:creationId xmlns:p14="http://schemas.microsoft.com/office/powerpoint/2010/main" val="7655659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9ECE-4BBC-A348-B1B2-ECA7AC4C1EB9}" type="datetimeFigureOut">
              <a:rPr lang="en-US" smtClean="0"/>
              <a:t>8/28/17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FE2C4-87EC-6447-91B7-1ADAB1BF31E0}" type="slidenum">
              <a:rPr lang="en-US" smtClean="0"/>
              <a:t>‹#›</a:t>
            </a:fld>
            <a:endParaRPr lang="en-US"/>
          </a:p>
        </p:txBody>
      </p:sp>
    </p:spTree>
    <p:extLst>
      <p:ext uri="{BB962C8B-B14F-4D97-AF65-F5344CB8AC3E}">
        <p14:creationId xmlns:p14="http://schemas.microsoft.com/office/powerpoint/2010/main" val="339748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in depth</a:t>
            </a:r>
            <a:endParaRPr lang="en-US" dirty="0"/>
          </a:p>
        </p:txBody>
      </p:sp>
    </p:spTree>
    <p:extLst>
      <p:ext uri="{BB962C8B-B14F-4D97-AF65-F5344CB8AC3E}">
        <p14:creationId xmlns:p14="http://schemas.microsoft.com/office/powerpoint/2010/main" val="25420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Pseudo-elements</a:t>
            </a:r>
            <a:endParaRPr lang="en-US" dirty="0"/>
          </a:p>
        </p:txBody>
      </p:sp>
      <p:sp>
        <p:nvSpPr>
          <p:cNvPr id="3" name="Content Placeholder 2"/>
          <p:cNvSpPr>
            <a:spLocks noGrp="1"/>
          </p:cNvSpPr>
          <p:nvPr>
            <p:ph idx="1"/>
          </p:nvPr>
        </p:nvSpPr>
        <p:spPr/>
        <p:txBody>
          <a:bodyPr/>
          <a:lstStyle/>
          <a:p>
            <a:pPr marL="0" indent="0">
              <a:buNone/>
            </a:pPr>
            <a:r>
              <a:rPr lang="en-US" dirty="0" smtClean="0"/>
              <a:t>Pseudo-elements create </a:t>
            </a:r>
            <a:r>
              <a:rPr lang="en-US" dirty="0"/>
              <a:t>new elements that are not specified in the markup of the document and can be manipulated much like a regular element. </a:t>
            </a:r>
            <a:endParaRPr lang="en-US" dirty="0" smtClean="0"/>
          </a:p>
          <a:p>
            <a:pPr marL="0" indent="0">
              <a:buNone/>
            </a:pPr>
            <a:endParaRPr lang="en-US" dirty="0" smtClean="0"/>
          </a:p>
          <a:p>
            <a:r>
              <a:rPr lang="en-US" dirty="0" smtClean="0"/>
              <a:t>::first-letter</a:t>
            </a:r>
          </a:p>
          <a:p>
            <a:r>
              <a:rPr lang="en-US" dirty="0" smtClean="0"/>
              <a:t>::first-line</a:t>
            </a:r>
          </a:p>
          <a:p>
            <a:r>
              <a:rPr lang="en-US" dirty="0" smtClean="0"/>
              <a:t>::before</a:t>
            </a:r>
          </a:p>
          <a:p>
            <a:r>
              <a:rPr lang="en-US" dirty="0" smtClean="0"/>
              <a:t>::after</a:t>
            </a:r>
            <a:endParaRPr lang="en-US" dirty="0"/>
          </a:p>
        </p:txBody>
      </p:sp>
    </p:spTree>
    <p:extLst>
      <p:ext uri="{BB962C8B-B14F-4D97-AF65-F5344CB8AC3E}">
        <p14:creationId xmlns:p14="http://schemas.microsoft.com/office/powerpoint/2010/main" val="38317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pseudo-class</a:t>
            </a:r>
            <a:endParaRPr lang="en-US" dirty="0"/>
          </a:p>
        </p:txBody>
      </p:sp>
      <p:sp>
        <p:nvSpPr>
          <p:cNvPr id="3" name="Content Placeholder 2"/>
          <p:cNvSpPr>
            <a:spLocks noGrp="1"/>
          </p:cNvSpPr>
          <p:nvPr>
            <p:ph idx="1"/>
          </p:nvPr>
        </p:nvSpPr>
        <p:spPr/>
        <p:txBody>
          <a:bodyPr/>
          <a:lstStyle/>
          <a:p>
            <a:pPr marL="0" indent="0">
              <a:buNone/>
            </a:pPr>
            <a:r>
              <a:rPr lang="en-US" dirty="0"/>
              <a:t>Pseudo-classes select regular elements but under certain conditions, like when their position relative to siblings or when they’re under a particular state.</a:t>
            </a:r>
            <a:endParaRPr lang="en-US" dirty="0" smtClean="0"/>
          </a:p>
          <a:p>
            <a:endParaRPr lang="en-US" dirty="0" smtClean="0"/>
          </a:p>
          <a:p>
            <a:r>
              <a:rPr lang="en-US" dirty="0" smtClean="0"/>
              <a:t>:hover </a:t>
            </a:r>
          </a:p>
          <a:p>
            <a:r>
              <a:rPr lang="en-US" dirty="0" smtClean="0"/>
              <a:t>:first-child</a:t>
            </a:r>
          </a:p>
          <a:p>
            <a:r>
              <a:rPr lang="en-US" dirty="0" smtClean="0"/>
              <a:t>:nth-child()</a:t>
            </a:r>
            <a:endParaRPr lang="en-US" dirty="0"/>
          </a:p>
        </p:txBody>
      </p:sp>
    </p:spTree>
    <p:extLst>
      <p:ext uri="{BB962C8B-B14F-4D97-AF65-F5344CB8AC3E}">
        <p14:creationId xmlns:p14="http://schemas.microsoft.com/office/powerpoint/2010/main" val="114092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Specificity</a:t>
            </a:r>
            <a:endParaRPr lang="en-US" dirty="0"/>
          </a:p>
        </p:txBody>
      </p:sp>
      <p:sp>
        <p:nvSpPr>
          <p:cNvPr id="3" name="Content Placeholder 2"/>
          <p:cNvSpPr>
            <a:spLocks noGrp="1"/>
          </p:cNvSpPr>
          <p:nvPr>
            <p:ph idx="1"/>
          </p:nvPr>
        </p:nvSpPr>
        <p:spPr/>
        <p:txBody>
          <a:bodyPr/>
          <a:lstStyle/>
          <a:p>
            <a:pPr marL="0" indent="0">
              <a:buNone/>
            </a:pPr>
            <a:r>
              <a:rPr lang="en-US" dirty="0"/>
              <a:t>If you have two (or more) conflicting CSS rules that point to the same element, there are some basic rules that a browser follows to determine which one is most </a:t>
            </a:r>
            <a:r>
              <a:rPr lang="en-US" b="1" dirty="0"/>
              <a:t>specific</a:t>
            </a:r>
            <a:r>
              <a:rPr lang="en-US" dirty="0"/>
              <a:t> and therefore wins out.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066" y="3219641"/>
            <a:ext cx="4397266" cy="2669218"/>
          </a:xfrm>
          <a:prstGeom prst="rect">
            <a:avLst/>
          </a:prstGeom>
        </p:spPr>
      </p:pic>
    </p:spTree>
    <p:extLst>
      <p:ext uri="{BB962C8B-B14F-4D97-AF65-F5344CB8AC3E}">
        <p14:creationId xmlns:p14="http://schemas.microsoft.com/office/powerpoint/2010/main" val="164386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smtClean="0"/>
              <a:t>calculations</a:t>
            </a:r>
            <a:endParaRPr lang="en-US" dirty="0"/>
          </a:p>
        </p:txBody>
      </p:sp>
      <p:sp>
        <p:nvSpPr>
          <p:cNvPr id="3" name="Content Placeholder 2"/>
          <p:cNvSpPr>
            <a:spLocks noGrp="1"/>
          </p:cNvSpPr>
          <p:nvPr>
            <p:ph idx="1"/>
          </p:nvPr>
        </p:nvSpPr>
        <p:spPr/>
        <p:txBody>
          <a:bodyPr/>
          <a:lstStyle/>
          <a:p>
            <a:r>
              <a:rPr lang="en-US" dirty="0" err="1">
                <a:solidFill>
                  <a:srgbClr val="FF5370"/>
                </a:solidFill>
                <a:latin typeface="Fira Code" charset="0"/>
              </a:rPr>
              <a:t>ul</a:t>
            </a:r>
            <a:r>
              <a:rPr lang="en-US" dirty="0" err="1">
                <a:solidFill>
                  <a:srgbClr val="FAD430"/>
                </a:solidFill>
                <a:latin typeface="Fira Code" charset="0"/>
              </a:rPr>
              <a:t>#nav</a:t>
            </a:r>
            <a:r>
              <a:rPr lang="en-US" dirty="0">
                <a:solidFill>
                  <a:srgbClr val="CDD3DE"/>
                </a:solidFill>
                <a:latin typeface="Fira Code" charset="0"/>
              </a:rPr>
              <a:t> </a:t>
            </a:r>
            <a:r>
              <a:rPr lang="en-US" dirty="0" err="1">
                <a:solidFill>
                  <a:srgbClr val="FF5370"/>
                </a:solidFill>
                <a:latin typeface="Fira Code" charset="0"/>
              </a:rPr>
              <a:t>li</a:t>
            </a:r>
            <a:r>
              <a:rPr lang="en-US" dirty="0" err="1">
                <a:solidFill>
                  <a:srgbClr val="FFCB6B"/>
                </a:solidFill>
                <a:latin typeface="Fira Code" charset="0"/>
              </a:rPr>
              <a:t>.active</a:t>
            </a:r>
            <a:r>
              <a:rPr lang="en-US" dirty="0">
                <a:solidFill>
                  <a:srgbClr val="CDD3DE"/>
                </a:solidFill>
                <a:latin typeface="Fira Code" charset="0"/>
              </a:rPr>
              <a:t> </a:t>
            </a:r>
            <a:r>
              <a:rPr lang="en-US" dirty="0" smtClean="0">
                <a:solidFill>
                  <a:srgbClr val="FF5370"/>
                </a:solidFill>
                <a:latin typeface="Fira Code" charset="0"/>
              </a:rPr>
              <a:t>a            (0, 1, 1, 3)</a:t>
            </a:r>
          </a:p>
          <a:p>
            <a:r>
              <a:rPr lang="en-US" dirty="0" err="1">
                <a:solidFill>
                  <a:srgbClr val="FF5370"/>
                </a:solidFill>
                <a:latin typeface="Fira Code" charset="0"/>
              </a:rPr>
              <a:t>body</a:t>
            </a:r>
            <a:r>
              <a:rPr lang="en-US" dirty="0" err="1">
                <a:solidFill>
                  <a:srgbClr val="FFCB6B"/>
                </a:solidFill>
                <a:latin typeface="Fira Code" charset="0"/>
              </a:rPr>
              <a:t>.home</a:t>
            </a:r>
            <a:r>
              <a:rPr lang="en-US" dirty="0">
                <a:solidFill>
                  <a:srgbClr val="CDD3DE"/>
                </a:solidFill>
                <a:latin typeface="Fira Code" charset="0"/>
              </a:rPr>
              <a:t> </a:t>
            </a:r>
            <a:r>
              <a:rPr lang="en-US" dirty="0">
                <a:solidFill>
                  <a:srgbClr val="FFCB6B"/>
                </a:solidFill>
                <a:latin typeface="Fira Code" charset="0"/>
              </a:rPr>
              <a:t>.col_3</a:t>
            </a:r>
            <a:r>
              <a:rPr lang="en-US" dirty="0">
                <a:solidFill>
                  <a:srgbClr val="CDD3DE"/>
                </a:solidFill>
                <a:latin typeface="Fira Code" charset="0"/>
              </a:rPr>
              <a:t> </a:t>
            </a:r>
            <a:r>
              <a:rPr lang="en-US" dirty="0">
                <a:solidFill>
                  <a:srgbClr val="FF5370"/>
                </a:solidFill>
                <a:latin typeface="Fira Code" charset="0"/>
              </a:rPr>
              <a:t>h2</a:t>
            </a:r>
            <a:r>
              <a:rPr lang="en-US" dirty="0">
                <a:solidFill>
                  <a:srgbClr val="CDD3DE"/>
                </a:solidFill>
                <a:latin typeface="Fira Code" charset="0"/>
              </a:rPr>
              <a:t> </a:t>
            </a:r>
            <a:r>
              <a:rPr lang="en-US" dirty="0">
                <a:solidFill>
                  <a:srgbClr val="80CBC4"/>
                </a:solidFill>
                <a:latin typeface="Fira Code" charset="0"/>
              </a:rPr>
              <a:t>~</a:t>
            </a:r>
            <a:r>
              <a:rPr lang="en-US" dirty="0">
                <a:solidFill>
                  <a:srgbClr val="CDD3DE"/>
                </a:solidFill>
                <a:latin typeface="Fira Code" charset="0"/>
              </a:rPr>
              <a:t> </a:t>
            </a:r>
            <a:r>
              <a:rPr lang="en-US" dirty="0" smtClean="0">
                <a:solidFill>
                  <a:srgbClr val="FF5370"/>
                </a:solidFill>
                <a:latin typeface="Fira Code" charset="0"/>
              </a:rPr>
              <a:t>h2      (</a:t>
            </a:r>
            <a:r>
              <a:rPr lang="en-US" dirty="0">
                <a:solidFill>
                  <a:srgbClr val="FF5370"/>
                </a:solidFill>
                <a:latin typeface="Fira Code" charset="0"/>
              </a:rPr>
              <a:t>0, </a:t>
            </a:r>
            <a:r>
              <a:rPr lang="en-US" dirty="0" smtClean="0">
                <a:solidFill>
                  <a:srgbClr val="FF5370"/>
                </a:solidFill>
                <a:latin typeface="Fira Code" charset="0"/>
              </a:rPr>
              <a:t>0, 2, </a:t>
            </a:r>
            <a:r>
              <a:rPr lang="en-US" dirty="0">
                <a:solidFill>
                  <a:srgbClr val="FF5370"/>
                </a:solidFill>
                <a:latin typeface="Fira Code" charset="0"/>
              </a:rPr>
              <a:t>3)</a:t>
            </a:r>
            <a:endParaRPr lang="en-US" dirty="0">
              <a:solidFill>
                <a:srgbClr val="80CBC4"/>
              </a:solidFill>
              <a:latin typeface="Fira Code" charset="0"/>
            </a:endParaRPr>
          </a:p>
          <a:p>
            <a:r>
              <a:rPr lang="en-US" dirty="0">
                <a:solidFill>
                  <a:srgbClr val="80CBC4"/>
                </a:solidFill>
                <a:latin typeface="Fira Code" charset="0"/>
              </a:rPr>
              <a:t>&lt;</a:t>
            </a:r>
            <a:r>
              <a:rPr lang="en-US" dirty="0">
                <a:solidFill>
                  <a:srgbClr val="FF5370"/>
                </a:solidFill>
                <a:latin typeface="Fira Code" charset="0"/>
              </a:rPr>
              <a:t>li</a:t>
            </a:r>
            <a:r>
              <a:rPr lang="en-US" dirty="0">
                <a:solidFill>
                  <a:srgbClr val="80CBC4"/>
                </a:solidFill>
                <a:latin typeface="Fira Code" charset="0"/>
              </a:rPr>
              <a:t> </a:t>
            </a:r>
            <a:r>
              <a:rPr lang="en-US" dirty="0">
                <a:solidFill>
                  <a:srgbClr val="FFCB6B"/>
                </a:solidFill>
                <a:latin typeface="Fira Code" charset="0"/>
              </a:rPr>
              <a:t>style</a:t>
            </a:r>
            <a:r>
              <a:rPr lang="en-US" dirty="0">
                <a:solidFill>
                  <a:srgbClr val="80CBC4"/>
                </a:solidFill>
                <a:latin typeface="Fira Code" charset="0"/>
              </a:rPr>
              <a:t>=</a:t>
            </a:r>
            <a:r>
              <a:rPr lang="en-US" dirty="0">
                <a:solidFill>
                  <a:srgbClr val="D9F5DD"/>
                </a:solidFill>
                <a:latin typeface="Fira Code" charset="0"/>
              </a:rPr>
              <a:t>"</a:t>
            </a:r>
            <a:r>
              <a:rPr lang="en-US" dirty="0">
                <a:solidFill>
                  <a:srgbClr val="C3E88D"/>
                </a:solidFill>
                <a:latin typeface="Fira Code" charset="0"/>
              </a:rPr>
              <a:t>color: red</a:t>
            </a:r>
            <a:r>
              <a:rPr lang="en-US" dirty="0">
                <a:solidFill>
                  <a:srgbClr val="D9F5DD"/>
                </a:solidFill>
                <a:latin typeface="Fira Code" charset="0"/>
              </a:rPr>
              <a:t>"</a:t>
            </a:r>
            <a:r>
              <a:rPr lang="en-US" dirty="0">
                <a:solidFill>
                  <a:srgbClr val="80CBC4"/>
                </a:solidFill>
                <a:latin typeface="Fira Code" charset="0"/>
              </a:rPr>
              <a:t>&gt;&lt;/</a:t>
            </a:r>
            <a:r>
              <a:rPr lang="en-US" dirty="0">
                <a:solidFill>
                  <a:srgbClr val="FF5370"/>
                </a:solidFill>
                <a:latin typeface="Fira Code" charset="0"/>
              </a:rPr>
              <a:t>li</a:t>
            </a:r>
            <a:r>
              <a:rPr lang="en-US" dirty="0" smtClean="0">
                <a:solidFill>
                  <a:srgbClr val="80CBC4"/>
                </a:solidFill>
                <a:latin typeface="Fira Code" charset="0"/>
              </a:rPr>
              <a:t>&gt;  </a:t>
            </a:r>
            <a:r>
              <a:rPr lang="en-US" dirty="0" smtClean="0">
                <a:solidFill>
                  <a:srgbClr val="FF5370"/>
                </a:solidFill>
                <a:latin typeface="Fira Code" charset="0"/>
              </a:rPr>
              <a:t>(1, </a:t>
            </a:r>
            <a:r>
              <a:rPr lang="en-US" dirty="0">
                <a:solidFill>
                  <a:srgbClr val="FF5370"/>
                </a:solidFill>
                <a:latin typeface="Fira Code" charset="0"/>
              </a:rPr>
              <a:t>0, </a:t>
            </a:r>
            <a:r>
              <a:rPr lang="en-US" dirty="0" smtClean="0">
                <a:solidFill>
                  <a:srgbClr val="FF5370"/>
                </a:solidFill>
                <a:latin typeface="Fira Code" charset="0"/>
              </a:rPr>
              <a:t>0, 0)</a:t>
            </a:r>
            <a:endParaRPr lang="en-US" dirty="0">
              <a:solidFill>
                <a:srgbClr val="80CBC4"/>
              </a:solidFill>
              <a:latin typeface="Fira Code" charset="0"/>
            </a:endParaRPr>
          </a:p>
          <a:p>
            <a:endParaRPr lang="en-US" dirty="0">
              <a:solidFill>
                <a:srgbClr val="80CBC4"/>
              </a:solidFill>
              <a:latin typeface="Fira Code" charset="0"/>
            </a:endParaRPr>
          </a:p>
          <a:p>
            <a:endParaRPr lang="en-US" dirty="0" smtClean="0">
              <a:solidFill>
                <a:srgbClr val="80CBC4"/>
              </a:solidFill>
              <a:latin typeface="Fira Code" charset="0"/>
            </a:endParaRPr>
          </a:p>
        </p:txBody>
      </p:sp>
    </p:spTree>
    <p:extLst>
      <p:ext uri="{BB962C8B-B14F-4D97-AF65-F5344CB8AC3E}">
        <p14:creationId xmlns:p14="http://schemas.microsoft.com/office/powerpoint/2010/main" val="71684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Important Notes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universal selector (*) has no specificity value (0,0,0,0)</a:t>
            </a:r>
          </a:p>
          <a:p>
            <a:r>
              <a:rPr lang="en-US" dirty="0"/>
              <a:t>Pseudo-elements (e.g. :first-line) get 0,0,0,1 unlike their </a:t>
            </a:r>
            <a:r>
              <a:rPr lang="en-US" dirty="0" err="1"/>
              <a:t>psuedo</a:t>
            </a:r>
            <a:r>
              <a:rPr lang="en-US" dirty="0"/>
              <a:t>-class brethren which get 0,0,1,0</a:t>
            </a:r>
          </a:p>
          <a:p>
            <a:r>
              <a:rPr lang="en-US" dirty="0"/>
              <a:t>The pseudo-class :not() adds no specificity by itself, only what's inside it's parentheses.</a:t>
            </a:r>
          </a:p>
          <a:p>
            <a:r>
              <a:rPr lang="en-US" dirty="0"/>
              <a:t>The </a:t>
            </a:r>
            <a:r>
              <a:rPr lang="en-US" b="1" dirty="0"/>
              <a:t>!important</a:t>
            </a:r>
            <a:r>
              <a:rPr lang="en-US" dirty="0"/>
              <a:t> value appended a CSS property value is an </a:t>
            </a:r>
            <a:r>
              <a:rPr lang="en-US" i="1" dirty="0"/>
              <a:t>automatic win</a:t>
            </a:r>
            <a:r>
              <a:rPr lang="en-US" dirty="0"/>
              <a:t>. It overrides even inline styles from the markup. The only way an !important value can be overridden is with another !important rule declared later in the CSS and with equal or great specificity value otherwise. You could think of it as adding 1,0,0,0,0 to the specificity value.</a:t>
            </a:r>
          </a:p>
          <a:p>
            <a:endParaRPr lang="en-US" dirty="0"/>
          </a:p>
        </p:txBody>
      </p:sp>
    </p:spTree>
    <p:extLst>
      <p:ext uri="{BB962C8B-B14F-4D97-AF65-F5344CB8AC3E}">
        <p14:creationId xmlns:p14="http://schemas.microsoft.com/office/powerpoint/2010/main" val="1502941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187</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Fira Code</vt:lpstr>
      <vt:lpstr>Arial</vt:lpstr>
      <vt:lpstr>Office Theme</vt:lpstr>
      <vt:lpstr>CSS in depth</vt:lpstr>
      <vt:lpstr>Pseudo-elements</vt:lpstr>
      <vt:lpstr>pseudo-class</vt:lpstr>
      <vt:lpstr>Specificity</vt:lpstr>
      <vt:lpstr>Sample calculations</vt:lpstr>
      <vt:lpstr> Important Notes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in depth</dc:title>
  <dc:creator>Abdelrahman Ismael</dc:creator>
  <cp:lastModifiedBy>Abdelrahman Ismael</cp:lastModifiedBy>
  <cp:revision>7</cp:revision>
  <dcterms:created xsi:type="dcterms:W3CDTF">2017-08-28T07:53:46Z</dcterms:created>
  <dcterms:modified xsi:type="dcterms:W3CDTF">2017-08-28T08:15:48Z</dcterms:modified>
</cp:coreProperties>
</file>