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9"/>
    <p:restoredTop sz="94690"/>
  </p:normalViewPr>
  <p:slideViewPr>
    <p:cSldViewPr snapToGrid="0" snapToObjects="1">
      <p:cViewPr varScale="1">
        <p:scale>
          <a:sx n="111" d="100"/>
          <a:sy n="111" d="100"/>
        </p:scale>
        <p:origin x="63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E829ECE-4BBC-A348-B1B2-ECA7AC4C1EB9}" type="datetimeFigureOut">
              <a:rPr lang="en-US" smtClean="0"/>
              <a:t>8/29/17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5FE2C4-87EC-6447-91B7-1ADAB1BF31E0}" type="slidenum">
              <a:rPr lang="en-US" smtClean="0"/>
              <a:t>‹#›</a:t>
            </a:fld>
            <a:endParaRPr lang="en-US"/>
          </a:p>
        </p:txBody>
      </p:sp>
    </p:spTree>
    <p:extLst>
      <p:ext uri="{BB962C8B-B14F-4D97-AF65-F5344CB8AC3E}">
        <p14:creationId xmlns:p14="http://schemas.microsoft.com/office/powerpoint/2010/main" val="2136295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829ECE-4BBC-A348-B1B2-ECA7AC4C1EB9}" type="datetimeFigureOut">
              <a:rPr lang="en-US" smtClean="0"/>
              <a:t>8/29/17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5FE2C4-87EC-6447-91B7-1ADAB1BF31E0}" type="slidenum">
              <a:rPr lang="en-US" smtClean="0"/>
              <a:t>‹#›</a:t>
            </a:fld>
            <a:endParaRPr lang="en-US"/>
          </a:p>
        </p:txBody>
      </p:sp>
    </p:spTree>
    <p:extLst>
      <p:ext uri="{BB962C8B-B14F-4D97-AF65-F5344CB8AC3E}">
        <p14:creationId xmlns:p14="http://schemas.microsoft.com/office/powerpoint/2010/main" val="1292258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829ECE-4BBC-A348-B1B2-ECA7AC4C1EB9}" type="datetimeFigureOut">
              <a:rPr lang="en-US" smtClean="0"/>
              <a:t>8/29/17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5FE2C4-87EC-6447-91B7-1ADAB1BF31E0}" type="slidenum">
              <a:rPr lang="en-US" smtClean="0"/>
              <a:t>‹#›</a:t>
            </a:fld>
            <a:endParaRPr lang="en-US"/>
          </a:p>
        </p:txBody>
      </p:sp>
    </p:spTree>
    <p:extLst>
      <p:ext uri="{BB962C8B-B14F-4D97-AF65-F5344CB8AC3E}">
        <p14:creationId xmlns:p14="http://schemas.microsoft.com/office/powerpoint/2010/main" val="1478369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829ECE-4BBC-A348-B1B2-ECA7AC4C1EB9}" type="datetimeFigureOut">
              <a:rPr lang="en-US" smtClean="0"/>
              <a:t>8/29/17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5FE2C4-87EC-6447-91B7-1ADAB1BF31E0}" type="slidenum">
              <a:rPr lang="en-US" smtClean="0"/>
              <a:t>‹#›</a:t>
            </a:fld>
            <a:endParaRPr lang="en-US"/>
          </a:p>
        </p:txBody>
      </p:sp>
    </p:spTree>
    <p:extLst>
      <p:ext uri="{BB962C8B-B14F-4D97-AF65-F5344CB8AC3E}">
        <p14:creationId xmlns:p14="http://schemas.microsoft.com/office/powerpoint/2010/main" val="941122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829ECE-4BBC-A348-B1B2-ECA7AC4C1EB9}" type="datetimeFigureOut">
              <a:rPr lang="en-US" smtClean="0"/>
              <a:t>8/29/17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5FE2C4-87EC-6447-91B7-1ADAB1BF31E0}" type="slidenum">
              <a:rPr lang="en-US" smtClean="0"/>
              <a:t>‹#›</a:t>
            </a:fld>
            <a:endParaRPr lang="en-US"/>
          </a:p>
        </p:txBody>
      </p:sp>
    </p:spTree>
    <p:extLst>
      <p:ext uri="{BB962C8B-B14F-4D97-AF65-F5344CB8AC3E}">
        <p14:creationId xmlns:p14="http://schemas.microsoft.com/office/powerpoint/2010/main" val="1224343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E829ECE-4BBC-A348-B1B2-ECA7AC4C1EB9}" type="datetimeFigureOut">
              <a:rPr lang="en-US" smtClean="0"/>
              <a:t>8/29/17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5FE2C4-87EC-6447-91B7-1ADAB1BF31E0}" type="slidenum">
              <a:rPr lang="en-US" smtClean="0"/>
              <a:t>‹#›</a:t>
            </a:fld>
            <a:endParaRPr lang="en-US"/>
          </a:p>
        </p:txBody>
      </p:sp>
    </p:spTree>
    <p:extLst>
      <p:ext uri="{BB962C8B-B14F-4D97-AF65-F5344CB8AC3E}">
        <p14:creationId xmlns:p14="http://schemas.microsoft.com/office/powerpoint/2010/main" val="352730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E829ECE-4BBC-A348-B1B2-ECA7AC4C1EB9}" type="datetimeFigureOut">
              <a:rPr lang="en-US" smtClean="0"/>
              <a:t>8/29/17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5FE2C4-87EC-6447-91B7-1ADAB1BF31E0}" type="slidenum">
              <a:rPr lang="en-US" smtClean="0"/>
              <a:t>‹#›</a:t>
            </a:fld>
            <a:endParaRPr lang="en-US"/>
          </a:p>
        </p:txBody>
      </p:sp>
    </p:spTree>
    <p:extLst>
      <p:ext uri="{BB962C8B-B14F-4D97-AF65-F5344CB8AC3E}">
        <p14:creationId xmlns:p14="http://schemas.microsoft.com/office/powerpoint/2010/main" val="1292967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E829ECE-4BBC-A348-B1B2-ECA7AC4C1EB9}" type="datetimeFigureOut">
              <a:rPr lang="en-US" smtClean="0"/>
              <a:t>8/29/17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5FE2C4-87EC-6447-91B7-1ADAB1BF31E0}" type="slidenum">
              <a:rPr lang="en-US" smtClean="0"/>
              <a:t>‹#›</a:t>
            </a:fld>
            <a:endParaRPr lang="en-US"/>
          </a:p>
        </p:txBody>
      </p:sp>
    </p:spTree>
    <p:extLst>
      <p:ext uri="{BB962C8B-B14F-4D97-AF65-F5344CB8AC3E}">
        <p14:creationId xmlns:p14="http://schemas.microsoft.com/office/powerpoint/2010/main" val="512908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829ECE-4BBC-A348-B1B2-ECA7AC4C1EB9}" type="datetimeFigureOut">
              <a:rPr lang="en-US" smtClean="0"/>
              <a:t>8/29/17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5FE2C4-87EC-6447-91B7-1ADAB1BF31E0}" type="slidenum">
              <a:rPr lang="en-US" smtClean="0"/>
              <a:t>‹#›</a:t>
            </a:fld>
            <a:endParaRPr lang="en-US"/>
          </a:p>
        </p:txBody>
      </p:sp>
    </p:spTree>
    <p:extLst>
      <p:ext uri="{BB962C8B-B14F-4D97-AF65-F5344CB8AC3E}">
        <p14:creationId xmlns:p14="http://schemas.microsoft.com/office/powerpoint/2010/main" val="446926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829ECE-4BBC-A348-B1B2-ECA7AC4C1EB9}" type="datetimeFigureOut">
              <a:rPr lang="en-US" smtClean="0"/>
              <a:t>8/29/17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5FE2C4-87EC-6447-91B7-1ADAB1BF31E0}" type="slidenum">
              <a:rPr lang="en-US" smtClean="0"/>
              <a:t>‹#›</a:t>
            </a:fld>
            <a:endParaRPr lang="en-US"/>
          </a:p>
        </p:txBody>
      </p:sp>
    </p:spTree>
    <p:extLst>
      <p:ext uri="{BB962C8B-B14F-4D97-AF65-F5344CB8AC3E}">
        <p14:creationId xmlns:p14="http://schemas.microsoft.com/office/powerpoint/2010/main" val="1741338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829ECE-4BBC-A348-B1B2-ECA7AC4C1EB9}" type="datetimeFigureOut">
              <a:rPr lang="en-US" smtClean="0"/>
              <a:t>8/29/17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5FE2C4-87EC-6447-91B7-1ADAB1BF31E0}" type="slidenum">
              <a:rPr lang="en-US" smtClean="0"/>
              <a:t>‹#›</a:t>
            </a:fld>
            <a:endParaRPr lang="en-US"/>
          </a:p>
        </p:txBody>
      </p:sp>
    </p:spTree>
    <p:extLst>
      <p:ext uri="{BB962C8B-B14F-4D97-AF65-F5344CB8AC3E}">
        <p14:creationId xmlns:p14="http://schemas.microsoft.com/office/powerpoint/2010/main" val="76556594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829ECE-4BBC-A348-B1B2-ECA7AC4C1EB9}" type="datetimeFigureOut">
              <a:rPr lang="en-US" smtClean="0"/>
              <a:t>8/29/17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5FE2C4-87EC-6447-91B7-1ADAB1BF31E0}" type="slidenum">
              <a:rPr lang="en-US" smtClean="0"/>
              <a:t>‹#›</a:t>
            </a:fld>
            <a:endParaRPr lang="en-US"/>
          </a:p>
        </p:txBody>
      </p:sp>
    </p:spTree>
    <p:extLst>
      <p:ext uri="{BB962C8B-B14F-4D97-AF65-F5344CB8AC3E}">
        <p14:creationId xmlns:p14="http://schemas.microsoft.com/office/powerpoint/2010/main" val="33974819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CSS in depth</a:t>
            </a:r>
            <a:endParaRPr lang="en-US" dirty="0"/>
          </a:p>
        </p:txBody>
      </p:sp>
    </p:spTree>
    <p:extLst>
      <p:ext uri="{BB962C8B-B14F-4D97-AF65-F5344CB8AC3E}">
        <p14:creationId xmlns:p14="http://schemas.microsoft.com/office/powerpoint/2010/main" val="254202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Pseudo-elements</a:t>
            </a:r>
            <a:endParaRPr lang="en-US" dirty="0"/>
          </a:p>
        </p:txBody>
      </p:sp>
      <p:sp>
        <p:nvSpPr>
          <p:cNvPr id="3" name="Content Placeholder 2"/>
          <p:cNvSpPr>
            <a:spLocks noGrp="1"/>
          </p:cNvSpPr>
          <p:nvPr>
            <p:ph idx="1"/>
          </p:nvPr>
        </p:nvSpPr>
        <p:spPr/>
        <p:txBody>
          <a:bodyPr/>
          <a:lstStyle/>
          <a:p>
            <a:pPr marL="0" indent="0">
              <a:buNone/>
            </a:pPr>
            <a:r>
              <a:rPr lang="en-US" dirty="0" smtClean="0"/>
              <a:t>Pseudo-elements create </a:t>
            </a:r>
            <a:r>
              <a:rPr lang="en-US" dirty="0"/>
              <a:t>new elements that are not specified in the markup of the document and can be manipulated much like a regular element. </a:t>
            </a:r>
            <a:endParaRPr lang="en-US" dirty="0" smtClean="0"/>
          </a:p>
          <a:p>
            <a:pPr marL="0" indent="0">
              <a:buNone/>
            </a:pPr>
            <a:endParaRPr lang="en-US" dirty="0" smtClean="0"/>
          </a:p>
          <a:p>
            <a:r>
              <a:rPr lang="en-US" dirty="0" smtClean="0"/>
              <a:t>::first-letter</a:t>
            </a:r>
          </a:p>
          <a:p>
            <a:r>
              <a:rPr lang="en-US" dirty="0" smtClean="0"/>
              <a:t>::first-line</a:t>
            </a:r>
          </a:p>
          <a:p>
            <a:r>
              <a:rPr lang="en-US" dirty="0" smtClean="0"/>
              <a:t>::before</a:t>
            </a:r>
          </a:p>
          <a:p>
            <a:r>
              <a:rPr lang="en-US" dirty="0" smtClean="0"/>
              <a:t>::after</a:t>
            </a:r>
            <a:endParaRPr lang="en-US" dirty="0"/>
          </a:p>
        </p:txBody>
      </p:sp>
    </p:spTree>
    <p:extLst>
      <p:ext uri="{BB962C8B-B14F-4D97-AF65-F5344CB8AC3E}">
        <p14:creationId xmlns:p14="http://schemas.microsoft.com/office/powerpoint/2010/main" val="383172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pseudo-class</a:t>
            </a:r>
            <a:endParaRPr lang="en-US" dirty="0"/>
          </a:p>
        </p:txBody>
      </p:sp>
      <p:sp>
        <p:nvSpPr>
          <p:cNvPr id="3" name="Content Placeholder 2"/>
          <p:cNvSpPr>
            <a:spLocks noGrp="1"/>
          </p:cNvSpPr>
          <p:nvPr>
            <p:ph idx="1"/>
          </p:nvPr>
        </p:nvSpPr>
        <p:spPr/>
        <p:txBody>
          <a:bodyPr/>
          <a:lstStyle/>
          <a:p>
            <a:pPr marL="0" indent="0">
              <a:buNone/>
            </a:pPr>
            <a:r>
              <a:rPr lang="en-US" dirty="0"/>
              <a:t>Pseudo-classes select regular elements but under certain conditions, like when their position relative to siblings or when they’re under a particular state.</a:t>
            </a:r>
            <a:endParaRPr lang="en-US" dirty="0" smtClean="0"/>
          </a:p>
          <a:p>
            <a:endParaRPr lang="en-US" dirty="0" smtClean="0"/>
          </a:p>
          <a:p>
            <a:r>
              <a:rPr lang="en-US" dirty="0" smtClean="0"/>
              <a:t>:hover </a:t>
            </a:r>
          </a:p>
          <a:p>
            <a:r>
              <a:rPr lang="en-US" dirty="0" smtClean="0"/>
              <a:t>:first-child</a:t>
            </a:r>
          </a:p>
          <a:p>
            <a:r>
              <a:rPr lang="en-US" dirty="0" smtClean="0"/>
              <a:t>:nth-child()</a:t>
            </a:r>
            <a:endParaRPr lang="en-US" dirty="0"/>
          </a:p>
        </p:txBody>
      </p:sp>
    </p:spTree>
    <p:extLst>
      <p:ext uri="{BB962C8B-B14F-4D97-AF65-F5344CB8AC3E}">
        <p14:creationId xmlns:p14="http://schemas.microsoft.com/office/powerpoint/2010/main" val="1140925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Specificity</a:t>
            </a:r>
            <a:endParaRPr lang="en-US" dirty="0"/>
          </a:p>
        </p:txBody>
      </p:sp>
      <p:sp>
        <p:nvSpPr>
          <p:cNvPr id="3" name="Content Placeholder 2"/>
          <p:cNvSpPr>
            <a:spLocks noGrp="1"/>
          </p:cNvSpPr>
          <p:nvPr>
            <p:ph idx="1"/>
          </p:nvPr>
        </p:nvSpPr>
        <p:spPr/>
        <p:txBody>
          <a:bodyPr/>
          <a:lstStyle/>
          <a:p>
            <a:pPr marL="0" indent="0">
              <a:buNone/>
            </a:pPr>
            <a:r>
              <a:rPr lang="en-US" dirty="0"/>
              <a:t>If you have two (or more) conflicting CSS rules that point to the same element, there are some basic rules that a browser follows to determine which one is most </a:t>
            </a:r>
            <a:r>
              <a:rPr lang="en-US" b="1" dirty="0"/>
              <a:t>specific</a:t>
            </a:r>
            <a:r>
              <a:rPr lang="en-US" dirty="0"/>
              <a:t> and therefore wins out.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9066" y="3219641"/>
            <a:ext cx="4397266" cy="2669218"/>
          </a:xfrm>
          <a:prstGeom prst="rect">
            <a:avLst/>
          </a:prstGeom>
        </p:spPr>
      </p:pic>
    </p:spTree>
    <p:extLst>
      <p:ext uri="{BB962C8B-B14F-4D97-AF65-F5344CB8AC3E}">
        <p14:creationId xmlns:p14="http://schemas.microsoft.com/office/powerpoint/2010/main" val="1643869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a:t>
            </a:r>
            <a:r>
              <a:rPr lang="en-US" dirty="0" smtClean="0"/>
              <a:t>calculations</a:t>
            </a:r>
            <a:endParaRPr lang="en-US" dirty="0"/>
          </a:p>
        </p:txBody>
      </p:sp>
      <p:sp>
        <p:nvSpPr>
          <p:cNvPr id="3" name="Content Placeholder 2"/>
          <p:cNvSpPr>
            <a:spLocks noGrp="1"/>
          </p:cNvSpPr>
          <p:nvPr>
            <p:ph idx="1"/>
          </p:nvPr>
        </p:nvSpPr>
        <p:spPr/>
        <p:txBody>
          <a:bodyPr/>
          <a:lstStyle/>
          <a:p>
            <a:r>
              <a:rPr lang="en-US" dirty="0" err="1">
                <a:solidFill>
                  <a:srgbClr val="FF5370"/>
                </a:solidFill>
                <a:latin typeface="Fira Code" charset="0"/>
              </a:rPr>
              <a:t>ul</a:t>
            </a:r>
            <a:r>
              <a:rPr lang="en-US" dirty="0" err="1">
                <a:solidFill>
                  <a:srgbClr val="FAD430"/>
                </a:solidFill>
                <a:latin typeface="Fira Code" charset="0"/>
              </a:rPr>
              <a:t>#nav</a:t>
            </a:r>
            <a:r>
              <a:rPr lang="en-US" dirty="0">
                <a:solidFill>
                  <a:srgbClr val="CDD3DE"/>
                </a:solidFill>
                <a:latin typeface="Fira Code" charset="0"/>
              </a:rPr>
              <a:t> </a:t>
            </a:r>
            <a:r>
              <a:rPr lang="en-US" dirty="0" err="1">
                <a:solidFill>
                  <a:srgbClr val="FF5370"/>
                </a:solidFill>
                <a:latin typeface="Fira Code" charset="0"/>
              </a:rPr>
              <a:t>li</a:t>
            </a:r>
            <a:r>
              <a:rPr lang="en-US" dirty="0" err="1">
                <a:solidFill>
                  <a:srgbClr val="FFCB6B"/>
                </a:solidFill>
                <a:latin typeface="Fira Code" charset="0"/>
              </a:rPr>
              <a:t>.active</a:t>
            </a:r>
            <a:r>
              <a:rPr lang="en-US" dirty="0">
                <a:solidFill>
                  <a:srgbClr val="CDD3DE"/>
                </a:solidFill>
                <a:latin typeface="Fira Code" charset="0"/>
              </a:rPr>
              <a:t> </a:t>
            </a:r>
            <a:r>
              <a:rPr lang="en-US" dirty="0" smtClean="0">
                <a:solidFill>
                  <a:srgbClr val="FF5370"/>
                </a:solidFill>
                <a:latin typeface="Fira Code" charset="0"/>
              </a:rPr>
              <a:t>a            (0, 1, 1, 3)</a:t>
            </a:r>
          </a:p>
          <a:p>
            <a:r>
              <a:rPr lang="en-US" dirty="0" err="1">
                <a:solidFill>
                  <a:srgbClr val="FF5370"/>
                </a:solidFill>
                <a:latin typeface="Fira Code" charset="0"/>
              </a:rPr>
              <a:t>body</a:t>
            </a:r>
            <a:r>
              <a:rPr lang="en-US" dirty="0" err="1">
                <a:solidFill>
                  <a:srgbClr val="FFCB6B"/>
                </a:solidFill>
                <a:latin typeface="Fira Code" charset="0"/>
              </a:rPr>
              <a:t>.home</a:t>
            </a:r>
            <a:r>
              <a:rPr lang="en-US" dirty="0">
                <a:solidFill>
                  <a:srgbClr val="CDD3DE"/>
                </a:solidFill>
                <a:latin typeface="Fira Code" charset="0"/>
              </a:rPr>
              <a:t> </a:t>
            </a:r>
            <a:r>
              <a:rPr lang="en-US" dirty="0">
                <a:solidFill>
                  <a:srgbClr val="FFCB6B"/>
                </a:solidFill>
                <a:latin typeface="Fira Code" charset="0"/>
              </a:rPr>
              <a:t>.col_3</a:t>
            </a:r>
            <a:r>
              <a:rPr lang="en-US" dirty="0">
                <a:solidFill>
                  <a:srgbClr val="CDD3DE"/>
                </a:solidFill>
                <a:latin typeface="Fira Code" charset="0"/>
              </a:rPr>
              <a:t> </a:t>
            </a:r>
            <a:r>
              <a:rPr lang="en-US" dirty="0">
                <a:solidFill>
                  <a:srgbClr val="FF5370"/>
                </a:solidFill>
                <a:latin typeface="Fira Code" charset="0"/>
              </a:rPr>
              <a:t>h2</a:t>
            </a:r>
            <a:r>
              <a:rPr lang="en-US" dirty="0">
                <a:solidFill>
                  <a:srgbClr val="CDD3DE"/>
                </a:solidFill>
                <a:latin typeface="Fira Code" charset="0"/>
              </a:rPr>
              <a:t> </a:t>
            </a:r>
            <a:r>
              <a:rPr lang="en-US" dirty="0">
                <a:solidFill>
                  <a:srgbClr val="80CBC4"/>
                </a:solidFill>
                <a:latin typeface="Fira Code" charset="0"/>
              </a:rPr>
              <a:t>~</a:t>
            </a:r>
            <a:r>
              <a:rPr lang="en-US" dirty="0">
                <a:solidFill>
                  <a:srgbClr val="CDD3DE"/>
                </a:solidFill>
                <a:latin typeface="Fira Code" charset="0"/>
              </a:rPr>
              <a:t> </a:t>
            </a:r>
            <a:r>
              <a:rPr lang="en-US" dirty="0" smtClean="0">
                <a:solidFill>
                  <a:srgbClr val="FF5370"/>
                </a:solidFill>
                <a:latin typeface="Fira Code" charset="0"/>
              </a:rPr>
              <a:t>h2      (</a:t>
            </a:r>
            <a:r>
              <a:rPr lang="en-US" dirty="0">
                <a:solidFill>
                  <a:srgbClr val="FF5370"/>
                </a:solidFill>
                <a:latin typeface="Fira Code" charset="0"/>
              </a:rPr>
              <a:t>0, </a:t>
            </a:r>
            <a:r>
              <a:rPr lang="en-US" dirty="0" smtClean="0">
                <a:solidFill>
                  <a:srgbClr val="FF5370"/>
                </a:solidFill>
                <a:latin typeface="Fira Code" charset="0"/>
              </a:rPr>
              <a:t>0, 2, </a:t>
            </a:r>
            <a:r>
              <a:rPr lang="en-US" dirty="0">
                <a:solidFill>
                  <a:srgbClr val="FF5370"/>
                </a:solidFill>
                <a:latin typeface="Fira Code" charset="0"/>
              </a:rPr>
              <a:t>3)</a:t>
            </a:r>
            <a:endParaRPr lang="en-US" dirty="0">
              <a:solidFill>
                <a:srgbClr val="80CBC4"/>
              </a:solidFill>
              <a:latin typeface="Fira Code" charset="0"/>
            </a:endParaRPr>
          </a:p>
          <a:p>
            <a:r>
              <a:rPr lang="en-US" dirty="0">
                <a:solidFill>
                  <a:srgbClr val="80CBC4"/>
                </a:solidFill>
                <a:latin typeface="Fira Code" charset="0"/>
              </a:rPr>
              <a:t>&lt;</a:t>
            </a:r>
            <a:r>
              <a:rPr lang="en-US" dirty="0">
                <a:solidFill>
                  <a:srgbClr val="FF5370"/>
                </a:solidFill>
                <a:latin typeface="Fira Code" charset="0"/>
              </a:rPr>
              <a:t>li</a:t>
            </a:r>
            <a:r>
              <a:rPr lang="en-US" dirty="0">
                <a:solidFill>
                  <a:srgbClr val="80CBC4"/>
                </a:solidFill>
                <a:latin typeface="Fira Code" charset="0"/>
              </a:rPr>
              <a:t> </a:t>
            </a:r>
            <a:r>
              <a:rPr lang="en-US" dirty="0">
                <a:solidFill>
                  <a:srgbClr val="FFCB6B"/>
                </a:solidFill>
                <a:latin typeface="Fira Code" charset="0"/>
              </a:rPr>
              <a:t>style</a:t>
            </a:r>
            <a:r>
              <a:rPr lang="en-US" dirty="0">
                <a:solidFill>
                  <a:srgbClr val="80CBC4"/>
                </a:solidFill>
                <a:latin typeface="Fira Code" charset="0"/>
              </a:rPr>
              <a:t>=</a:t>
            </a:r>
            <a:r>
              <a:rPr lang="en-US" dirty="0">
                <a:solidFill>
                  <a:srgbClr val="D9F5DD"/>
                </a:solidFill>
                <a:latin typeface="Fira Code" charset="0"/>
              </a:rPr>
              <a:t>"</a:t>
            </a:r>
            <a:r>
              <a:rPr lang="en-US" dirty="0">
                <a:solidFill>
                  <a:srgbClr val="C3E88D"/>
                </a:solidFill>
                <a:latin typeface="Fira Code" charset="0"/>
              </a:rPr>
              <a:t>color: red</a:t>
            </a:r>
            <a:r>
              <a:rPr lang="en-US" dirty="0">
                <a:solidFill>
                  <a:srgbClr val="D9F5DD"/>
                </a:solidFill>
                <a:latin typeface="Fira Code" charset="0"/>
              </a:rPr>
              <a:t>"</a:t>
            </a:r>
            <a:r>
              <a:rPr lang="en-US" dirty="0">
                <a:solidFill>
                  <a:srgbClr val="80CBC4"/>
                </a:solidFill>
                <a:latin typeface="Fira Code" charset="0"/>
              </a:rPr>
              <a:t>&gt;&lt;/</a:t>
            </a:r>
            <a:r>
              <a:rPr lang="en-US" dirty="0">
                <a:solidFill>
                  <a:srgbClr val="FF5370"/>
                </a:solidFill>
                <a:latin typeface="Fira Code" charset="0"/>
              </a:rPr>
              <a:t>li</a:t>
            </a:r>
            <a:r>
              <a:rPr lang="en-US" dirty="0" smtClean="0">
                <a:solidFill>
                  <a:srgbClr val="80CBC4"/>
                </a:solidFill>
                <a:latin typeface="Fira Code" charset="0"/>
              </a:rPr>
              <a:t>&gt;  </a:t>
            </a:r>
            <a:r>
              <a:rPr lang="en-US" dirty="0" smtClean="0">
                <a:solidFill>
                  <a:srgbClr val="FF5370"/>
                </a:solidFill>
                <a:latin typeface="Fira Code" charset="0"/>
              </a:rPr>
              <a:t>(1, </a:t>
            </a:r>
            <a:r>
              <a:rPr lang="en-US" dirty="0">
                <a:solidFill>
                  <a:srgbClr val="FF5370"/>
                </a:solidFill>
                <a:latin typeface="Fira Code" charset="0"/>
              </a:rPr>
              <a:t>0, </a:t>
            </a:r>
            <a:r>
              <a:rPr lang="en-US" dirty="0" smtClean="0">
                <a:solidFill>
                  <a:srgbClr val="FF5370"/>
                </a:solidFill>
                <a:latin typeface="Fira Code" charset="0"/>
              </a:rPr>
              <a:t>0, 0)</a:t>
            </a:r>
            <a:endParaRPr lang="en-US" dirty="0">
              <a:solidFill>
                <a:srgbClr val="80CBC4"/>
              </a:solidFill>
              <a:latin typeface="Fira Code" charset="0"/>
            </a:endParaRPr>
          </a:p>
          <a:p>
            <a:endParaRPr lang="en-US" dirty="0">
              <a:solidFill>
                <a:srgbClr val="80CBC4"/>
              </a:solidFill>
              <a:latin typeface="Fira Code" charset="0"/>
            </a:endParaRPr>
          </a:p>
          <a:p>
            <a:endParaRPr lang="en-US" dirty="0" smtClean="0">
              <a:solidFill>
                <a:srgbClr val="80CBC4"/>
              </a:solidFill>
              <a:latin typeface="Fira Code" charset="0"/>
            </a:endParaRPr>
          </a:p>
        </p:txBody>
      </p:sp>
    </p:spTree>
    <p:extLst>
      <p:ext uri="{BB962C8B-B14F-4D97-AF65-F5344CB8AC3E}">
        <p14:creationId xmlns:p14="http://schemas.microsoft.com/office/powerpoint/2010/main" val="716849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a:r>
            <a:br>
              <a:rPr lang="en-US" b="1" dirty="0"/>
            </a:br>
            <a:r>
              <a:rPr lang="en-US" b="1" dirty="0"/>
              <a:t>Important Notes</a:t>
            </a:r>
            <a:br>
              <a:rPr lang="en-US" b="1" dirty="0"/>
            </a:br>
            <a:endParaRPr lang="en-US" dirty="0"/>
          </a:p>
        </p:txBody>
      </p:sp>
      <p:sp>
        <p:nvSpPr>
          <p:cNvPr id="3" name="Content Placeholder 2"/>
          <p:cNvSpPr>
            <a:spLocks noGrp="1"/>
          </p:cNvSpPr>
          <p:nvPr>
            <p:ph idx="1"/>
          </p:nvPr>
        </p:nvSpPr>
        <p:spPr/>
        <p:txBody>
          <a:bodyPr>
            <a:normAutofit lnSpcReduction="10000"/>
          </a:bodyPr>
          <a:lstStyle/>
          <a:p>
            <a:r>
              <a:rPr lang="en-US" dirty="0"/>
              <a:t>The universal selector (*) has no specificity value (0,0,0,0)</a:t>
            </a:r>
          </a:p>
          <a:p>
            <a:r>
              <a:rPr lang="en-US" dirty="0"/>
              <a:t>Pseudo-elements (e.g. :first-line) get 0,0,0,1 unlike their </a:t>
            </a:r>
            <a:r>
              <a:rPr lang="en-US" dirty="0" err="1"/>
              <a:t>psuedo</a:t>
            </a:r>
            <a:r>
              <a:rPr lang="en-US" dirty="0"/>
              <a:t>-class brethren which get 0,0,1,0</a:t>
            </a:r>
          </a:p>
          <a:p>
            <a:r>
              <a:rPr lang="en-US" dirty="0"/>
              <a:t>The pseudo-class :not() adds no specificity by itself, only what's inside it's parentheses.</a:t>
            </a:r>
          </a:p>
          <a:p>
            <a:r>
              <a:rPr lang="en-US" dirty="0"/>
              <a:t>The </a:t>
            </a:r>
            <a:r>
              <a:rPr lang="en-US" b="1" dirty="0"/>
              <a:t>!important</a:t>
            </a:r>
            <a:r>
              <a:rPr lang="en-US" dirty="0"/>
              <a:t> value appended a CSS property value is an </a:t>
            </a:r>
            <a:r>
              <a:rPr lang="en-US" i="1" dirty="0"/>
              <a:t>automatic win</a:t>
            </a:r>
            <a:r>
              <a:rPr lang="en-US" dirty="0"/>
              <a:t>. It overrides even inline styles from the markup. The only way an !important value can be overridden is with another !important rule declared later in the CSS and with equal or great specificity value otherwise. You could think of it as adding 1,0,0,0,0 to the specificity value.</a:t>
            </a:r>
          </a:p>
          <a:p>
            <a:endParaRPr lang="en-US" dirty="0"/>
          </a:p>
        </p:txBody>
      </p:sp>
    </p:spTree>
    <p:extLst>
      <p:ext uri="{BB962C8B-B14F-4D97-AF65-F5344CB8AC3E}">
        <p14:creationId xmlns:p14="http://schemas.microsoft.com/office/powerpoint/2010/main" val="1502941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BEM conventions</a:t>
            </a:r>
            <a:endParaRPr lang="en-US" dirty="0"/>
          </a:p>
        </p:txBody>
      </p:sp>
      <p:sp>
        <p:nvSpPr>
          <p:cNvPr id="3" name="Subtitle 2"/>
          <p:cNvSpPr>
            <a:spLocks noGrp="1"/>
          </p:cNvSpPr>
          <p:nvPr>
            <p:ph type="subTitle" idx="1"/>
          </p:nvPr>
        </p:nvSpPr>
        <p:spPr/>
        <p:txBody>
          <a:bodyPr/>
          <a:lstStyle/>
          <a:p>
            <a:r>
              <a:rPr lang="en-US" dirty="0"/>
              <a:t>create reusable components and code sharing in front-end development</a:t>
            </a:r>
          </a:p>
        </p:txBody>
      </p:sp>
    </p:spTree>
    <p:extLst>
      <p:ext uri="{BB962C8B-B14F-4D97-AF65-F5344CB8AC3E}">
        <p14:creationId xmlns:p14="http://schemas.microsoft.com/office/powerpoint/2010/main" val="749733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549B35"/>
                </a:solidFill>
              </a:rPr>
              <a:t>Block</a:t>
            </a:r>
            <a:r>
              <a:rPr lang="en-US" dirty="0" smtClean="0"/>
              <a:t>, </a:t>
            </a:r>
            <a:r>
              <a:rPr lang="en-US" dirty="0" smtClean="0">
                <a:solidFill>
                  <a:srgbClr val="4793FA"/>
                </a:solidFill>
              </a:rPr>
              <a:t>Element</a:t>
            </a:r>
            <a:r>
              <a:rPr lang="en-US" dirty="0" smtClean="0">
                <a:solidFill>
                  <a:schemeClr val="accent1">
                    <a:lumMod val="75000"/>
                  </a:schemeClr>
                </a:solidFill>
              </a:rPr>
              <a:t> </a:t>
            </a:r>
            <a:r>
              <a:rPr lang="en-US" dirty="0" smtClean="0"/>
              <a:t>and </a:t>
            </a:r>
            <a:r>
              <a:rPr lang="en-US" dirty="0" smtClean="0">
                <a:solidFill>
                  <a:srgbClr val="C00000"/>
                </a:solidFill>
              </a:rPr>
              <a:t>Modifier</a:t>
            </a:r>
            <a:endParaRPr lang="en-US" dirty="0">
              <a:solidFill>
                <a:srgbClr val="C0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6481" y="1972865"/>
            <a:ext cx="6243898" cy="4223022"/>
          </a:xfrm>
          <a:prstGeom prst="rect">
            <a:avLst/>
          </a:prstGeom>
        </p:spPr>
      </p:pic>
    </p:spTree>
    <p:extLst>
      <p:ext uri="{BB962C8B-B14F-4D97-AF65-F5344CB8AC3E}">
        <p14:creationId xmlns:p14="http://schemas.microsoft.com/office/powerpoint/2010/main" val="362354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106" y="1933182"/>
            <a:ext cx="1401788" cy="2912524"/>
          </a:xfrm>
          <a:prstGeom prst="rect">
            <a:avLst/>
          </a:prstGeom>
        </p:spPr>
      </p:pic>
      <p:sp>
        <p:nvSpPr>
          <p:cNvPr id="6" name="TextBox 5"/>
          <p:cNvSpPr txBox="1"/>
          <p:nvPr/>
        </p:nvSpPr>
        <p:spPr>
          <a:xfrm>
            <a:off x="4261412" y="5231757"/>
            <a:ext cx="3669175" cy="381964"/>
          </a:xfrm>
          <a:prstGeom prst="rect">
            <a:avLst/>
          </a:prstGeom>
          <a:noFill/>
        </p:spPr>
        <p:txBody>
          <a:bodyPr wrap="square" rtlCol="0">
            <a:spAutoFit/>
          </a:bodyPr>
          <a:lstStyle/>
          <a:p>
            <a:pPr algn="ctr"/>
            <a:r>
              <a:rPr lang="en-US" dirty="0"/>
              <a:t>https://</a:t>
            </a:r>
            <a:r>
              <a:rPr lang="en-US" dirty="0" err="1"/>
              <a:t>goo.gl</a:t>
            </a:r>
            <a:r>
              <a:rPr lang="en-US" dirty="0"/>
              <a:t>/rri5MY</a:t>
            </a:r>
            <a:endParaRPr lang="en-US" dirty="0"/>
          </a:p>
        </p:txBody>
      </p:sp>
    </p:spTree>
    <p:extLst>
      <p:ext uri="{BB962C8B-B14F-4D97-AF65-F5344CB8AC3E}">
        <p14:creationId xmlns:p14="http://schemas.microsoft.com/office/powerpoint/2010/main" val="11386264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28</TotalTime>
  <Words>207</Words>
  <Application>Microsoft Macintosh PowerPoint</Application>
  <PresentationFormat>Widescreen</PresentationFormat>
  <Paragraphs>30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Calibri</vt:lpstr>
      <vt:lpstr>Calibri Light</vt:lpstr>
      <vt:lpstr>Fira Code</vt:lpstr>
      <vt:lpstr>Arial</vt:lpstr>
      <vt:lpstr>Office Theme</vt:lpstr>
      <vt:lpstr>CSS in depth</vt:lpstr>
      <vt:lpstr>Pseudo-elements</vt:lpstr>
      <vt:lpstr>pseudo-class</vt:lpstr>
      <vt:lpstr>Specificity</vt:lpstr>
      <vt:lpstr>Sample calculations</vt:lpstr>
      <vt:lpstr> Important Notes </vt:lpstr>
      <vt:lpstr>BEM conventions</vt:lpstr>
      <vt:lpstr>Block, Element and Modifier</vt:lpstr>
      <vt:lpstr>Tasks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 in depth</dc:title>
  <dc:creator>Abdelrahman Ismael</dc:creator>
  <cp:lastModifiedBy>Abdelrahman Ismael</cp:lastModifiedBy>
  <cp:revision>10</cp:revision>
  <dcterms:created xsi:type="dcterms:W3CDTF">2017-08-28T07:53:46Z</dcterms:created>
  <dcterms:modified xsi:type="dcterms:W3CDTF">2017-08-28T22:55:07Z</dcterms:modified>
</cp:coreProperties>
</file>