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8859E-0C13-BE46-9CD2-760A28F448B4}" type="datetimeFigureOut">
              <a:rPr lang="en-US" smtClean="0"/>
              <a:t>8/29/17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452F7-1F68-294D-8D48-F6CCE16A893B}" type="slidenum">
              <a:rPr lang="en-US" smtClean="0"/>
              <a:t>‹#›</a:t>
            </a:fld>
            <a:endParaRPr lang="en-US"/>
          </a:p>
        </p:txBody>
      </p:sp>
    </p:spTree>
    <p:extLst>
      <p:ext uri="{BB962C8B-B14F-4D97-AF65-F5344CB8AC3E}">
        <p14:creationId xmlns:p14="http://schemas.microsoft.com/office/powerpoint/2010/main" val="30042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D452F7-1F68-294D-8D48-F6CCE16A893B}" type="slidenum">
              <a:rPr lang="en-US" smtClean="0"/>
              <a:t>2</a:t>
            </a:fld>
            <a:endParaRPr lang="en-US"/>
          </a:p>
        </p:txBody>
      </p:sp>
    </p:spTree>
    <p:extLst>
      <p:ext uri="{BB962C8B-B14F-4D97-AF65-F5344CB8AC3E}">
        <p14:creationId xmlns:p14="http://schemas.microsoft.com/office/powerpoint/2010/main" val="58295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58741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33842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20976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50239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9BAD4-874E-5D44-90A4-FBCBA48ED5AC}"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56241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B9BAD4-874E-5D44-90A4-FBCBA48ED5AC}"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38364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B9BAD4-874E-5D44-90A4-FBCBA48ED5AC}" type="datetimeFigureOut">
              <a:rPr lang="en-US" smtClean="0"/>
              <a:t>8/29/17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92892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B9BAD4-874E-5D44-90A4-FBCBA48ED5AC}" type="datetimeFigureOut">
              <a:rPr lang="en-US" smtClean="0"/>
              <a:t>8/29/17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95814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9BAD4-874E-5D44-90A4-FBCBA48ED5AC}" type="datetimeFigureOut">
              <a:rPr lang="en-US" smtClean="0"/>
              <a:t>8/29/17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71795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9BAD4-874E-5D44-90A4-FBCBA48ED5AC}"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79652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9BAD4-874E-5D44-90A4-FBCBA48ED5AC}"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8865226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9BAD4-874E-5D44-90A4-FBCBA48ED5AC}" type="datetimeFigureOut">
              <a:rPr lang="en-US" smtClean="0"/>
              <a:t>8/29/17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9F22D-A35C-254B-A2F0-8C9CE476460C}" type="slidenum">
              <a:rPr lang="en-US" smtClean="0"/>
              <a:t>‹#›</a:t>
            </a:fld>
            <a:endParaRPr lang="en-US"/>
          </a:p>
        </p:txBody>
      </p:sp>
    </p:spTree>
    <p:extLst>
      <p:ext uri="{BB962C8B-B14F-4D97-AF65-F5344CB8AC3E}">
        <p14:creationId xmlns:p14="http://schemas.microsoft.com/office/powerpoint/2010/main" val="2880951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CSS/animation-duration" TargetMode="External"/><Relationship Id="rId4" Type="http://schemas.openxmlformats.org/officeDocument/2006/relationships/hyperlink" Target="https://developer.mozilla.org/en-US/docs/Web/CSS/animation-timing-function" TargetMode="External"/><Relationship Id="rId5" Type="http://schemas.openxmlformats.org/officeDocument/2006/relationships/hyperlink" Target="https://developer.mozilla.org/en-US/docs/Web/CSS/animation-delay" TargetMode="External"/><Relationship Id="rId6" Type="http://schemas.openxmlformats.org/officeDocument/2006/relationships/hyperlink" Target="https://developer.mozilla.org/en-US/docs/Web/CSS/animation-iteration-count" TargetMode="External"/><Relationship Id="rId7" Type="http://schemas.openxmlformats.org/officeDocument/2006/relationships/hyperlink" Target="https://developer.mozilla.org/en-US/docs/Web/CSS/animation-direction" TargetMode="External"/><Relationship Id="rId8" Type="http://schemas.openxmlformats.org/officeDocument/2006/relationships/hyperlink" Target="https://developer.mozilla.org/en-US/docs/Web/CSS/animation-fill-mode" TargetMode="External"/><Relationship Id="rId9" Type="http://schemas.openxmlformats.org/officeDocument/2006/relationships/hyperlink" Target="https://developer.mozilla.org/en-US/docs/Web/CSS/animation-play-state"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CSS/animation-na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Animation</a:t>
            </a:r>
            <a:endParaRPr lang="en-US" dirty="0"/>
          </a:p>
        </p:txBody>
      </p:sp>
      <p:sp>
        <p:nvSpPr>
          <p:cNvPr id="3" name="Subtitle 2"/>
          <p:cNvSpPr>
            <a:spLocks noGrp="1"/>
          </p:cNvSpPr>
          <p:nvPr>
            <p:ph type="subTitle" idx="1"/>
          </p:nvPr>
        </p:nvSpPr>
        <p:spPr/>
        <p:txBody>
          <a:bodyPr/>
          <a:lstStyle/>
          <a:p>
            <a:r>
              <a:rPr lang="en-US" dirty="0" smtClean="0"/>
              <a:t>Make it moving</a:t>
            </a:r>
            <a:endParaRPr lang="en-US" dirty="0"/>
          </a:p>
        </p:txBody>
      </p:sp>
    </p:spTree>
    <p:extLst>
      <p:ext uri="{BB962C8B-B14F-4D97-AF65-F5344CB8AC3E}">
        <p14:creationId xmlns:p14="http://schemas.microsoft.com/office/powerpoint/2010/main" val="195920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frames</a:t>
            </a:r>
            <a:endParaRPr lang="en-US" dirty="0"/>
          </a:p>
        </p:txBody>
      </p:sp>
      <p:sp>
        <p:nvSpPr>
          <p:cNvPr id="4" name="TextBox 3"/>
          <p:cNvSpPr txBox="1"/>
          <p:nvPr/>
        </p:nvSpPr>
        <p:spPr>
          <a:xfrm>
            <a:off x="935421" y="2701159"/>
            <a:ext cx="10174013" cy="2308324"/>
          </a:xfrm>
          <a:prstGeom prst="rect">
            <a:avLst/>
          </a:prstGeom>
          <a:solidFill>
            <a:schemeClr val="bg1">
              <a:lumMod val="85000"/>
              <a:lumOff val="15000"/>
            </a:schemeClr>
          </a:solidFill>
        </p:spPr>
        <p:txBody>
          <a:bodyPr wrap="square" rtlCol="0">
            <a:spAutoFit/>
          </a:bodyPr>
          <a:lstStyle/>
          <a:p>
            <a:endParaRPr lang="en-US" dirty="0">
              <a:solidFill>
                <a:srgbClr val="80CBC4"/>
              </a:solidFill>
              <a:latin typeface="Fira Code" charset="0"/>
            </a:endParaRPr>
          </a:p>
          <a:p>
            <a:r>
              <a:rPr lang="en-US" b="0" dirty="0" smtClean="0">
                <a:solidFill>
                  <a:srgbClr val="C792EA"/>
                </a:solidFill>
                <a:effectLst/>
                <a:latin typeface="Fira Code" charset="0"/>
              </a:rPr>
              <a:t>  @</a:t>
            </a:r>
            <a:r>
              <a:rPr lang="en-US" b="0" dirty="0" err="1" smtClean="0">
                <a:solidFill>
                  <a:srgbClr val="C792EA"/>
                </a:solidFill>
                <a:effectLst/>
                <a:latin typeface="Fira Code" charset="0"/>
              </a:rPr>
              <a:t>keyframes</a:t>
            </a:r>
            <a:r>
              <a:rPr lang="en-US" b="0" dirty="0" smtClean="0">
                <a:solidFill>
                  <a:srgbClr val="CDD3DE"/>
                </a:solidFill>
                <a:effectLst/>
                <a:latin typeface="Fira Code" charset="0"/>
              </a:rPr>
              <a:t> </a:t>
            </a:r>
            <a:r>
              <a:rPr lang="en-US" b="0" dirty="0" smtClean="0">
                <a:solidFill>
                  <a:srgbClr val="FF5370"/>
                </a:solidFill>
                <a:effectLst/>
                <a:latin typeface="Fira Code" charset="0"/>
              </a:rPr>
              <a:t>example</a:t>
            </a:r>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0%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red;}</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25%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yellow;}</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50%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blue;}</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100%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green;}</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endParaRPr lang="en-US" dirty="0"/>
          </a:p>
        </p:txBody>
      </p:sp>
    </p:spTree>
    <p:extLst>
      <p:ext uri="{BB962C8B-B14F-4D97-AF65-F5344CB8AC3E}">
        <p14:creationId xmlns:p14="http://schemas.microsoft.com/office/powerpoint/2010/main" val="44582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4" name="TextBox 3"/>
          <p:cNvSpPr txBox="1"/>
          <p:nvPr/>
        </p:nvSpPr>
        <p:spPr>
          <a:xfrm>
            <a:off x="693683" y="2017995"/>
            <a:ext cx="9427779" cy="1200329"/>
          </a:xfrm>
          <a:prstGeom prst="rect">
            <a:avLst/>
          </a:prstGeom>
          <a:solidFill>
            <a:schemeClr val="bg1">
              <a:lumMod val="85000"/>
              <a:lumOff val="15000"/>
            </a:schemeClr>
          </a:solidFill>
        </p:spPr>
        <p:txBody>
          <a:bodyPr wrap="square" rtlCol="0">
            <a:spAutoFit/>
          </a:bodyPr>
          <a:lstStyle/>
          <a:p>
            <a:endParaRPr lang="en-US" b="0" dirty="0" smtClean="0">
              <a:solidFill>
                <a:srgbClr val="80CBC4"/>
              </a:solidFill>
              <a:effectLst/>
              <a:latin typeface="Fira Code" charset="0"/>
            </a:endParaRPr>
          </a:p>
          <a:p>
            <a:r>
              <a:rPr lang="en-US" b="0" dirty="0" smtClean="0">
                <a:solidFill>
                  <a:srgbClr val="80CBC4"/>
                </a:solidFill>
                <a:effectLst/>
                <a:latin typeface="Fira Code" charset="0"/>
              </a:rPr>
              <a:t>animation</a:t>
            </a:r>
            <a:r>
              <a:rPr lang="en-US" b="0" dirty="0" smtClean="0">
                <a:solidFill>
                  <a:srgbClr val="CDD3DE"/>
                </a:solidFill>
                <a:effectLst/>
                <a:latin typeface="Fira Code" charset="0"/>
              </a:rPr>
              <a:t>: </a:t>
            </a:r>
            <a:r>
              <a:rPr lang="en-US" b="0" dirty="0" smtClean="0">
                <a:solidFill>
                  <a:srgbClr val="F77669"/>
                </a:solidFill>
                <a:effectLst/>
                <a:latin typeface="Fira Code" charset="0"/>
              </a:rPr>
              <a:t>3</a:t>
            </a:r>
            <a:r>
              <a:rPr lang="en-US" b="0" dirty="0" smtClean="0">
                <a:solidFill>
                  <a:srgbClr val="FFEB95"/>
                </a:solidFill>
                <a:effectLst/>
                <a:latin typeface="Fira Code" charset="0"/>
              </a:rPr>
              <a:t>s</a:t>
            </a:r>
            <a:r>
              <a:rPr lang="en-US" b="0" dirty="0" smtClean="0">
                <a:solidFill>
                  <a:srgbClr val="CDD3DE"/>
                </a:solidFill>
                <a:effectLst/>
                <a:latin typeface="Fira Code" charset="0"/>
              </a:rPr>
              <a:t> ease-in </a:t>
            </a:r>
            <a:r>
              <a:rPr lang="en-US" b="0" dirty="0" smtClean="0">
                <a:solidFill>
                  <a:srgbClr val="F77669"/>
                </a:solidFill>
                <a:effectLst/>
                <a:latin typeface="Fira Code" charset="0"/>
              </a:rPr>
              <a:t>1</a:t>
            </a:r>
            <a:r>
              <a:rPr lang="en-US" b="0" dirty="0" smtClean="0">
                <a:solidFill>
                  <a:srgbClr val="FFEB95"/>
                </a:solidFill>
                <a:effectLst/>
                <a:latin typeface="Fira Code" charset="0"/>
              </a:rPr>
              <a:t>s</a:t>
            </a:r>
            <a:r>
              <a:rPr lang="en-US" b="0" dirty="0" smtClean="0">
                <a:solidFill>
                  <a:srgbClr val="CDD3DE"/>
                </a:solidFill>
                <a:effectLst/>
                <a:latin typeface="Fira Code" charset="0"/>
              </a:rPr>
              <a:t> </a:t>
            </a:r>
            <a:r>
              <a:rPr lang="en-US" b="0" dirty="0" smtClean="0">
                <a:solidFill>
                  <a:srgbClr val="F77669"/>
                </a:solidFill>
                <a:effectLst/>
                <a:latin typeface="Fira Code" charset="0"/>
              </a:rPr>
              <a:t>2</a:t>
            </a:r>
            <a:r>
              <a:rPr lang="en-US" b="0" dirty="0" smtClean="0">
                <a:solidFill>
                  <a:srgbClr val="CDD3DE"/>
                </a:solidFill>
                <a:effectLst/>
                <a:latin typeface="Fira Code" charset="0"/>
              </a:rPr>
              <a:t> reverse both paused </a:t>
            </a:r>
            <a:r>
              <a:rPr lang="en-US" b="0" dirty="0" smtClean="0">
                <a:solidFill>
                  <a:srgbClr val="FF5370"/>
                </a:solidFill>
                <a:effectLst/>
                <a:latin typeface="Fira Code" charset="0"/>
              </a:rPr>
              <a:t>example</a:t>
            </a:r>
            <a:r>
              <a:rPr lang="en-US" b="0" dirty="0" smtClean="0">
                <a:solidFill>
                  <a:srgbClr val="CDD3DE"/>
                </a:solidFill>
                <a:effectLst/>
                <a:latin typeface="Fira Code" charset="0"/>
              </a:rPr>
              <a:t>;</a:t>
            </a:r>
          </a:p>
          <a:p>
            <a:r>
              <a:rPr lang="en-US" dirty="0" smtClean="0">
                <a:solidFill>
                  <a:schemeClr val="tx1">
                    <a:lumMod val="50000"/>
                  </a:schemeClr>
                </a:solidFill>
              </a:rPr>
              <a:t>/*duration </a:t>
            </a:r>
            <a:r>
              <a:rPr lang="en-US" dirty="0">
                <a:solidFill>
                  <a:schemeClr val="tx1">
                    <a:lumMod val="50000"/>
                  </a:schemeClr>
                </a:solidFill>
              </a:rPr>
              <a:t>| timing-function | delay | iteration-count | direction | fill-mode | play-state | name </a:t>
            </a:r>
            <a:r>
              <a:rPr lang="en-US" dirty="0" smtClean="0">
                <a:solidFill>
                  <a:schemeClr val="tx1">
                    <a:lumMod val="50000"/>
                  </a:schemeClr>
                </a:solidFill>
              </a:rPr>
              <a:t>*/</a:t>
            </a:r>
          </a:p>
          <a:p>
            <a:endParaRPr lang="en-US" b="0" dirty="0" smtClean="0">
              <a:solidFill>
                <a:schemeClr val="tx1">
                  <a:lumMod val="50000"/>
                </a:schemeClr>
              </a:solidFill>
              <a:effectLst/>
              <a:latin typeface="Fira Code" charset="0"/>
            </a:endParaRPr>
          </a:p>
        </p:txBody>
      </p:sp>
      <p:sp>
        <p:nvSpPr>
          <p:cNvPr id="6" name="TextBox 5"/>
          <p:cNvSpPr txBox="1"/>
          <p:nvPr/>
        </p:nvSpPr>
        <p:spPr>
          <a:xfrm>
            <a:off x="693682" y="3298274"/>
            <a:ext cx="9427779" cy="3139321"/>
          </a:xfrm>
          <a:prstGeom prst="rect">
            <a:avLst/>
          </a:prstGeom>
          <a:solidFill>
            <a:schemeClr val="tx1"/>
          </a:solidFill>
        </p:spPr>
        <p:txBody>
          <a:bodyPr wrap="square" rtlCol="0">
            <a:spAutoFit/>
          </a:bodyPr>
          <a:lstStyle/>
          <a:p>
            <a:r>
              <a:rPr lang="en-US" dirty="0">
                <a:solidFill>
                  <a:schemeClr val="bg1"/>
                </a:solidFill>
              </a:rPr>
              <a:t>as each of the properties of the shorthand:</a:t>
            </a:r>
            <a:r>
              <a:rPr lang="en-US" dirty="0" smtClean="0">
                <a:solidFill>
                  <a:schemeClr val="bg1"/>
                </a:solidFill>
              </a:rPr>
              <a:t/>
            </a:r>
            <a:br>
              <a:rPr lang="en-US" dirty="0" smtClean="0">
                <a:solidFill>
                  <a:schemeClr val="bg1"/>
                </a:solidFill>
              </a:rPr>
            </a:br>
            <a:endParaRPr lang="en-US" dirty="0" smtClean="0">
              <a:solidFill>
                <a:schemeClr val="bg1"/>
              </a:solidFill>
            </a:endParaRPr>
          </a:p>
          <a:p>
            <a:pPr marL="285750" indent="-285750">
              <a:buFont typeface="Arial" charset="0"/>
              <a:buChar char="•"/>
            </a:pPr>
            <a:r>
              <a:rPr lang="en-US" dirty="0" smtClean="0">
                <a:solidFill>
                  <a:schemeClr val="bg1"/>
                </a:solidFill>
                <a:hlinkClick r:id="rId2" tooltip="The animation-name CSS property specifies one or more animations that should be applied to an element. Each name indicates an @keyframes at-rule that defines the property values for the animation sequence."/>
              </a:rPr>
              <a:t>animation-name</a:t>
            </a:r>
            <a:r>
              <a:rPr lang="en-US" dirty="0">
                <a:solidFill>
                  <a:schemeClr val="bg1"/>
                </a:solidFill>
              </a:rPr>
              <a:t>: none</a:t>
            </a:r>
          </a:p>
          <a:p>
            <a:pPr marL="285750" indent="-285750">
              <a:buFont typeface="Arial" charset="0"/>
              <a:buChar char="•"/>
            </a:pPr>
            <a:r>
              <a:rPr lang="en-US" dirty="0">
                <a:solidFill>
                  <a:schemeClr val="bg1"/>
                </a:solidFill>
                <a:hlinkClick r:id="rId3" tooltip="The animation-duration CSS property specifies the length of time that an animation should take to complete one cycle."/>
              </a:rPr>
              <a:t>animation-duration</a:t>
            </a:r>
            <a:r>
              <a:rPr lang="en-US" dirty="0">
                <a:solidFill>
                  <a:schemeClr val="bg1"/>
                </a:solidFill>
              </a:rPr>
              <a:t>: 0s</a:t>
            </a:r>
          </a:p>
          <a:p>
            <a:pPr marL="285750" indent="-285750">
              <a:buFont typeface="Arial" charset="0"/>
              <a:buChar char="•"/>
            </a:pPr>
            <a:r>
              <a:rPr lang="en-US" dirty="0">
                <a:solidFill>
                  <a:schemeClr val="bg1"/>
                </a:solidFill>
                <a:hlinkClick r:id="rId4" tooltip="The animation-timing-function CSS property specifies how a CSS animation should progress over the duration of each cycle."/>
              </a:rPr>
              <a:t>animation-timing-function</a:t>
            </a:r>
            <a:r>
              <a:rPr lang="en-US" dirty="0">
                <a:solidFill>
                  <a:schemeClr val="bg1"/>
                </a:solidFill>
              </a:rPr>
              <a:t>: ease</a:t>
            </a:r>
          </a:p>
          <a:p>
            <a:pPr marL="285750" indent="-285750">
              <a:buFont typeface="Arial" charset="0"/>
              <a:buChar char="•"/>
            </a:pPr>
            <a:r>
              <a:rPr lang="en-US" dirty="0">
                <a:solidFill>
                  <a:schemeClr val="bg1"/>
                </a:solidFill>
                <a:hlinkClick r:id="rId5" tooltip="The animation-delay CSS property specifies when an animation should start. You can begin the animation at a future point in time, immediately and from its begining, or immediately and partway through the animation cycle."/>
              </a:rPr>
              <a:t>animation-delay</a:t>
            </a:r>
            <a:r>
              <a:rPr lang="en-US" dirty="0">
                <a:solidFill>
                  <a:schemeClr val="bg1"/>
                </a:solidFill>
              </a:rPr>
              <a:t>: 0s</a:t>
            </a:r>
          </a:p>
          <a:p>
            <a:pPr marL="285750" indent="-285750">
              <a:buFont typeface="Arial" charset="0"/>
              <a:buChar char="•"/>
            </a:pPr>
            <a:r>
              <a:rPr lang="en-US" dirty="0">
                <a:solidFill>
                  <a:schemeClr val="bg1"/>
                </a:solidFill>
                <a:hlinkClick r:id="rId6" tooltip="The animation-iteration-count CSS property specifies the number of times an animation cycle should be played before stopping. If multiple values are specified, each time the animation is played, the next value in the list is used, cycling back to the first value after the last one is used."/>
              </a:rPr>
              <a:t>animation-iteration-count</a:t>
            </a:r>
            <a:r>
              <a:rPr lang="en-US" dirty="0">
                <a:solidFill>
                  <a:schemeClr val="bg1"/>
                </a:solidFill>
              </a:rPr>
              <a:t>: 1</a:t>
            </a:r>
          </a:p>
          <a:p>
            <a:pPr marL="285750" indent="-285750">
              <a:buFont typeface="Arial" charset="0"/>
              <a:buChar char="•"/>
            </a:pPr>
            <a:r>
              <a:rPr lang="en-US" dirty="0">
                <a:solidFill>
                  <a:schemeClr val="bg1"/>
                </a:solidFill>
                <a:hlinkClick r:id="rId7" tooltip="The animation-direction CSS property specifies whether an animation should play forwards, backwards, or alternating back and forth."/>
              </a:rPr>
              <a:t>animation-direction</a:t>
            </a:r>
            <a:r>
              <a:rPr lang="en-US" dirty="0">
                <a:solidFill>
                  <a:schemeClr val="bg1"/>
                </a:solidFill>
              </a:rPr>
              <a:t>: normal</a:t>
            </a:r>
          </a:p>
          <a:p>
            <a:pPr marL="285750" indent="-285750">
              <a:buFont typeface="Arial" charset="0"/>
              <a:buChar char="•"/>
            </a:pPr>
            <a:r>
              <a:rPr lang="en-US" dirty="0">
                <a:solidFill>
                  <a:schemeClr val="bg1"/>
                </a:solidFill>
                <a:hlinkClick r:id="rId8" tooltip="The animation-fill-mode CSS property specifies how a CSS animation should apply styles to its target before and after its execution."/>
              </a:rPr>
              <a:t>animation-fill-mode</a:t>
            </a:r>
            <a:r>
              <a:rPr lang="en-US" dirty="0">
                <a:solidFill>
                  <a:schemeClr val="bg1"/>
                </a:solidFill>
              </a:rPr>
              <a:t>: none</a:t>
            </a:r>
          </a:p>
          <a:p>
            <a:pPr marL="285750" indent="-285750">
              <a:buFont typeface="Arial" charset="0"/>
              <a:buChar char="•"/>
            </a:pPr>
            <a:r>
              <a:rPr lang="en-US" dirty="0">
                <a:solidFill>
                  <a:schemeClr val="bg1"/>
                </a:solidFill>
                <a:hlinkClick r:id="rId9" tooltip="The animation-play-state CSS property specifies whether an animation is running or paused. In JavaScript, this can be queried to determine whether or not the animation is currently running. In addition, you can use JavaScript to set its value to pause or resume playback of an animation."/>
              </a:rPr>
              <a:t>animation-play-state</a:t>
            </a:r>
            <a:r>
              <a:rPr lang="en-US" dirty="0">
                <a:solidFill>
                  <a:schemeClr val="bg1"/>
                </a:solidFill>
              </a:rPr>
              <a:t>: running</a:t>
            </a:r>
          </a:p>
          <a:p>
            <a:endParaRPr lang="en-US" b="0" dirty="0" smtClean="0">
              <a:solidFill>
                <a:schemeClr val="bg1"/>
              </a:solidFill>
              <a:effectLst/>
              <a:latin typeface="Fira Code" charset="0"/>
            </a:endParaRPr>
          </a:p>
        </p:txBody>
      </p:sp>
    </p:spTree>
    <p:extLst>
      <p:ext uri="{BB962C8B-B14F-4D97-AF65-F5344CB8AC3E}">
        <p14:creationId xmlns:p14="http://schemas.microsoft.com/office/powerpoint/2010/main" val="54482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animation-fill-mode</a:t>
            </a:r>
            <a:endParaRPr lang="en-US" dirty="0"/>
          </a:p>
        </p:txBody>
      </p:sp>
      <p:sp>
        <p:nvSpPr>
          <p:cNvPr id="3" name="Content Placeholder 2"/>
          <p:cNvSpPr>
            <a:spLocks noGrp="1"/>
          </p:cNvSpPr>
          <p:nvPr>
            <p:ph idx="1"/>
          </p:nvPr>
        </p:nvSpPr>
        <p:spPr/>
        <p:txBody>
          <a:bodyPr/>
          <a:lstStyle/>
          <a:p>
            <a:r>
              <a:rPr lang="en-US" dirty="0" err="1" smtClean="0"/>
              <a:t>Forwads</a:t>
            </a:r>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36549326"/>
              </p:ext>
            </p:extLst>
          </p:nvPr>
        </p:nvGraphicFramePr>
        <p:xfrm>
          <a:off x="1237593" y="2546350"/>
          <a:ext cx="8768255" cy="2910840"/>
        </p:xfrm>
        <a:graphic>
          <a:graphicData uri="http://schemas.openxmlformats.org/drawingml/2006/table">
            <a:tbl>
              <a:tblPr/>
              <a:tblGrid>
                <a:gridCol w="2420007"/>
                <a:gridCol w="3174124"/>
                <a:gridCol w="3174124"/>
              </a:tblGrid>
              <a:tr h="0">
                <a:tc>
                  <a:txBody>
                    <a:bodyPr/>
                    <a:lstStyle/>
                    <a:p>
                      <a:pPr algn="l"/>
                      <a:r>
                        <a:rPr lang="en-US" b="1">
                          <a:effectLst/>
                          <a:latin typeface="x-locale-heading-primary" charset="0"/>
                        </a:rPr>
                        <a:t>animation-direction</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b="1">
                          <a:effectLst/>
                          <a:latin typeface="x-locale-heading-primary" charset="0"/>
                        </a:rPr>
                        <a:t>animation-iteration-count</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b="1">
                          <a:effectLst/>
                          <a:latin typeface="x-locale-heading-primary" charset="0"/>
                        </a:rPr>
                        <a:t>last keyframe encountered</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normal</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 or 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 or 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dirty="0">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838200" y="226935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charset="0"/>
              </a:rPr>
              <a:t/>
            </a:r>
            <a:br>
              <a:rPr kumimoji="0" lang="en-US" altLang="en-US" sz="1800" b="1" i="0" u="none" strike="noStrike" cap="none" normalizeH="0" baseline="0" dirty="0">
                <a:ln>
                  <a:noFill/>
                </a:ln>
                <a:effectLst/>
                <a:latin typeface="Arial" charset="0"/>
              </a:rPr>
            </a:b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4283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animation-fill-mode</a:t>
            </a:r>
            <a:endParaRPr lang="en-US" dirty="0"/>
          </a:p>
        </p:txBody>
      </p:sp>
      <p:sp>
        <p:nvSpPr>
          <p:cNvPr id="3" name="Content Placeholder 2"/>
          <p:cNvSpPr>
            <a:spLocks noGrp="1"/>
          </p:cNvSpPr>
          <p:nvPr>
            <p:ph idx="1"/>
          </p:nvPr>
        </p:nvSpPr>
        <p:spPr/>
        <p:txBody>
          <a:bodyPr>
            <a:normAutofit/>
          </a:bodyPr>
          <a:lstStyle/>
          <a:p>
            <a:r>
              <a:rPr lang="en-US" dirty="0" smtClean="0"/>
              <a:t>Backwards</a:t>
            </a:r>
          </a:p>
          <a:p>
            <a:endParaRPr lang="en-US" dirty="0"/>
          </a:p>
          <a:p>
            <a:endParaRPr lang="en-US" dirty="0" smtClean="0"/>
          </a:p>
          <a:p>
            <a:endParaRPr lang="en-US" dirty="0"/>
          </a:p>
          <a:p>
            <a:pPr marL="0" indent="0">
              <a:buNone/>
            </a:pPr>
            <a:endParaRPr lang="en-US" dirty="0" smtClean="0"/>
          </a:p>
          <a:p>
            <a:r>
              <a:rPr lang="en-US" dirty="0" smtClean="0"/>
              <a:t>Both</a:t>
            </a:r>
          </a:p>
          <a:p>
            <a:pPr marL="0" indent="0">
              <a:buNone/>
            </a:pPr>
            <a:r>
              <a:rPr lang="en-US" sz="2000" dirty="0" smtClean="0"/>
              <a:t>The </a:t>
            </a:r>
            <a:r>
              <a:rPr lang="en-US" sz="2000" dirty="0"/>
              <a:t>animation will follow the rules for both forwards and backwards, thus extending the animation properties in both directions.</a:t>
            </a:r>
            <a:endParaRPr lang="en-US" sz="2000" dirty="0" smtClean="0"/>
          </a:p>
          <a:p>
            <a:endParaRPr lang="en-US" dirty="0" smtClean="0"/>
          </a:p>
          <a:p>
            <a:endParaRPr lang="en-US" dirty="0"/>
          </a:p>
        </p:txBody>
      </p:sp>
      <p:sp>
        <p:nvSpPr>
          <p:cNvPr id="7" name="Rectangle 2"/>
          <p:cNvSpPr>
            <a:spLocks noChangeArrowheads="1"/>
          </p:cNvSpPr>
          <p:nvPr/>
        </p:nvSpPr>
        <p:spPr bwMode="auto">
          <a:xfrm>
            <a:off x="838200" y="226935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charset="0"/>
              </a:rPr>
              <a:t/>
            </a:r>
            <a:br>
              <a:rPr kumimoji="0" lang="en-US" altLang="en-US" sz="1800" b="1" i="0" u="none" strike="noStrike" cap="none" normalizeH="0" baseline="0" dirty="0">
                <a:ln>
                  <a:noFill/>
                </a:ln>
                <a:effectLst/>
                <a:latin typeface="Arial" charset="0"/>
              </a:rPr>
            </a:br>
            <a:endParaRPr kumimoji="0" lang="en-US" altLang="en-US" sz="1800" b="0" i="0" u="none" strike="noStrike" cap="none" normalizeH="0" baseline="0" dirty="0">
              <a:ln>
                <a:noFill/>
              </a:ln>
              <a:solidFill>
                <a:schemeClr val="tx1"/>
              </a:solidFill>
              <a:effectLst/>
              <a:latin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888194459"/>
              </p:ext>
            </p:extLst>
          </p:nvPr>
        </p:nvGraphicFramePr>
        <p:xfrm>
          <a:off x="1100959" y="2658359"/>
          <a:ext cx="7643648" cy="1203960"/>
        </p:xfrm>
        <a:graphic>
          <a:graphicData uri="http://schemas.openxmlformats.org/drawingml/2006/table">
            <a:tbl>
              <a:tblPr/>
              <a:tblGrid>
                <a:gridCol w="3220208"/>
                <a:gridCol w="4423440"/>
              </a:tblGrid>
              <a:tr h="0">
                <a:tc>
                  <a:txBody>
                    <a:bodyPr/>
                    <a:lstStyle/>
                    <a:p>
                      <a:pPr algn="l"/>
                      <a:r>
                        <a:rPr lang="en-US" b="1">
                          <a:effectLst/>
                          <a:latin typeface="x-locale-heading-primary" charset="0"/>
                        </a:rPr>
                        <a:t>animation-direction</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b="1">
                          <a:effectLst/>
                          <a:latin typeface="x-locale-heading-primary" charset="0"/>
                        </a:rPr>
                        <a:t>first relevant keyframe</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normal or alternate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dirty="0">
                          <a:effectLst/>
                        </a:rPr>
                        <a:t>reverse or alternate-reverse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dirty="0">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838200" y="326033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15540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106" y="1933182"/>
            <a:ext cx="1401788" cy="2912524"/>
          </a:xfrm>
          <a:prstGeom prst="rect">
            <a:avLst/>
          </a:prstGeom>
        </p:spPr>
      </p:pic>
      <p:sp>
        <p:nvSpPr>
          <p:cNvPr id="6" name="TextBox 5"/>
          <p:cNvSpPr txBox="1"/>
          <p:nvPr/>
        </p:nvSpPr>
        <p:spPr>
          <a:xfrm>
            <a:off x="4261412" y="5231757"/>
            <a:ext cx="3669175" cy="381964"/>
          </a:xfrm>
          <a:prstGeom prst="rect">
            <a:avLst/>
          </a:prstGeom>
          <a:noFill/>
        </p:spPr>
        <p:txBody>
          <a:bodyPr wrap="square" rtlCol="0">
            <a:spAutoFit/>
          </a:bodyPr>
          <a:lstStyle/>
          <a:p>
            <a:pPr algn="ctr"/>
            <a:r>
              <a:rPr lang="en-US" dirty="0"/>
              <a:t>https://</a:t>
            </a:r>
            <a:r>
              <a:rPr lang="en-US" dirty="0" err="1"/>
              <a:t>goo.gl</a:t>
            </a:r>
            <a:r>
              <a:rPr lang="en-US" dirty="0"/>
              <a:t>/rri5MY</a:t>
            </a:r>
            <a:endParaRPr lang="en-US" dirty="0"/>
          </a:p>
        </p:txBody>
      </p:sp>
    </p:spTree>
    <p:extLst>
      <p:ext uri="{BB962C8B-B14F-4D97-AF65-F5344CB8AC3E}">
        <p14:creationId xmlns:p14="http://schemas.microsoft.com/office/powerpoint/2010/main" val="128172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555" y="3444978"/>
            <a:ext cx="2590800" cy="129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177" y="3444978"/>
            <a:ext cx="2590800" cy="1295400"/>
          </a:xfrm>
          <a:prstGeom prst="rect">
            <a:avLst/>
          </a:prstGeom>
        </p:spPr>
      </p:pic>
      <p:sp>
        <p:nvSpPr>
          <p:cNvPr id="3" name="TextBox 2"/>
          <p:cNvSpPr txBox="1"/>
          <p:nvPr/>
        </p:nvSpPr>
        <p:spPr>
          <a:xfrm>
            <a:off x="6767177" y="5058135"/>
            <a:ext cx="2702534" cy="369332"/>
          </a:xfrm>
          <a:prstGeom prst="rect">
            <a:avLst/>
          </a:prstGeom>
          <a:noFill/>
        </p:spPr>
        <p:txBody>
          <a:bodyPr wrap="square" rtlCol="0">
            <a:spAutoFit/>
          </a:bodyPr>
          <a:lstStyle/>
          <a:p>
            <a:pPr algn="ctr"/>
            <a:r>
              <a:rPr lang="en-US" dirty="0"/>
              <a:t>https://</a:t>
            </a:r>
            <a:r>
              <a:rPr lang="en-US" dirty="0" err="1"/>
              <a:t>goo.gl</a:t>
            </a:r>
            <a:r>
              <a:rPr lang="en-US" dirty="0"/>
              <a:t>/LLTT1K</a:t>
            </a:r>
            <a:endParaRPr lang="en-US" dirty="0"/>
          </a:p>
        </p:txBody>
      </p:sp>
      <p:sp>
        <p:nvSpPr>
          <p:cNvPr id="6" name="TextBox 5"/>
          <p:cNvSpPr txBox="1"/>
          <p:nvPr/>
        </p:nvSpPr>
        <p:spPr>
          <a:xfrm>
            <a:off x="2467555" y="5000263"/>
            <a:ext cx="2702534" cy="369332"/>
          </a:xfrm>
          <a:prstGeom prst="rect">
            <a:avLst/>
          </a:prstGeom>
          <a:noFill/>
        </p:spPr>
        <p:txBody>
          <a:bodyPr wrap="square" rtlCol="0">
            <a:spAutoFit/>
          </a:bodyPr>
          <a:lstStyle/>
          <a:p>
            <a:pPr algn="ctr"/>
            <a:r>
              <a:rPr lang="en-US" dirty="0"/>
              <a:t>https://</a:t>
            </a:r>
            <a:r>
              <a:rPr lang="en-US" dirty="0" err="1"/>
              <a:t>goo.gl</a:t>
            </a:r>
            <a:r>
              <a:rPr lang="en-US" dirty="0"/>
              <a:t>/8SfnjQ</a:t>
            </a:r>
            <a:endParaRPr lang="en-US" dirty="0"/>
          </a:p>
        </p:txBody>
      </p:sp>
    </p:spTree>
    <p:extLst>
      <p:ext uri="{BB962C8B-B14F-4D97-AF65-F5344CB8AC3E}">
        <p14:creationId xmlns:p14="http://schemas.microsoft.com/office/powerpoint/2010/main" val="714728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TotalTime>
  <Words>164</Words>
  <Application>Microsoft Macintosh PowerPoint</Application>
  <PresentationFormat>Widescreen</PresentationFormat>
  <Paragraphs>68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Fira Code</vt:lpstr>
      <vt:lpstr>x-locale-heading-primary</vt:lpstr>
      <vt:lpstr>Arial</vt:lpstr>
      <vt:lpstr>Office Theme</vt:lpstr>
      <vt:lpstr>Animation</vt:lpstr>
      <vt:lpstr>Key frames</vt:lpstr>
      <vt:lpstr>animation</vt:lpstr>
      <vt:lpstr>animation-fill-mode</vt:lpstr>
      <vt:lpstr>animation-fill-mode</vt:lpstr>
      <vt:lpstr>Example</vt:lpstr>
      <vt:lpstr>Tasks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dc:title>
  <dc:creator>Abdelrahman Ismael</dc:creator>
  <cp:lastModifiedBy>Abdelrahman Ismael</cp:lastModifiedBy>
  <cp:revision>8</cp:revision>
  <dcterms:created xsi:type="dcterms:W3CDTF">2017-08-27T21:47:58Z</dcterms:created>
  <dcterms:modified xsi:type="dcterms:W3CDTF">2017-08-28T22:54:55Z</dcterms:modified>
</cp:coreProperties>
</file>