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p:scale>
          <a:sx n="90" d="100"/>
          <a:sy n="90" d="100"/>
        </p:scale>
        <p:origin x="4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2EA986-82B2-FD40-AD0E-3B05B3D6B095}" type="datetimeFigureOut">
              <a:rPr lang="en-US" smtClean="0"/>
              <a:t>8/23/17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44030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EA986-82B2-FD40-AD0E-3B05B3D6B095}" type="datetimeFigureOut">
              <a:rPr lang="en-US" smtClean="0"/>
              <a:t>8/23/17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70189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EA986-82B2-FD40-AD0E-3B05B3D6B095}" type="datetimeFigureOut">
              <a:rPr lang="en-US" smtClean="0"/>
              <a:t>8/23/17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46890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EA986-82B2-FD40-AD0E-3B05B3D6B095}" type="datetimeFigureOut">
              <a:rPr lang="en-US" smtClean="0"/>
              <a:t>8/23/17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83964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EA986-82B2-FD40-AD0E-3B05B3D6B095}" type="datetimeFigureOut">
              <a:rPr lang="en-US" smtClean="0"/>
              <a:t>8/23/17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77541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2EA986-82B2-FD40-AD0E-3B05B3D6B095}" type="datetimeFigureOut">
              <a:rPr lang="en-US" smtClean="0"/>
              <a:t>8/23/17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40794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2EA986-82B2-FD40-AD0E-3B05B3D6B095}" type="datetimeFigureOut">
              <a:rPr lang="en-US" smtClean="0"/>
              <a:t>8/23/17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3732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2EA986-82B2-FD40-AD0E-3B05B3D6B095}" type="datetimeFigureOut">
              <a:rPr lang="en-US" smtClean="0"/>
              <a:t>8/23/17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61251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EA986-82B2-FD40-AD0E-3B05B3D6B095}" type="datetimeFigureOut">
              <a:rPr lang="en-US" smtClean="0"/>
              <a:t>8/23/17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21537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EA986-82B2-FD40-AD0E-3B05B3D6B095}" type="datetimeFigureOut">
              <a:rPr lang="en-US" smtClean="0"/>
              <a:t>8/23/17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12722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EA986-82B2-FD40-AD0E-3B05B3D6B095}" type="datetimeFigureOut">
              <a:rPr lang="en-US" smtClean="0"/>
              <a:t>8/23/17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0F37-F4D4-3944-9293-EF561EC311CD}" type="slidenum">
              <a:rPr lang="en-US" smtClean="0"/>
              <a:t>‹#›</a:t>
            </a:fld>
            <a:endParaRPr lang="en-US"/>
          </a:p>
        </p:txBody>
      </p:sp>
    </p:spTree>
    <p:extLst>
      <p:ext uri="{BB962C8B-B14F-4D97-AF65-F5344CB8AC3E}">
        <p14:creationId xmlns:p14="http://schemas.microsoft.com/office/powerpoint/2010/main" val="507232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EA986-82B2-FD40-AD0E-3B05B3D6B095}" type="datetimeFigureOut">
              <a:rPr lang="en-US" smtClean="0"/>
              <a:t>8/23/17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20F37-F4D4-3944-9293-EF561EC311CD}" type="slidenum">
              <a:rPr lang="en-US" smtClean="0"/>
              <a:t>‹#›</a:t>
            </a:fld>
            <a:endParaRPr lang="en-US"/>
          </a:p>
        </p:txBody>
      </p:sp>
    </p:spTree>
    <p:extLst>
      <p:ext uri="{BB962C8B-B14F-4D97-AF65-F5344CB8AC3E}">
        <p14:creationId xmlns:p14="http://schemas.microsoft.com/office/powerpoint/2010/main" val="11444268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s-tricks.com/snippets/css/a-guide-to-flexbox/" TargetMode="External"/><Relationship Id="rId3" Type="http://schemas.openxmlformats.org/officeDocument/2006/relationships/hyperlink" Target="https://developer.mozilla.org/en-US/docs/Web/CSS/CSS_Flexible_Box_Layout/Using_CSS_flexible_box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err="1" smtClean="0"/>
              <a:t>Flexbox</a:t>
            </a:r>
            <a:endParaRPr lang="en-US" dirty="0"/>
          </a:p>
        </p:txBody>
      </p:sp>
    </p:spTree>
    <p:extLst>
      <p:ext uri="{BB962C8B-B14F-4D97-AF65-F5344CB8AC3E}">
        <p14:creationId xmlns:p14="http://schemas.microsoft.com/office/powerpoint/2010/main" val="130150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Basics</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7630" y="2222050"/>
            <a:ext cx="4765488" cy="19057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28" y="2222050"/>
            <a:ext cx="4765488" cy="1905738"/>
          </a:xfrm>
          <a:prstGeom prst="rect">
            <a:avLst/>
          </a:prstGeom>
        </p:spPr>
      </p:pic>
      <p:sp>
        <p:nvSpPr>
          <p:cNvPr id="6" name="TextBox 5"/>
          <p:cNvSpPr txBox="1"/>
          <p:nvPr/>
        </p:nvSpPr>
        <p:spPr>
          <a:xfrm>
            <a:off x="1021976" y="4800600"/>
            <a:ext cx="10331824" cy="923330"/>
          </a:xfrm>
          <a:prstGeom prst="rect">
            <a:avLst/>
          </a:prstGeom>
          <a:noFill/>
        </p:spPr>
        <p:txBody>
          <a:bodyPr wrap="square" rtlCol="0">
            <a:spAutoFit/>
          </a:bodyPr>
          <a:lstStyle/>
          <a:p>
            <a:r>
              <a:rPr lang="en-US" dirty="0">
                <a:solidFill>
                  <a:schemeClr val="bg1"/>
                </a:solidFill>
              </a:rPr>
              <a:t>Since </a:t>
            </a:r>
            <a:r>
              <a:rPr lang="en-US" dirty="0" err="1">
                <a:solidFill>
                  <a:schemeClr val="bg1"/>
                </a:solidFill>
              </a:rPr>
              <a:t>flexbox</a:t>
            </a:r>
            <a:r>
              <a:rPr lang="en-US" dirty="0">
                <a:solidFill>
                  <a:schemeClr val="bg1"/>
                </a:solidFill>
              </a:rPr>
              <a:t> is a whole module and not a single property, it involves a lot of things including its whole set of properties. Some of them are meant to be set on the container (parent element, known as "flex container") whereas the others are meant to be set on the children (said "flex items").</a:t>
            </a:r>
          </a:p>
        </p:txBody>
      </p:sp>
    </p:spTree>
    <p:extLst>
      <p:ext uri="{BB962C8B-B14F-4D97-AF65-F5344CB8AC3E}">
        <p14:creationId xmlns:p14="http://schemas.microsoft.com/office/powerpoint/2010/main" val="67743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Display </a:t>
            </a:r>
            <a:endParaRPr lang="en-US" dirty="0">
              <a:solidFill>
                <a:schemeClr val="bg1"/>
              </a:solidFill>
            </a:endParaRPr>
          </a:p>
        </p:txBody>
      </p:sp>
      <p:sp>
        <p:nvSpPr>
          <p:cNvPr id="7" name="TextBox 6"/>
          <p:cNvSpPr txBox="1"/>
          <p:nvPr/>
        </p:nvSpPr>
        <p:spPr>
          <a:xfrm>
            <a:off x="838200" y="2003611"/>
            <a:ext cx="10161494" cy="2031325"/>
          </a:xfrm>
          <a:prstGeom prst="rect">
            <a:avLst/>
          </a:prstGeom>
          <a:solidFill>
            <a:schemeClr val="bg1">
              <a:lumMod val="75000"/>
              <a:lumOff val="25000"/>
            </a:schemeClr>
          </a:solidFill>
        </p:spPr>
        <p:txBody>
          <a:bodyPr wrap="square" rtlCol="0">
            <a:spAutoFit/>
          </a:bodyPr>
          <a:lstStyle/>
          <a:p>
            <a:r>
              <a:rPr lang="mr-IN" b="0" dirty="0" smtClean="0">
                <a:solidFill>
                  <a:srgbClr val="546E7A"/>
                </a:solidFill>
                <a:effectLst/>
                <a:latin typeface="Fira Code" charset="0"/>
              </a:rPr>
              <a:t>&lt;!-- HTML --&gt;</a:t>
            </a:r>
            <a:endParaRPr lang="mr-IN" b="0" dirty="0" smtClean="0">
              <a:solidFill>
                <a:srgbClr val="80CBC4"/>
              </a:solidFill>
              <a:effectLst/>
              <a:latin typeface="Fira Code" charset="0"/>
            </a:endParaRPr>
          </a:p>
          <a:p>
            <a:endParaRPr lang="en-US" b="0" dirty="0" smtClean="0">
              <a:solidFill>
                <a:srgbClr val="80CBC4"/>
              </a:solidFill>
              <a:effectLst/>
              <a:latin typeface="Fira Code" charset="0"/>
            </a:endParaRPr>
          </a:p>
          <a:p>
            <a:r>
              <a:rPr lang="en-US" b="0" dirty="0" smtClean="0">
                <a:solidFill>
                  <a:srgbClr val="80CBC4"/>
                </a:solidFill>
                <a:effectLst/>
                <a:latin typeface="Fira Code" charset="0"/>
              </a:rPr>
              <a:t>&lt;</a:t>
            </a:r>
            <a:r>
              <a:rPr lang="en-US" b="0" dirty="0" smtClean="0">
                <a:solidFill>
                  <a:srgbClr val="FF5370"/>
                </a:solidFill>
                <a:effectLst/>
                <a:latin typeface="Fira Code" charset="0"/>
              </a:rPr>
              <a:t>div</a:t>
            </a:r>
            <a:r>
              <a:rPr lang="en-US" b="0" dirty="0" smtClean="0">
                <a:solidFill>
                  <a:srgbClr val="80CBC4"/>
                </a:solidFill>
                <a:effectLst/>
                <a:latin typeface="Fira Code" charset="0"/>
              </a:rPr>
              <a:t> </a:t>
            </a:r>
            <a:r>
              <a:rPr lang="en-US" b="0" dirty="0" smtClean="0">
                <a:solidFill>
                  <a:srgbClr val="FFCB6B"/>
                </a:solidFill>
                <a:effectLst/>
                <a:latin typeface="Fira Code" charset="0"/>
              </a:rPr>
              <a:t>class</a:t>
            </a:r>
            <a:r>
              <a:rPr lang="en-US" b="0" dirty="0" smtClean="0">
                <a:solidFill>
                  <a:srgbClr val="80CBC4"/>
                </a:solidFill>
                <a:effectLst/>
                <a:latin typeface="Fira Code" charset="0"/>
              </a:rPr>
              <a:t>=</a:t>
            </a:r>
            <a:r>
              <a:rPr lang="en-US" b="0" dirty="0" smtClean="0">
                <a:solidFill>
                  <a:srgbClr val="D9F5DD"/>
                </a:solidFill>
                <a:effectLst/>
                <a:latin typeface="Fira Code" charset="0"/>
              </a:rPr>
              <a:t>"</a:t>
            </a:r>
            <a:r>
              <a:rPr lang="en-US" b="0" dirty="0" smtClean="0">
                <a:solidFill>
                  <a:srgbClr val="C3E88D"/>
                </a:solidFill>
                <a:effectLst/>
                <a:latin typeface="Fira Code" charset="0"/>
              </a:rPr>
              <a:t>container</a:t>
            </a:r>
            <a:r>
              <a:rPr lang="en-US" b="0" dirty="0" smtClean="0">
                <a:solidFill>
                  <a:srgbClr val="D9F5DD"/>
                </a:solidFill>
                <a:effectLst/>
                <a:latin typeface="Fira Code" charset="0"/>
              </a:rPr>
              <a:t>"</a:t>
            </a:r>
            <a:r>
              <a:rPr lang="en-US" b="0" dirty="0" smtClean="0">
                <a:solidFill>
                  <a:srgbClr val="80CBC4"/>
                </a:solidFill>
                <a:effectLst/>
                <a:latin typeface="Fira Code" charset="0"/>
              </a:rPr>
              <a:t>&gt;</a:t>
            </a:r>
          </a:p>
          <a:p>
            <a:r>
              <a:rPr lang="en-US" b="0" dirty="0" smtClean="0">
                <a:solidFill>
                  <a:srgbClr val="80CBC4"/>
                </a:solidFill>
                <a:effectLst/>
                <a:latin typeface="Fira Code" charset="0"/>
              </a:rPr>
              <a:t>  &lt;</a:t>
            </a:r>
            <a:r>
              <a:rPr lang="en-US" b="0" dirty="0" smtClean="0">
                <a:solidFill>
                  <a:srgbClr val="FF5370"/>
                </a:solidFill>
                <a:effectLst/>
                <a:latin typeface="Fira Code" charset="0"/>
              </a:rPr>
              <a:t>div</a:t>
            </a:r>
            <a:r>
              <a:rPr lang="en-US" b="0" dirty="0" smtClean="0">
                <a:solidFill>
                  <a:srgbClr val="80CBC4"/>
                </a:solidFill>
                <a:effectLst/>
                <a:latin typeface="Fira Code" charset="0"/>
              </a:rPr>
              <a:t> </a:t>
            </a:r>
            <a:r>
              <a:rPr lang="en-US" b="0" dirty="0" smtClean="0">
                <a:solidFill>
                  <a:srgbClr val="FFCB6B"/>
                </a:solidFill>
                <a:effectLst/>
                <a:latin typeface="Fira Code" charset="0"/>
              </a:rPr>
              <a:t>class</a:t>
            </a:r>
            <a:r>
              <a:rPr lang="en-US" b="0" dirty="0" smtClean="0">
                <a:solidFill>
                  <a:srgbClr val="80CBC4"/>
                </a:solidFill>
                <a:effectLst/>
                <a:latin typeface="Fira Code" charset="0"/>
              </a:rPr>
              <a:t>=</a:t>
            </a:r>
            <a:r>
              <a:rPr lang="en-US" b="0" dirty="0" smtClean="0">
                <a:solidFill>
                  <a:srgbClr val="D9F5DD"/>
                </a:solidFill>
                <a:effectLst/>
                <a:latin typeface="Fira Code" charset="0"/>
              </a:rPr>
              <a:t>"</a:t>
            </a:r>
            <a:r>
              <a:rPr lang="en-US" b="0" dirty="0" smtClean="0">
                <a:solidFill>
                  <a:srgbClr val="C3E88D"/>
                </a:solidFill>
                <a:effectLst/>
                <a:latin typeface="Fira Code" charset="0"/>
              </a:rPr>
              <a:t>item</a:t>
            </a:r>
            <a:r>
              <a:rPr lang="en-US" b="0" dirty="0" smtClean="0">
                <a:solidFill>
                  <a:srgbClr val="D9F5DD"/>
                </a:solidFill>
                <a:effectLst/>
                <a:latin typeface="Fira Code" charset="0"/>
              </a:rPr>
              <a:t>"</a:t>
            </a:r>
            <a:r>
              <a:rPr lang="en-US" b="0" dirty="0" smtClean="0">
                <a:solidFill>
                  <a:srgbClr val="80CBC4"/>
                </a:solidFill>
                <a:effectLst/>
                <a:latin typeface="Fira Code" charset="0"/>
              </a:rPr>
              <a:t>&gt;&lt;/</a:t>
            </a:r>
            <a:r>
              <a:rPr lang="en-US" b="0" dirty="0" smtClean="0">
                <a:solidFill>
                  <a:srgbClr val="FF5370"/>
                </a:solidFill>
                <a:effectLst/>
                <a:latin typeface="Fira Code" charset="0"/>
              </a:rPr>
              <a:t>div</a:t>
            </a:r>
            <a:r>
              <a:rPr lang="en-US" b="0" dirty="0" smtClean="0">
                <a:solidFill>
                  <a:srgbClr val="80CBC4"/>
                </a:solidFill>
                <a:effectLst/>
                <a:latin typeface="Fira Code" charset="0"/>
              </a:rPr>
              <a:t>&gt;</a:t>
            </a:r>
          </a:p>
          <a:p>
            <a:r>
              <a:rPr lang="en-US" b="0" dirty="0" smtClean="0">
                <a:solidFill>
                  <a:srgbClr val="80CBC4"/>
                </a:solidFill>
                <a:effectLst/>
                <a:latin typeface="Fira Code" charset="0"/>
              </a:rPr>
              <a:t>  &lt;</a:t>
            </a:r>
            <a:r>
              <a:rPr lang="en-US" b="0" dirty="0" smtClean="0">
                <a:solidFill>
                  <a:srgbClr val="FF5370"/>
                </a:solidFill>
                <a:effectLst/>
                <a:latin typeface="Fira Code" charset="0"/>
              </a:rPr>
              <a:t>div</a:t>
            </a:r>
            <a:r>
              <a:rPr lang="en-US" b="0" dirty="0" smtClean="0">
                <a:solidFill>
                  <a:srgbClr val="80CBC4"/>
                </a:solidFill>
                <a:effectLst/>
                <a:latin typeface="Fira Code" charset="0"/>
              </a:rPr>
              <a:t> </a:t>
            </a:r>
            <a:r>
              <a:rPr lang="en-US" b="0" dirty="0" smtClean="0">
                <a:solidFill>
                  <a:srgbClr val="FFCB6B"/>
                </a:solidFill>
                <a:effectLst/>
                <a:latin typeface="Fira Code" charset="0"/>
              </a:rPr>
              <a:t>class</a:t>
            </a:r>
            <a:r>
              <a:rPr lang="en-US" b="0" dirty="0" smtClean="0">
                <a:solidFill>
                  <a:srgbClr val="80CBC4"/>
                </a:solidFill>
                <a:effectLst/>
                <a:latin typeface="Fira Code" charset="0"/>
              </a:rPr>
              <a:t>=</a:t>
            </a:r>
            <a:r>
              <a:rPr lang="en-US" b="0" dirty="0" smtClean="0">
                <a:solidFill>
                  <a:srgbClr val="D9F5DD"/>
                </a:solidFill>
                <a:effectLst/>
                <a:latin typeface="Fira Code" charset="0"/>
              </a:rPr>
              <a:t>"</a:t>
            </a:r>
            <a:r>
              <a:rPr lang="en-US" b="0" dirty="0" smtClean="0">
                <a:solidFill>
                  <a:srgbClr val="C3E88D"/>
                </a:solidFill>
                <a:effectLst/>
                <a:latin typeface="Fira Code" charset="0"/>
              </a:rPr>
              <a:t>item</a:t>
            </a:r>
            <a:r>
              <a:rPr lang="en-US" b="0" dirty="0" smtClean="0">
                <a:solidFill>
                  <a:srgbClr val="D9F5DD"/>
                </a:solidFill>
                <a:effectLst/>
                <a:latin typeface="Fira Code" charset="0"/>
              </a:rPr>
              <a:t>"</a:t>
            </a:r>
            <a:r>
              <a:rPr lang="en-US" b="0" dirty="0" smtClean="0">
                <a:solidFill>
                  <a:srgbClr val="80CBC4"/>
                </a:solidFill>
                <a:effectLst/>
                <a:latin typeface="Fira Code" charset="0"/>
              </a:rPr>
              <a:t>&gt;&lt;/</a:t>
            </a:r>
            <a:r>
              <a:rPr lang="en-US" b="0" dirty="0" smtClean="0">
                <a:solidFill>
                  <a:srgbClr val="FF5370"/>
                </a:solidFill>
                <a:effectLst/>
                <a:latin typeface="Fira Code" charset="0"/>
              </a:rPr>
              <a:t>div</a:t>
            </a:r>
            <a:r>
              <a:rPr lang="en-US" b="0" dirty="0" smtClean="0">
                <a:solidFill>
                  <a:srgbClr val="80CBC4"/>
                </a:solidFill>
                <a:effectLst/>
                <a:latin typeface="Fira Code" charset="0"/>
              </a:rPr>
              <a:t>&gt;</a:t>
            </a:r>
          </a:p>
          <a:p>
            <a:r>
              <a:rPr lang="en-US" b="0" dirty="0" smtClean="0">
                <a:solidFill>
                  <a:srgbClr val="80CBC4"/>
                </a:solidFill>
                <a:effectLst/>
                <a:latin typeface="Fira Code" charset="0"/>
              </a:rPr>
              <a:t>  &lt;</a:t>
            </a:r>
            <a:r>
              <a:rPr lang="en-US" b="0" dirty="0" smtClean="0">
                <a:solidFill>
                  <a:srgbClr val="FF5370"/>
                </a:solidFill>
                <a:effectLst/>
                <a:latin typeface="Fira Code" charset="0"/>
              </a:rPr>
              <a:t>div</a:t>
            </a:r>
            <a:r>
              <a:rPr lang="en-US" b="0" dirty="0" smtClean="0">
                <a:solidFill>
                  <a:srgbClr val="80CBC4"/>
                </a:solidFill>
                <a:effectLst/>
                <a:latin typeface="Fira Code" charset="0"/>
              </a:rPr>
              <a:t> </a:t>
            </a:r>
            <a:r>
              <a:rPr lang="en-US" b="0" dirty="0" smtClean="0">
                <a:solidFill>
                  <a:srgbClr val="FFCB6B"/>
                </a:solidFill>
                <a:effectLst/>
                <a:latin typeface="Fira Code" charset="0"/>
              </a:rPr>
              <a:t>class</a:t>
            </a:r>
            <a:r>
              <a:rPr lang="en-US" b="0" dirty="0" smtClean="0">
                <a:solidFill>
                  <a:srgbClr val="80CBC4"/>
                </a:solidFill>
                <a:effectLst/>
                <a:latin typeface="Fira Code" charset="0"/>
              </a:rPr>
              <a:t>=</a:t>
            </a:r>
            <a:r>
              <a:rPr lang="en-US" b="0" dirty="0" smtClean="0">
                <a:solidFill>
                  <a:srgbClr val="D9F5DD"/>
                </a:solidFill>
                <a:effectLst/>
                <a:latin typeface="Fira Code" charset="0"/>
              </a:rPr>
              <a:t>"</a:t>
            </a:r>
            <a:r>
              <a:rPr lang="en-US" b="0" dirty="0" smtClean="0">
                <a:solidFill>
                  <a:srgbClr val="C3E88D"/>
                </a:solidFill>
                <a:effectLst/>
                <a:latin typeface="Fira Code" charset="0"/>
              </a:rPr>
              <a:t>item</a:t>
            </a:r>
            <a:r>
              <a:rPr lang="en-US" b="0" dirty="0" smtClean="0">
                <a:solidFill>
                  <a:srgbClr val="D9F5DD"/>
                </a:solidFill>
                <a:effectLst/>
                <a:latin typeface="Fira Code" charset="0"/>
              </a:rPr>
              <a:t>"</a:t>
            </a:r>
            <a:r>
              <a:rPr lang="en-US" b="0" dirty="0" smtClean="0">
                <a:solidFill>
                  <a:srgbClr val="80CBC4"/>
                </a:solidFill>
                <a:effectLst/>
                <a:latin typeface="Fira Code" charset="0"/>
              </a:rPr>
              <a:t>&gt;&lt;/</a:t>
            </a:r>
            <a:r>
              <a:rPr lang="en-US" b="0" dirty="0" smtClean="0">
                <a:solidFill>
                  <a:srgbClr val="FF5370"/>
                </a:solidFill>
                <a:effectLst/>
                <a:latin typeface="Fira Code" charset="0"/>
              </a:rPr>
              <a:t>div</a:t>
            </a:r>
            <a:r>
              <a:rPr lang="en-US" b="0" dirty="0" smtClean="0">
                <a:solidFill>
                  <a:srgbClr val="80CBC4"/>
                </a:solidFill>
                <a:effectLst/>
                <a:latin typeface="Fira Code" charset="0"/>
              </a:rPr>
              <a:t>&gt;</a:t>
            </a:r>
          </a:p>
          <a:p>
            <a:r>
              <a:rPr lang="en-US" b="0" dirty="0" smtClean="0">
                <a:solidFill>
                  <a:srgbClr val="80CBC4"/>
                </a:solidFill>
                <a:effectLst/>
                <a:latin typeface="Fira Code" charset="0"/>
              </a:rPr>
              <a:t>&lt;/</a:t>
            </a:r>
            <a:r>
              <a:rPr lang="en-US" b="0" dirty="0" smtClean="0">
                <a:solidFill>
                  <a:srgbClr val="FF5370"/>
                </a:solidFill>
                <a:effectLst/>
                <a:latin typeface="Fira Code" charset="0"/>
              </a:rPr>
              <a:t>div</a:t>
            </a:r>
            <a:r>
              <a:rPr lang="en-US" b="0" dirty="0" smtClean="0">
                <a:solidFill>
                  <a:srgbClr val="80CBC4"/>
                </a:solidFill>
                <a:effectLst/>
                <a:latin typeface="Fira Code" charset="0"/>
              </a:rPr>
              <a:t>&gt;</a:t>
            </a:r>
          </a:p>
        </p:txBody>
      </p:sp>
      <p:sp>
        <p:nvSpPr>
          <p:cNvPr id="9" name="TextBox 8"/>
          <p:cNvSpPr txBox="1"/>
          <p:nvPr/>
        </p:nvSpPr>
        <p:spPr>
          <a:xfrm>
            <a:off x="838200" y="4624858"/>
            <a:ext cx="10161494" cy="1477328"/>
          </a:xfrm>
          <a:prstGeom prst="rect">
            <a:avLst/>
          </a:prstGeom>
          <a:solidFill>
            <a:schemeClr val="bg1">
              <a:lumMod val="75000"/>
              <a:lumOff val="25000"/>
            </a:schemeClr>
          </a:solidFill>
        </p:spPr>
        <p:txBody>
          <a:bodyPr wrap="square" rtlCol="0">
            <a:spAutoFit/>
          </a:bodyPr>
          <a:lstStyle/>
          <a:p>
            <a:r>
              <a:rPr lang="mr-IN" b="0" dirty="0" smtClean="0">
                <a:solidFill>
                  <a:srgbClr val="546E7A"/>
                </a:solidFill>
                <a:effectLst/>
                <a:latin typeface="Fira Code" charset="0"/>
              </a:rPr>
              <a:t>/* </a:t>
            </a:r>
            <a:r>
              <a:rPr lang="en-US" b="0" dirty="0" smtClean="0">
                <a:solidFill>
                  <a:srgbClr val="546E7A"/>
                </a:solidFill>
                <a:effectLst/>
                <a:latin typeface="Fira Code" charset="0"/>
              </a:rPr>
              <a:t>CSS</a:t>
            </a:r>
            <a:r>
              <a:rPr lang="mr-IN" b="0" dirty="0" smtClean="0">
                <a:solidFill>
                  <a:srgbClr val="546E7A"/>
                </a:solidFill>
                <a:effectLst/>
                <a:latin typeface="Fira Code" charset="0"/>
              </a:rPr>
              <a:t>*/</a:t>
            </a:r>
            <a:endParaRPr lang="mr-IN" b="0" dirty="0" smtClean="0">
              <a:solidFill>
                <a:srgbClr val="80CBC4"/>
              </a:solidFill>
              <a:effectLst/>
              <a:latin typeface="Fira Code" charset="0"/>
            </a:endParaRPr>
          </a:p>
          <a:p>
            <a:endParaRPr lang="en-US" b="0" dirty="0" smtClean="0">
              <a:solidFill>
                <a:srgbClr val="FFCB6B"/>
              </a:solidFill>
              <a:effectLst/>
              <a:latin typeface="Fira Code" charset="0"/>
            </a:endParaRPr>
          </a:p>
          <a:p>
            <a:r>
              <a:rPr lang="en-US" b="0" dirty="0" smtClean="0">
                <a:solidFill>
                  <a:srgbClr val="FFCB6B"/>
                </a:solidFill>
                <a:effectLst/>
                <a:latin typeface="Fira Code" charset="0"/>
              </a:rPr>
              <a:t>.container</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dirty="0" smtClean="0">
                <a:solidFill>
                  <a:srgbClr val="80CBC4"/>
                </a:solidFill>
                <a:latin typeface="Fira Code" charset="0"/>
              </a:rPr>
              <a:t>  </a:t>
            </a:r>
            <a:r>
              <a:rPr lang="en-US" b="0" dirty="0" smtClean="0">
                <a:solidFill>
                  <a:srgbClr val="80CBC4"/>
                </a:solidFill>
                <a:effectLst/>
                <a:latin typeface="Fira Code" charset="0"/>
              </a:rPr>
              <a:t>display</a:t>
            </a:r>
            <a:r>
              <a:rPr lang="en-US" b="0" dirty="0" smtClean="0">
                <a:solidFill>
                  <a:srgbClr val="CDD3DE"/>
                </a:solidFill>
                <a:effectLst/>
                <a:latin typeface="Fira Code" charset="0"/>
              </a:rPr>
              <a:t>: flex;</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a:t>
            </a:r>
            <a:endParaRPr lang="en-US" b="0" dirty="0">
              <a:solidFill>
                <a:srgbClr val="80CBC4"/>
              </a:solidFill>
              <a:effectLst/>
              <a:latin typeface="Fira Code" charset="0"/>
            </a:endParaRPr>
          </a:p>
        </p:txBody>
      </p:sp>
    </p:spTree>
    <p:extLst>
      <p:ext uri="{BB962C8B-B14F-4D97-AF65-F5344CB8AC3E}">
        <p14:creationId xmlns:p14="http://schemas.microsoft.com/office/powerpoint/2010/main" val="200722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Flex-direction</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265" y="2440450"/>
            <a:ext cx="6076514" cy="1418856"/>
          </a:xfrm>
        </p:spPr>
      </p:pic>
      <p:sp>
        <p:nvSpPr>
          <p:cNvPr id="5" name="TextBox 4"/>
          <p:cNvSpPr txBox="1"/>
          <p:nvPr/>
        </p:nvSpPr>
        <p:spPr>
          <a:xfrm>
            <a:off x="838200" y="4624858"/>
            <a:ext cx="10161494" cy="923330"/>
          </a:xfrm>
          <a:prstGeom prst="rect">
            <a:avLst/>
          </a:prstGeom>
          <a:solidFill>
            <a:schemeClr val="bg1">
              <a:lumMod val="75000"/>
              <a:lumOff val="25000"/>
            </a:schemeClr>
          </a:solidFill>
        </p:spPr>
        <p:txBody>
          <a:bodyPr wrap="square" rtlCol="0">
            <a:spAutoFit/>
          </a:bodyPr>
          <a:lstStyle/>
          <a:p>
            <a:r>
              <a:rPr lang="en-US" b="0" dirty="0" smtClean="0">
                <a:solidFill>
                  <a:srgbClr val="FFCB6B"/>
                </a:solidFill>
                <a:effectLst/>
                <a:latin typeface="Fira Code" charset="0"/>
              </a:rPr>
              <a:t>.container</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b="0" dirty="0" smtClean="0">
                <a:solidFill>
                  <a:srgbClr val="80CBC4"/>
                </a:solidFill>
                <a:effectLst/>
                <a:latin typeface="Fira Code" charset="0"/>
              </a:rPr>
              <a:t>  flex-direction</a:t>
            </a:r>
            <a:r>
              <a:rPr lang="en-US" b="0" dirty="0" smtClean="0">
                <a:solidFill>
                  <a:srgbClr val="CDD3DE"/>
                </a:solidFill>
                <a:effectLst/>
                <a:latin typeface="Fira Code" charset="0"/>
              </a:rPr>
              <a:t>: row | row-reverse | column | column-reverse;</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a:t>
            </a:r>
            <a:endParaRPr lang="en-US" b="0" dirty="0">
              <a:solidFill>
                <a:srgbClr val="80CBC4"/>
              </a:solidFill>
              <a:effectLst/>
              <a:latin typeface="Fira Code" charset="0"/>
            </a:endParaRPr>
          </a:p>
        </p:txBody>
      </p:sp>
    </p:spTree>
    <p:extLst>
      <p:ext uri="{BB962C8B-B14F-4D97-AF65-F5344CB8AC3E}">
        <p14:creationId xmlns:p14="http://schemas.microsoft.com/office/powerpoint/2010/main" val="109529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Justify-content</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7988" y="1825625"/>
            <a:ext cx="4036023" cy="4351338"/>
          </a:xfrm>
        </p:spPr>
      </p:pic>
    </p:spTree>
    <p:extLst>
      <p:ext uri="{BB962C8B-B14F-4D97-AF65-F5344CB8AC3E}">
        <p14:creationId xmlns:p14="http://schemas.microsoft.com/office/powerpoint/2010/main" val="128403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align-items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050" y="2128044"/>
            <a:ext cx="4787900" cy="3746500"/>
          </a:xfrm>
        </p:spPr>
      </p:pic>
    </p:spTree>
    <p:extLst>
      <p:ext uri="{BB962C8B-B14F-4D97-AF65-F5344CB8AC3E}">
        <p14:creationId xmlns:p14="http://schemas.microsoft.com/office/powerpoint/2010/main" val="88830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Flex-grow</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250" y="2402214"/>
            <a:ext cx="4635500" cy="1181100"/>
          </a:xfrm>
        </p:spPr>
      </p:pic>
      <p:sp>
        <p:nvSpPr>
          <p:cNvPr id="5" name="TextBox 4"/>
          <p:cNvSpPr txBox="1"/>
          <p:nvPr/>
        </p:nvSpPr>
        <p:spPr>
          <a:xfrm>
            <a:off x="838200" y="4624858"/>
            <a:ext cx="10161494" cy="923330"/>
          </a:xfrm>
          <a:prstGeom prst="rect">
            <a:avLst/>
          </a:prstGeom>
          <a:solidFill>
            <a:schemeClr val="bg1">
              <a:lumMod val="75000"/>
              <a:lumOff val="25000"/>
            </a:schemeClr>
          </a:solidFill>
        </p:spPr>
        <p:txBody>
          <a:bodyPr wrap="square" rtlCol="0">
            <a:spAutoFit/>
          </a:bodyPr>
          <a:lstStyle/>
          <a:p>
            <a:r>
              <a:rPr lang="en-US" b="0" dirty="0" smtClean="0">
                <a:solidFill>
                  <a:srgbClr val="FFCB6B"/>
                </a:solidFill>
                <a:effectLst/>
                <a:latin typeface="Fira Code" charset="0"/>
              </a:rPr>
              <a:t>.item</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b="0" dirty="0" smtClean="0">
                <a:solidFill>
                  <a:srgbClr val="80CBC4"/>
                </a:solidFill>
                <a:effectLst/>
                <a:latin typeface="Fira Code" charset="0"/>
              </a:rPr>
              <a:t>  flex-grow</a:t>
            </a:r>
            <a:r>
              <a:rPr lang="en-US" b="0" dirty="0" smtClean="0">
                <a:solidFill>
                  <a:srgbClr val="CDD3DE"/>
                </a:solidFill>
                <a:effectLst/>
                <a:latin typeface="Fira Code" charset="0"/>
              </a:rPr>
              <a:t>: &lt;number&gt;; </a:t>
            </a:r>
            <a:r>
              <a:rPr lang="en-US" b="0" dirty="0" smtClean="0">
                <a:solidFill>
                  <a:srgbClr val="546E7A"/>
                </a:solidFill>
                <a:effectLst/>
                <a:latin typeface="Fira Code" charset="0"/>
              </a:rPr>
              <a:t>/* default 0 */</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a:t>
            </a:r>
            <a:endParaRPr lang="en-US" b="0" dirty="0">
              <a:solidFill>
                <a:srgbClr val="80CBC4"/>
              </a:solidFill>
              <a:effectLst/>
              <a:latin typeface="Fira Code" charset="0"/>
            </a:endParaRPr>
          </a:p>
        </p:txBody>
      </p:sp>
    </p:spTree>
    <p:extLst>
      <p:ext uri="{BB962C8B-B14F-4D97-AF65-F5344CB8AC3E}">
        <p14:creationId xmlns:p14="http://schemas.microsoft.com/office/powerpoint/2010/main" val="192003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align-self</a:t>
            </a:r>
            <a:endParaRPr lang="en-US">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850" y="2451894"/>
            <a:ext cx="3924300" cy="1841500"/>
          </a:xfrm>
        </p:spPr>
      </p:pic>
      <p:sp>
        <p:nvSpPr>
          <p:cNvPr id="5" name="TextBox 4"/>
          <p:cNvSpPr txBox="1"/>
          <p:nvPr/>
        </p:nvSpPr>
        <p:spPr>
          <a:xfrm>
            <a:off x="838200" y="5054600"/>
            <a:ext cx="10691813" cy="923330"/>
          </a:xfrm>
          <a:prstGeom prst="rect">
            <a:avLst/>
          </a:prstGeom>
          <a:solidFill>
            <a:schemeClr val="bg1">
              <a:lumMod val="75000"/>
              <a:lumOff val="25000"/>
            </a:schemeClr>
          </a:solidFill>
        </p:spPr>
        <p:txBody>
          <a:bodyPr wrap="square" rtlCol="0">
            <a:spAutoFit/>
          </a:bodyPr>
          <a:lstStyle/>
          <a:p>
            <a:r>
              <a:rPr lang="en-US" b="0" dirty="0" smtClean="0">
                <a:solidFill>
                  <a:srgbClr val="FFCB6B"/>
                </a:solidFill>
                <a:effectLst/>
                <a:latin typeface="Fira Code" charset="0"/>
              </a:rPr>
              <a:t>.item</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b="0" dirty="0" smtClean="0">
                <a:solidFill>
                  <a:srgbClr val="80CBC4"/>
                </a:solidFill>
                <a:effectLst/>
                <a:latin typeface="Fira Code" charset="0"/>
              </a:rPr>
              <a:t>   align-self</a:t>
            </a:r>
            <a:r>
              <a:rPr lang="en-US" b="0" dirty="0" smtClean="0">
                <a:solidFill>
                  <a:srgbClr val="CDD3DE"/>
                </a:solidFill>
                <a:effectLst/>
                <a:latin typeface="Fira Code" charset="0"/>
              </a:rPr>
              <a:t>: auto | flex-start | flex-end | center | baseline | stretch;</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a:t>
            </a:r>
            <a:endParaRPr lang="en-US" b="0" dirty="0" smtClean="0">
              <a:solidFill>
                <a:srgbClr val="80CBC4"/>
              </a:solidFill>
              <a:effectLst/>
              <a:latin typeface="Fira Code" charset="0"/>
            </a:endParaRPr>
          </a:p>
        </p:txBody>
      </p:sp>
    </p:spTree>
    <p:extLst>
      <p:ext uri="{BB962C8B-B14F-4D97-AF65-F5344CB8AC3E}">
        <p14:creationId xmlns:p14="http://schemas.microsoft.com/office/powerpoint/2010/main" val="93864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idx="1"/>
          </p:nvPr>
        </p:nvSpPr>
        <p:spPr/>
        <p:txBody>
          <a:bodyPr/>
          <a:lstStyle/>
          <a:p>
            <a:r>
              <a:rPr lang="en-US" dirty="0">
                <a:solidFill>
                  <a:schemeClr val="bg1"/>
                </a:solidFill>
                <a:hlinkClick r:id="rId2"/>
              </a:rPr>
              <a:t>https://css-tricks.com/snippets/css/a-guide-to-flexbox</a:t>
            </a:r>
            <a:r>
              <a:rPr lang="en-US" dirty="0" smtClean="0">
                <a:solidFill>
                  <a:schemeClr val="bg1"/>
                </a:solidFill>
                <a:hlinkClick r:id="rId2"/>
              </a:rPr>
              <a:t>/</a:t>
            </a:r>
            <a:endParaRPr lang="en-US" dirty="0" smtClean="0">
              <a:solidFill>
                <a:schemeClr val="bg1"/>
              </a:solidFill>
            </a:endParaRPr>
          </a:p>
          <a:p>
            <a:r>
              <a:rPr lang="en-US" dirty="0">
                <a:solidFill>
                  <a:schemeClr val="bg1"/>
                </a:solidFill>
                <a:hlinkClick r:id="rId3"/>
              </a:rPr>
              <a:t>https://</a:t>
            </a:r>
            <a:r>
              <a:rPr lang="en-US" dirty="0" smtClean="0">
                <a:solidFill>
                  <a:schemeClr val="bg1"/>
                </a:solidFill>
                <a:hlinkClick r:id="rId3"/>
              </a:rPr>
              <a:t>developer.mozilla.org/en-US/docs/Web/CSS/CSS_Flexible_Box_Layout/Using_CSS_flexible_boxes</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11439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178</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Fira Code</vt:lpstr>
      <vt:lpstr>Mangal</vt:lpstr>
      <vt:lpstr>Arial</vt:lpstr>
      <vt:lpstr>Office Theme</vt:lpstr>
      <vt:lpstr>Flexbox</vt:lpstr>
      <vt:lpstr>Basics</vt:lpstr>
      <vt:lpstr>Display </vt:lpstr>
      <vt:lpstr>Flex-direction</vt:lpstr>
      <vt:lpstr>Justify-content</vt:lpstr>
      <vt:lpstr>align-items</vt:lpstr>
      <vt:lpstr>Flex-grow</vt:lpstr>
      <vt:lpstr>align-self</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Flexbox</dc:title>
  <dc:creator>Abdelrahman Ismael</dc:creator>
  <cp:lastModifiedBy>Abdelrahman Ismael</cp:lastModifiedBy>
  <cp:revision>5</cp:revision>
  <dcterms:created xsi:type="dcterms:W3CDTF">2017-08-23T21:06:34Z</dcterms:created>
  <dcterms:modified xsi:type="dcterms:W3CDTF">2017-08-23T21:42:39Z</dcterms:modified>
</cp:coreProperties>
</file>