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72BE-CE5C-B943-8A9C-7400319C7587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98EB-A237-644D-8CA2-8AD23F13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7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and CSS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 (HTML)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998" y="2002420"/>
            <a:ext cx="100584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&lt;!DOCTYPE html&gt;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html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&gt;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head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  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title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  <a:r>
              <a:rPr lang="en-US" b="0" dirty="0" smtClean="0">
                <a:solidFill>
                  <a:srgbClr val="CDD3DE"/>
                </a:solidFill>
                <a:effectLst/>
                <a:latin typeface="Fira Code" charset="0"/>
              </a:rPr>
              <a:t>Document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title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head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 </a:t>
            </a:r>
            <a:r>
              <a:rPr lang="mr-IN" dirty="0" smtClean="0">
                <a:solidFill>
                  <a:srgbClr val="80CBC4"/>
                </a:solidFill>
                <a:latin typeface="Fira Code" charset="0"/>
              </a:rPr>
              <a:t>…</a:t>
            </a:r>
            <a:endParaRPr lang="en-US" b="0" dirty="0" smtClean="0">
              <a:solidFill>
                <a:srgbClr val="80CBC4"/>
              </a:solidFill>
              <a:effectLst/>
              <a:latin typeface="Fira Code" charset="0"/>
            </a:endParaRP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  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body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&lt;/</a:t>
            </a:r>
            <a:r>
              <a:rPr lang="en-US" b="0" dirty="0" smtClean="0">
                <a:solidFill>
                  <a:srgbClr val="FF5370"/>
                </a:solidFill>
                <a:effectLst/>
                <a:latin typeface="Fira Code" charset="0"/>
              </a:rPr>
              <a:t>html</a:t>
            </a:r>
            <a:r>
              <a:rPr lang="en-US" b="0" dirty="0" smtClean="0">
                <a:solidFill>
                  <a:srgbClr val="80CBC4"/>
                </a:solidFill>
                <a:effectLst/>
                <a:latin typeface="Fira Code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structure of an HTML document includes tags, which surround content and apply meaning to it.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Open tag 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&lt;</a:t>
            </a:r>
            <a:r>
              <a:rPr lang="en-US" dirty="0" smtClean="0">
                <a:solidFill>
                  <a:srgbClr val="FF5370"/>
                </a:solidFill>
                <a:latin typeface="Fira Code" charset="0"/>
              </a:rPr>
              <a:t>body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Close tag </a:t>
            </a:r>
            <a:r>
              <a:rPr lang="mr-IN" dirty="0">
                <a:solidFill>
                  <a:srgbClr val="80CBC4"/>
                </a:solidFill>
                <a:latin typeface="Fira Code" charset="0"/>
              </a:rPr>
              <a:t>&lt;/</a:t>
            </a:r>
            <a:r>
              <a:rPr lang="mr-IN" dirty="0" err="1">
                <a:solidFill>
                  <a:srgbClr val="FF5370"/>
                </a:solidFill>
                <a:latin typeface="Fira Code" charset="0"/>
              </a:rPr>
              <a:t>body</a:t>
            </a:r>
            <a:r>
              <a:rPr lang="mr-IN" dirty="0">
                <a:solidFill>
                  <a:srgbClr val="80CBC4"/>
                </a:solidFill>
                <a:latin typeface="Fira Code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Tags can also have </a:t>
            </a:r>
            <a:r>
              <a:rPr lang="en-US" b="1" dirty="0"/>
              <a:t>attributes</a:t>
            </a:r>
            <a:r>
              <a:rPr lang="en-US" dirty="0"/>
              <a:t>, which are extra bits of information. Attributes appear inside the </a:t>
            </a:r>
            <a:r>
              <a:rPr lang="en-US" b="1" dirty="0"/>
              <a:t>opening tag </a:t>
            </a:r>
            <a:r>
              <a:rPr lang="en-US" dirty="0"/>
              <a:t>and their values sit inside quotation marks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CBC4"/>
                </a:solidFill>
                <a:latin typeface="Fira Code" charset="0"/>
              </a:rPr>
              <a:t>&lt;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tag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 </a:t>
            </a:r>
            <a:r>
              <a:rPr lang="en-US" dirty="0">
                <a:solidFill>
                  <a:srgbClr val="FFCB6B"/>
                </a:solidFill>
                <a:latin typeface="Fira Code" charset="0"/>
              </a:rPr>
              <a:t>attribute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=</a:t>
            </a:r>
            <a:r>
              <a:rPr lang="en-US" dirty="0">
                <a:solidFill>
                  <a:srgbClr val="D9F5DD"/>
                </a:solidFill>
                <a:latin typeface="Fira Code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Fira Code" charset="0"/>
              </a:rPr>
              <a:t>value</a:t>
            </a:r>
            <a:r>
              <a:rPr lang="en-US" dirty="0">
                <a:solidFill>
                  <a:srgbClr val="D9F5DD"/>
                </a:solidFill>
                <a:latin typeface="Fira Code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&gt;&lt;/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tag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In real world,</a:t>
            </a:r>
          </a:p>
          <a:p>
            <a:pPr marL="0" indent="0">
              <a:buNone/>
            </a:pPr>
            <a:r>
              <a:rPr lang="en-US" dirty="0">
                <a:solidFill>
                  <a:srgbClr val="80CBC4"/>
                </a:solidFill>
                <a:latin typeface="Fira Code" charset="0"/>
              </a:rPr>
              <a:t>&lt;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div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 </a:t>
            </a:r>
            <a:r>
              <a:rPr lang="en-US" dirty="0">
                <a:solidFill>
                  <a:srgbClr val="FFCB6B"/>
                </a:solidFill>
                <a:latin typeface="Fira Code" charset="0"/>
              </a:rPr>
              <a:t>class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=</a:t>
            </a:r>
            <a:r>
              <a:rPr lang="en-US" dirty="0" smtClean="0">
                <a:solidFill>
                  <a:srgbClr val="D9F5DD"/>
                </a:solidFill>
                <a:latin typeface="Fira Code" charset="0"/>
              </a:rPr>
              <a:t>”</a:t>
            </a:r>
            <a:r>
              <a:rPr lang="en-US" dirty="0" smtClean="0">
                <a:solidFill>
                  <a:srgbClr val="C3E88D"/>
                </a:solidFill>
                <a:latin typeface="Fira Code" charset="0"/>
              </a:rPr>
              <a:t>footer</a:t>
            </a:r>
            <a:r>
              <a:rPr lang="en-US" dirty="0">
                <a:solidFill>
                  <a:srgbClr val="D9F5DD"/>
                </a:solidFill>
                <a:latin typeface="Fira Code" charset="0"/>
              </a:rPr>
              <a:t>"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&gt;&lt;/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div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&gt;</a:t>
            </a:r>
            <a:endParaRPr lang="en-US" dirty="0">
              <a:solidFill>
                <a:srgbClr val="CDD3DE"/>
              </a:solidFill>
              <a:latin typeface="Fira Code" charset="0"/>
            </a:endParaRPr>
          </a:p>
          <a:p>
            <a:pPr marL="0" indent="0">
              <a:buNone/>
            </a:pPr>
            <a:endParaRPr lang="en-US" dirty="0">
              <a:solidFill>
                <a:srgbClr val="80CBC4"/>
              </a:solidFill>
              <a:latin typeface="Fira 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Tags tend not to do much more than mark the beginning and end of an element. Elements are the bits that make up web pages.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CBC4"/>
                </a:solidFill>
                <a:latin typeface="Fira Code" charset="0"/>
              </a:rPr>
              <a:t>&lt;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p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&gt;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Hello </a:t>
            </a:r>
            <a:r>
              <a:rPr lang="en-US" dirty="0" smtClean="0">
                <a:solidFill>
                  <a:srgbClr val="CDD3DE"/>
                </a:solidFill>
                <a:latin typeface="Fira Code" charset="0"/>
              </a:rPr>
              <a:t>world!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&lt;/</a:t>
            </a:r>
            <a:r>
              <a:rPr lang="en-US" dirty="0">
                <a:solidFill>
                  <a:srgbClr val="FF5370"/>
                </a:solidFill>
                <a:latin typeface="Fira Code" charset="0"/>
              </a:rPr>
              <a:t>p</a:t>
            </a:r>
            <a:r>
              <a:rPr lang="en-US" dirty="0">
                <a:solidFill>
                  <a:srgbClr val="80CBC4"/>
                </a:solidFill>
                <a:latin typeface="Fira Code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</a:p>
          <a:p>
            <a:r>
              <a:rPr lang="en-US" dirty="0" err="1" smtClean="0"/>
              <a:t>br</a:t>
            </a:r>
            <a:endParaRPr lang="en-US" dirty="0" smtClean="0"/>
          </a:p>
          <a:p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h6</a:t>
            </a:r>
          </a:p>
          <a:p>
            <a:r>
              <a:rPr lang="en-US" dirty="0" smtClean="0"/>
              <a:t>div</a:t>
            </a:r>
          </a:p>
          <a:p>
            <a:r>
              <a:rPr lang="en-US" dirty="0" smtClean="0"/>
              <a:t>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Cascading Style </a:t>
            </a:r>
            <a:r>
              <a:rPr lang="en-US" b="1" dirty="0" smtClean="0"/>
              <a:t>Sheets (CSS)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972" y="2123090"/>
            <a:ext cx="10131973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B6B"/>
                </a:solidFill>
                <a:latin typeface="Fira Code" charset="0"/>
              </a:rPr>
              <a:t>.home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 {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</a:t>
            </a:r>
            <a:r>
              <a:rPr lang="en-US" dirty="0" err="1" smtClean="0">
                <a:solidFill>
                  <a:srgbClr val="80CBC4"/>
                </a:solidFill>
                <a:latin typeface="Fira Code" charset="0"/>
              </a:rPr>
              <a:t>backgoround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-color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red;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width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F77669"/>
                </a:solidFill>
                <a:latin typeface="Fira Code" charset="0"/>
              </a:rPr>
              <a:t>100</a:t>
            </a:r>
            <a:r>
              <a:rPr lang="en-US" dirty="0">
                <a:solidFill>
                  <a:srgbClr val="FFEB95"/>
                </a:solidFill>
                <a:latin typeface="Fira Code" charset="0"/>
              </a:rPr>
              <a:t>px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height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F77669"/>
                </a:solidFill>
                <a:latin typeface="Fira Code" charset="0"/>
              </a:rPr>
              <a:t>100</a:t>
            </a:r>
            <a:r>
              <a:rPr lang="en-US" dirty="0">
                <a:solidFill>
                  <a:srgbClr val="FFEB95"/>
                </a:solidFill>
                <a:latin typeface="Fira Code" charset="0"/>
              </a:rPr>
              <a:t>px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>
                <a:solidFill>
                  <a:srgbClr val="CDD3DE"/>
                </a:solidFill>
                <a:latin typeface="Fira Code" charset="0"/>
              </a:rPr>
              <a:t>}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ways to apply CSS to HTML: </a:t>
            </a:r>
            <a:r>
              <a:rPr lang="en-US" b="1" dirty="0"/>
              <a:t>Inline</a:t>
            </a:r>
            <a:r>
              <a:rPr lang="en-US" dirty="0"/>
              <a:t>, </a:t>
            </a:r>
            <a:r>
              <a:rPr lang="en-US" b="1" dirty="0"/>
              <a:t>internal</a:t>
            </a:r>
            <a:r>
              <a:rPr lang="en-US" dirty="0"/>
              <a:t>, and </a:t>
            </a:r>
            <a:r>
              <a:rPr lang="en-US" b="1" dirty="0"/>
              <a:t>external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687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Selectors, Properties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To select HTML</a:t>
            </a:r>
            <a:r>
              <a:rPr lang="en-US" dirty="0"/>
              <a:t> </a:t>
            </a:r>
            <a:r>
              <a:rPr lang="en-US" b="1" dirty="0" smtClean="0"/>
              <a:t>tags</a:t>
            </a:r>
            <a:r>
              <a:rPr lang="en-US" dirty="0"/>
              <a:t> </a:t>
            </a:r>
            <a:r>
              <a:rPr lang="en-US" dirty="0" smtClean="0"/>
              <a:t>you need a </a:t>
            </a:r>
            <a:r>
              <a:rPr lang="en-US" dirty="0"/>
              <a:t>CSS has </a:t>
            </a:r>
            <a:r>
              <a:rPr lang="en-US" b="1" dirty="0"/>
              <a:t>selectors</a:t>
            </a:r>
            <a:r>
              <a:rPr lang="en-US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b="1" dirty="0" smtClean="0"/>
              <a:t>properties </a:t>
            </a:r>
            <a:r>
              <a:rPr lang="en-US" dirty="0"/>
              <a:t> </a:t>
            </a:r>
            <a:r>
              <a:rPr lang="en-US" dirty="0" smtClean="0"/>
              <a:t>is set of keyword (width, color, etc..) to change specific presentation of the elements</a:t>
            </a:r>
          </a:p>
          <a:p>
            <a:pPr marL="0" indent="0">
              <a:buNone/>
            </a:pPr>
            <a:r>
              <a:rPr lang="en-US" dirty="0" smtClean="0"/>
              <a:t>3- </a:t>
            </a:r>
            <a:r>
              <a:rPr lang="en-US" dirty="0"/>
              <a:t>A </a:t>
            </a:r>
            <a:r>
              <a:rPr lang="en-US" b="1" dirty="0"/>
              <a:t>value</a:t>
            </a:r>
            <a:r>
              <a:rPr lang="en-US" dirty="0"/>
              <a:t> is given to the </a:t>
            </a:r>
            <a:r>
              <a:rPr lang="en-US" dirty="0" smtClean="0"/>
              <a:t>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195098"/>
            <a:ext cx="10131973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B6B"/>
                </a:solidFill>
                <a:latin typeface="Fira Code" charset="0"/>
              </a:rPr>
              <a:t>.home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 {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</a:t>
            </a:r>
            <a:r>
              <a:rPr lang="en-US" dirty="0" err="1" smtClean="0">
                <a:solidFill>
                  <a:srgbClr val="80CBC4"/>
                </a:solidFill>
                <a:latin typeface="Fira Code" charset="0"/>
              </a:rPr>
              <a:t>backgoround</a:t>
            </a:r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-color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red;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width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F77669"/>
                </a:solidFill>
                <a:latin typeface="Fira Code" charset="0"/>
              </a:rPr>
              <a:t>100</a:t>
            </a:r>
            <a:r>
              <a:rPr lang="en-US" dirty="0">
                <a:solidFill>
                  <a:srgbClr val="FFEB95"/>
                </a:solidFill>
                <a:latin typeface="Fira Code" charset="0"/>
              </a:rPr>
              <a:t>px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 smtClean="0">
                <a:solidFill>
                  <a:srgbClr val="80CBC4"/>
                </a:solidFill>
                <a:latin typeface="Fira Code" charset="0"/>
              </a:rPr>
              <a:t>   height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: </a:t>
            </a:r>
            <a:r>
              <a:rPr lang="en-US" dirty="0">
                <a:solidFill>
                  <a:srgbClr val="F77669"/>
                </a:solidFill>
                <a:latin typeface="Fira Code" charset="0"/>
              </a:rPr>
              <a:t>100</a:t>
            </a:r>
            <a:r>
              <a:rPr lang="en-US" dirty="0">
                <a:solidFill>
                  <a:srgbClr val="FFEB95"/>
                </a:solidFill>
                <a:latin typeface="Fira Code" charset="0"/>
              </a:rPr>
              <a:t>px</a:t>
            </a:r>
            <a:r>
              <a:rPr lang="en-US" dirty="0">
                <a:solidFill>
                  <a:srgbClr val="CDD3DE"/>
                </a:solidFill>
                <a:latin typeface="Fira Code" charset="0"/>
              </a:rPr>
              <a:t>;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r>
              <a:rPr lang="en-US" dirty="0">
                <a:solidFill>
                  <a:srgbClr val="CDD3DE"/>
                </a:solidFill>
                <a:latin typeface="Fira Code" charset="0"/>
              </a:rPr>
              <a:t>}</a:t>
            </a:r>
            <a:endParaRPr lang="en-US" dirty="0">
              <a:solidFill>
                <a:srgbClr val="80CBC4"/>
              </a:solidFill>
              <a:latin typeface="Fira Code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185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Mangal</vt:lpstr>
      <vt:lpstr>Office Theme</vt:lpstr>
      <vt:lpstr>HTML and CSS 101</vt:lpstr>
      <vt:lpstr>HyperText Markup Language (HTML)</vt:lpstr>
      <vt:lpstr>HTML Tags</vt:lpstr>
      <vt:lpstr>HTML Attributes</vt:lpstr>
      <vt:lpstr>HTML Elements</vt:lpstr>
      <vt:lpstr>Famous tags</vt:lpstr>
      <vt:lpstr>Cascading Style Sheets (CSS)</vt:lpstr>
      <vt:lpstr>Applying CSS</vt:lpstr>
      <vt:lpstr>Selectors, Properties and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101</dc:title>
  <dc:creator>Abdelrahman Ismael</dc:creator>
  <cp:lastModifiedBy>Abdelrahman Ismael</cp:lastModifiedBy>
  <cp:revision>8</cp:revision>
  <dcterms:created xsi:type="dcterms:W3CDTF">2017-08-21T09:46:57Z</dcterms:created>
  <dcterms:modified xsi:type="dcterms:W3CDTF">2017-08-23T13:22:33Z</dcterms:modified>
</cp:coreProperties>
</file>