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64" r:id="rId6"/>
    <p:sldId id="259" r:id="rId7"/>
    <p:sldId id="260" r:id="rId8"/>
    <p:sldId id="261" r:id="rId9"/>
    <p:sldId id="262" r:id="rId10"/>
    <p:sldId id="263" r:id="rId11"/>
    <p:sldId id="265" r:id="rId12"/>
  </p:sldIdLst>
  <p:sldSz cx="14630400" cy="8229600"/>
  <p:notesSz cx="8229600" cy="14630400"/>
  <p:embeddedFontLst>
    <p:embeddedFont>
      <p:font typeface="Tenorite Display" panose="00000500000000000000" pitchFamily="2" charset="0"/>
      <p:regular r:id="rId14"/>
      <p:bold r:id="rId15"/>
      <p:italic r:id="rId16"/>
      <p:boldItalic r:id="rId17"/>
    </p:embeddedFont>
    <p:embeddedFont>
      <p:font typeface="Tomorrow" panose="020B0604020202020204" charset="0"/>
      <p:regular r:id="rId18"/>
    </p:embeddedFont>
    <p:embeddedFont>
      <p:font typeface="Tomorrow Semi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008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6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601273"/>
            <a:ext cx="7415927" cy="25135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8350"/>
              </a:lnSpc>
              <a:buNone/>
            </a:pPr>
            <a:r>
              <a:rPr lang="en-US" sz="5400" b="1" dirty="0">
                <a:solidFill>
                  <a:srgbClr val="1D1D1B"/>
                </a:solidFill>
                <a:latin typeface="Tenorite Display" panose="020F0502020204030204" pitchFamily="2" charset="0"/>
                <a:ea typeface="Tomorrow Semi Bold" pitchFamily="34" charset="-122"/>
                <a:cs typeface="Tomorrow Semi Bold" pitchFamily="34" charset="-120"/>
              </a:rPr>
              <a:t>2024 NASA Space Apps Challenge – SDG </a:t>
            </a:r>
            <a:r>
              <a:rPr lang="en-US" sz="5400" b="1" dirty="0" err="1">
                <a:solidFill>
                  <a:srgbClr val="1D1D1B"/>
                </a:solidFill>
                <a:latin typeface="Tenorite Display" panose="020F0502020204030204" pitchFamily="2" charset="0"/>
                <a:ea typeface="Tomorrow Semi Bold" pitchFamily="34" charset="-122"/>
                <a:cs typeface="Tomorrow Semi Bold" pitchFamily="34" charset="-120"/>
              </a:rPr>
              <a:t>EduLab</a:t>
            </a:r>
            <a:endParaRPr lang="en-US" sz="5400" b="1" dirty="0">
              <a:latin typeface="Tenorite Display" panose="020F0502020204030204" pitchFamily="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355830" y="3917275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Empowering Youth through SDGs Education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874109" y="5016594"/>
            <a:ext cx="4368581" cy="20404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3600" b="1" dirty="0">
                <a:solidFill>
                  <a:srgbClr val="FF0000"/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Team Members</a:t>
            </a:r>
            <a:endParaRPr lang="en-US" sz="3600" b="1" dirty="0">
              <a:solidFill>
                <a:srgbClr val="61615C"/>
              </a:solidFill>
              <a:latin typeface="Tenorite Display" panose="00000500000000000000" pitchFamily="2" charset="0"/>
              <a:ea typeface="Tomorrow" pitchFamily="34" charset="-122"/>
              <a:cs typeface="Tomorrow" pitchFamily="34" charset="-120"/>
            </a:endParaRPr>
          </a:p>
          <a:p>
            <a:pPr marL="0" indent="0" algn="ctr">
              <a:lnSpc>
                <a:spcPts val="3100"/>
              </a:lnSpc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Abdelrahman Ahmed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Eldaba</a:t>
            </a:r>
            <a:endParaRPr lang="ar-EG" sz="2000" b="1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  <a:ea typeface="Tomorrow" pitchFamily="34" charset="-122"/>
              <a:cs typeface="Tomorrow" pitchFamily="34" charset="-120"/>
            </a:endParaRPr>
          </a:p>
          <a:p>
            <a:pPr marL="0" indent="0" algn="ctr">
              <a:lnSpc>
                <a:spcPts val="3100"/>
              </a:lnSpc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 Khalid Ehab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Elabd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  <a:ea typeface="Tomorrow" pitchFamily="34" charset="-122"/>
              <a:cs typeface="Tomorrow" pitchFamily="34" charset="-120"/>
            </a:endParaRPr>
          </a:p>
          <a:p>
            <a:pPr marL="0" indent="0" algn="ctr">
              <a:lnSpc>
                <a:spcPts val="3100"/>
              </a:lnSpc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Ahmed Saeed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Alshnwany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  <a:ea typeface="Tomorrow" pitchFamily="34" charset="-122"/>
              <a:cs typeface="Tomorrow" pitchFamily="34" charset="-120"/>
            </a:endParaRPr>
          </a:p>
          <a:p>
            <a:pPr marL="0" indent="0" algn="ctr">
              <a:lnSpc>
                <a:spcPts val="3100"/>
              </a:lnSpc>
              <a:buNone/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</a:rPr>
              <a:t>Noha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</a:rPr>
              <a:t> Khalil 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</a:rPr>
              <a:t>Abdulkarim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B7B68-E932-E257-A172-474FB4A1F903}"/>
              </a:ext>
            </a:extLst>
          </p:cNvPr>
          <p:cNvSpPr txBox="1"/>
          <p:nvPr/>
        </p:nvSpPr>
        <p:spPr>
          <a:xfrm>
            <a:off x="12812751" y="7683190"/>
            <a:ext cx="1817649" cy="5464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29" name="Text 0">
            <a:extLst>
              <a:ext uri="{FF2B5EF4-FFF2-40B4-BE49-F238E27FC236}">
                <a16:creationId xmlns:a16="http://schemas.microsoft.com/office/drawing/2014/main" id="{3AD14B9D-3DFA-D674-D25A-321622640E26}"/>
              </a:ext>
            </a:extLst>
          </p:cNvPr>
          <p:cNvSpPr/>
          <p:nvPr/>
        </p:nvSpPr>
        <p:spPr>
          <a:xfrm>
            <a:off x="2407427" y="438515"/>
            <a:ext cx="4583151" cy="662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200"/>
              </a:lnSpc>
              <a:buNone/>
            </a:pPr>
            <a:r>
              <a:rPr lang="en-US" sz="4150" dirty="0">
                <a:solidFill>
                  <a:srgbClr val="1D1D1B"/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SDG </a:t>
            </a:r>
            <a:r>
              <a:rPr lang="en-US" sz="4150" dirty="0" err="1">
                <a:solidFill>
                  <a:srgbClr val="1D1D1B"/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EduLab</a:t>
            </a:r>
            <a:r>
              <a:rPr lang="en-US" sz="4150" dirty="0">
                <a:solidFill>
                  <a:srgbClr val="1D1D1B"/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 Overview</a:t>
            </a:r>
            <a:endParaRPr lang="en-US" sz="4150" dirty="0">
              <a:latin typeface="Tenorite Display" panose="00000500000000000000" pitchFamily="2" charset="0"/>
            </a:endParaRPr>
          </a:p>
        </p:txBody>
      </p:sp>
      <p:sp>
        <p:nvSpPr>
          <p:cNvPr id="30" name="Text 1">
            <a:extLst>
              <a:ext uri="{FF2B5EF4-FFF2-40B4-BE49-F238E27FC236}">
                <a16:creationId xmlns:a16="http://schemas.microsoft.com/office/drawing/2014/main" id="{F8055B14-6ACE-7098-839A-3E77D2F3D395}"/>
              </a:ext>
            </a:extLst>
          </p:cNvPr>
          <p:cNvSpPr/>
          <p:nvPr/>
        </p:nvSpPr>
        <p:spPr>
          <a:xfrm>
            <a:off x="396072" y="1492853"/>
            <a:ext cx="13147119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Mission: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Integrate SDGs into education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sp>
        <p:nvSpPr>
          <p:cNvPr id="31" name="Text 2">
            <a:extLst>
              <a:ext uri="{FF2B5EF4-FFF2-40B4-BE49-F238E27FC236}">
                <a16:creationId xmlns:a16="http://schemas.microsoft.com/office/drawing/2014/main" id="{28DBA7D1-E6E0-7F4E-3B8A-8302C1FD666E}"/>
              </a:ext>
            </a:extLst>
          </p:cNvPr>
          <p:cNvSpPr/>
          <p:nvPr/>
        </p:nvSpPr>
        <p:spPr>
          <a:xfrm>
            <a:off x="396072" y="2198855"/>
            <a:ext cx="13147119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Vision: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Foster creative learning experiences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sp>
        <p:nvSpPr>
          <p:cNvPr id="32" name="Shape 3">
            <a:extLst>
              <a:ext uri="{FF2B5EF4-FFF2-40B4-BE49-F238E27FC236}">
                <a16:creationId xmlns:a16="http://schemas.microsoft.com/office/drawing/2014/main" id="{E2434C49-6E45-85DA-7EBE-C694F7EF091D}"/>
              </a:ext>
            </a:extLst>
          </p:cNvPr>
          <p:cNvSpPr/>
          <p:nvPr/>
        </p:nvSpPr>
        <p:spPr>
          <a:xfrm>
            <a:off x="876778" y="2924347"/>
            <a:ext cx="476726" cy="476726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 4">
            <a:extLst>
              <a:ext uri="{FF2B5EF4-FFF2-40B4-BE49-F238E27FC236}">
                <a16:creationId xmlns:a16="http://schemas.microsoft.com/office/drawing/2014/main" id="{F9351518-2843-9E78-DC0D-026E782A3AC9}"/>
              </a:ext>
            </a:extLst>
          </p:cNvPr>
          <p:cNvSpPr/>
          <p:nvPr/>
        </p:nvSpPr>
        <p:spPr>
          <a:xfrm>
            <a:off x="1042751" y="3003762"/>
            <a:ext cx="144661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500" dirty="0"/>
          </a:p>
        </p:txBody>
      </p:sp>
      <p:sp>
        <p:nvSpPr>
          <p:cNvPr id="34" name="Text 5">
            <a:extLst>
              <a:ext uri="{FF2B5EF4-FFF2-40B4-BE49-F238E27FC236}">
                <a16:creationId xmlns:a16="http://schemas.microsoft.com/office/drawing/2014/main" id="{C94CF315-6C5F-E254-9B4C-11A9E1288005}"/>
              </a:ext>
            </a:extLst>
          </p:cNvPr>
          <p:cNvSpPr/>
          <p:nvPr/>
        </p:nvSpPr>
        <p:spPr>
          <a:xfrm>
            <a:off x="1565317" y="2924347"/>
            <a:ext cx="3086219" cy="331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Software Development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sp>
        <p:nvSpPr>
          <p:cNvPr id="35" name="Text 6">
            <a:extLst>
              <a:ext uri="{FF2B5EF4-FFF2-40B4-BE49-F238E27FC236}">
                <a16:creationId xmlns:a16="http://schemas.microsoft.com/office/drawing/2014/main" id="{E13402B7-414E-DF44-A77C-9146B79DF61A}"/>
              </a:ext>
            </a:extLst>
          </p:cNvPr>
          <p:cNvSpPr/>
          <p:nvPr/>
        </p:nvSpPr>
        <p:spPr>
          <a:xfrm>
            <a:off x="1565317" y="3301535"/>
            <a:ext cx="5779175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Building interactive tools for learning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sp>
        <p:nvSpPr>
          <p:cNvPr id="36" name="Shape 7">
            <a:extLst>
              <a:ext uri="{FF2B5EF4-FFF2-40B4-BE49-F238E27FC236}">
                <a16:creationId xmlns:a16="http://schemas.microsoft.com/office/drawing/2014/main" id="{76F79D8D-2C43-5675-2342-4102E7DDC6D6}"/>
              </a:ext>
            </a:extLst>
          </p:cNvPr>
          <p:cNvSpPr/>
          <p:nvPr/>
        </p:nvSpPr>
        <p:spPr>
          <a:xfrm>
            <a:off x="879424" y="3857135"/>
            <a:ext cx="476726" cy="476726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37" name="Text 8">
            <a:extLst>
              <a:ext uri="{FF2B5EF4-FFF2-40B4-BE49-F238E27FC236}">
                <a16:creationId xmlns:a16="http://schemas.microsoft.com/office/drawing/2014/main" id="{A4BF7F85-86E4-93EC-177C-B0D6E5042463}"/>
              </a:ext>
            </a:extLst>
          </p:cNvPr>
          <p:cNvSpPr/>
          <p:nvPr/>
        </p:nvSpPr>
        <p:spPr>
          <a:xfrm>
            <a:off x="994752" y="3936549"/>
            <a:ext cx="213598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500" dirty="0"/>
          </a:p>
        </p:txBody>
      </p:sp>
      <p:sp>
        <p:nvSpPr>
          <p:cNvPr id="38" name="Text 9">
            <a:extLst>
              <a:ext uri="{FF2B5EF4-FFF2-40B4-BE49-F238E27FC236}">
                <a16:creationId xmlns:a16="http://schemas.microsoft.com/office/drawing/2014/main" id="{8B3D1BBB-5751-78BF-1399-3297B1C3560F}"/>
              </a:ext>
            </a:extLst>
          </p:cNvPr>
          <p:cNvSpPr/>
          <p:nvPr/>
        </p:nvSpPr>
        <p:spPr>
          <a:xfrm>
            <a:off x="1623758" y="3840652"/>
            <a:ext cx="2648783" cy="331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Education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sp>
        <p:nvSpPr>
          <p:cNvPr id="39" name="Text 10">
            <a:extLst>
              <a:ext uri="{FF2B5EF4-FFF2-40B4-BE49-F238E27FC236}">
                <a16:creationId xmlns:a16="http://schemas.microsoft.com/office/drawing/2014/main" id="{10AEFAEE-9966-876F-076A-9CF784C8C9CB}"/>
              </a:ext>
            </a:extLst>
          </p:cNvPr>
          <p:cNvSpPr/>
          <p:nvPr/>
        </p:nvSpPr>
        <p:spPr>
          <a:xfrm>
            <a:off x="1565316" y="4214199"/>
            <a:ext cx="5779175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Creating engaging lesson plans</a:t>
            </a:r>
            <a:r>
              <a:rPr lang="en-US" sz="1650" dirty="0">
                <a:solidFill>
                  <a:schemeClr val="tx1">
                    <a:lumMod val="95000"/>
                    <a:lumOff val="5000"/>
                  </a:schemeClr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16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Shape 11">
            <a:extLst>
              <a:ext uri="{FF2B5EF4-FFF2-40B4-BE49-F238E27FC236}">
                <a16:creationId xmlns:a16="http://schemas.microsoft.com/office/drawing/2014/main" id="{8BADAC60-2774-F11A-A52B-B54D2E4CDDBD}"/>
              </a:ext>
            </a:extLst>
          </p:cNvPr>
          <p:cNvSpPr/>
          <p:nvPr/>
        </p:nvSpPr>
        <p:spPr>
          <a:xfrm>
            <a:off x="875324" y="4923903"/>
            <a:ext cx="476726" cy="476726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1" name="Text 12">
            <a:extLst>
              <a:ext uri="{FF2B5EF4-FFF2-40B4-BE49-F238E27FC236}">
                <a16:creationId xmlns:a16="http://schemas.microsoft.com/office/drawing/2014/main" id="{68F4E02D-AF98-1188-103A-BEDA6D8153E7}"/>
              </a:ext>
            </a:extLst>
          </p:cNvPr>
          <p:cNvSpPr/>
          <p:nvPr/>
        </p:nvSpPr>
        <p:spPr>
          <a:xfrm>
            <a:off x="1007484" y="5003318"/>
            <a:ext cx="212288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500" dirty="0"/>
          </a:p>
        </p:txBody>
      </p:sp>
      <p:sp>
        <p:nvSpPr>
          <p:cNvPr id="42" name="Text 13">
            <a:extLst>
              <a:ext uri="{FF2B5EF4-FFF2-40B4-BE49-F238E27FC236}">
                <a16:creationId xmlns:a16="http://schemas.microsoft.com/office/drawing/2014/main" id="{02200E97-A56B-F8FF-A481-098BFEBFC6E8}"/>
              </a:ext>
            </a:extLst>
          </p:cNvPr>
          <p:cNvSpPr/>
          <p:nvPr/>
        </p:nvSpPr>
        <p:spPr>
          <a:xfrm>
            <a:off x="1563863" y="4923903"/>
            <a:ext cx="2648783" cy="331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Data Science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sp>
        <p:nvSpPr>
          <p:cNvPr id="43" name="Text 14">
            <a:extLst>
              <a:ext uri="{FF2B5EF4-FFF2-40B4-BE49-F238E27FC236}">
                <a16:creationId xmlns:a16="http://schemas.microsoft.com/office/drawing/2014/main" id="{748BD8E6-D8BD-E08A-C43B-51D1D1F39913}"/>
              </a:ext>
            </a:extLst>
          </p:cNvPr>
          <p:cNvSpPr/>
          <p:nvPr/>
        </p:nvSpPr>
        <p:spPr>
          <a:xfrm>
            <a:off x="1565317" y="5292957"/>
            <a:ext cx="5779175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Analyzing NASA Earth observation data.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sp>
        <p:nvSpPr>
          <p:cNvPr id="48" name="Shape 15">
            <a:extLst>
              <a:ext uri="{FF2B5EF4-FFF2-40B4-BE49-F238E27FC236}">
                <a16:creationId xmlns:a16="http://schemas.microsoft.com/office/drawing/2014/main" id="{C0778960-49AD-6902-2CDD-F0F3042BB6A8}"/>
              </a:ext>
            </a:extLst>
          </p:cNvPr>
          <p:cNvSpPr/>
          <p:nvPr/>
        </p:nvSpPr>
        <p:spPr>
          <a:xfrm>
            <a:off x="875324" y="5999740"/>
            <a:ext cx="476726" cy="476726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9" name="Text 16">
            <a:extLst>
              <a:ext uri="{FF2B5EF4-FFF2-40B4-BE49-F238E27FC236}">
                <a16:creationId xmlns:a16="http://schemas.microsoft.com/office/drawing/2014/main" id="{800C5984-07F3-5ABC-818B-4D7CA97DB1DC}"/>
              </a:ext>
            </a:extLst>
          </p:cNvPr>
          <p:cNvSpPr/>
          <p:nvPr/>
        </p:nvSpPr>
        <p:spPr>
          <a:xfrm>
            <a:off x="1006888" y="6079155"/>
            <a:ext cx="213598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4</a:t>
            </a:r>
            <a:endParaRPr lang="en-US" sz="2500" dirty="0"/>
          </a:p>
        </p:txBody>
      </p:sp>
      <p:sp>
        <p:nvSpPr>
          <p:cNvPr id="50" name="Text 17">
            <a:extLst>
              <a:ext uri="{FF2B5EF4-FFF2-40B4-BE49-F238E27FC236}">
                <a16:creationId xmlns:a16="http://schemas.microsoft.com/office/drawing/2014/main" id="{5BAB0542-F92C-3ECE-776E-97EE1A7980F1}"/>
              </a:ext>
            </a:extLst>
          </p:cNvPr>
          <p:cNvSpPr/>
          <p:nvPr/>
        </p:nvSpPr>
        <p:spPr>
          <a:xfrm>
            <a:off x="1563862" y="5999740"/>
            <a:ext cx="2648783" cy="331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Competing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  <p:sp>
        <p:nvSpPr>
          <p:cNvPr id="51" name="Text 18">
            <a:extLst>
              <a:ext uri="{FF2B5EF4-FFF2-40B4-BE49-F238E27FC236}">
                <a16:creationId xmlns:a16="http://schemas.microsoft.com/office/drawing/2014/main" id="{BA5EDD16-86F5-A939-FC5E-8FEA009E5A75}"/>
              </a:ext>
            </a:extLst>
          </p:cNvPr>
          <p:cNvSpPr/>
          <p:nvPr/>
        </p:nvSpPr>
        <p:spPr>
          <a:xfrm>
            <a:off x="1565317" y="6378617"/>
            <a:ext cx="5779175" cy="339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Providing rewarding competitions.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enorite Display" panose="000005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6513" y="531495"/>
            <a:ext cx="4832509" cy="6040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1D1D1B"/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Our Approach</a:t>
            </a:r>
            <a:endParaRPr lang="en-US" sz="3800" b="1" dirty="0">
              <a:latin typeface="Tenorite Display" panose="00000500000000000000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676513" y="1522095"/>
            <a:ext cx="13277374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61615C"/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Interactive learning through hands-on activities.</a:t>
            </a:r>
            <a:endParaRPr lang="en-US" sz="1500" b="1" dirty="0">
              <a:latin typeface="Tenorite Display" panose="00000500000000000000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676513" y="2048827"/>
            <a:ext cx="13277374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61615C"/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Leveraging Earth observation data for impactful lesson plans.</a:t>
            </a:r>
            <a:endParaRPr lang="en-US" sz="1500" b="1" dirty="0">
              <a:latin typeface="Tenorite Display" panose="00000500000000000000" pitchFamily="2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7303770" y="2575560"/>
            <a:ext cx="22860" cy="5122426"/>
          </a:xfrm>
          <a:prstGeom prst="roundRect">
            <a:avLst>
              <a:gd name="adj" fmla="val 126839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en-US" b="1">
              <a:latin typeface="Tenorite Display" panose="00000500000000000000" pitchFamily="2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6444139" y="2998946"/>
            <a:ext cx="676513" cy="22860"/>
          </a:xfrm>
          <a:prstGeom prst="roundRect">
            <a:avLst>
              <a:gd name="adj" fmla="val 126839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en-US" b="1">
              <a:latin typeface="Tenorite Display" panose="00000500000000000000" pitchFamily="2" charset="0"/>
            </a:endParaRPr>
          </a:p>
        </p:txBody>
      </p:sp>
      <p:sp>
        <p:nvSpPr>
          <p:cNvPr id="7" name="Shape 5"/>
          <p:cNvSpPr/>
          <p:nvPr/>
        </p:nvSpPr>
        <p:spPr>
          <a:xfrm>
            <a:off x="7097792" y="2792968"/>
            <a:ext cx="434816" cy="434816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 b="1">
              <a:latin typeface="Tenorite Display" panose="00000500000000000000" pitchFamily="2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249239" y="2865358"/>
            <a:ext cx="131921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61615C"/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250" b="1" dirty="0">
              <a:latin typeface="Tenorite Display" panose="00000500000000000000" pitchFamily="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3517463" y="2768798"/>
            <a:ext cx="2734628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61615C"/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Problem Identification</a:t>
            </a:r>
            <a:endParaRPr lang="en-US" sz="1900" b="1" dirty="0">
              <a:latin typeface="Tenorite Display" panose="00000500000000000000" pitchFamily="2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676513" y="3186708"/>
            <a:ext cx="5575578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61615C"/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Define an SDG to address</a:t>
            </a:r>
            <a:endParaRPr lang="en-US" sz="1500" b="1" dirty="0">
              <a:latin typeface="Tenorite Display" panose="00000500000000000000" pitchFamily="2" charset="0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7509748" y="3965377"/>
            <a:ext cx="676513" cy="22860"/>
          </a:xfrm>
          <a:prstGeom prst="roundRect">
            <a:avLst>
              <a:gd name="adj" fmla="val 126839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en-US" b="1">
              <a:latin typeface="Tenorite Display" panose="00000500000000000000" pitchFamily="2" charset="0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7097792" y="3759398"/>
            <a:ext cx="434816" cy="434816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 b="1">
              <a:latin typeface="Tenorite Display" panose="00000500000000000000" pitchFamily="2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217688" y="3831788"/>
            <a:ext cx="194905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61615C"/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250" b="1" dirty="0">
              <a:latin typeface="Tenorite Display" panose="00000500000000000000" pitchFamily="2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8378309" y="3735229"/>
            <a:ext cx="2416254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61615C"/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Data Acquisition</a:t>
            </a:r>
            <a:endParaRPr lang="en-US" sz="1900" b="1" dirty="0">
              <a:latin typeface="Tenorite Display" panose="00000500000000000000" pitchFamily="2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8378309" y="4153138"/>
            <a:ext cx="5575578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61615C"/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Retrieve NASA Earth observation data</a:t>
            </a:r>
            <a:endParaRPr lang="en-US" sz="1500" b="1" dirty="0">
              <a:latin typeface="Tenorite Display" panose="00000500000000000000" pitchFamily="2" charset="0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6444139" y="4835128"/>
            <a:ext cx="676513" cy="22860"/>
          </a:xfrm>
          <a:prstGeom prst="roundRect">
            <a:avLst>
              <a:gd name="adj" fmla="val 126839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en-US" b="1">
              <a:latin typeface="Tenorite Display" panose="00000500000000000000" pitchFamily="2" charset="0"/>
            </a:endParaRPr>
          </a:p>
        </p:txBody>
      </p:sp>
      <p:sp>
        <p:nvSpPr>
          <p:cNvPr id="17" name="Shape 15"/>
          <p:cNvSpPr/>
          <p:nvPr/>
        </p:nvSpPr>
        <p:spPr>
          <a:xfrm>
            <a:off x="7097792" y="4629150"/>
            <a:ext cx="434816" cy="434816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 b="1">
              <a:latin typeface="Tenorite Display" panose="00000500000000000000" pitchFamily="2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7218283" y="4701540"/>
            <a:ext cx="193715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61615C"/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250" b="1" dirty="0">
              <a:latin typeface="Tenorite Display" panose="00000500000000000000" pitchFamily="2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3671054" y="4604980"/>
            <a:ext cx="2581037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61615C"/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Lesson Development</a:t>
            </a:r>
            <a:endParaRPr lang="en-US" sz="1900" b="1" dirty="0">
              <a:latin typeface="Tenorite Display" panose="00000500000000000000" pitchFamily="2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676513" y="5022890"/>
            <a:ext cx="5575578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61615C"/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Design engaging activities and simulations</a:t>
            </a:r>
            <a:endParaRPr lang="en-US" sz="1500" b="1" dirty="0">
              <a:latin typeface="Tenorite Display" panose="00000500000000000000" pitchFamily="2" charset="0"/>
            </a:endParaRPr>
          </a:p>
        </p:txBody>
      </p:sp>
      <p:sp>
        <p:nvSpPr>
          <p:cNvPr id="21" name="Shape 19"/>
          <p:cNvSpPr/>
          <p:nvPr/>
        </p:nvSpPr>
        <p:spPr>
          <a:xfrm>
            <a:off x="7509748" y="5704999"/>
            <a:ext cx="676513" cy="22860"/>
          </a:xfrm>
          <a:prstGeom prst="roundRect">
            <a:avLst>
              <a:gd name="adj" fmla="val 126839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en-US" b="1">
              <a:latin typeface="Tenorite Display" panose="00000500000000000000" pitchFamily="2" charset="0"/>
            </a:endParaRPr>
          </a:p>
        </p:txBody>
      </p:sp>
      <p:sp>
        <p:nvSpPr>
          <p:cNvPr id="22" name="Shape 20"/>
          <p:cNvSpPr/>
          <p:nvPr/>
        </p:nvSpPr>
        <p:spPr>
          <a:xfrm>
            <a:off x="7097792" y="5499021"/>
            <a:ext cx="434816" cy="434816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 b="1">
              <a:latin typeface="Tenorite Display" panose="00000500000000000000" pitchFamily="2" charset="0"/>
            </a:endParaRPr>
          </a:p>
        </p:txBody>
      </p:sp>
      <p:sp>
        <p:nvSpPr>
          <p:cNvPr id="23" name="Text 21"/>
          <p:cNvSpPr/>
          <p:nvPr/>
        </p:nvSpPr>
        <p:spPr>
          <a:xfrm>
            <a:off x="7217688" y="5571411"/>
            <a:ext cx="194905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61615C"/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4</a:t>
            </a:r>
            <a:endParaRPr lang="en-US" sz="2250" b="1" dirty="0">
              <a:latin typeface="Tenorite Display" panose="00000500000000000000" pitchFamily="2" charset="0"/>
            </a:endParaRPr>
          </a:p>
        </p:txBody>
      </p:sp>
      <p:sp>
        <p:nvSpPr>
          <p:cNvPr id="24" name="Text 22"/>
          <p:cNvSpPr/>
          <p:nvPr/>
        </p:nvSpPr>
        <p:spPr>
          <a:xfrm>
            <a:off x="8378309" y="5474851"/>
            <a:ext cx="2416254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61615C"/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Implementation</a:t>
            </a:r>
            <a:endParaRPr lang="en-US" sz="1900" b="1" dirty="0">
              <a:latin typeface="Tenorite Display" panose="00000500000000000000" pitchFamily="2" charset="0"/>
            </a:endParaRPr>
          </a:p>
        </p:txBody>
      </p:sp>
      <p:sp>
        <p:nvSpPr>
          <p:cNvPr id="25" name="Text 23"/>
          <p:cNvSpPr/>
          <p:nvPr/>
        </p:nvSpPr>
        <p:spPr>
          <a:xfrm>
            <a:off x="8378309" y="5892760"/>
            <a:ext cx="5575578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61615C"/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Test and refine the lesson plan</a:t>
            </a:r>
            <a:endParaRPr lang="en-US" sz="1500" b="1" dirty="0">
              <a:latin typeface="Tenorite Display" panose="00000500000000000000" pitchFamily="2" charset="0"/>
            </a:endParaRPr>
          </a:p>
        </p:txBody>
      </p:sp>
      <p:sp>
        <p:nvSpPr>
          <p:cNvPr id="26" name="Shape 24"/>
          <p:cNvSpPr/>
          <p:nvPr/>
        </p:nvSpPr>
        <p:spPr>
          <a:xfrm>
            <a:off x="6444139" y="6574869"/>
            <a:ext cx="676513" cy="22860"/>
          </a:xfrm>
          <a:prstGeom prst="roundRect">
            <a:avLst>
              <a:gd name="adj" fmla="val 126839"/>
            </a:avLst>
          </a:prstGeom>
          <a:solidFill>
            <a:srgbClr val="D6D0D0"/>
          </a:solidFill>
          <a:ln/>
        </p:spPr>
        <p:txBody>
          <a:bodyPr/>
          <a:lstStyle/>
          <a:p>
            <a:endParaRPr lang="en-US" b="1">
              <a:latin typeface="Tenorite Display" panose="00000500000000000000" pitchFamily="2" charset="0"/>
            </a:endParaRPr>
          </a:p>
        </p:txBody>
      </p:sp>
      <p:sp>
        <p:nvSpPr>
          <p:cNvPr id="27" name="Shape 25"/>
          <p:cNvSpPr/>
          <p:nvPr/>
        </p:nvSpPr>
        <p:spPr>
          <a:xfrm>
            <a:off x="7097792" y="6368891"/>
            <a:ext cx="434816" cy="434816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 b="1">
              <a:latin typeface="Tenorite Display" panose="00000500000000000000" pitchFamily="2" charset="0"/>
            </a:endParaRPr>
          </a:p>
        </p:txBody>
      </p:sp>
      <p:sp>
        <p:nvSpPr>
          <p:cNvPr id="28" name="Text 26"/>
          <p:cNvSpPr/>
          <p:nvPr/>
        </p:nvSpPr>
        <p:spPr>
          <a:xfrm>
            <a:off x="7218640" y="6441281"/>
            <a:ext cx="193119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61615C"/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5</a:t>
            </a:r>
            <a:endParaRPr lang="en-US" sz="2250" b="1" dirty="0">
              <a:latin typeface="Tenorite Display" panose="00000500000000000000" pitchFamily="2" charset="0"/>
            </a:endParaRPr>
          </a:p>
        </p:txBody>
      </p:sp>
      <p:sp>
        <p:nvSpPr>
          <p:cNvPr id="29" name="Text 27"/>
          <p:cNvSpPr/>
          <p:nvPr/>
        </p:nvSpPr>
        <p:spPr>
          <a:xfrm>
            <a:off x="3835837" y="6344722"/>
            <a:ext cx="2416254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61615C"/>
                </a:solidFill>
                <a:latin typeface="Tenorite Display" panose="00000500000000000000" pitchFamily="2" charset="0"/>
                <a:ea typeface="Tomorrow Semi Bold" pitchFamily="34" charset="-122"/>
                <a:cs typeface="Tomorrow Semi Bold" pitchFamily="34" charset="-120"/>
              </a:rPr>
              <a:t>Evaluation</a:t>
            </a:r>
            <a:endParaRPr lang="en-US" sz="1900" b="1" dirty="0">
              <a:latin typeface="Tenorite Display" panose="00000500000000000000" pitchFamily="2" charset="0"/>
            </a:endParaRPr>
          </a:p>
        </p:txBody>
      </p:sp>
      <p:sp>
        <p:nvSpPr>
          <p:cNvPr id="30" name="Text 28"/>
          <p:cNvSpPr/>
          <p:nvPr/>
        </p:nvSpPr>
        <p:spPr>
          <a:xfrm>
            <a:off x="676513" y="6762631"/>
            <a:ext cx="5575578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61615C"/>
                </a:solidFill>
                <a:latin typeface="Tenorite Display" panose="00000500000000000000" pitchFamily="2" charset="0"/>
                <a:ea typeface="Tomorrow" pitchFamily="34" charset="-122"/>
                <a:cs typeface="Tomorrow" pitchFamily="34" charset="-120"/>
              </a:rPr>
              <a:t>Assess student understanding</a:t>
            </a:r>
            <a:endParaRPr lang="en-US" sz="1500" b="1" dirty="0">
              <a:latin typeface="Tenorite Display" panose="00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7F25EC-78D3-B975-FB1F-FB65CEBECBDB}"/>
              </a:ext>
            </a:extLst>
          </p:cNvPr>
          <p:cNvSpPr txBox="1"/>
          <p:nvPr/>
        </p:nvSpPr>
        <p:spPr>
          <a:xfrm>
            <a:off x="12812751" y="7683190"/>
            <a:ext cx="18176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b="1" dirty="0">
              <a:latin typeface="Tenorite Display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9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0822" y="676394"/>
            <a:ext cx="7422356" cy="15373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SDG-Focused Lesson Plan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860822" y="2582585"/>
            <a:ext cx="7422356" cy="3935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Topic: Climate Action, Zero Hunger, or other SDG.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60822" y="3252787"/>
            <a:ext cx="7422356" cy="3935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Curriculum Integration: Blended into existing science units.</a:t>
            </a:r>
            <a:endParaRPr lang="en-US" sz="1900" dirty="0"/>
          </a:p>
        </p:txBody>
      </p:sp>
      <p:sp>
        <p:nvSpPr>
          <p:cNvPr id="6" name="Shape 3"/>
          <p:cNvSpPr/>
          <p:nvPr/>
        </p:nvSpPr>
        <p:spPr>
          <a:xfrm>
            <a:off x="860822" y="3922990"/>
            <a:ext cx="7422356" cy="3632597"/>
          </a:xfrm>
          <a:prstGeom prst="roundRect">
            <a:avLst>
              <a:gd name="adj" fmla="val 1016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Shape 4"/>
          <p:cNvSpPr/>
          <p:nvPr/>
        </p:nvSpPr>
        <p:spPr>
          <a:xfrm>
            <a:off x="876062" y="3938230"/>
            <a:ext cx="7391876" cy="70377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121926" y="4093369"/>
            <a:ext cx="3200400" cy="3935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Topic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4821674" y="4093369"/>
            <a:ext cx="3200400" cy="3935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Climate Change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876062" y="4642009"/>
            <a:ext cx="7391876" cy="70377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121926" y="4797147"/>
            <a:ext cx="3200400" cy="3935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Curriculum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4821674" y="4797147"/>
            <a:ext cx="3200400" cy="3935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Weather and Climate</a:t>
            </a:r>
            <a:endParaRPr lang="en-US" sz="1900" dirty="0"/>
          </a:p>
        </p:txBody>
      </p:sp>
      <p:sp>
        <p:nvSpPr>
          <p:cNvPr id="13" name="Shape 10"/>
          <p:cNvSpPr/>
          <p:nvPr/>
        </p:nvSpPr>
        <p:spPr>
          <a:xfrm>
            <a:off x="876062" y="5345787"/>
            <a:ext cx="7391876" cy="109728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1121926" y="5500926"/>
            <a:ext cx="3200400" cy="3935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Tools</a:t>
            </a:r>
            <a:endParaRPr lang="en-US" sz="1900" dirty="0"/>
          </a:p>
        </p:txBody>
      </p:sp>
      <p:sp>
        <p:nvSpPr>
          <p:cNvPr id="15" name="Text 12"/>
          <p:cNvSpPr/>
          <p:nvPr/>
        </p:nvSpPr>
        <p:spPr>
          <a:xfrm>
            <a:off x="4821674" y="5500926"/>
            <a:ext cx="3200400" cy="7870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NASA Earth observation data</a:t>
            </a:r>
            <a:endParaRPr lang="en-US" sz="1900" dirty="0"/>
          </a:p>
        </p:txBody>
      </p:sp>
      <p:sp>
        <p:nvSpPr>
          <p:cNvPr id="16" name="Shape 13"/>
          <p:cNvSpPr/>
          <p:nvPr/>
        </p:nvSpPr>
        <p:spPr>
          <a:xfrm>
            <a:off x="876062" y="6443067"/>
            <a:ext cx="7391876" cy="109728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1121926" y="6598206"/>
            <a:ext cx="3200400" cy="3935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Engagement</a:t>
            </a:r>
            <a:endParaRPr lang="en-US" sz="1900" dirty="0"/>
          </a:p>
        </p:txBody>
      </p:sp>
      <p:sp>
        <p:nvSpPr>
          <p:cNvPr id="18" name="Text 15"/>
          <p:cNvSpPr/>
          <p:nvPr/>
        </p:nvSpPr>
        <p:spPr>
          <a:xfrm>
            <a:off x="4821674" y="6598206"/>
            <a:ext cx="3200400" cy="7870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Interactive simulations, videos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3550" y="615553"/>
            <a:ext cx="5647968" cy="6996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Innovative Features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783550" y="1762839"/>
            <a:ext cx="13063299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Interactive videos and games to make SDGs relatable.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83550" y="2372797"/>
            <a:ext cx="13063299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Data visualization tools for exploring NASA satellite data.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50" y="2982754"/>
            <a:ext cx="6363772" cy="393299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83550" y="7195542"/>
            <a:ext cx="2798445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Interactive Videos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83550" y="7679531"/>
            <a:ext cx="6363772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Engaging storytelling to bring SDGs to life.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078" y="2982754"/>
            <a:ext cx="6363772" cy="393299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3078" y="7195542"/>
            <a:ext cx="2798445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Interactive Games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7483078" y="7679531"/>
            <a:ext cx="6363772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Gamifying learning to make it fun and engaging.</a:t>
            </a:r>
            <a:endParaRPr lang="en-US" sz="17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129745-40BB-2905-06FB-3E0CE7119B21}"/>
              </a:ext>
            </a:extLst>
          </p:cNvPr>
          <p:cNvSpPr txBox="1"/>
          <p:nvPr/>
        </p:nvSpPr>
        <p:spPr>
          <a:xfrm>
            <a:off x="12812751" y="7683190"/>
            <a:ext cx="1817649" cy="5464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8067" y="572095"/>
            <a:ext cx="5201126" cy="6500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0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Impact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728067" y="1534239"/>
            <a:ext cx="1317426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Empowering youth with knowledge and skills.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28067" y="2100977"/>
            <a:ext cx="1317426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Sharing lesson plans globally through EO4SDG partners.</a:t>
            </a:r>
            <a:endParaRPr lang="en-US" sz="16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67" y="2667714"/>
            <a:ext cx="1040130" cy="16643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80260" y="2875717"/>
            <a:ext cx="2875002" cy="325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Increased Awareness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2080260" y="3325535"/>
            <a:ext cx="11822073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Students understand SDG challenges.</a:t>
            </a:r>
            <a:endParaRPr lang="en-US" sz="16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67" y="4332089"/>
            <a:ext cx="1040130" cy="166437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2080260" y="4540091"/>
            <a:ext cx="2600563" cy="325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Empowered Action</a:t>
            </a:r>
            <a:endParaRPr lang="en-US" sz="2000" dirty="0"/>
          </a:p>
        </p:txBody>
      </p:sp>
      <p:sp>
        <p:nvSpPr>
          <p:cNvPr id="10" name="Text 6"/>
          <p:cNvSpPr/>
          <p:nvPr/>
        </p:nvSpPr>
        <p:spPr>
          <a:xfrm>
            <a:off x="2080260" y="4989909"/>
            <a:ext cx="11822073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Students develop solutions to address SDGs.</a:t>
            </a:r>
            <a:endParaRPr lang="en-US" sz="16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067" y="5996464"/>
            <a:ext cx="1040130" cy="166437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2080260" y="6204466"/>
            <a:ext cx="2600563" cy="325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Global Citizenship</a:t>
            </a:r>
            <a:endParaRPr lang="en-US" sz="2000" dirty="0"/>
          </a:p>
        </p:txBody>
      </p:sp>
      <p:sp>
        <p:nvSpPr>
          <p:cNvPr id="13" name="Text 8"/>
          <p:cNvSpPr/>
          <p:nvPr/>
        </p:nvSpPr>
        <p:spPr>
          <a:xfrm>
            <a:off x="2080260" y="6654284"/>
            <a:ext cx="11822073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Students become active citizens in tackling global issues.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EBB6C-B184-9E5A-B401-290B3EE431FA}"/>
              </a:ext>
            </a:extLst>
          </p:cNvPr>
          <p:cNvSpPr txBox="1"/>
          <p:nvPr/>
        </p:nvSpPr>
        <p:spPr>
          <a:xfrm>
            <a:off x="12812751" y="7683190"/>
            <a:ext cx="1817649" cy="5464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173" y="1608773"/>
            <a:ext cx="5012055" cy="501205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4369" y="521970"/>
            <a:ext cx="4745712" cy="5931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37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Call to Action</a:t>
            </a:r>
            <a:endParaRPr lang="en-US" sz="3700" dirty="0"/>
          </a:p>
        </p:txBody>
      </p:sp>
      <p:sp>
        <p:nvSpPr>
          <p:cNvPr id="4" name="Text 1"/>
          <p:cNvSpPr/>
          <p:nvPr/>
        </p:nvSpPr>
        <p:spPr>
          <a:xfrm>
            <a:off x="664369" y="1399818"/>
            <a:ext cx="7815263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Join our mission, share our lesson plans.</a:t>
            </a:r>
            <a:endParaRPr lang="en-US" sz="1450" dirty="0"/>
          </a:p>
        </p:txBody>
      </p:sp>
      <p:sp>
        <p:nvSpPr>
          <p:cNvPr id="5" name="Text 2"/>
          <p:cNvSpPr/>
          <p:nvPr/>
        </p:nvSpPr>
        <p:spPr>
          <a:xfrm>
            <a:off x="664369" y="1916906"/>
            <a:ext cx="7815263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Collaborate to spread SDG awareness in classrooms.</a:t>
            </a:r>
            <a:endParaRPr lang="en-US" sz="14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69" y="2433995"/>
            <a:ext cx="474464" cy="47446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64369" y="3098244"/>
            <a:ext cx="2372797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Follow Us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664369" y="3508653"/>
            <a:ext cx="7815263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Space Apps Connect, social media, and webinars.</a:t>
            </a:r>
            <a:endParaRPr lang="en-US" sz="14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69" y="4381738"/>
            <a:ext cx="474464" cy="47446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64369" y="5045988"/>
            <a:ext cx="2372797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Spread the Word</a:t>
            </a:r>
            <a:endParaRPr lang="en-US" sz="1850" dirty="0"/>
          </a:p>
        </p:txBody>
      </p:sp>
      <p:sp>
        <p:nvSpPr>
          <p:cNvPr id="11" name="Text 6"/>
          <p:cNvSpPr/>
          <p:nvPr/>
        </p:nvSpPr>
        <p:spPr>
          <a:xfrm>
            <a:off x="664369" y="5456396"/>
            <a:ext cx="7815263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Share our lesson plans with educators.</a:t>
            </a:r>
            <a:endParaRPr lang="en-US" sz="14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369" y="6329482"/>
            <a:ext cx="474464" cy="47446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64369" y="6993731"/>
            <a:ext cx="2372797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Get Involved</a:t>
            </a:r>
            <a:endParaRPr lang="en-US" sz="1850" dirty="0"/>
          </a:p>
        </p:txBody>
      </p:sp>
      <p:sp>
        <p:nvSpPr>
          <p:cNvPr id="14" name="Text 8"/>
          <p:cNvSpPr/>
          <p:nvPr/>
        </p:nvSpPr>
        <p:spPr>
          <a:xfrm>
            <a:off x="664369" y="7404140"/>
            <a:ext cx="7815263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Join our community and collaborate.</a:t>
            </a:r>
            <a:endParaRPr lang="en-US" sz="14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826387-1258-ED1C-F5C6-B453C376E674}"/>
              </a:ext>
            </a:extLst>
          </p:cNvPr>
          <p:cNvSpPr txBox="1"/>
          <p:nvPr/>
        </p:nvSpPr>
        <p:spPr>
          <a:xfrm>
            <a:off x="12812751" y="7683190"/>
            <a:ext cx="1817649" cy="5464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4FEED91-3B74-4C9B-1EB4-23E59D68BCC6}"/>
              </a:ext>
            </a:extLst>
          </p:cNvPr>
          <p:cNvSpPr txBox="1"/>
          <p:nvPr/>
        </p:nvSpPr>
        <p:spPr>
          <a:xfrm>
            <a:off x="0" y="3403574"/>
            <a:ext cx="14719610" cy="142245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62E3F3-2197-D084-63D8-06BD6AA9939F}"/>
              </a:ext>
            </a:extLst>
          </p:cNvPr>
          <p:cNvSpPr txBox="1"/>
          <p:nvPr/>
        </p:nvSpPr>
        <p:spPr>
          <a:xfrm>
            <a:off x="5029200" y="3541185"/>
            <a:ext cx="51407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216930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D73AB4D26444B66AC7DC48569093" ma:contentTypeVersion="5" ma:contentTypeDescription="Create a new document." ma:contentTypeScope="" ma:versionID="c91d8d2f95caaea97dc40164b2ca375d">
  <xsd:schema xmlns:xsd="http://www.w3.org/2001/XMLSchema" xmlns:xs="http://www.w3.org/2001/XMLSchema" xmlns:p="http://schemas.microsoft.com/office/2006/metadata/properties" xmlns:ns3="3f33770f-80fe-4398-b5a4-e11197e60b7f" targetNamespace="http://schemas.microsoft.com/office/2006/metadata/properties" ma:root="true" ma:fieldsID="05a8579f8cc5827408ffdae19c07a6a7" ns3:_="">
    <xsd:import namespace="3f33770f-80fe-4398-b5a4-e11197e60b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33770f-80fe-4398-b5a4-e11197e60b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1A3D85-6CD4-4047-86F6-C6BA42E044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2A8280-4AA8-4FCF-BD8E-F93858D7EB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33770f-80fe-4398-b5a4-e11197e60b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11F23D-DA01-46FA-89A1-DA9E1594D0C5}">
  <ds:schemaRefs>
    <ds:schemaRef ds:uri="3f33770f-80fe-4398-b5a4-e11197e60b7f"/>
    <ds:schemaRef ds:uri="http://schemas.microsoft.com/office/infopath/2007/PartnerControls"/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313</Words>
  <Application>Microsoft Office PowerPoint</Application>
  <PresentationFormat>Custom</PresentationFormat>
  <Paragraphs>85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Tomorrow</vt:lpstr>
      <vt:lpstr>Tenorite Display</vt:lpstr>
      <vt:lpstr>Tomorrow Semi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Ahmed Said</cp:lastModifiedBy>
  <cp:revision>2</cp:revision>
  <dcterms:created xsi:type="dcterms:W3CDTF">2024-09-30T17:03:48Z</dcterms:created>
  <dcterms:modified xsi:type="dcterms:W3CDTF">2024-10-02T11:51:18Z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0x0101003077D73AB4D26444B66AC7DC48569093</vt:lpwstr>
  </property>
</Properties>
</file>