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2" r:id="rId22"/>
    <p:sldId id="272" r:id="rId23"/>
    <p:sldId id="273" r:id="rId24"/>
    <p:sldId id="274" r:id="rId25"/>
    <p:sldId id="275" r:id="rId26"/>
    <p:sldId id="276" r:id="rId27"/>
    <p:sldId id="277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3BE6-DA52-4359-BBAD-12FFE653F7A6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78D4-E706-4183-89CC-7B133E86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678D4-E706-4183-89CC-7B133E865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7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84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F1E3-D7F8-4802-A895-9B2999A0C405}" type="datetimeFigureOut">
              <a:rPr lang="en-US" smtClean="0"/>
              <a:t>2019.01.14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631F87-1E5A-445A-953B-FBF8542E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Support vector machines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>Shady Nagy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218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hyperplane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can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be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written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as the set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satisfying </a:t>
                </a:r>
              </a:p>
              <a:p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6" y="2717651"/>
            <a:ext cx="2799005" cy="748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48" y="3862391"/>
            <a:ext cx="2124858" cy="74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11" y="3843628"/>
            <a:ext cx="2487707" cy="7874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23348" y="4840941"/>
            <a:ext cx="3552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22222"/>
                </a:solidFill>
                <a:latin typeface="Arial" panose="020B0604020202020204" pitchFamily="34" charset="0"/>
              </a:rPr>
              <a:t>(anything on or above this boundary is of one class, with label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7578071" y="4840940"/>
            <a:ext cx="3926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22222"/>
                </a:solidFill>
                <a:latin typeface="Arial" panose="020B0604020202020204" pitchFamily="34" charset="0"/>
              </a:rPr>
              <a:t>(anything on or below this boundary is of the other class, with label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−1</a:t>
            </a:r>
            <a:r>
              <a:rPr lang="en-US" sz="200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877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Maximum-margin hyperplane and margins for an SVM trained with samples from two classes. Samples on the margin are called the support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14" y="3023533"/>
            <a:ext cx="4279996" cy="36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SVMs we are trying to find a decision boundary that maximizes the "margin" or the "width of the road" separating the positives from the negative training data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 To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 subject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marL="0" indent="0" algn="just"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 The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resulting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Lagrange multiplier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equation we try to optimize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85" y="3457688"/>
            <a:ext cx="1033650" cy="609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85" y="4295598"/>
            <a:ext cx="2489966" cy="583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98" y="5484055"/>
            <a:ext cx="5644739" cy="6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Solving the above Lagrangian optimization problem will give us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w, b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and alphas, parameters that determines a unique maximal margin (road) solution. On the maximum margin "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", the +ve, and -ve points that stride the "gutter" lines are called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The decision boundary lies at the middle of the road. The definition of the "road" is dependent only on the support vectors, so changing (adding deleting) non-support vector points will not change the solution. Note, that widest "road" is a 2D concept. If the problem is in 3D we want the widest region bounded by two planes; in even higher dimensions, a subspace bounded by two hyperplanes.</a:t>
            </a:r>
          </a:p>
        </p:txBody>
      </p:sp>
    </p:spTree>
    <p:extLst>
      <p:ext uri="{BB962C8B-B14F-4D97-AF65-F5344CB8AC3E}">
        <p14:creationId xmlns:p14="http://schemas.microsoft.com/office/powerpoint/2010/main" val="17325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A. Equations derived from optimizing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Lagrangian: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Partial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of the Lagrangian wrt to b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marL="457200" indent="-457200">
              <a:buAutoNum type="arabicPeriod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   Partial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of the Lagrangian wrt to w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From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60" y="2535891"/>
            <a:ext cx="8191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60" y="3842555"/>
            <a:ext cx="983316" cy="587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65" y="3237380"/>
            <a:ext cx="7624482" cy="376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23" y="4570920"/>
            <a:ext cx="8347577" cy="15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B. Equations from the boundaries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. The Decision boundary: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7" y="3211605"/>
            <a:ext cx="9448502" cy="25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782" y="2101559"/>
            <a:ext cx="8915400" cy="3777622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4. Positive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gutter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5. Negative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gutter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6. The width of the margin (or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2" y="2426444"/>
            <a:ext cx="7338060" cy="128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2" y="4231112"/>
            <a:ext cx="7338060" cy="690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2" y="5822347"/>
            <a:ext cx="733806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0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Linear SVM.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Method 1 of Solving SVM parameters by inspection: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This is a step-by-step solution to Problem 2.A from 2006 quiz 4: We are given the following graph with and points on the x-y axis; +ve point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and a -ve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at (4, 4). </a:t>
                </a:r>
                <a:r>
                  <a:rPr lang="en-US"/>
                  <a:t>	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50" y="3217210"/>
            <a:ext cx="2902343" cy="2370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7130" y="5588056"/>
            <a:ext cx="8410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 SVM separate this? i.e. is it linearly separable? Heck Yeah! using the line above.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680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on Linear SVM.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We can find the decision boundary by graphical inspection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sz="20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. The decision boundary lies on the line: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−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en-US" sz="20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. We have a +ve support vector at (0, 0) with line equation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−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sz="20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. We have a -ve support vector at (4, 4) with line equation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−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the equation for the decision boundary, we next massage the algebra to get the decision boundary to conform with the desired form, namely: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48" y="4525159"/>
            <a:ext cx="3759783" cy="40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71" y="4933112"/>
            <a:ext cx="7569675" cy="15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on Linear SVM.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Now we can read the solution from the equation coefficients: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Next, using our formula for width of road, we check that these weights gives a road width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645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188072"/>
            <a:ext cx="4184120" cy="496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68" y="3913093"/>
            <a:ext cx="4664483" cy="14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, support vector machines are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models with associated learning algorithms that analyze data used for classification and regression.</a:t>
            </a: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 Given a set of training examples, each marked as belonging to one or the other of two categories, an SVM training algorithm builds a model that assigns new examples to one category or the other, making it 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 non probabilistic linear classifier.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5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on Linear SVM.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The Width of the Road Constraint </a:t>
                </a:r>
                <a:r>
                  <a:rPr lang="en-US" sz="200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Graphically </a:t>
                </a: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see that the widest width margin should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solution weight vector and intercept can be solved by solving for c constrained by the known width-of-the-road.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Length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in terms of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Now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plugin all this into the margin width equation and solving for c, we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get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This means the true weight vector and intercept for the SVM solution should be: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4463896"/>
            <a:ext cx="4953000" cy="502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2" y="3610931"/>
            <a:ext cx="27736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2" y="5492122"/>
            <a:ext cx="3114582" cy="9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7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on Linear SVM.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Next we solve for alphas, using the w vector and equation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Plugin in the vector values of support vectors and w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get two identical equations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can solve for the other alpha: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41" y="2541670"/>
            <a:ext cx="2511076" cy="52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99" y="3379200"/>
            <a:ext cx="5608320" cy="81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50" y="4751113"/>
            <a:ext cx="2476500" cy="60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81" y="5909666"/>
            <a:ext cx="3068862" cy="7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Decomposable Kernels Idea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Define         that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transforms input vectors into a different (usually higher) dimensional space where the data is (more easily) linearly separable.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8" y="3402106"/>
            <a:ext cx="6700167" cy="250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77" y="2187388"/>
            <a:ext cx="54864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9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SVM Kernels: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Kernel 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67" y="2836568"/>
            <a:ext cx="7197090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Basis Function (RBF) or Gaussian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endParaRPr lang="en-US" sz="20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fit almost any data. May exhibit overfitting when used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improperly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Similar to KNN but with all points having a vote; weight of each vote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determined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by Gaussia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Points farther away get less of a vote than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nearby 	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is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large you get flatter Gaussians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When   is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small you get sharper Gaussians. (Hence when using a small contour density will appear closer / denser around support vector points).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33" y="3713128"/>
            <a:ext cx="4457632" cy="1001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88" y="4947621"/>
            <a:ext cx="327660" cy="243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34" y="4947621"/>
            <a:ext cx="32766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Kernels.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1" y="1573401"/>
            <a:ext cx="5201586" cy="39129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227293" y="5728447"/>
                <a:ext cx="732864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However, if we map the 2-d input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to 3-d feature space by a function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3" y="5728447"/>
                <a:ext cx="732864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65" t="-5660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1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SVM Kernels.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89" y="1493155"/>
            <a:ext cx="6777473" cy="450423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787589" y="6205449"/>
                <a:ext cx="6096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However, if we map the 2-d input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to 3-d feature space by a function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89" y="6205449"/>
                <a:ext cx="6096000" cy="652551"/>
              </a:xfrm>
              <a:prstGeom prst="rect">
                <a:avLst/>
              </a:prstGeom>
              <a:blipFill rotWithShape="0">
                <a:blip r:embed="rId3"/>
                <a:stretch>
                  <a:fillRect l="-800" t="-560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60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Common SVM Kernels.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Gaussian Kernel 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2595282"/>
            <a:ext cx="7866530" cy="3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0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											        </a:t>
            </a:r>
            <a:r>
              <a:rPr lang="en-US" sz="4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2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 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addition to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performing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classification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SVMs can efficiently perform a non-linear classification using what is called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trick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mplicitly mapping their inputs into high-dimensional feature spaces.</a:t>
            </a:r>
          </a:p>
        </p:txBody>
      </p:sp>
    </p:spTree>
    <p:extLst>
      <p:ext uri="{BB962C8B-B14F-4D97-AF65-F5344CB8AC3E}">
        <p14:creationId xmlns:p14="http://schemas.microsoft.com/office/powerpoint/2010/main" val="4149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12" y="2062162"/>
            <a:ext cx="5408076" cy="3042043"/>
          </a:xfrm>
        </p:spPr>
      </p:pic>
    </p:spTree>
    <p:extLst>
      <p:ext uri="{BB962C8B-B14F-4D97-AF65-F5344CB8AC3E}">
        <p14:creationId xmlns:p14="http://schemas.microsoft.com/office/powerpoint/2010/main" val="150225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0" y="1905000"/>
            <a:ext cx="5552635" cy="3778250"/>
          </a:xfrm>
        </p:spPr>
      </p:pic>
    </p:spTree>
    <p:extLst>
      <p:ext uri="{BB962C8B-B14F-4D97-AF65-F5344CB8AC3E}">
        <p14:creationId xmlns:p14="http://schemas.microsoft.com/office/powerpoint/2010/main" val="57000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For the case of only one constraint and only two choice variables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consider the 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optimization problem</a:t>
                </a: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maximize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subject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 t="-645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4" y="2871786"/>
            <a:ext cx="5119688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/>
                  <a:t> 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gradient of a function is perpendicular to the contour lines, the contour lines of 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and 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are parallel if and only if the gradients of </a:t>
                </a:r>
                <a:r>
                  <a:rPr lang="en-US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and </a:t>
                </a:r>
                <a:r>
                  <a:rPr lang="en-US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are parallel. Thus we want points 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where 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and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645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9" y="3431862"/>
            <a:ext cx="3425781" cy="629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0" y="4490566"/>
            <a:ext cx="6611941" cy="8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Lagrange Multiplier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Suppose we wish to maximize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subject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constraint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2971799"/>
            <a:ext cx="5082988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SVM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600"/>
                <a:ext cx="9203859" cy="3366247"/>
              </a:xfrm>
            </p:spPr>
            <p:txBody>
              <a:bodyPr/>
              <a:lstStyle/>
              <a:p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are given a training dataset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points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form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either 1 or -1, each indicates the class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belongs. Each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p dimensional real vector.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We want to find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"maximum-margin hyperplane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" that divides the group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from the group of points for which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which is defined so that the distance between the hyperplane and the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nearest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either group is maximized.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600"/>
                <a:ext cx="9203859" cy="3366247"/>
              </a:xfrm>
              <a:blipFill rotWithShape="0">
                <a:blip r:embed="rId2"/>
                <a:stretch>
                  <a:fillRect l="-728" t="-725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31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</TotalTime>
  <Words>825</Words>
  <Application>Microsoft Office PowerPoint</Application>
  <PresentationFormat>Widescreen</PresentationFormat>
  <Paragraphs>108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Times New Roman</vt:lpstr>
      <vt:lpstr>Verdana</vt:lpstr>
      <vt:lpstr>Wingdings 3</vt:lpstr>
      <vt:lpstr>Wisp</vt:lpstr>
      <vt:lpstr>Support vector machines </vt:lpstr>
      <vt:lpstr>Introduction</vt:lpstr>
      <vt:lpstr>Introduction</vt:lpstr>
      <vt:lpstr>History </vt:lpstr>
      <vt:lpstr>Motivation</vt:lpstr>
      <vt:lpstr>Lagrange Multiplier </vt:lpstr>
      <vt:lpstr>Lagrange Multiplier </vt:lpstr>
      <vt:lpstr>Lagrange Multiplier (Example)</vt:lpstr>
      <vt:lpstr>Linear SVM</vt:lpstr>
      <vt:lpstr>Linear SVM</vt:lpstr>
      <vt:lpstr>Linear SVM</vt:lpstr>
      <vt:lpstr>Linear SVM</vt:lpstr>
      <vt:lpstr>Linear SVM</vt:lpstr>
      <vt:lpstr>Linear SVM</vt:lpstr>
      <vt:lpstr>Linear SVM</vt:lpstr>
      <vt:lpstr>Linear SVM</vt:lpstr>
      <vt:lpstr>Example on Linear SVM.</vt:lpstr>
      <vt:lpstr>Example on Linear SVM.</vt:lpstr>
      <vt:lpstr>Example on Linear SVM.</vt:lpstr>
      <vt:lpstr>Example on Linear SVM.</vt:lpstr>
      <vt:lpstr>Example on Linear SVM.</vt:lpstr>
      <vt:lpstr>Common SVM Kernels. </vt:lpstr>
      <vt:lpstr>Common SVM Kernels:  </vt:lpstr>
      <vt:lpstr>Common SVM Kernels.</vt:lpstr>
      <vt:lpstr>Common SVM Kernels.</vt:lpstr>
      <vt:lpstr>Common SVM Kernels.</vt:lpstr>
      <vt:lpstr>Common SVM Kernels.</vt:lpstr>
      <vt:lpstr>                    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</dc:title>
  <dc:creator>staff</dc:creator>
  <cp:lastModifiedBy>staff</cp:lastModifiedBy>
  <cp:revision>36</cp:revision>
  <dcterms:created xsi:type="dcterms:W3CDTF">2019-01-14T19:25:47Z</dcterms:created>
  <dcterms:modified xsi:type="dcterms:W3CDTF">2019-01-15T00:09:37Z</dcterms:modified>
</cp:coreProperties>
</file>