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0"/>
  </p:notesMasterIdLst>
  <p:sldIdLst>
    <p:sldId id="256" r:id="rId2"/>
    <p:sldId id="258" r:id="rId3"/>
    <p:sldId id="261" r:id="rId4"/>
    <p:sldId id="259" r:id="rId5"/>
    <p:sldId id="263" r:id="rId6"/>
    <p:sldId id="284" r:id="rId7"/>
    <p:sldId id="264" r:id="rId8"/>
    <p:sldId id="285" r:id="rId9"/>
  </p:sldIdLst>
  <p:sldSz cx="9144000" cy="5143500" type="screen16x9"/>
  <p:notesSz cx="6858000" cy="9144000"/>
  <p:embeddedFontLst>
    <p:embeddedFont>
      <p:font typeface="Anaheim" panose="020B0604020202020204" charset="0"/>
      <p:regular r:id="rId11"/>
    </p:embeddedFont>
    <p:embeddedFont>
      <p:font typeface="Nunito Light" pitchFamily="2" charset="0"/>
      <p:regular r:id="rId12"/>
      <p:italic r:id="rId13"/>
    </p:embeddedFont>
    <p:embeddedFont>
      <p:font typeface="Overpass Mono" panose="020B0604020202020204" charset="0"/>
      <p:regular r:id="rId14"/>
      <p:bold r:id="rId15"/>
    </p:embeddedFont>
    <p:embeddedFont>
      <p:font typeface="Raleway SemiBold" pitchFamily="2" charset="0"/>
      <p:bold r:id="rId16"/>
      <p:boldItalic r:id="rId17"/>
    </p:embeddedFont>
    <p:embeddedFont>
      <p:font typeface="Verdana" panose="020B060403050404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1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88E700-121A-419E-AF30-A1099F2150A8}">
  <a:tblStyle styleId="{C788E700-121A-419E-AF30-A1099F2150A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C5FB019-BE29-495D-A65C-E8B64F3FEE5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1T11:55:05.987"/>
    </inkml:context>
    <inkml:brush xml:id="br0">
      <inkml:brushProperty name="width" value="0.35" units="cm"/>
      <inkml:brushProperty name="height" value="0.35" units="cm"/>
      <inkml:brushProperty name="color" value="#FF4E00"/>
      <inkml:brushProperty name="inkEffects" value="rainbow"/>
      <inkml:brushProperty name="anchorX" value="0"/>
      <inkml:brushProperty name="anchorY" value="0"/>
      <inkml:brushProperty name="scaleFactor" value="0.5"/>
    </inkml:brush>
  </inkml:definitions>
  <inkml:trace contextRef="#ctx0" brushRef="#br0">0 1 24575,'0'0'0,"0"6"0,0 11 0,0 8 0,4 6 0,4 4 0,0 8 0,4 2 0,-3-4 0,-1 3 0,-2 4 0,-2-5 0,-3-1 0,4 3 0,4-2 0,2 5 0,1-2 0,-3 0 0,-2 2 0,-2 3 0,-3-2 0,3-1 0,0-2 0,-2 1 0,4-5 0,3 6 0,3 4 0,-1-5 0,-1-6 0,0 9 0,-2 3 0,-3 12 0,6 6 0,-1-2 0,-2-2 0,-2-6 0,-2-6 0,2-2 0,-2-4 0,-1-4 0,3-2 0,-1-6 0,3-1 0,0 0 0,1-1 0,-1 2 0,-2 1 0,-2-4 0,-2 1 0,-1-3 0,-1 0 0,-1-3 0,3-2 0,1 2 0,-1-3 0,1 3 0,-2 3 0,-1 2 0,0-2 0,-1 2 0,0-3 0,0-2 0,0 4 0,0-1 0,0 1 0,3-2 0,1-2 0,0-3 0,0-3 0,-2 3 0,0-2 0,2 0 0,1-1 0,-1-2 0,-1 0 0,-5-4 0,0-2 0,-2 5 0,5 8 0,1 14 0,8 11 0,5 16 0,3 18 0,10 19 0,1 30 0,-3 14 0,6 20 0,-6 0 0,-2-2 0,-6-19 0,-1-12 0,-5-21 0,-4-10 0,-4-13 0,-2-11 0,-1-9 0,-1-7 0,-1 0 0,0-7 0,5-1 0,0 2 0,-1 1 0,1 1 0,-2 3 0,0 4 0,-1-5 0,-1-4 0,0 1 0,0-1 0,0 1 0,0 3 0,-1 3 0,1 1 0,0-1 0,0 3 0,0-7 0,0-1 0,0 2 0,0-5 0,0 0 0,0-1 0,0-1 0,0 2 0,0 3 0,0-3 0,0 0 0,0 0 0,0-1 0,0 1 0,0 0 0,0 0 0,0-4 0,0 5 0,0-5 0,0 1 0,0 1 0,0 4 0,0 1 0,0-4 0,0 4 0,0 0 0,0-4 0,0-1 0,0 4 0,0-4 0,0 5 0,0-1 0,0-3 0,0 4 0,0-1 0,0 4 0,0 0 0,0 4 0,0-1 0,0 2 0,0-5 0,0 6 0,4 1 0,0 8 0,4 10 0,0 9 0,-2 8 0,3 3 0,2-1 0,-1 2 0,2-9 0,-2 0 0,-2 3 0,1-5 0,-1-5 0,2 4 0,-2-5 0,-2-7 0,3-8 0,-2 0 0,-2-8 0,-1-1 0,-2-7 0,0-7 0,-2-2 0,0-1 0,0-3 0,0 1 0,3 2 0,1-7 0,0 2 0,-1 2 0,3-2 0,0-1 0,-1 1 0,-2-5 0,0 2 0,2 3 0,0-1 0,-1-1 0,-1-2 0,0-1 0,-2 2 0,0 4 0,-1-1 0,0 3 0,-1-2 0,1-5 0,0 1 0,0 2 0,0-5 0,0-1 0,0-1 0,4-1 0,0 0 0,0 0 0,4-4 0,-2 4 0,0-3 0,-2 4 0,-1-4 0,-1 2 0,-2-1 0,4 1 0,0 0 0,0 1 0,-1 0 0,-1 1 0,0-5 0,-2 5 0,1 4 0,-1 0 0,3 1 0,1-5 0,0-1 0,-1-6 0,0-3 0,-2 0 0,0 0 0,-1-1 0,0 2 0,0-2 0,4 2 0,0 2 0,0-2 0,-1 2 0,-1 1 0,0 2 0,-1-3 0,-1 2 0,4 4 0,0 5 0,0-2 0,-1 0 0,-1-5 0,0-5 0,-2 0 0,1-4 0,-1 1 0,0-1 0,-1-2 0,1 1 0,0 0 0,0 2 0,0-2 0,0 3 0,0 3 0,0 2 0,0 5 0,0-1 0,0-4 0,0-3 0,0-5 0,0-4 0,0-5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1T11:55:12.766"/>
    </inkml:context>
    <inkml:brush xml:id="br0">
      <inkml:brushProperty name="width" value="0.35" units="cm"/>
      <inkml:brushProperty name="height" value="0.35" units="cm"/>
      <inkml:brushProperty name="color" value="#AE198D"/>
      <inkml:brushProperty name="inkEffects" value="galaxy"/>
      <inkml:brushProperty name="anchorX" value="-2027.56238"/>
      <inkml:brushProperty name="anchorY" value="-15125.17969"/>
      <inkml:brushProperty name="scaleFactor" value="0.5"/>
    </inkml:brush>
  </inkml:definitions>
  <inkml:trace contextRef="#ctx0" brushRef="#br0">73 0 24575,'0'0'0,"0"7"0,0 14 0,0 15 0,0 15 0,0 13 0,0 4 0,0 2 0,0 10 0,0-1 0,0-2 0,0 3 0,0-3 0,-4 8 0,0-5 0,0 2 0,1-2 0,0-4 0,2 3 0,0-3 0,0-5 0,1 1 0,1-3 0,-5-3 0,0-2 0,0-2 0,1-2 0,0 4 0,2 3 0,0-4 0,1 0 0,0-3 0,0-4 0,0 0 0,0-1 0,0-4 0,0 6 0,1 1 0,-1-3 0,0-3 0,0 4 0,0-3 0,0-3 0,0 2 0,0-4 0,0 2 0,0-2 0,0-1 0,0 1 0,0 6 0,0-1 0,0-1 0,0 1 0,0-4 0,0 3 0,-5 0 0,1-1 0,0 1 0,0 6 0,2-2 0,0 5 0,1 0 0,1 5 0,0 1 0,0 14 0,0 0 0,1 13 0,-1 6 0,0 2 0,0 2 0,0-5 0,0 4 0,0-1 0,0 3 0,0-8 0,0-1 0,0-8 0,0-9 0,0-11 0,0-10 0,0-8 0,0-10 0,0-8 0,0-17 0,-4-9 0,0 2 0,0 4 0,4 12 0,6 14 0,5 11 0,0 7 0,2 8 0,2 7 0,2 4 0,-2 2 0,0 7 0,1 5 0,1 0 0,0 3 0,2 10 0,-4-2 0,1-2 0,-4 7 0,-4 0 0,2-8 0,-3-1 0,-2-2 0,3 1 0,-2-3 0,-1 0 0,3-2 0,-2-3 0,3-6 0,-1-3 0,3 2 0,1 9 0,-1-4 0,2-9 0,2 3 0,1-5 0,-2-5 0,0 2 0,-2 4 0,0-6 0,-2 2 0,-3 2 0,2-3 0,-3-3 0,4 2 0,-3-1 0,4 1 0,-3-6 0,-1-1 0,-2-2 0,-2-1 0,-1 0 0,-1 3 0,-1 1 0,-1-4 0,1-1 0,-1 0 0,1-4 0,4-1 0,0 6 0,0-8 0,-1 6 0,-1 0 0,0 1 0,-1 2 0,-1 0 0,0 3 0,0-3 0,0 0 0,0-1 0,0-8 0,0 4 0,-1 0 0,1-3 0,0 2 0,0-8 0,0-2 0,0 5 0,0-5 0,0-1 0,0 5 0,0 9 0,0-1 0,0 2 0,0-7 0,0 0 0,0 0 0,4-6 0,0-2 0,0 5 0,4 4 0,-2-2 0,0 4 0,2 1 0,-1-3 0,-2 2 0,-1 5 0,-1-7 0,2 1 0,0 1 0,3 4 0,-1-1 0,0 0 0,1-3 0,0 0 0,-3-3 0,3-4 0,-1 6 0,-2-6 0,-1 1 0,3 3 0,-2-2 0,0 2 0,-2-6 0,-1-6 0,-1-2 0,0-6 0,-1 1 0,0-4 0,4 6 0,-1-2 0,1-2 0,-1 1 0,0-2 0,-2 1 0,0-1 0,-1 1 0,0-1 0,0-2 0,0-3 0,0-1 0,0-2 0,0 0 0,0-2 0,0 5 0,0 3 0,0 1 0,0-1 0,0-2 0,0 3 0,0-2 0,0 3 0,0 3 0,0-2 0,0-2 0,0-1 0,0 1 0,-4-6 0,0-2 0,0 4 0,0-2 0,2 1 0,0-1 0,1-1 0,1 0 0,0-1 0,0 1 0,0-2 0,1 1 0,-1 0 0,0 0 0,0-1 0,0 1 0,0 0 0,0 0 0,-4 4 0,0-1 0,0 1 0,-3 0 0,0-2 0,2-1 0,0 4 0,3 3 0,0 0 0,1-1 0,1-1 0,0 5 0,1 0 0,-1-2 0,0-3 0,0-1 0,0 2 0,1-2 0,-1-1 0,0-1 0,0-1 0,0-1 0,-4-5 0,0-4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1T11:55:19.888"/>
    </inkml:context>
    <inkml:brush xml:id="br0">
      <inkml:brushProperty name="width" value="0.35" units="cm"/>
      <inkml:brushProperty name="height" value="0.35" units="cm"/>
      <inkml:brushProperty name="color" value="#AE198D"/>
      <inkml:brushProperty name="inkEffects" value="galaxy"/>
      <inkml:brushProperty name="anchorX" value="-6572.78125"/>
      <inkml:brushProperty name="anchorY" value="-47546.61328"/>
      <inkml:brushProperty name="scaleFactor" value="0.5"/>
    </inkml:brush>
  </inkml:definitions>
  <inkml:trace contextRef="#ctx0" brushRef="#br0">0 1 24575,'0'0'0,"0"10"0,0 19 0,8 24 0,0 17 0,4 15 0,3 26 0,2 14 0,9 18 0,2 7 0,-4-6 0,-5-9 0,2 5 0,-5-9 0,0-12 0,1-8 0,-1-10 0,-2-8 0,0-15 0,1-9 0,-3-10 0,2 0 0,-4-2 0,-2 1 0,1 0 0,-2 0 0,2 5 0,-1 0 0,2 4 0,-1-4 0,-2-1 0,-3-5 0,3-9 0,-1-2 0,-2 2 0,0-6 0,-2-6 0,-1-1 0,3-4 0,0 4 0,0 1 0,-1-2 0,-1 1 0,0 5 0,-1-3 0,-1 0 0,0-3 0,0 1 0,-1 3 0,1-2 0,0 5 0,0 1 0,0 0 0,0 3 0,0 5 0,0-5 0,0-1 0,0-2 0,0 6 0,0 4 0,0-1 0,0 3 0,0 1 0,0-2 0,0 1 0,0 1 0,0-7 0,0-2 0,0-8 0,0-6 0,0-1 0,0-12 0,-4-6 0,-4-22 0,0-1 0,1 1 0,1 7 0,2 10 0,9 10 0,2 17 0,5 6 0,3 9 0,2 9 0,2 11 0,5 26 0,8 37 0,-3-5 0,3 15 0,5 15 0,3 16 0,-3 1 0,5-5 0,-5-15 0,1-19 0,-4-20 0,-4-15 0,-4-20 0,-6-7 0,-3-9 0,-1-3 0,0-4 0,-4 0 0,2-1 0,-4 1 0,-2 0 0,-4-4 0,-1 1 0,3 0 0,-2 2 0,0-8 0,3-3 0,-1 0 0,-1-1 0,3-2 0,-1 3 0,-2-1 0,3 4 0,-1-2 0,2-1 0,-1-2 0,-2-1 0,3-2 0,-2 4 0,-1-1 0,-2-5 0,2 4 0,0 2 0,2-3 0,0 3 0,-2 0 0,3-2 0,-2 4 0,-2 2 0,-1-4 0,-1 7 0,2 1 0,0 3 0,3-5 0,-1 0 0,-1 5 0,-1-2 0,1 5 0,0 5 0,3 6 0,-1-8 0,-2 2 0,3 3 0,-2 6 0,-1 1 0,-2-11 0,-2 2 0,0 5 0,-2-1 0,0-1 0,0 2 0,0-2 0,-1-1 0,1-7 0,0 6 0,0-1 0,0 0 0,0-5 0,0-2 0,0-9 0,0 0 0,0-3 0,0-3 0,0-1 0,0 2 0,0-4 0,0-1 0,0 4 0,0-5 0,0 1 0,0-5 0,0 0 0,0 0 0,0 5 0,0 2 0,0-3 0,0 0 0,0 0 0,0-4 0,0-4 0,0 1 0,0 0 0,0 3 0,0-2 0,-4-3 0,0 1 0,0-2 0,0 2 0,2-2 0,0-1 0,-2 5 0,-1 3 0,1 2 0,0-2 0,2 1 0,1 1 0,0-4 0,1-3 0,0-4 0,0 6 0,0 2 0,0 3 0,0-3 0,0 1 0,0 1 0,0-3 0,0 1 0,0-3 0,0 1 0,0 1 0,0-2 0,0 1 0,0-2 0,0-2 0,0 1 0,0-2 0,0 2 0,0 3 0,0-2 0,0 2 0,0-2 0,0 2 0,0 1 0,0 3 0,0 1 0,0-3 0,0 5 0,0-3 0,0 0 0,0-3 0,0 1 0,0 0 0,0-3 0,0 2 0,0-3 0,0 2 0,0 1 0,0-2 0,0-3 0,0 2 0,0-2 0,0 2 0,0-2 0,0 2 0,0-2 0,0 3 0,0 1 0,0-1 0,0 2 0,0-3 0,0-2 0,0 1 0,0-1 0,0 1 0,0 3 0,4-2 0,1 2 0,-1-2 0,-1-2 0,4-3 0,-1-2 0,-2-1 0,0-2 0,-1 0 0,2-4 0,0 3 0,-1 4 0,-1 1 0,3 5 0,0-1 0,2-1 0,0-2 0,-2-2 0,-1 3 0,2-1 0,-2-1 0,0 3 0,-1-1 0,-2 0 0,-1-3 0,0 0 0,-1-2 0,-1-1 0,1 0 0,0 4 0,0 0 0,0-1 0,0 0 0,4-5 0,0-1 0,0 0 0,-1 0 0,0 0 0,-1 6 0,-1 3 0,-1 2 0,0-1 0,0-1 0,4-6 0,-1 2 0,1 3 0,0 0 0,-2 0 0,-1-1 0,0-2 0,0-4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1T11:55:27.646"/>
    </inkml:context>
    <inkml:brush xml:id="br0">
      <inkml:brushProperty name="width" value="0.35" units="cm"/>
      <inkml:brushProperty name="height" value="0.35" units="cm"/>
      <inkml:brushProperty name="color" value="#AE198D"/>
      <inkml:brushProperty name="inkEffects" value="galaxy"/>
      <inkml:brushProperty name="anchorX" value="-18938.33398"/>
      <inkml:brushProperty name="anchorY" value="-65311.89453"/>
      <inkml:brushProperty name="scaleFactor" value="0.5"/>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9" r:id="rId5"/>
    <p:sldLayoutId id="2147483661" r:id="rId6"/>
    <p:sldLayoutId id="214748366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customXml" Target="../ink/ink2.xml"/><Relationship Id="rId12"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customXml" Target="../ink/ink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python</a:t>
            </a:r>
            <a:endParaRPr dirty="0"/>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100" dirty="0">
                <a:solidFill>
                  <a:schemeClr val="dk2"/>
                </a:solidFill>
              </a:rPr>
              <a:t>Here is where your </a:t>
            </a:r>
            <a:r>
              <a:rPr lang="en" dirty="0">
                <a:solidFill>
                  <a:schemeClr val="dk2"/>
                </a:solidFill>
              </a:rPr>
              <a:t>way to programming begin</a:t>
            </a:r>
            <a:endParaRPr sz="2100" dirty="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48" name="Google Shape;348;p29"/>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a:t>01</a:t>
            </a:r>
            <a:endParaRPr sz="3500" b="1"/>
          </a:p>
        </p:txBody>
      </p:sp>
      <p:sp>
        <p:nvSpPr>
          <p:cNvPr id="349" name="Google Shape;349;p29"/>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dirty="0"/>
              <a:t>Python intro</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a:t>03</a:t>
            </a:r>
            <a:endParaRPr sz="3500" b="1"/>
          </a:p>
        </p:txBody>
      </p:sp>
      <p:sp>
        <p:nvSpPr>
          <p:cNvPr id="351" name="Google Shape;351;p29"/>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US" sz="2200" b="1" dirty="0">
                <a:latin typeface="Overpass Mono"/>
                <a:ea typeface="Overpass Mono"/>
                <a:cs typeface="Overpass Mono"/>
                <a:sym typeface="Overpass Mono"/>
              </a:rPr>
              <a:t>syntax</a:t>
            </a:r>
            <a:endParaRPr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02</a:t>
            </a:r>
            <a:endParaRPr/>
          </a:p>
        </p:txBody>
      </p:sp>
      <p:sp>
        <p:nvSpPr>
          <p:cNvPr id="353" name="Google Shape;353;p29"/>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Features of python</a:t>
            </a:r>
            <a:endParaRPr dirty="0"/>
          </a:p>
        </p:txBody>
      </p:sp>
      <p:sp>
        <p:nvSpPr>
          <p:cNvPr id="354" name="Google Shape;354;p29"/>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dirty="0"/>
              <a:t>04</a:t>
            </a:r>
            <a:endParaRPr dirty="0"/>
          </a:p>
        </p:txBody>
      </p:sp>
      <p:sp>
        <p:nvSpPr>
          <p:cNvPr id="355" name="Google Shape;355;p29"/>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dirty="0"/>
              <a:t>practical</a:t>
            </a:r>
            <a:endParaRPr dirty="0"/>
          </a:p>
          <a:p>
            <a:pPr marL="0" lvl="0" indent="0" algn="r" rtl="0">
              <a:spcBef>
                <a:spcPts val="0"/>
              </a:spcBef>
              <a:spcAft>
                <a:spcPts val="0"/>
              </a:spcAft>
              <a:buNone/>
            </a:pPr>
            <a:endParaRPr dirty="0"/>
          </a:p>
          <a:p>
            <a:pPr marL="0" lvl="0" indent="0" algn="r"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P</a:t>
            </a:r>
            <a:r>
              <a:rPr lang="en" dirty="0"/>
              <a:t>ython intro</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653087" y="1281113"/>
            <a:ext cx="3324251" cy="2581274"/>
          </a:xfrm>
          <a:prstGeom prst="rect">
            <a:avLst/>
          </a:prstGeom>
          <a:noFill/>
          <a:ln>
            <a:noFill/>
          </a:ln>
        </p:spPr>
      </p:pic>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63526E62-13AB-2073-6324-961A1B8FBA7E}"/>
              </a:ext>
            </a:extLst>
          </p:cNvPr>
          <p:cNvSpPr txBox="1"/>
          <p:nvPr/>
        </p:nvSpPr>
        <p:spPr>
          <a:xfrm>
            <a:off x="1042988" y="214313"/>
            <a:ext cx="6343650" cy="707886"/>
          </a:xfrm>
          <a:prstGeom prst="rect">
            <a:avLst/>
          </a:prstGeom>
          <a:noFill/>
        </p:spPr>
        <p:txBody>
          <a:bodyPr wrap="square" rtlCol="0">
            <a:spAutoFit/>
          </a:bodyPr>
          <a:lstStyle/>
          <a:p>
            <a:pPr algn="ctr"/>
            <a:r>
              <a:rPr lang="en-US" sz="4000" dirty="0">
                <a:solidFill>
                  <a:schemeClr val="accent6">
                    <a:lumMod val="20000"/>
                    <a:lumOff val="80000"/>
                  </a:schemeClr>
                </a:solidFill>
              </a:rPr>
              <a:t>Uses of python</a:t>
            </a:r>
          </a:p>
        </p:txBody>
      </p:sp>
      <p:sp>
        <p:nvSpPr>
          <p:cNvPr id="7" name="TextBox 6">
            <a:extLst>
              <a:ext uri="{FF2B5EF4-FFF2-40B4-BE49-F238E27FC236}">
                <a16:creationId xmlns:a16="http://schemas.microsoft.com/office/drawing/2014/main" id="{E4FDF501-29F2-F1C8-E4A7-0BB27E88D513}"/>
              </a:ext>
            </a:extLst>
          </p:cNvPr>
          <p:cNvSpPr txBox="1"/>
          <p:nvPr/>
        </p:nvSpPr>
        <p:spPr>
          <a:xfrm>
            <a:off x="342900" y="1835944"/>
            <a:ext cx="4557713" cy="2523768"/>
          </a:xfrm>
          <a:prstGeom prst="rect">
            <a:avLst/>
          </a:prstGeom>
          <a:noFill/>
        </p:spPr>
        <p:txBody>
          <a:bodyPr wrap="square" rtlCol="0">
            <a:spAutoFit/>
          </a:bodyPr>
          <a:lstStyle/>
          <a:p>
            <a:pPr algn="l">
              <a:buFont typeface="Arial" panose="020B0604020202020204" pitchFamily="34" charset="0"/>
              <a:buChar char="•"/>
            </a:pPr>
            <a:r>
              <a:rPr lang="en-US" sz="2600" b="0" i="0" dirty="0">
                <a:solidFill>
                  <a:schemeClr val="bg2">
                    <a:lumMod val="40000"/>
                    <a:lumOff val="60000"/>
                  </a:schemeClr>
                </a:solidFill>
                <a:effectLst/>
                <a:latin typeface="Verdana" panose="020B0604030504040204" pitchFamily="34" charset="0"/>
              </a:rPr>
              <a:t>web development (server-side)</a:t>
            </a:r>
          </a:p>
          <a:p>
            <a:pPr algn="l">
              <a:buFont typeface="Arial" panose="020B0604020202020204" pitchFamily="34" charset="0"/>
              <a:buChar char="•"/>
            </a:pPr>
            <a:r>
              <a:rPr lang="en-US" sz="2600" b="0" i="0" dirty="0">
                <a:solidFill>
                  <a:schemeClr val="bg2">
                    <a:lumMod val="40000"/>
                    <a:lumOff val="60000"/>
                  </a:schemeClr>
                </a:solidFill>
                <a:effectLst/>
                <a:latin typeface="Verdana" panose="020B0604030504040204" pitchFamily="34" charset="0"/>
              </a:rPr>
              <a:t>software development</a:t>
            </a:r>
          </a:p>
          <a:p>
            <a:pPr algn="l">
              <a:buFont typeface="Arial" panose="020B0604020202020204" pitchFamily="34" charset="0"/>
              <a:buChar char="•"/>
            </a:pPr>
            <a:r>
              <a:rPr lang="en-US" sz="2600" b="0" i="0" dirty="0">
                <a:solidFill>
                  <a:schemeClr val="bg2">
                    <a:lumMod val="40000"/>
                    <a:lumOff val="60000"/>
                  </a:schemeClr>
                </a:solidFill>
                <a:effectLst/>
                <a:latin typeface="Verdana" panose="020B0604030504040204" pitchFamily="34" charset="0"/>
              </a:rPr>
              <a:t>mathematics</a:t>
            </a:r>
          </a:p>
          <a:p>
            <a:pPr algn="l">
              <a:buFont typeface="Arial" panose="020B0604020202020204" pitchFamily="34" charset="0"/>
              <a:buChar char="•"/>
            </a:pPr>
            <a:r>
              <a:rPr lang="en-US" sz="2600" dirty="0">
                <a:solidFill>
                  <a:schemeClr val="bg2">
                    <a:lumMod val="40000"/>
                    <a:lumOff val="60000"/>
                  </a:schemeClr>
                </a:solidFill>
                <a:latin typeface="Verdana" panose="020B0604030504040204" pitchFamily="34" charset="0"/>
              </a:rPr>
              <a:t>AI, ML, DL</a:t>
            </a:r>
            <a:endParaRPr lang="en-US" sz="2600" b="0" i="0" dirty="0">
              <a:solidFill>
                <a:schemeClr val="bg2">
                  <a:lumMod val="40000"/>
                  <a:lumOff val="60000"/>
                </a:schemeClr>
              </a:solidFill>
              <a:effectLst/>
              <a:latin typeface="Verdana" panose="020B0604030504040204" pitchFamily="34" charset="0"/>
            </a:endParaRPr>
          </a:p>
          <a:p>
            <a:pPr algn="l">
              <a:buFont typeface="Arial" panose="020B0604020202020204" pitchFamily="34" charset="0"/>
              <a:buChar char="•"/>
            </a:pPr>
            <a:endParaRPr lang="en-US" b="0" i="0" dirty="0">
              <a:solidFill>
                <a:schemeClr val="bg2">
                  <a:lumMod val="40000"/>
                  <a:lumOff val="60000"/>
                </a:schemeClr>
              </a:solidFill>
              <a:effectLst/>
              <a:latin typeface="Verdana" panose="020B0604030504040204" pitchFamily="34" charset="0"/>
            </a:endParaRPr>
          </a:p>
          <a:p>
            <a:endParaRPr lang="en-US" dirty="0">
              <a:solidFill>
                <a:schemeClr val="bg2">
                  <a:lumMod val="40000"/>
                  <a:lumOff val="6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a:t>
            </a:r>
            <a:r>
              <a:rPr lang="en" dirty="0"/>
              <a:t>hat in python</a:t>
            </a:r>
            <a:endParaRPr dirty="0"/>
          </a:p>
        </p:txBody>
      </p:sp>
      <p:sp>
        <p:nvSpPr>
          <p:cNvPr id="18" name="TextBox 17">
            <a:extLst>
              <a:ext uri="{FF2B5EF4-FFF2-40B4-BE49-F238E27FC236}">
                <a16:creationId xmlns:a16="http://schemas.microsoft.com/office/drawing/2014/main" id="{E79E60C8-AC9E-F9EA-188B-8E6969F03A45}"/>
              </a:ext>
            </a:extLst>
          </p:cNvPr>
          <p:cNvSpPr txBox="1"/>
          <p:nvPr/>
        </p:nvSpPr>
        <p:spPr>
          <a:xfrm>
            <a:off x="135731" y="885826"/>
            <a:ext cx="8608219" cy="3785652"/>
          </a:xfrm>
          <a:prstGeom prst="rect">
            <a:avLst/>
          </a:prstGeom>
          <a:noFill/>
        </p:spPr>
        <p:txBody>
          <a:bodyPr wrap="square" rtlCol="0">
            <a:spAutoFit/>
          </a:bodyPr>
          <a:lstStyle/>
          <a:p>
            <a:pPr marL="342900" indent="-342900">
              <a:buClr>
                <a:schemeClr val="bg1">
                  <a:lumMod val="95000"/>
                </a:schemeClr>
              </a:buClr>
              <a:buSzPct val="110000"/>
              <a:buFont typeface="+mj-lt"/>
              <a:buAutoNum type="arabicPeriod"/>
            </a:pPr>
            <a:r>
              <a:rPr lang="en-US" sz="2500" b="0" i="0" dirty="0">
                <a:solidFill>
                  <a:schemeClr val="bg2">
                    <a:lumMod val="40000"/>
                    <a:lumOff val="60000"/>
                  </a:schemeClr>
                </a:solidFill>
                <a:effectLst/>
                <a:latin typeface="-apple-system"/>
              </a:rPr>
              <a:t>Interpreted language: </a:t>
            </a:r>
            <a:r>
              <a:rPr lang="en-US" sz="2000" b="0" i="0" dirty="0">
                <a:solidFill>
                  <a:schemeClr val="accent6"/>
                </a:solidFill>
                <a:effectLst/>
                <a:latin typeface="-apple-system"/>
              </a:rPr>
              <a:t>Python is an interpreted programming language, meaning an interpreter executes code line by line at runtime.</a:t>
            </a:r>
          </a:p>
          <a:p>
            <a:pPr marL="342900" indent="-342900">
              <a:buClr>
                <a:schemeClr val="bg1">
                  <a:lumMod val="95000"/>
                </a:schemeClr>
              </a:buClr>
              <a:buSzPct val="110000"/>
              <a:buFont typeface="+mj-lt"/>
              <a:buAutoNum type="arabicPeriod"/>
            </a:pPr>
            <a:endParaRPr lang="en-US" sz="2000" b="0" i="0" dirty="0">
              <a:solidFill>
                <a:schemeClr val="accent6"/>
              </a:solidFill>
              <a:effectLst/>
              <a:latin typeface="-apple-system"/>
            </a:endParaRPr>
          </a:p>
          <a:p>
            <a:pPr marL="342900" indent="-342900">
              <a:buClr>
                <a:schemeClr val="bg1">
                  <a:lumMod val="95000"/>
                </a:schemeClr>
              </a:buClr>
              <a:buSzPct val="110000"/>
              <a:buFont typeface="+mj-lt"/>
              <a:buAutoNum type="arabicPeriod"/>
            </a:pPr>
            <a:r>
              <a:rPr lang="en-US" sz="2500" b="0" i="0" dirty="0">
                <a:solidFill>
                  <a:schemeClr val="bg2">
                    <a:lumMod val="40000"/>
                    <a:lumOff val="60000"/>
                  </a:schemeClr>
                </a:solidFill>
                <a:effectLst/>
                <a:latin typeface="-apple-system"/>
              </a:rPr>
              <a:t>Multi-platform</a:t>
            </a:r>
            <a:r>
              <a:rPr lang="en-US" b="0" i="0" dirty="0">
                <a:solidFill>
                  <a:srgbClr val="050E17"/>
                </a:solidFill>
                <a:effectLst/>
                <a:latin typeface="-apple-system"/>
              </a:rPr>
              <a:t>: </a:t>
            </a:r>
            <a:r>
              <a:rPr lang="en-US" sz="2000" b="0" i="0" dirty="0">
                <a:solidFill>
                  <a:schemeClr val="accent6"/>
                </a:solidFill>
                <a:effectLst/>
                <a:latin typeface="-apple-system"/>
              </a:rPr>
              <a:t>Being interpreted, Python code can run on many platforms including Windows, Linux, Mac without recompilation like C/C++.</a:t>
            </a:r>
          </a:p>
          <a:p>
            <a:pPr marL="342900" indent="-342900">
              <a:buClr>
                <a:schemeClr val="bg1">
                  <a:lumMod val="95000"/>
                </a:schemeClr>
              </a:buClr>
              <a:buSzPct val="110000"/>
              <a:buFont typeface="+mj-lt"/>
              <a:buAutoNum type="arabicPeriod"/>
            </a:pPr>
            <a:endParaRPr lang="en-US" sz="2000" b="0" i="0" dirty="0">
              <a:solidFill>
                <a:schemeClr val="accent6"/>
              </a:solidFill>
              <a:effectLst/>
              <a:latin typeface="-apple-system"/>
            </a:endParaRPr>
          </a:p>
          <a:p>
            <a:pPr marL="342900" indent="-342900">
              <a:buClr>
                <a:schemeClr val="bg1">
                  <a:lumMod val="95000"/>
                </a:schemeClr>
              </a:buClr>
              <a:buSzPct val="110000"/>
              <a:buFont typeface="+mj-lt"/>
              <a:buAutoNum type="arabicPeriod"/>
            </a:pPr>
            <a:r>
              <a:rPr lang="en-US" sz="2500" b="0" i="0" dirty="0">
                <a:solidFill>
                  <a:schemeClr val="bg2">
                    <a:lumMod val="40000"/>
                    <a:lumOff val="60000"/>
                  </a:schemeClr>
                </a:solidFill>
                <a:effectLst/>
                <a:latin typeface="-apple-system"/>
              </a:rPr>
              <a:t>Clear syntax: </a:t>
            </a:r>
            <a:r>
              <a:rPr lang="en-US" sz="2000" b="0" i="0" dirty="0">
                <a:solidFill>
                  <a:schemeClr val="accent6"/>
                </a:solidFill>
                <a:effectLst/>
                <a:latin typeface="-apple-system"/>
              </a:rPr>
              <a:t>Python code is generally very readable due to its clear and simple syntax with indentation used to delimit code blocks rather than braces or keywords. This makes Python code very easy to read and understand</a:t>
            </a:r>
          </a:p>
          <a:p>
            <a:pPr marL="342900" indent="-342900">
              <a:buClr>
                <a:schemeClr val="bg1">
                  <a:lumMod val="95000"/>
                </a:schemeClr>
              </a:buClr>
              <a:buSzPct val="110000"/>
              <a:buFont typeface="+mj-lt"/>
              <a:buAutoNum type="arabicPeriod"/>
            </a:pPr>
            <a:endParaRPr lang="en-US" sz="2000" b="0" i="0" dirty="0">
              <a:solidFill>
                <a:schemeClr val="accent6"/>
              </a:solidFill>
              <a:effectLst/>
              <a:latin typeface="-apple-system"/>
            </a:endParaRPr>
          </a:p>
          <a:p>
            <a:pPr marL="342900" indent="-342900">
              <a:buClr>
                <a:schemeClr val="bg1">
                  <a:lumMod val="95000"/>
                </a:schemeClr>
              </a:buClr>
              <a:buSzPct val="110000"/>
              <a:buFont typeface="+mj-lt"/>
              <a:buAutoNum type="arabicPeriod"/>
            </a:pPr>
            <a:r>
              <a:rPr lang="en-US" sz="2500" dirty="0">
                <a:solidFill>
                  <a:schemeClr val="bg2">
                    <a:lumMod val="40000"/>
                    <a:lumOff val="60000"/>
                  </a:schemeClr>
                </a:solidFill>
                <a:latin typeface="-apple-system"/>
              </a:rPr>
              <a:t>Libraries:</a:t>
            </a:r>
            <a:r>
              <a:rPr lang="en-US" sz="2500" dirty="0">
                <a:solidFill>
                  <a:srgbClr val="050E17"/>
                </a:solidFill>
                <a:latin typeface="-apple-system"/>
              </a:rPr>
              <a:t> </a:t>
            </a:r>
            <a:r>
              <a:rPr lang="en-US" sz="2000" dirty="0">
                <a:solidFill>
                  <a:schemeClr val="accent6"/>
                </a:solidFill>
                <a:latin typeface="-apple-system"/>
              </a:rPr>
              <a:t>a collection of pre-written code</a:t>
            </a:r>
            <a:endParaRPr lang="en-US" sz="2000" dirty="0">
              <a:solidFill>
                <a:schemeClr val="accent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1845-86DC-14F2-9184-A9CA20FF59F3}"/>
              </a:ext>
            </a:extLst>
          </p:cNvPr>
          <p:cNvSpPr>
            <a:spLocks noGrp="1"/>
          </p:cNvSpPr>
          <p:nvPr>
            <p:ph type="title"/>
          </p:nvPr>
        </p:nvSpPr>
        <p:spPr/>
        <p:txBody>
          <a:bodyPr/>
          <a:lstStyle/>
          <a:p>
            <a:r>
              <a:rPr lang="en-US" dirty="0"/>
              <a:t>Python data type</a:t>
            </a:r>
          </a:p>
        </p:txBody>
      </p:sp>
      <p:graphicFrame>
        <p:nvGraphicFramePr>
          <p:cNvPr id="4" name="Table 3">
            <a:extLst>
              <a:ext uri="{FF2B5EF4-FFF2-40B4-BE49-F238E27FC236}">
                <a16:creationId xmlns:a16="http://schemas.microsoft.com/office/drawing/2014/main" id="{2EA50347-9536-AD7A-7540-9FCC3B6FD691}"/>
              </a:ext>
            </a:extLst>
          </p:cNvPr>
          <p:cNvGraphicFramePr>
            <a:graphicFrameLocks noGrp="1"/>
          </p:cNvGraphicFramePr>
          <p:nvPr>
            <p:extLst>
              <p:ext uri="{D42A27DB-BD31-4B8C-83A1-F6EECF244321}">
                <p14:modId xmlns:p14="http://schemas.microsoft.com/office/powerpoint/2010/main" val="802618453"/>
              </p:ext>
            </p:extLst>
          </p:nvPr>
        </p:nvGraphicFramePr>
        <p:xfrm>
          <a:off x="528639" y="1364457"/>
          <a:ext cx="7921408" cy="2800920"/>
        </p:xfrm>
        <a:graphic>
          <a:graphicData uri="http://schemas.openxmlformats.org/drawingml/2006/table">
            <a:tbl>
              <a:tblPr/>
              <a:tblGrid>
                <a:gridCol w="1245186">
                  <a:extLst>
                    <a:ext uri="{9D8B030D-6E8A-4147-A177-3AD203B41FA5}">
                      <a16:colId xmlns:a16="http://schemas.microsoft.com/office/drawing/2014/main" val="3855148743"/>
                    </a:ext>
                  </a:extLst>
                </a:gridCol>
                <a:gridCol w="6676222">
                  <a:extLst>
                    <a:ext uri="{9D8B030D-6E8A-4147-A177-3AD203B41FA5}">
                      <a16:colId xmlns:a16="http://schemas.microsoft.com/office/drawing/2014/main" val="752400103"/>
                    </a:ext>
                  </a:extLst>
                </a:gridCol>
              </a:tblGrid>
              <a:tr h="328756">
                <a:tc>
                  <a:txBody>
                    <a:bodyPr/>
                    <a:lstStyle/>
                    <a:p>
                      <a:pPr algn="l" fontAlgn="t"/>
                      <a:r>
                        <a:rPr lang="en-US" sz="1600" u="heavy" baseline="0">
                          <a:effectLst/>
                        </a:rPr>
                        <a:t>Text Type:</a:t>
                      </a:r>
                    </a:p>
                  </a:txBody>
                  <a:tcPr marL="121920" marR="60960" marT="60960" marB="60960">
                    <a:lnL>
                      <a:noFill/>
                    </a:lnL>
                    <a:lnR>
                      <a:noFill/>
                    </a:lnR>
                    <a:lnT>
                      <a:noFill/>
                    </a:lnT>
                    <a:lnB>
                      <a:noFill/>
                    </a:lnB>
                    <a:solidFill>
                      <a:srgbClr val="FFFFFF"/>
                    </a:solidFill>
                  </a:tcPr>
                </a:tc>
                <a:tc>
                  <a:txBody>
                    <a:bodyPr/>
                    <a:lstStyle/>
                    <a:p>
                      <a:pPr algn="l" fontAlgn="t"/>
                      <a:r>
                        <a:rPr lang="en-US" sz="1600" u="heavy" baseline="0" dirty="0">
                          <a:solidFill>
                            <a:srgbClr val="FF0101"/>
                          </a:solidFill>
                          <a:effectLst/>
                        </a:rPr>
                        <a:t>string</a:t>
                      </a:r>
                    </a:p>
                  </a:txBody>
                  <a:tcPr marL="60960" marR="60960" marT="60960" marB="60960">
                    <a:lnL>
                      <a:noFill/>
                    </a:lnL>
                    <a:lnR>
                      <a:noFill/>
                    </a:lnR>
                    <a:lnT>
                      <a:noFill/>
                    </a:lnT>
                    <a:lnB>
                      <a:noFill/>
                    </a:lnB>
                    <a:solidFill>
                      <a:schemeClr val="accent5"/>
                    </a:solidFill>
                  </a:tcPr>
                </a:tc>
                <a:extLst>
                  <a:ext uri="{0D108BD9-81ED-4DB2-BD59-A6C34878D82A}">
                    <a16:rowId xmlns:a16="http://schemas.microsoft.com/office/drawing/2014/main" val="2452976135"/>
                  </a:ext>
                </a:extLst>
              </a:tr>
              <a:tr h="547926">
                <a:tc>
                  <a:txBody>
                    <a:bodyPr/>
                    <a:lstStyle/>
                    <a:p>
                      <a:pPr algn="l" fontAlgn="t"/>
                      <a:r>
                        <a:rPr lang="en-US" sz="1600" u="heavy" baseline="0">
                          <a:effectLst/>
                        </a:rPr>
                        <a:t>Numeric Types:</a:t>
                      </a:r>
                    </a:p>
                  </a:txBody>
                  <a:tcPr marL="121920" marR="60960" marT="60960" marB="60960">
                    <a:lnL>
                      <a:noFill/>
                    </a:lnL>
                    <a:lnR>
                      <a:noFill/>
                    </a:lnR>
                    <a:lnT>
                      <a:noFill/>
                    </a:lnT>
                    <a:lnB>
                      <a:noFill/>
                    </a:lnB>
                    <a:solidFill>
                      <a:srgbClr val="FFFFFF"/>
                    </a:solidFill>
                  </a:tcPr>
                </a:tc>
                <a:tc>
                  <a:txBody>
                    <a:bodyPr/>
                    <a:lstStyle/>
                    <a:p>
                      <a:pPr algn="l" fontAlgn="t"/>
                      <a:r>
                        <a:rPr lang="en-US" sz="1600" u="heavy" baseline="0" dirty="0">
                          <a:solidFill>
                            <a:srgbClr val="FF0101"/>
                          </a:solidFill>
                          <a:effectLst/>
                        </a:rPr>
                        <a:t>int, float, complex</a:t>
                      </a:r>
                    </a:p>
                  </a:txBody>
                  <a:tcPr marL="60960" marR="60960" marT="60960" marB="60960">
                    <a:lnL>
                      <a:noFill/>
                    </a:lnL>
                    <a:lnR>
                      <a:noFill/>
                    </a:lnR>
                    <a:lnT>
                      <a:noFill/>
                    </a:lnT>
                    <a:lnB>
                      <a:noFill/>
                    </a:lnB>
                    <a:solidFill>
                      <a:srgbClr val="7030A0"/>
                    </a:solidFill>
                  </a:tcPr>
                </a:tc>
                <a:extLst>
                  <a:ext uri="{0D108BD9-81ED-4DB2-BD59-A6C34878D82A}">
                    <a16:rowId xmlns:a16="http://schemas.microsoft.com/office/drawing/2014/main" val="2009303724"/>
                  </a:ext>
                </a:extLst>
              </a:tr>
              <a:tr h="547926">
                <a:tc>
                  <a:txBody>
                    <a:bodyPr/>
                    <a:lstStyle/>
                    <a:p>
                      <a:pPr algn="l" fontAlgn="t"/>
                      <a:r>
                        <a:rPr lang="en-US" sz="1600" u="heavy" baseline="0">
                          <a:effectLst/>
                        </a:rPr>
                        <a:t>Sequence Types:</a:t>
                      </a:r>
                    </a:p>
                  </a:txBody>
                  <a:tcPr marL="121920" marR="60960" marT="60960" marB="60960">
                    <a:lnL>
                      <a:noFill/>
                    </a:lnL>
                    <a:lnR>
                      <a:noFill/>
                    </a:lnR>
                    <a:lnT>
                      <a:noFill/>
                    </a:lnT>
                    <a:lnB>
                      <a:noFill/>
                    </a:lnB>
                    <a:solidFill>
                      <a:srgbClr val="FFFFFF"/>
                    </a:solidFill>
                  </a:tcPr>
                </a:tc>
                <a:tc>
                  <a:txBody>
                    <a:bodyPr/>
                    <a:lstStyle/>
                    <a:p>
                      <a:pPr algn="l" fontAlgn="t"/>
                      <a:r>
                        <a:rPr lang="en-US" sz="1600" u="heavy" baseline="0" dirty="0">
                          <a:solidFill>
                            <a:srgbClr val="FF0101"/>
                          </a:solidFill>
                          <a:effectLst/>
                        </a:rPr>
                        <a:t>list, tuple, range</a:t>
                      </a:r>
                    </a:p>
                  </a:txBody>
                  <a:tcPr marL="60960" marR="60960" marT="60960" marB="60960">
                    <a:lnL>
                      <a:noFill/>
                    </a:lnL>
                    <a:lnR>
                      <a:noFill/>
                    </a:lnR>
                    <a:lnT>
                      <a:noFill/>
                    </a:lnT>
                    <a:lnB>
                      <a:noFill/>
                    </a:lnB>
                    <a:solidFill>
                      <a:schemeClr val="accent2"/>
                    </a:solidFill>
                  </a:tcPr>
                </a:tc>
                <a:extLst>
                  <a:ext uri="{0D108BD9-81ED-4DB2-BD59-A6C34878D82A}">
                    <a16:rowId xmlns:a16="http://schemas.microsoft.com/office/drawing/2014/main" val="1532922049"/>
                  </a:ext>
                </a:extLst>
              </a:tr>
              <a:tr h="547926">
                <a:tc>
                  <a:txBody>
                    <a:bodyPr/>
                    <a:lstStyle/>
                    <a:p>
                      <a:pPr algn="l" fontAlgn="t"/>
                      <a:r>
                        <a:rPr lang="en-US" sz="1600" u="heavy" baseline="0">
                          <a:effectLst/>
                        </a:rPr>
                        <a:t>Mapping Type:</a:t>
                      </a:r>
                    </a:p>
                  </a:txBody>
                  <a:tcPr marL="121920" marR="60960" marT="60960" marB="60960">
                    <a:lnL>
                      <a:noFill/>
                    </a:lnL>
                    <a:lnR>
                      <a:noFill/>
                    </a:lnR>
                    <a:lnT>
                      <a:noFill/>
                    </a:lnT>
                    <a:lnB>
                      <a:noFill/>
                    </a:lnB>
                    <a:solidFill>
                      <a:srgbClr val="FFFFFF"/>
                    </a:solidFill>
                  </a:tcPr>
                </a:tc>
                <a:tc>
                  <a:txBody>
                    <a:bodyPr/>
                    <a:lstStyle/>
                    <a:p>
                      <a:pPr algn="l" fontAlgn="t"/>
                      <a:r>
                        <a:rPr lang="en-US" sz="1600" u="heavy" baseline="0" dirty="0" err="1">
                          <a:solidFill>
                            <a:srgbClr val="FF0101"/>
                          </a:solidFill>
                          <a:effectLst/>
                        </a:rPr>
                        <a:t>dict</a:t>
                      </a:r>
                      <a:endParaRPr lang="en-US" sz="1600" u="heavy" baseline="0" dirty="0">
                        <a:solidFill>
                          <a:srgbClr val="FF0101"/>
                        </a:solidFill>
                        <a:effectLst/>
                      </a:endParaRPr>
                    </a:p>
                  </a:txBody>
                  <a:tcPr marL="60960" marR="60960" marT="60960" marB="60960">
                    <a:lnL>
                      <a:noFill/>
                    </a:lnL>
                    <a:lnR>
                      <a:noFill/>
                    </a:lnR>
                    <a:lnT>
                      <a:noFill/>
                    </a:lnT>
                    <a:lnB>
                      <a:noFill/>
                    </a:lnB>
                    <a:solidFill>
                      <a:srgbClr val="7030A0"/>
                    </a:solidFill>
                  </a:tcPr>
                </a:tc>
                <a:extLst>
                  <a:ext uri="{0D108BD9-81ED-4DB2-BD59-A6C34878D82A}">
                    <a16:rowId xmlns:a16="http://schemas.microsoft.com/office/drawing/2014/main" val="2586101073"/>
                  </a:ext>
                </a:extLst>
              </a:tr>
              <a:tr h="606360">
                <a:tc>
                  <a:txBody>
                    <a:bodyPr/>
                    <a:lstStyle/>
                    <a:p>
                      <a:pPr algn="l" fontAlgn="t"/>
                      <a:r>
                        <a:rPr lang="en-US" sz="1600" u="heavy" baseline="0">
                          <a:effectLst/>
                        </a:rPr>
                        <a:t>Set Types:</a:t>
                      </a:r>
                    </a:p>
                  </a:txBody>
                  <a:tcPr marL="121920" marR="60960" marT="60960" marB="60960">
                    <a:lnL>
                      <a:noFill/>
                    </a:lnL>
                    <a:lnR>
                      <a:noFill/>
                    </a:lnR>
                    <a:lnT>
                      <a:noFill/>
                    </a:lnT>
                    <a:lnB>
                      <a:noFill/>
                    </a:lnB>
                    <a:solidFill>
                      <a:srgbClr val="FFFFFF"/>
                    </a:solidFill>
                  </a:tcPr>
                </a:tc>
                <a:tc>
                  <a:txBody>
                    <a:bodyPr/>
                    <a:lstStyle/>
                    <a:p>
                      <a:pPr algn="l" fontAlgn="t"/>
                      <a:r>
                        <a:rPr lang="en-US" sz="1600" u="heavy" baseline="0" dirty="0">
                          <a:solidFill>
                            <a:srgbClr val="FF0101"/>
                          </a:solidFill>
                          <a:effectLst/>
                        </a:rPr>
                        <a:t>set</a:t>
                      </a:r>
                    </a:p>
                  </a:txBody>
                  <a:tcPr marL="60960" marR="60960" marT="60960" marB="60960">
                    <a:lnL>
                      <a:noFill/>
                    </a:lnL>
                    <a:lnR>
                      <a:noFill/>
                    </a:lnR>
                    <a:lnT>
                      <a:noFill/>
                    </a:lnT>
                    <a:lnB>
                      <a:noFill/>
                    </a:lnB>
                    <a:solidFill>
                      <a:schemeClr val="accent5"/>
                    </a:solidFill>
                  </a:tcPr>
                </a:tc>
                <a:extLst>
                  <a:ext uri="{0D108BD9-81ED-4DB2-BD59-A6C34878D82A}">
                    <a16:rowId xmlns:a16="http://schemas.microsoft.com/office/drawing/2014/main" val="2181847040"/>
                  </a:ext>
                </a:extLst>
              </a:tr>
            </a:tbl>
          </a:graphicData>
        </a:graphic>
      </p:graphicFrame>
    </p:spTree>
    <p:extLst>
      <p:ext uri="{BB962C8B-B14F-4D97-AF65-F5344CB8AC3E}">
        <p14:creationId xmlns:p14="http://schemas.microsoft.com/office/powerpoint/2010/main" val="3175015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Picture 15">
            <a:extLst>
              <a:ext uri="{FF2B5EF4-FFF2-40B4-BE49-F238E27FC236}">
                <a16:creationId xmlns:a16="http://schemas.microsoft.com/office/drawing/2014/main" id="{E7948443-3BB2-2D9E-6650-2C0A45E8E3C9}"/>
              </a:ext>
            </a:extLst>
          </p:cNvPr>
          <p:cNvPicPr>
            <a:picLocks noChangeAspect="1"/>
          </p:cNvPicPr>
          <p:nvPr/>
        </p:nvPicPr>
        <p:blipFill>
          <a:blip r:embed="rId3"/>
          <a:stretch>
            <a:fillRect/>
          </a:stretch>
        </p:blipFill>
        <p:spPr>
          <a:xfrm>
            <a:off x="73240" y="1739926"/>
            <a:ext cx="3974972" cy="2977992"/>
          </a:xfrm>
          <a:prstGeom prst="rect">
            <a:avLst/>
          </a:prstGeom>
        </p:spPr>
      </p:pic>
      <p:pic>
        <p:nvPicPr>
          <p:cNvPr id="18" name="Picture 17">
            <a:extLst>
              <a:ext uri="{FF2B5EF4-FFF2-40B4-BE49-F238E27FC236}">
                <a16:creationId xmlns:a16="http://schemas.microsoft.com/office/drawing/2014/main" id="{E39AC95F-6289-DA19-8022-C93D14C4D5A4}"/>
              </a:ext>
            </a:extLst>
          </p:cNvPr>
          <p:cNvPicPr>
            <a:picLocks noChangeAspect="1"/>
          </p:cNvPicPr>
          <p:nvPr/>
        </p:nvPicPr>
        <p:blipFill>
          <a:blip r:embed="rId4"/>
          <a:stretch>
            <a:fillRect/>
          </a:stretch>
        </p:blipFill>
        <p:spPr>
          <a:xfrm>
            <a:off x="4453328" y="1871275"/>
            <a:ext cx="4462071" cy="2715293"/>
          </a:xfrm>
          <a:prstGeom prst="rect">
            <a:avLst/>
          </a:prstGeom>
        </p:spPr>
      </p:pic>
      <p:sp>
        <p:nvSpPr>
          <p:cNvPr id="2" name="TextBox 1">
            <a:extLst>
              <a:ext uri="{FF2B5EF4-FFF2-40B4-BE49-F238E27FC236}">
                <a16:creationId xmlns:a16="http://schemas.microsoft.com/office/drawing/2014/main" id="{2BE6E3C0-0C4F-857E-DA83-DA3B2B48444F}"/>
              </a:ext>
            </a:extLst>
          </p:cNvPr>
          <p:cNvSpPr txBox="1"/>
          <p:nvPr/>
        </p:nvSpPr>
        <p:spPr>
          <a:xfrm>
            <a:off x="2250281" y="718350"/>
            <a:ext cx="3974972" cy="861774"/>
          </a:xfrm>
          <a:prstGeom prst="rect">
            <a:avLst/>
          </a:prstGeom>
          <a:noFill/>
          <a:ln>
            <a:solidFill>
              <a:schemeClr val="accent3">
                <a:lumMod val="40000"/>
                <a:lumOff val="60000"/>
              </a:schemeClr>
            </a:solidFill>
          </a:ln>
        </p:spPr>
        <p:txBody>
          <a:bodyPr wrap="square" rtlCol="0">
            <a:spAutoFit/>
          </a:bodyPr>
          <a:lstStyle/>
          <a:p>
            <a:pPr algn="ctr"/>
            <a:r>
              <a:rPr lang="en-US" sz="5000" dirty="0">
                <a:solidFill>
                  <a:schemeClr val="accent2"/>
                </a:solidFill>
              </a:rPr>
              <a:t>Variables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750DC8-9CF9-4063-E044-8286A4BB962E}"/>
              </a:ext>
            </a:extLst>
          </p:cNvPr>
          <p:cNvPicPr>
            <a:picLocks noChangeAspect="1"/>
          </p:cNvPicPr>
          <p:nvPr/>
        </p:nvPicPr>
        <p:blipFill rotWithShape="1">
          <a:blip r:embed="rId2"/>
          <a:srcRect l="18429"/>
          <a:stretch/>
        </p:blipFill>
        <p:spPr>
          <a:xfrm>
            <a:off x="15240" y="1583980"/>
            <a:ext cx="3902465" cy="1975540"/>
          </a:xfrm>
          <a:prstGeom prst="rect">
            <a:avLst/>
          </a:prstGeom>
        </p:spPr>
      </p:pic>
      <p:pic>
        <p:nvPicPr>
          <p:cNvPr id="6" name="Picture 5">
            <a:extLst>
              <a:ext uri="{FF2B5EF4-FFF2-40B4-BE49-F238E27FC236}">
                <a16:creationId xmlns:a16="http://schemas.microsoft.com/office/drawing/2014/main" id="{A6699820-98C3-F318-E992-11176B5A68F5}"/>
              </a:ext>
            </a:extLst>
          </p:cNvPr>
          <p:cNvPicPr>
            <a:picLocks noChangeAspect="1"/>
          </p:cNvPicPr>
          <p:nvPr/>
        </p:nvPicPr>
        <p:blipFill>
          <a:blip r:embed="rId3"/>
          <a:stretch>
            <a:fillRect/>
          </a:stretch>
        </p:blipFill>
        <p:spPr>
          <a:xfrm>
            <a:off x="5154837" y="647898"/>
            <a:ext cx="3989163" cy="1923852"/>
          </a:xfrm>
          <a:prstGeom prst="rect">
            <a:avLst/>
          </a:prstGeom>
        </p:spPr>
      </p:pic>
      <p:pic>
        <p:nvPicPr>
          <p:cNvPr id="8" name="Picture 7">
            <a:extLst>
              <a:ext uri="{FF2B5EF4-FFF2-40B4-BE49-F238E27FC236}">
                <a16:creationId xmlns:a16="http://schemas.microsoft.com/office/drawing/2014/main" id="{48906382-8DC1-7770-FF1B-2E77550F8857}"/>
              </a:ext>
            </a:extLst>
          </p:cNvPr>
          <p:cNvPicPr>
            <a:picLocks noChangeAspect="1"/>
          </p:cNvPicPr>
          <p:nvPr/>
        </p:nvPicPr>
        <p:blipFill>
          <a:blip r:embed="rId4"/>
          <a:stretch>
            <a:fillRect/>
          </a:stretch>
        </p:blipFill>
        <p:spPr>
          <a:xfrm>
            <a:off x="5360945" y="3087783"/>
            <a:ext cx="3576945" cy="1623579"/>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5">
            <p14:nvContentPartPr>
              <p14:cNvPr id="9" name="Ink 8">
                <a:extLst>
                  <a:ext uri="{FF2B5EF4-FFF2-40B4-BE49-F238E27FC236}">
                    <a16:creationId xmlns:a16="http://schemas.microsoft.com/office/drawing/2014/main" id="{6FB8CA7C-7E7B-A684-7F76-29B651EC25E4}"/>
                  </a:ext>
                </a:extLst>
              </p14:cNvPr>
              <p14:cNvContentPartPr/>
              <p14:nvPr/>
            </p14:nvContentPartPr>
            <p14:xfrm>
              <a:off x="4428911" y="28316"/>
              <a:ext cx="364680" cy="5079600"/>
            </p14:xfrm>
          </p:contentPart>
        </mc:Choice>
        <mc:Fallback xmlns="">
          <p:pic>
            <p:nvPicPr>
              <p:cNvPr id="9" name="Ink 8">
                <a:extLst>
                  <a:ext uri="{FF2B5EF4-FFF2-40B4-BE49-F238E27FC236}">
                    <a16:creationId xmlns:a16="http://schemas.microsoft.com/office/drawing/2014/main" id="{6FB8CA7C-7E7B-A684-7F76-29B651EC25E4}"/>
                  </a:ext>
                </a:extLst>
              </p:cNvPr>
              <p:cNvPicPr/>
              <p:nvPr/>
            </p:nvPicPr>
            <p:blipFill>
              <a:blip r:embed="rId6"/>
              <a:stretch>
                <a:fillRect/>
              </a:stretch>
            </p:blipFill>
            <p:spPr>
              <a:xfrm>
                <a:off x="4365911" y="-34324"/>
                <a:ext cx="490320" cy="5205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0" name="Ink 9">
                <a:extLst>
                  <a:ext uri="{FF2B5EF4-FFF2-40B4-BE49-F238E27FC236}">
                    <a16:creationId xmlns:a16="http://schemas.microsoft.com/office/drawing/2014/main" id="{007AEDA2-BDBC-7296-DCB1-32E6E84A98D6}"/>
                  </a:ext>
                </a:extLst>
              </p14:cNvPr>
              <p14:cNvContentPartPr/>
              <p14:nvPr/>
            </p14:nvContentPartPr>
            <p14:xfrm>
              <a:off x="4145591" y="35516"/>
              <a:ext cx="254880" cy="5176080"/>
            </p14:xfrm>
          </p:contentPart>
        </mc:Choice>
        <mc:Fallback xmlns="">
          <p:pic>
            <p:nvPicPr>
              <p:cNvPr id="10" name="Ink 9">
                <a:extLst>
                  <a:ext uri="{FF2B5EF4-FFF2-40B4-BE49-F238E27FC236}">
                    <a16:creationId xmlns:a16="http://schemas.microsoft.com/office/drawing/2014/main" id="{007AEDA2-BDBC-7296-DCB1-32E6E84A98D6}"/>
                  </a:ext>
                </a:extLst>
              </p:cNvPr>
              <p:cNvPicPr/>
              <p:nvPr/>
            </p:nvPicPr>
            <p:blipFill>
              <a:blip r:embed="rId8"/>
              <a:stretch>
                <a:fillRect/>
              </a:stretch>
            </p:blipFill>
            <p:spPr>
              <a:xfrm>
                <a:off x="4082951" y="-27484"/>
                <a:ext cx="380520" cy="5301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3" name="Ink 12">
                <a:extLst>
                  <a:ext uri="{FF2B5EF4-FFF2-40B4-BE49-F238E27FC236}">
                    <a16:creationId xmlns:a16="http://schemas.microsoft.com/office/drawing/2014/main" id="{846822E7-63A1-755B-F44C-F35D5303B1C7}"/>
                  </a:ext>
                </a:extLst>
              </p14:cNvPr>
              <p14:cNvContentPartPr/>
              <p14:nvPr/>
            </p14:nvContentPartPr>
            <p14:xfrm>
              <a:off x="4721951" y="28316"/>
              <a:ext cx="514800" cy="5178240"/>
            </p14:xfrm>
          </p:contentPart>
        </mc:Choice>
        <mc:Fallback xmlns="">
          <p:pic>
            <p:nvPicPr>
              <p:cNvPr id="13" name="Ink 12">
                <a:extLst>
                  <a:ext uri="{FF2B5EF4-FFF2-40B4-BE49-F238E27FC236}">
                    <a16:creationId xmlns:a16="http://schemas.microsoft.com/office/drawing/2014/main" id="{846822E7-63A1-755B-F44C-F35D5303B1C7}"/>
                  </a:ext>
                </a:extLst>
              </p:cNvPr>
              <p:cNvPicPr/>
              <p:nvPr/>
            </p:nvPicPr>
            <p:blipFill>
              <a:blip r:embed="rId10"/>
              <a:stretch>
                <a:fillRect/>
              </a:stretch>
            </p:blipFill>
            <p:spPr>
              <a:xfrm>
                <a:off x="4658951" y="-34324"/>
                <a:ext cx="640440" cy="5303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5" name="Ink 14">
                <a:extLst>
                  <a:ext uri="{FF2B5EF4-FFF2-40B4-BE49-F238E27FC236}">
                    <a16:creationId xmlns:a16="http://schemas.microsoft.com/office/drawing/2014/main" id="{35D7E96E-AE0F-2D0A-C7AF-9FC31782A8D9}"/>
                  </a:ext>
                </a:extLst>
              </p14:cNvPr>
              <p14:cNvContentPartPr/>
              <p14:nvPr/>
            </p14:nvContentPartPr>
            <p14:xfrm>
              <a:off x="4392911" y="1156916"/>
              <a:ext cx="360" cy="360"/>
            </p14:xfrm>
          </p:contentPart>
        </mc:Choice>
        <mc:Fallback xmlns="">
          <p:pic>
            <p:nvPicPr>
              <p:cNvPr id="15" name="Ink 14">
                <a:extLst>
                  <a:ext uri="{FF2B5EF4-FFF2-40B4-BE49-F238E27FC236}">
                    <a16:creationId xmlns:a16="http://schemas.microsoft.com/office/drawing/2014/main" id="{35D7E96E-AE0F-2D0A-C7AF-9FC31782A8D9}"/>
                  </a:ext>
                </a:extLst>
              </p:cNvPr>
              <p:cNvPicPr/>
              <p:nvPr/>
            </p:nvPicPr>
            <p:blipFill>
              <a:blip r:embed="rId12"/>
              <a:stretch>
                <a:fillRect/>
              </a:stretch>
            </p:blipFill>
            <p:spPr>
              <a:xfrm>
                <a:off x="4330271" y="1094276"/>
                <a:ext cx="126000" cy="126000"/>
              </a:xfrm>
              <a:prstGeom prst="rect">
                <a:avLst/>
              </a:prstGeom>
            </p:spPr>
          </p:pic>
        </mc:Fallback>
      </mc:AlternateContent>
    </p:spTree>
    <p:extLst>
      <p:ext uri="{BB962C8B-B14F-4D97-AF65-F5344CB8AC3E}">
        <p14:creationId xmlns:p14="http://schemas.microsoft.com/office/powerpoint/2010/main" val="2466988965"/>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171</Words>
  <Application>Microsoft Office PowerPoint</Application>
  <PresentationFormat>On-screen Show (16:9)</PresentationFormat>
  <Paragraphs>38</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Overpass Mono</vt:lpstr>
      <vt:lpstr>Verdana</vt:lpstr>
      <vt:lpstr>Anaheim</vt:lpstr>
      <vt:lpstr>Arial</vt:lpstr>
      <vt:lpstr>Raleway SemiBold</vt:lpstr>
      <vt:lpstr>-apple-system</vt:lpstr>
      <vt:lpstr>Nunito Light</vt:lpstr>
      <vt:lpstr>Programming Lesson by Slidesgo</vt:lpstr>
      <vt:lpstr>python</vt:lpstr>
      <vt:lpstr>TABLE OF CONTENTS</vt:lpstr>
      <vt:lpstr>Python intro</vt:lpstr>
      <vt:lpstr>PowerPoint Presentation</vt:lpstr>
      <vt:lpstr>What in python</vt:lpstr>
      <vt:lpstr>Python data type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cp:lastModifiedBy>Abdelrahman Ahmed Sayed Abdel Aziz Abdel Wahab</cp:lastModifiedBy>
  <cp:revision>4</cp:revision>
  <dcterms:modified xsi:type="dcterms:W3CDTF">2023-09-02T15:45:08Z</dcterms:modified>
</cp:coreProperties>
</file>