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256" r:id="rId2"/>
    <p:sldId id="264" r:id="rId3"/>
    <p:sldId id="257" r:id="rId4"/>
    <p:sldId id="258" r:id="rId5"/>
    <p:sldId id="259" r:id="rId6"/>
    <p:sldId id="260" r:id="rId7"/>
    <p:sldId id="271" r:id="rId8"/>
    <p:sldId id="261" r:id="rId9"/>
    <p:sldId id="262" r:id="rId10"/>
    <p:sldId id="263" r:id="rId11"/>
    <p:sldId id="265" r:id="rId12"/>
    <p:sldId id="266" r:id="rId13"/>
    <p:sldId id="269" r:id="rId14"/>
    <p:sldId id="267" r:id="rId15"/>
    <p:sldId id="268" r:id="rId16"/>
    <p:sldId id="270" r:id="rId17"/>
    <p:sldId id="272" r:id="rId18"/>
    <p:sldId id="273" r:id="rId19"/>
    <p:sldId id="277" r:id="rId20"/>
    <p:sldId id="276" r:id="rId21"/>
    <p:sldId id="275" r:id="rId22"/>
    <p:sldId id="278" r:id="rId23"/>
    <p:sldId id="279" r:id="rId24"/>
    <p:sldId id="280" r:id="rId25"/>
    <p:sldId id="281" r:id="rId26"/>
    <p:sldId id="283" r:id="rId27"/>
    <p:sldId id="282" r:id="rId28"/>
    <p:sldId id="284" r:id="rId29"/>
    <p:sldId id="285" r:id="rId30"/>
    <p:sldId id="286" r:id="rId31"/>
    <p:sldId id="287" r:id="rId32"/>
    <p:sldId id="288" r:id="rId33"/>
    <p:sldId id="289" r:id="rId34"/>
    <p:sldId id="291" r:id="rId35"/>
    <p:sldId id="292" r:id="rId36"/>
    <p:sldId id="293" r:id="rId37"/>
    <p:sldId id="297" r:id="rId38"/>
    <p:sldId id="298" r:id="rId39"/>
    <p:sldId id="299" r:id="rId40"/>
    <p:sldId id="294" r:id="rId41"/>
    <p:sldId id="295" r:id="rId42"/>
    <p:sldId id="296" r:id="rId43"/>
    <p:sldId id="29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3" autoAdjust="0"/>
    <p:restoredTop sz="94660"/>
  </p:normalViewPr>
  <p:slideViewPr>
    <p:cSldViewPr>
      <p:cViewPr varScale="1">
        <p:scale>
          <a:sx n="65" d="100"/>
          <a:sy n="65" d="100"/>
        </p:scale>
        <p:origin x="-130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C5EB2C-59FF-4EBF-94D3-57BD2D08C45C}" type="datetimeFigureOut">
              <a:rPr lang="en-US" smtClean="0"/>
              <a:t>10/16/2024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18420-35E5-4829-B23B-68CA8EDE4B1A}" type="slidenum">
              <a:rPr lang="en-US" smtClean="0"/>
              <a:t>‹#›</a:t>
            </a:fld>
            <a:endParaRPr lang="en-US"/>
          </a:p>
        </p:txBody>
      </p:sp>
    </p:spTree>
    <p:extLst>
      <p:ext uri="{BB962C8B-B14F-4D97-AF65-F5344CB8AC3E}">
        <p14:creationId xmlns:p14="http://schemas.microsoft.com/office/powerpoint/2010/main" val="25131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027293B-EDE9-4ECA-BCFA-77FE96D0ECAB}" type="datetimeFigureOut">
              <a:rPr lang="en-US" smtClean="0"/>
              <a:t>10/16/2024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82187AF-BE9B-48F5-9821-6C7B687A96D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27293B-EDE9-4ECA-BCFA-77FE96D0ECAB}"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187AF-BE9B-48F5-9821-6C7B687A96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27293B-EDE9-4ECA-BCFA-77FE96D0ECAB}"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187AF-BE9B-48F5-9821-6C7B687A96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027293B-EDE9-4ECA-BCFA-77FE96D0ECAB}" type="datetimeFigureOut">
              <a:rPr lang="en-US" smtClean="0"/>
              <a:t>10/16/2024</a:t>
            </a:fld>
            <a:endParaRPr lang="en-US"/>
          </a:p>
        </p:txBody>
      </p:sp>
      <p:sp>
        <p:nvSpPr>
          <p:cNvPr id="9" name="Slide Number Placeholder 8"/>
          <p:cNvSpPr>
            <a:spLocks noGrp="1"/>
          </p:cNvSpPr>
          <p:nvPr>
            <p:ph type="sldNum" sz="quarter" idx="15"/>
          </p:nvPr>
        </p:nvSpPr>
        <p:spPr/>
        <p:txBody>
          <a:bodyPr rtlCol="0"/>
          <a:lstStyle/>
          <a:p>
            <a:fld id="{782187AF-BE9B-48F5-9821-6C7B687A96D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027293B-EDE9-4ECA-BCFA-77FE96D0ECAB}" type="datetimeFigureOut">
              <a:rPr lang="en-US" smtClean="0"/>
              <a:t>10/16/2024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82187AF-BE9B-48F5-9821-6C7B687A96D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027293B-EDE9-4ECA-BCFA-77FE96D0ECAB}"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187AF-BE9B-48F5-9821-6C7B687A96D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027293B-EDE9-4ECA-BCFA-77FE96D0ECAB}" type="datetimeFigureOut">
              <a:rPr lang="en-US" smtClean="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187AF-BE9B-48F5-9821-6C7B687A96D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027293B-EDE9-4ECA-BCFA-77FE96D0ECAB}" type="datetimeFigureOut">
              <a:rPr lang="en-US" smtClean="0"/>
              <a:t>10/16/2024</a:t>
            </a:fld>
            <a:endParaRPr lang="en-US"/>
          </a:p>
        </p:txBody>
      </p:sp>
      <p:sp>
        <p:nvSpPr>
          <p:cNvPr id="7" name="Slide Number Placeholder 6"/>
          <p:cNvSpPr>
            <a:spLocks noGrp="1"/>
          </p:cNvSpPr>
          <p:nvPr>
            <p:ph type="sldNum" sz="quarter" idx="11"/>
          </p:nvPr>
        </p:nvSpPr>
        <p:spPr/>
        <p:txBody>
          <a:bodyPr rtlCol="0"/>
          <a:lstStyle/>
          <a:p>
            <a:fld id="{782187AF-BE9B-48F5-9821-6C7B687A96D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7293B-EDE9-4ECA-BCFA-77FE96D0ECAB}" type="datetimeFigureOut">
              <a:rPr lang="en-US" smtClean="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187AF-BE9B-48F5-9821-6C7B687A96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027293B-EDE9-4ECA-BCFA-77FE96D0ECAB}" type="datetimeFigureOut">
              <a:rPr lang="en-US" smtClean="0"/>
              <a:t>10/16/2024</a:t>
            </a:fld>
            <a:endParaRPr lang="en-US"/>
          </a:p>
        </p:txBody>
      </p:sp>
      <p:sp>
        <p:nvSpPr>
          <p:cNvPr id="22" name="Slide Number Placeholder 21"/>
          <p:cNvSpPr>
            <a:spLocks noGrp="1"/>
          </p:cNvSpPr>
          <p:nvPr>
            <p:ph type="sldNum" sz="quarter" idx="15"/>
          </p:nvPr>
        </p:nvSpPr>
        <p:spPr/>
        <p:txBody>
          <a:bodyPr rtlCol="0"/>
          <a:lstStyle/>
          <a:p>
            <a:fld id="{782187AF-BE9B-48F5-9821-6C7B687A96D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027293B-EDE9-4ECA-BCFA-77FE96D0ECAB}" type="datetimeFigureOut">
              <a:rPr lang="en-US" smtClean="0"/>
              <a:t>10/16/2024</a:t>
            </a:fld>
            <a:endParaRPr lang="en-US"/>
          </a:p>
        </p:txBody>
      </p:sp>
      <p:sp>
        <p:nvSpPr>
          <p:cNvPr id="18" name="Slide Number Placeholder 17"/>
          <p:cNvSpPr>
            <a:spLocks noGrp="1"/>
          </p:cNvSpPr>
          <p:nvPr>
            <p:ph type="sldNum" sz="quarter" idx="11"/>
          </p:nvPr>
        </p:nvSpPr>
        <p:spPr/>
        <p:txBody>
          <a:bodyPr rtlCol="0"/>
          <a:lstStyle/>
          <a:p>
            <a:fld id="{782187AF-BE9B-48F5-9821-6C7B687A96D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027293B-EDE9-4ECA-BCFA-77FE96D0ECAB}" type="datetimeFigureOut">
              <a:rPr lang="en-US" smtClean="0"/>
              <a:t>10/16/2024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82187AF-BE9B-48F5-9821-6C7B687A96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apithm/ecg-and-eeg-stress-featur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818" y="2209800"/>
            <a:ext cx="7691305" cy="2438400"/>
          </a:xfrm>
        </p:spPr>
        <p:txBody>
          <a:bodyPr>
            <a:normAutofit/>
          </a:bodyPr>
          <a:lstStyle/>
          <a:p>
            <a:pPr algn="ctr"/>
            <a:r>
              <a:rPr lang="en-US" sz="4400" b="1" dirty="0"/>
              <a:t>Stress Detection and </a:t>
            </a:r>
            <a:r>
              <a:rPr lang="en-US" sz="4400" b="1" dirty="0" smtClean="0"/>
              <a:t>Analysis Project</a:t>
            </a:r>
            <a:r>
              <a:rPr lang="en-US" b="1" dirty="0"/>
              <a:t/>
            </a:r>
            <a:br>
              <a:rPr lang="en-US" b="1" dirty="0"/>
            </a:br>
            <a:endParaRPr lang="en-US" dirty="0"/>
          </a:p>
        </p:txBody>
      </p:sp>
      <p:sp>
        <p:nvSpPr>
          <p:cNvPr id="3" name="Subtitle 2"/>
          <p:cNvSpPr>
            <a:spLocks noGrp="1"/>
          </p:cNvSpPr>
          <p:nvPr>
            <p:ph type="subTitle" idx="1"/>
          </p:nvPr>
        </p:nvSpPr>
        <p:spPr>
          <a:xfrm>
            <a:off x="2286000" y="4800600"/>
            <a:ext cx="6172200" cy="1371600"/>
          </a:xfrm>
        </p:spPr>
        <p:txBody>
          <a:bodyPr/>
          <a:lstStyle/>
          <a:p>
            <a:endParaRPr lang="en-US" b="1" dirty="0">
              <a:solidFill>
                <a:schemeClr val="accent6">
                  <a:lumMod val="75000"/>
                </a:schemeClr>
              </a:solidFill>
            </a:endParaRPr>
          </a:p>
          <a:p>
            <a:endParaRPr lang="en-US" b="1" dirty="0"/>
          </a:p>
        </p:txBody>
      </p:sp>
      <p:sp>
        <p:nvSpPr>
          <p:cNvPr id="4" name="TextBox 3"/>
          <p:cNvSpPr txBox="1"/>
          <p:nvPr/>
        </p:nvSpPr>
        <p:spPr>
          <a:xfrm>
            <a:off x="2309056" y="649518"/>
            <a:ext cx="6248400" cy="1323439"/>
          </a:xfrm>
          <a:prstGeom prst="rect">
            <a:avLst/>
          </a:prstGeom>
          <a:noFill/>
        </p:spPr>
        <p:txBody>
          <a:bodyPr wrap="square" rtlCol="0">
            <a:spAutoFit/>
          </a:bodyPr>
          <a:lstStyle/>
          <a:p>
            <a:r>
              <a:rPr lang="en-US" sz="4000" dirty="0" err="1" smtClean="0">
                <a:solidFill>
                  <a:schemeClr val="accent1">
                    <a:lumMod val="75000"/>
                  </a:schemeClr>
                </a:solidFill>
              </a:rPr>
              <a:t>Depi</a:t>
            </a:r>
            <a:r>
              <a:rPr lang="en-US" sz="4000" dirty="0" smtClean="0">
                <a:solidFill>
                  <a:schemeClr val="accent1">
                    <a:lumMod val="75000"/>
                  </a:schemeClr>
                </a:solidFill>
              </a:rPr>
              <a:t> Graduation Project </a:t>
            </a:r>
            <a:r>
              <a:rPr lang="en-US" sz="4000" dirty="0">
                <a:solidFill>
                  <a:schemeClr val="accent1">
                    <a:lumMod val="75000"/>
                  </a:schemeClr>
                </a:solidFill>
              </a:rPr>
              <a:t> </a:t>
            </a:r>
            <a:r>
              <a:rPr lang="en-US" sz="4000" dirty="0" smtClean="0">
                <a:solidFill>
                  <a:schemeClr val="accent1">
                    <a:lumMod val="75000"/>
                  </a:schemeClr>
                </a:solidFill>
              </a:rPr>
              <a:t>  </a:t>
            </a:r>
          </a:p>
          <a:p>
            <a:r>
              <a:rPr lang="en-US" sz="4000" dirty="0" smtClean="0">
                <a:solidFill>
                  <a:schemeClr val="accent1">
                    <a:lumMod val="75000"/>
                  </a:schemeClr>
                </a:solidFill>
              </a:rPr>
              <a:t>       Documentation</a:t>
            </a:r>
            <a:endParaRPr lang="en-US" sz="4000" dirty="0">
              <a:solidFill>
                <a:schemeClr val="accent1">
                  <a:lumMod val="75000"/>
                </a:schemeClr>
              </a:solidFill>
              <a:latin typeface="Cooper Black" pitchFamily="18" charset="0"/>
            </a:endParaRPr>
          </a:p>
        </p:txBody>
      </p:sp>
      <p:sp>
        <p:nvSpPr>
          <p:cNvPr id="5" name="TextBox 4"/>
          <p:cNvSpPr txBox="1"/>
          <p:nvPr/>
        </p:nvSpPr>
        <p:spPr>
          <a:xfrm>
            <a:off x="2819400" y="4648200"/>
            <a:ext cx="5227713" cy="830997"/>
          </a:xfrm>
          <a:prstGeom prst="rect">
            <a:avLst/>
          </a:prstGeom>
          <a:noFill/>
        </p:spPr>
        <p:txBody>
          <a:bodyPr wrap="none" rtlCol="0">
            <a:spAutoFit/>
          </a:bodyPr>
          <a:lstStyle/>
          <a:p>
            <a:r>
              <a:rPr lang="en-US" sz="2400" b="1" dirty="0">
                <a:solidFill>
                  <a:schemeClr val="accent6">
                    <a:lumMod val="75000"/>
                  </a:schemeClr>
                </a:solidFill>
              </a:rPr>
              <a:t>EEG (Electroencephalogram) </a:t>
            </a:r>
            <a:r>
              <a:rPr lang="en-US" sz="2400" b="1" dirty="0" smtClean="0">
                <a:solidFill>
                  <a:schemeClr val="accent6">
                    <a:lumMod val="75000"/>
                  </a:schemeClr>
                </a:solidFill>
              </a:rPr>
              <a:t>&amp;</a:t>
            </a:r>
          </a:p>
          <a:p>
            <a:r>
              <a:rPr lang="en-US" sz="2400" b="1" dirty="0" smtClean="0">
                <a:solidFill>
                  <a:schemeClr val="accent6">
                    <a:lumMod val="75000"/>
                  </a:schemeClr>
                </a:solidFill>
              </a:rPr>
              <a:t>ECG </a:t>
            </a:r>
            <a:r>
              <a:rPr lang="en-US" sz="2400" b="1" dirty="0">
                <a:solidFill>
                  <a:schemeClr val="accent6">
                    <a:lumMod val="75000"/>
                  </a:schemeClr>
                </a:solidFill>
              </a:rPr>
              <a:t>(Electrocardiogram) data.</a:t>
            </a:r>
          </a:p>
        </p:txBody>
      </p:sp>
    </p:spTree>
    <p:extLst>
      <p:ext uri="{BB962C8B-B14F-4D97-AF65-F5344CB8AC3E}">
        <p14:creationId xmlns:p14="http://schemas.microsoft.com/office/powerpoint/2010/main" val="990963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655638"/>
          </a:xfrm>
        </p:spPr>
        <p:txBody>
          <a:bodyPr/>
          <a:lstStyle/>
          <a:p>
            <a:r>
              <a:rPr lang="en-US" b="1" dirty="0" smtClean="0">
                <a:solidFill>
                  <a:schemeClr val="accent1">
                    <a:lumMod val="75000"/>
                  </a:schemeClr>
                </a:solidFill>
                <a:latin typeface="Cooper Black" pitchFamily="18" charset="0"/>
              </a:rPr>
              <a:t>5. </a:t>
            </a:r>
            <a:r>
              <a:rPr lang="en-US" dirty="0">
                <a:solidFill>
                  <a:schemeClr val="accent1">
                    <a:lumMod val="75000"/>
                  </a:schemeClr>
                </a:solidFill>
                <a:latin typeface="Cooper Black" pitchFamily="18" charset="0"/>
              </a:rPr>
              <a:t>Data Management and </a:t>
            </a:r>
            <a:r>
              <a:rPr lang="en-US" dirty="0" smtClean="0">
                <a:solidFill>
                  <a:schemeClr val="accent1">
                    <a:lumMod val="75000"/>
                  </a:schemeClr>
                </a:solidFill>
                <a:latin typeface="Cooper Black" pitchFamily="18" charset="0"/>
              </a:rPr>
              <a:t>Preprocessing:</a:t>
            </a:r>
            <a:endParaRPr lang="en-US" b="1" dirty="0">
              <a:solidFill>
                <a:schemeClr val="accent1">
                  <a:lumMod val="75000"/>
                </a:schemeClr>
              </a:solidFill>
              <a:latin typeface="Cooper Black" pitchFamily="18" charset="0"/>
            </a:endParaRPr>
          </a:p>
        </p:txBody>
      </p:sp>
      <p:sp>
        <p:nvSpPr>
          <p:cNvPr id="3" name="Content Placeholder 2"/>
          <p:cNvSpPr>
            <a:spLocks noGrp="1"/>
          </p:cNvSpPr>
          <p:nvPr>
            <p:ph sz="quarter" idx="1"/>
          </p:nvPr>
        </p:nvSpPr>
        <p:spPr>
          <a:xfrm>
            <a:off x="457200" y="1600200"/>
            <a:ext cx="8382000" cy="4873752"/>
          </a:xfrm>
        </p:spPr>
        <p:txBody>
          <a:bodyPr>
            <a:normAutofit lnSpcReduction="10000"/>
          </a:bodyPr>
          <a:lstStyle/>
          <a:p>
            <a:r>
              <a:rPr lang="en-US" b="1" dirty="0"/>
              <a:t>Exploratory Data Analysis (EDA</a:t>
            </a:r>
            <a:r>
              <a:rPr lang="en-US" b="1" dirty="0" smtClean="0"/>
              <a:t>)</a:t>
            </a:r>
            <a:r>
              <a:rPr lang="en-US" dirty="0" smtClean="0"/>
              <a:t>:</a:t>
            </a:r>
          </a:p>
          <a:p>
            <a:pPr>
              <a:buFont typeface="Arial" pitchFamily="34" charset="0"/>
              <a:buChar char="•"/>
            </a:pPr>
            <a:r>
              <a:rPr lang="en-US" dirty="0" smtClean="0"/>
              <a:t>Initial </a:t>
            </a:r>
            <a:r>
              <a:rPr lang="en-US" dirty="0"/>
              <a:t>analysis and handling of missing </a:t>
            </a:r>
            <a:r>
              <a:rPr lang="en-US" dirty="0" smtClean="0"/>
              <a:t>data.</a:t>
            </a:r>
          </a:p>
          <a:p>
            <a:pPr>
              <a:buFont typeface="Arial" pitchFamily="34" charset="0"/>
              <a:buChar char="•"/>
            </a:pPr>
            <a:r>
              <a:rPr lang="en-US" b="1" dirty="0"/>
              <a:t>Azure Data Factory</a:t>
            </a:r>
            <a:r>
              <a:rPr lang="en-US" dirty="0"/>
              <a:t> was used to move data to Azure Synapse Analytics for further processing</a:t>
            </a:r>
            <a:r>
              <a:rPr lang="en-US" dirty="0" smtClean="0"/>
              <a:t>.</a:t>
            </a:r>
          </a:p>
          <a:p>
            <a:pPr>
              <a:buFont typeface="Arial" pitchFamily="34" charset="0"/>
              <a:buChar char="•"/>
            </a:pPr>
            <a:endParaRPr lang="en-US" dirty="0" smtClean="0"/>
          </a:p>
          <a:p>
            <a:r>
              <a:rPr lang="en-US" b="1" dirty="0"/>
              <a:t>Connecting </a:t>
            </a:r>
            <a:r>
              <a:rPr lang="en-US" b="1" dirty="0" err="1"/>
              <a:t>Databricks</a:t>
            </a:r>
            <a:r>
              <a:rPr lang="en-US" b="1" dirty="0"/>
              <a:t> to Azure Blob Storage</a:t>
            </a:r>
            <a:r>
              <a:rPr lang="en-US" dirty="0" smtClean="0"/>
              <a:t>:</a:t>
            </a:r>
          </a:p>
          <a:p>
            <a:pPr>
              <a:buFont typeface="Arial" pitchFamily="34" charset="0"/>
              <a:buChar char="•"/>
            </a:pPr>
            <a:r>
              <a:rPr lang="en-US" dirty="0" smtClean="0"/>
              <a:t>Azure </a:t>
            </a:r>
            <a:r>
              <a:rPr lang="en-US" dirty="0"/>
              <a:t>Blob Storage was connected to </a:t>
            </a:r>
            <a:r>
              <a:rPr lang="en-US" dirty="0" err="1"/>
              <a:t>Databricks</a:t>
            </a:r>
            <a:r>
              <a:rPr lang="en-US" dirty="0"/>
              <a:t> for preprocessing the ECG and EEG </a:t>
            </a:r>
            <a:r>
              <a:rPr lang="en-US" dirty="0" smtClean="0"/>
              <a:t>data , </a:t>
            </a:r>
            <a:r>
              <a:rPr lang="en-US" dirty="0"/>
              <a:t>making the data accessible directly in </a:t>
            </a:r>
            <a:r>
              <a:rPr lang="en-US" dirty="0" err="1"/>
              <a:t>Databricks</a:t>
            </a:r>
            <a:r>
              <a:rPr lang="en-US" dirty="0"/>
              <a:t> without manual downloads.</a:t>
            </a:r>
          </a:p>
          <a:p>
            <a:pPr>
              <a:buFont typeface="Arial" pitchFamily="34" charset="0"/>
              <a:buChar char="•"/>
            </a:pPr>
            <a:r>
              <a:rPr lang="en-US" dirty="0" err="1"/>
              <a:t>OAuth</a:t>
            </a:r>
            <a:r>
              <a:rPr lang="en-US" dirty="0"/>
              <a:t> 2.0 was used for authentication, ensuring secure access to Blob Storage.</a:t>
            </a:r>
          </a:p>
          <a:p>
            <a:endParaRPr lang="en-US" dirty="0"/>
          </a:p>
        </p:txBody>
      </p:sp>
    </p:spTree>
    <p:extLst>
      <p:ext uri="{BB962C8B-B14F-4D97-AF65-F5344CB8AC3E}">
        <p14:creationId xmlns:p14="http://schemas.microsoft.com/office/powerpoint/2010/main" val="17912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7391400" cy="369332"/>
          </a:xfrm>
          <a:prstGeom prst="rect">
            <a:avLst/>
          </a:prstGeom>
        </p:spPr>
        <p:txBody>
          <a:bodyPr wrap="square">
            <a:spAutoFit/>
          </a:bodyPr>
          <a:lstStyle/>
          <a:p>
            <a:pPr marL="285750" indent="-285750">
              <a:buClr>
                <a:schemeClr val="accent1"/>
              </a:buClr>
              <a:buFont typeface="Arial" pitchFamily="34" charset="0"/>
              <a:buChar char="•"/>
            </a:pPr>
            <a:r>
              <a:rPr lang="en-US" dirty="0" smtClean="0"/>
              <a:t>Example of mounting Blob Storage in </a:t>
            </a:r>
            <a:r>
              <a:rPr lang="en-US" dirty="0" err="1" smtClean="0"/>
              <a:t>Databricks</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990600"/>
            <a:ext cx="8160169" cy="37974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2098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81400"/>
            <a:ext cx="7467600" cy="45719"/>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                                                                          .</a:t>
            </a:r>
            <a:endParaRPr lang="en-US" dirty="0"/>
          </a:p>
        </p:txBody>
      </p:sp>
      <p:sp>
        <p:nvSpPr>
          <p:cNvPr id="3" name="Content Placeholder 2"/>
          <p:cNvSpPr>
            <a:spLocks noGrp="1"/>
          </p:cNvSpPr>
          <p:nvPr>
            <p:ph sz="quarter" idx="1"/>
          </p:nvPr>
        </p:nvSpPr>
        <p:spPr>
          <a:xfrm>
            <a:off x="457200" y="533400"/>
            <a:ext cx="8305800" cy="5940552"/>
          </a:xfrm>
        </p:spPr>
        <p:txBody>
          <a:bodyPr>
            <a:normAutofit/>
          </a:bodyPr>
          <a:lstStyle/>
          <a:p>
            <a:r>
              <a:rPr lang="en-US" b="1" dirty="0"/>
              <a:t>Preprocessing ECG Data</a:t>
            </a:r>
            <a:r>
              <a:rPr lang="en-US" dirty="0"/>
              <a:t>:</a:t>
            </a:r>
          </a:p>
          <a:p>
            <a:pPr>
              <a:buFont typeface="Arial" pitchFamily="34" charset="0"/>
              <a:buChar char="•"/>
            </a:pPr>
            <a:r>
              <a:rPr lang="en-US" dirty="0"/>
              <a:t>The ECG data was organized into three segments: </a:t>
            </a:r>
            <a:r>
              <a:rPr lang="en-US" b="1" dirty="0"/>
              <a:t>Baseline (EO)</a:t>
            </a:r>
            <a:r>
              <a:rPr lang="en-US" dirty="0"/>
              <a:t>, </a:t>
            </a:r>
            <a:r>
              <a:rPr lang="en-US" b="1" dirty="0"/>
              <a:t>Low Stress (AC1)</a:t>
            </a:r>
            <a:r>
              <a:rPr lang="en-US" dirty="0"/>
              <a:t>, and </a:t>
            </a:r>
            <a:r>
              <a:rPr lang="en-US" b="1" dirty="0"/>
              <a:t>High Stress (AC2)</a:t>
            </a:r>
            <a:r>
              <a:rPr lang="en-US" dirty="0"/>
              <a:t>.</a:t>
            </a:r>
          </a:p>
          <a:p>
            <a:pPr>
              <a:buFont typeface="Arial" pitchFamily="34" charset="0"/>
              <a:buChar char="•"/>
            </a:pPr>
            <a:r>
              <a:rPr lang="en-US" dirty="0"/>
              <a:t>The data was cleaned, merged across segments, and saved into Azure Blob Storage as CSV files for further analysis</a:t>
            </a:r>
            <a:r>
              <a:rPr lang="en-US" dirty="0" smtClean="0"/>
              <a:t>.</a:t>
            </a:r>
          </a:p>
          <a:p>
            <a:pPr>
              <a:buFont typeface="Arial" pitchFamily="34" charset="0"/>
              <a:buChar char="•"/>
            </a:pPr>
            <a:endParaRPr lang="en-US" dirty="0"/>
          </a:p>
          <a:p>
            <a:r>
              <a:rPr lang="en-US" b="1" dirty="0" smtClean="0"/>
              <a:t>Preprocessing EEG Data</a:t>
            </a:r>
            <a:r>
              <a:rPr lang="en-US" dirty="0" smtClean="0"/>
              <a:t>:</a:t>
            </a:r>
          </a:p>
          <a:p>
            <a:pPr>
              <a:buFont typeface="Arial" pitchFamily="34" charset="0"/>
              <a:buChar char="•"/>
            </a:pPr>
            <a:r>
              <a:rPr lang="en-US" dirty="0" smtClean="0"/>
              <a:t>EEG data was cleaned and important frequency bands (Delta, Theta, Alpha, Beta, Gamma) were extracted for each electrode.</a:t>
            </a:r>
          </a:p>
          <a:p>
            <a:pPr>
              <a:buFont typeface="Arial" pitchFamily="34" charset="0"/>
              <a:buChar char="•"/>
            </a:pPr>
            <a:r>
              <a:rPr lang="en-US" dirty="0" smtClean="0"/>
              <a:t>The preprocessed EEG data was saved in Azure Blob Storage for easy access.</a:t>
            </a:r>
          </a:p>
          <a:p>
            <a:endParaRPr lang="en-US" dirty="0"/>
          </a:p>
        </p:txBody>
      </p:sp>
    </p:spTree>
    <p:extLst>
      <p:ext uri="{BB962C8B-B14F-4D97-AF65-F5344CB8AC3E}">
        <p14:creationId xmlns:p14="http://schemas.microsoft.com/office/powerpoint/2010/main" val="399023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95600"/>
            <a:ext cx="7467600" cy="45719"/>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                                                                          .</a:t>
            </a:r>
            <a:endParaRPr lang="en-US" dirty="0"/>
          </a:p>
        </p:txBody>
      </p:sp>
      <p:sp>
        <p:nvSpPr>
          <p:cNvPr id="3" name="Content Placeholder 2"/>
          <p:cNvSpPr>
            <a:spLocks noGrp="1"/>
          </p:cNvSpPr>
          <p:nvPr>
            <p:ph sz="quarter" idx="1"/>
          </p:nvPr>
        </p:nvSpPr>
        <p:spPr>
          <a:xfrm>
            <a:off x="457200" y="838200"/>
            <a:ext cx="7848600" cy="5635752"/>
          </a:xfrm>
        </p:spPr>
        <p:txBody>
          <a:bodyPr>
            <a:normAutofit/>
          </a:bodyPr>
          <a:lstStyle/>
          <a:p>
            <a:r>
              <a:rPr lang="en-US" b="1" dirty="0"/>
              <a:t>Ratio of Alpha to Beta Power</a:t>
            </a:r>
            <a:r>
              <a:rPr lang="en-US" dirty="0"/>
              <a:t>:</a:t>
            </a:r>
          </a:p>
          <a:p>
            <a:pPr lvl="1"/>
            <a:r>
              <a:rPr lang="en-US" dirty="0"/>
              <a:t>This metric was calculated and reshaped to quantify mental workload and stress levels.</a:t>
            </a:r>
          </a:p>
          <a:p>
            <a:pPr lvl="1"/>
            <a:r>
              <a:rPr lang="en-US" dirty="0"/>
              <a:t>The final dataset was saved in Blob Storage for future model training</a:t>
            </a:r>
            <a:r>
              <a:rPr lang="en-US" dirty="0" smtClean="0"/>
              <a:t>.</a:t>
            </a:r>
          </a:p>
          <a:p>
            <a:pPr marL="365760" lvl="1" indent="0">
              <a:buNone/>
            </a:pPr>
            <a:endParaRPr lang="en-US" dirty="0"/>
          </a:p>
          <a:p>
            <a:r>
              <a:rPr lang="en-US" b="1" dirty="0"/>
              <a:t>Security Measures</a:t>
            </a:r>
            <a:r>
              <a:rPr lang="en-US" dirty="0"/>
              <a:t>:</a:t>
            </a:r>
          </a:p>
          <a:p>
            <a:pPr lvl="1"/>
            <a:r>
              <a:rPr lang="en-US" b="1" dirty="0" err="1"/>
              <a:t>OAuth</a:t>
            </a:r>
            <a:r>
              <a:rPr lang="en-US" b="1" dirty="0"/>
              <a:t> 2.0 Authentication</a:t>
            </a:r>
            <a:r>
              <a:rPr lang="en-US" dirty="0"/>
              <a:t>: Azure’s </a:t>
            </a:r>
            <a:r>
              <a:rPr lang="en-US" dirty="0" err="1"/>
              <a:t>DefaultAzureCredential</a:t>
            </a:r>
            <a:r>
              <a:rPr lang="en-US" dirty="0"/>
              <a:t> was used for secure access to Blob Storage.</a:t>
            </a:r>
          </a:p>
          <a:p>
            <a:pPr lvl="1"/>
            <a:r>
              <a:rPr lang="en-US" dirty="0"/>
              <a:t>Environment variables were used to store sensitive credentials, ensuring secure access.</a:t>
            </a:r>
          </a:p>
          <a:p>
            <a:pPr>
              <a:buFont typeface="Arial" pitchFamily="34" charset="0"/>
              <a:buChar char="•"/>
            </a:pPr>
            <a:endParaRPr lang="en-US" dirty="0"/>
          </a:p>
          <a:p>
            <a:endParaRPr lang="en-US" dirty="0"/>
          </a:p>
        </p:txBody>
      </p:sp>
    </p:spTree>
    <p:extLst>
      <p:ext uri="{BB962C8B-B14F-4D97-AF65-F5344CB8AC3E}">
        <p14:creationId xmlns:p14="http://schemas.microsoft.com/office/powerpoint/2010/main" val="209153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24385"/>
            <a:ext cx="7162800" cy="5492371"/>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914400" y="152400"/>
            <a:ext cx="697627" cy="369332"/>
          </a:xfrm>
          <a:prstGeom prst="rect">
            <a:avLst/>
          </a:prstGeom>
          <a:noFill/>
        </p:spPr>
        <p:txBody>
          <a:bodyPr wrap="none" rtlCol="0">
            <a:spAutoFit/>
          </a:bodyPr>
          <a:lstStyle/>
          <a:p>
            <a:r>
              <a:rPr lang="en-US" dirty="0" smtClean="0"/>
              <a:t>ECG</a:t>
            </a:r>
            <a:endParaRPr lang="en-US" dirty="0"/>
          </a:p>
        </p:txBody>
      </p:sp>
    </p:spTree>
    <p:extLst>
      <p:ext uri="{BB962C8B-B14F-4D97-AF65-F5344CB8AC3E}">
        <p14:creationId xmlns:p14="http://schemas.microsoft.com/office/powerpoint/2010/main" val="78183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674546" cy="472440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953000"/>
            <a:ext cx="8674546" cy="17367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537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1974" y="0"/>
            <a:ext cx="710451" cy="369332"/>
          </a:xfrm>
          <a:prstGeom prst="rect">
            <a:avLst/>
          </a:prstGeom>
          <a:noFill/>
        </p:spPr>
        <p:txBody>
          <a:bodyPr wrap="none" rtlCol="0">
            <a:spAutoFit/>
          </a:bodyPr>
          <a:lstStyle/>
          <a:p>
            <a:r>
              <a:rPr lang="en-US" dirty="0" smtClean="0"/>
              <a:t>EGG</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655495" cy="47244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 y="5257800"/>
            <a:ext cx="8655495" cy="1428823"/>
          </a:xfrm>
          <a:prstGeom prst="rect">
            <a:avLst/>
          </a:prstGeom>
        </p:spPr>
      </p:pic>
    </p:spTree>
    <p:extLst>
      <p:ext uri="{BB962C8B-B14F-4D97-AF65-F5344CB8AC3E}">
        <p14:creationId xmlns:p14="http://schemas.microsoft.com/office/powerpoint/2010/main" val="319046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latin typeface="Cooper Black" pitchFamily="18" charset="0"/>
              </a:rPr>
              <a:t>6.</a:t>
            </a:r>
            <a:r>
              <a:rPr lang="en-US" dirty="0">
                <a:solidFill>
                  <a:schemeClr val="accent1">
                    <a:lumMod val="75000"/>
                  </a:schemeClr>
                </a:solidFill>
                <a:latin typeface="Cooper Black" pitchFamily="18" charset="0"/>
              </a:rPr>
              <a:t> SQL Database Setup</a:t>
            </a:r>
          </a:p>
        </p:txBody>
      </p:sp>
      <p:sp>
        <p:nvSpPr>
          <p:cNvPr id="3" name="Content Placeholder 2"/>
          <p:cNvSpPr>
            <a:spLocks noGrp="1"/>
          </p:cNvSpPr>
          <p:nvPr>
            <p:ph sz="quarter" idx="1"/>
          </p:nvPr>
        </p:nvSpPr>
        <p:spPr/>
        <p:txBody>
          <a:bodyPr/>
          <a:lstStyle/>
          <a:p>
            <a:r>
              <a:rPr lang="en-US" b="1" dirty="0"/>
              <a:t>Azure Data Warehouse Implementation</a:t>
            </a:r>
            <a:r>
              <a:rPr lang="en-US" dirty="0"/>
              <a:t>:</a:t>
            </a:r>
          </a:p>
          <a:p>
            <a:pPr>
              <a:buFont typeface="Arial" pitchFamily="34" charset="0"/>
              <a:buChar char="•"/>
            </a:pPr>
            <a:r>
              <a:rPr lang="en-US" dirty="0"/>
              <a:t>Set up </a:t>
            </a:r>
            <a:r>
              <a:rPr lang="en-US" b="1" dirty="0"/>
              <a:t>Azure Synapse </a:t>
            </a:r>
            <a:r>
              <a:rPr lang="en-US" b="1" dirty="0" smtClean="0"/>
              <a:t>Analytics</a:t>
            </a:r>
            <a:r>
              <a:rPr lang="en-US" dirty="0" smtClean="0"/>
              <a:t> for </a:t>
            </a:r>
            <a:r>
              <a:rPr lang="en-US" dirty="0"/>
              <a:t>efficient storage.</a:t>
            </a:r>
          </a:p>
          <a:p>
            <a:r>
              <a:rPr lang="en-US" b="1" dirty="0"/>
              <a:t>Data Integration</a:t>
            </a:r>
            <a:r>
              <a:rPr lang="en-US" dirty="0"/>
              <a:t>:</a:t>
            </a:r>
          </a:p>
          <a:p>
            <a:pPr>
              <a:buFont typeface="Arial" pitchFamily="34" charset="0"/>
              <a:buChar char="•"/>
            </a:pPr>
            <a:r>
              <a:rPr lang="en-US" dirty="0"/>
              <a:t>Use </a:t>
            </a:r>
            <a:r>
              <a:rPr lang="en-US" b="1" dirty="0"/>
              <a:t>Azure Data Factory</a:t>
            </a:r>
            <a:r>
              <a:rPr lang="en-US" dirty="0"/>
              <a:t> for data pipelines to move data to the data warehouse.</a:t>
            </a:r>
          </a:p>
          <a:p>
            <a:r>
              <a:rPr lang="en-US" b="1" dirty="0"/>
              <a:t>Deliverables</a:t>
            </a:r>
            <a:r>
              <a:rPr lang="en-US" dirty="0"/>
              <a:t>:</a:t>
            </a:r>
          </a:p>
          <a:p>
            <a:pPr>
              <a:buFont typeface="Arial" pitchFamily="34" charset="0"/>
              <a:buChar char="•"/>
            </a:pPr>
            <a:r>
              <a:rPr lang="en-US" dirty="0"/>
              <a:t>Functioning data warehouse with integrated data.</a:t>
            </a:r>
          </a:p>
          <a:p>
            <a:pPr>
              <a:buFont typeface="Arial" pitchFamily="34" charset="0"/>
              <a:buChar char="•"/>
            </a:pPr>
            <a:r>
              <a:rPr lang="en-US" dirty="0"/>
              <a:t>SQL scripts for data verification.</a:t>
            </a:r>
          </a:p>
          <a:p>
            <a:endParaRPr lang="en-US" dirty="0"/>
          </a:p>
        </p:txBody>
      </p:sp>
    </p:spTree>
    <p:extLst>
      <p:ext uri="{BB962C8B-B14F-4D97-AF65-F5344CB8AC3E}">
        <p14:creationId xmlns:p14="http://schemas.microsoft.com/office/powerpoint/2010/main" val="255292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124200"/>
            <a:ext cx="7467600" cy="579438"/>
          </a:xfrm>
        </p:spPr>
        <p:txBody>
          <a:bodyPr/>
          <a:lstStyle/>
          <a:p>
            <a:r>
              <a:rPr lang="en-US" u="sng" dirty="0" smtClean="0">
                <a:solidFill>
                  <a:schemeClr val="accent1">
                    <a:lumMod val="75000"/>
                  </a:schemeClr>
                </a:solidFill>
              </a:rPr>
              <a:t>Steps</a:t>
            </a:r>
            <a:endParaRPr lang="en-US" u="sng" dirty="0">
              <a:solidFill>
                <a:schemeClr val="accent1">
                  <a:lumMod val="75000"/>
                </a:schemeClr>
              </a:solidFill>
            </a:endParaRPr>
          </a:p>
        </p:txBody>
      </p:sp>
      <p:sp>
        <p:nvSpPr>
          <p:cNvPr id="3" name="Content Placeholder 2"/>
          <p:cNvSpPr>
            <a:spLocks noGrp="1"/>
          </p:cNvSpPr>
          <p:nvPr>
            <p:ph sz="quarter" idx="1"/>
          </p:nvPr>
        </p:nvSpPr>
        <p:spPr>
          <a:xfrm>
            <a:off x="381000" y="680447"/>
            <a:ext cx="7467600" cy="2438400"/>
          </a:xfrm>
        </p:spPr>
        <p:txBody>
          <a:bodyPr/>
          <a:lstStyle/>
          <a:p>
            <a:r>
              <a:rPr lang="en-US" b="1" dirty="0"/>
              <a:t>creating a database for stress detection based on EEG and ECG data. The process includes creating tables using stored procedures, importing data into these tables, and automating these tasks using Python scripts.</a:t>
            </a:r>
          </a:p>
        </p:txBody>
      </p:sp>
      <p:sp>
        <p:nvSpPr>
          <p:cNvPr id="4" name="Title 1"/>
          <p:cNvSpPr txBox="1">
            <a:spLocks/>
          </p:cNvSpPr>
          <p:nvPr/>
        </p:nvSpPr>
        <p:spPr>
          <a:xfrm>
            <a:off x="577174" y="91281"/>
            <a:ext cx="7467600" cy="579438"/>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u="sng" dirty="0" smtClean="0">
                <a:solidFill>
                  <a:schemeClr val="accent1">
                    <a:lumMod val="75000"/>
                  </a:schemeClr>
                </a:solidFill>
              </a:rPr>
              <a:t>Database Setup</a:t>
            </a:r>
            <a:endParaRPr lang="en-US" u="sng" dirty="0">
              <a:solidFill>
                <a:schemeClr val="accent1">
                  <a:lumMod val="75000"/>
                </a:schemeClr>
              </a:solidFill>
            </a:endParaRPr>
          </a:p>
        </p:txBody>
      </p:sp>
      <p:sp>
        <p:nvSpPr>
          <p:cNvPr id="8" name="Content Placeholder 2"/>
          <p:cNvSpPr txBox="1">
            <a:spLocks/>
          </p:cNvSpPr>
          <p:nvPr/>
        </p:nvSpPr>
        <p:spPr>
          <a:xfrm>
            <a:off x="577174" y="3886200"/>
            <a:ext cx="7467600" cy="24384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457200" indent="-457200">
              <a:buFont typeface="+mj-lt"/>
              <a:buAutoNum type="arabicPeriod"/>
            </a:pPr>
            <a:r>
              <a:rPr lang="en-US" b="1" dirty="0"/>
              <a:t>Database </a:t>
            </a:r>
            <a:r>
              <a:rPr lang="en-US" b="1" dirty="0" smtClean="0"/>
              <a:t>Creation</a:t>
            </a:r>
          </a:p>
          <a:p>
            <a:pPr marL="457200" indent="-457200">
              <a:buFont typeface="+mj-lt"/>
              <a:buAutoNum type="arabicPeriod"/>
            </a:pPr>
            <a:r>
              <a:rPr lang="en-US" b="1" dirty="0"/>
              <a:t>Creating </a:t>
            </a:r>
            <a:r>
              <a:rPr lang="en-US" b="1" dirty="0" smtClean="0"/>
              <a:t>Schemas</a:t>
            </a:r>
            <a:endParaRPr lang="ar-EG" b="1" dirty="0" smtClean="0"/>
          </a:p>
          <a:p>
            <a:pPr marL="457200" indent="-457200">
              <a:buFont typeface="+mj-lt"/>
              <a:buAutoNum type="arabicPeriod"/>
            </a:pPr>
            <a:r>
              <a:rPr lang="en-US" b="1" dirty="0" smtClean="0"/>
              <a:t>Creating </a:t>
            </a:r>
            <a:r>
              <a:rPr lang="en-US" b="1" dirty="0"/>
              <a:t>Tables for ECG and EEG </a:t>
            </a:r>
            <a:r>
              <a:rPr lang="en-US" b="1" dirty="0" smtClean="0"/>
              <a:t>Data</a:t>
            </a:r>
            <a:endParaRPr lang="ar-EG" b="1" dirty="0" smtClean="0"/>
          </a:p>
          <a:p>
            <a:pPr marL="457200" indent="-457200">
              <a:buFont typeface="+mj-lt"/>
              <a:buAutoNum type="arabicPeriod"/>
            </a:pPr>
            <a:r>
              <a:rPr lang="en-US" b="1" dirty="0" smtClean="0"/>
              <a:t>Stored Procedures</a:t>
            </a:r>
            <a:endParaRPr lang="ar-EG" b="1" dirty="0" smtClean="0"/>
          </a:p>
          <a:p>
            <a:pPr marL="457200" indent="-457200">
              <a:buFont typeface="+mj-lt"/>
              <a:buAutoNum type="arabicPeriod"/>
            </a:pPr>
            <a:r>
              <a:rPr lang="en-US" b="1" dirty="0"/>
              <a:t>Data </a:t>
            </a:r>
            <a:r>
              <a:rPr lang="en-US" b="1" dirty="0" smtClean="0"/>
              <a:t>Insertion</a:t>
            </a:r>
            <a:endParaRPr lang="ar-EG" b="1" dirty="0" smtClean="0"/>
          </a:p>
          <a:p>
            <a:pPr marL="457200" indent="-457200">
              <a:buFont typeface="+mj-lt"/>
              <a:buAutoNum type="arabicPeriod"/>
            </a:pPr>
            <a:r>
              <a:rPr lang="en-US" b="1" dirty="0"/>
              <a:t>Verification</a:t>
            </a:r>
          </a:p>
          <a:p>
            <a:pPr marL="457200" indent="-457200">
              <a:buFont typeface="+mj-lt"/>
              <a:buAutoNum type="arabicPeriod"/>
            </a:pPr>
            <a:endParaRPr lang="en-US" b="1" dirty="0"/>
          </a:p>
        </p:txBody>
      </p:sp>
    </p:spTree>
    <p:extLst>
      <p:ext uri="{BB962C8B-B14F-4D97-AF65-F5344CB8AC3E}">
        <p14:creationId xmlns:p14="http://schemas.microsoft.com/office/powerpoint/2010/main" val="413581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3219151" cy="369332"/>
          </a:xfrm>
          <a:prstGeom prst="rect">
            <a:avLst/>
          </a:prstGeom>
        </p:spPr>
        <p:txBody>
          <a:bodyPr wrap="none">
            <a:spAutoFit/>
          </a:bodyPr>
          <a:lstStyle/>
          <a:p>
            <a:r>
              <a:rPr lang="en-US" b="1" dirty="0" smtClean="0"/>
              <a:t>Step 1:Database Creation</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02" y="990600"/>
            <a:ext cx="2292468" cy="577880"/>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81000" y="2133601"/>
            <a:ext cx="3886200" cy="646331"/>
          </a:xfrm>
          <a:prstGeom prst="rect">
            <a:avLst/>
          </a:prstGeom>
        </p:spPr>
        <p:txBody>
          <a:bodyPr wrap="square">
            <a:spAutoFit/>
          </a:bodyPr>
          <a:lstStyle/>
          <a:p>
            <a:r>
              <a:rPr lang="en-US" b="1" dirty="0" smtClean="0"/>
              <a:t>Step </a:t>
            </a:r>
            <a:r>
              <a:rPr lang="ar-EG" b="1" dirty="0" smtClean="0"/>
              <a:t>2</a:t>
            </a:r>
            <a:r>
              <a:rPr lang="en-US" b="1" dirty="0" smtClean="0"/>
              <a:t>:Creating Schemas</a:t>
            </a:r>
            <a:endParaRPr lang="ar-EG" b="1" dirty="0" smtClean="0"/>
          </a:p>
          <a:p>
            <a:endParaRPr lang="en-US" dirty="0"/>
          </a:p>
        </p:txBody>
      </p:sp>
      <p:sp>
        <p:nvSpPr>
          <p:cNvPr id="5" name="Rectangle 4"/>
          <p:cNvSpPr/>
          <p:nvPr/>
        </p:nvSpPr>
        <p:spPr>
          <a:xfrm>
            <a:off x="511204" y="2667000"/>
            <a:ext cx="7642196" cy="646331"/>
          </a:xfrm>
          <a:prstGeom prst="rect">
            <a:avLst/>
          </a:prstGeom>
        </p:spPr>
        <p:txBody>
          <a:bodyPr wrap="square">
            <a:spAutoFit/>
          </a:bodyPr>
          <a:lstStyle/>
          <a:p>
            <a:r>
              <a:rPr lang="en-US" dirty="0" smtClean="0"/>
              <a:t>Schemas were created to organize the data for easy management. For instance, ECG and EEG data are stored in separate schemas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762" y="3657600"/>
            <a:ext cx="4191215" cy="2381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217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
            <a:ext cx="6172200" cy="827562"/>
          </a:xfrm>
        </p:spPr>
        <p:txBody>
          <a:bodyPr>
            <a:normAutofit/>
          </a:bodyPr>
          <a:lstStyle/>
          <a:p>
            <a:r>
              <a:rPr lang="en-US" sz="3200" dirty="0">
                <a:solidFill>
                  <a:schemeClr val="accent1">
                    <a:lumMod val="75000"/>
                  </a:schemeClr>
                </a:solidFill>
                <a:latin typeface="Cooper Black" pitchFamily="18" charset="0"/>
              </a:rPr>
              <a:t>Table of </a:t>
            </a:r>
            <a:r>
              <a:rPr lang="en-US" sz="3200" dirty="0" smtClean="0">
                <a:solidFill>
                  <a:schemeClr val="accent1">
                    <a:lumMod val="75000"/>
                  </a:schemeClr>
                </a:solidFill>
                <a:latin typeface="Cooper Black" pitchFamily="18" charset="0"/>
              </a:rPr>
              <a:t>Contents</a:t>
            </a:r>
            <a:r>
              <a:rPr lang="ar-EG" sz="3200" dirty="0" smtClean="0">
                <a:solidFill>
                  <a:schemeClr val="accent1">
                    <a:lumMod val="75000"/>
                  </a:schemeClr>
                </a:solidFill>
                <a:latin typeface="Cooper Black" pitchFamily="18" charset="0"/>
              </a:rPr>
              <a:t>:</a:t>
            </a:r>
            <a:endParaRPr lang="en-US" sz="3200" dirty="0">
              <a:solidFill>
                <a:schemeClr val="accent1">
                  <a:lumMod val="75000"/>
                </a:schemeClr>
              </a:solidFill>
              <a:latin typeface="Cooper Black" pitchFamily="18" charset="0"/>
            </a:endParaRPr>
          </a:p>
        </p:txBody>
      </p:sp>
      <p:sp>
        <p:nvSpPr>
          <p:cNvPr id="3" name="Subtitle 2"/>
          <p:cNvSpPr>
            <a:spLocks noGrp="1"/>
          </p:cNvSpPr>
          <p:nvPr>
            <p:ph type="subTitle" idx="1"/>
          </p:nvPr>
        </p:nvSpPr>
        <p:spPr>
          <a:xfrm>
            <a:off x="2286000" y="1447800"/>
            <a:ext cx="6705600" cy="4876800"/>
          </a:xfrm>
        </p:spPr>
        <p:txBody>
          <a:bodyPr>
            <a:noAutofit/>
          </a:bodyPr>
          <a:lstStyle/>
          <a:p>
            <a:pPr marL="285750" indent="-285750">
              <a:buFont typeface="Wingdings" pitchFamily="2" charset="2"/>
              <a:buChar char="Ø"/>
            </a:pPr>
            <a:r>
              <a:rPr lang="en-US" sz="2800" dirty="0" smtClean="0"/>
              <a:t>Overview</a:t>
            </a:r>
            <a:endParaRPr lang="ar-EG" sz="2800" dirty="0" smtClean="0"/>
          </a:p>
          <a:p>
            <a:pPr marL="285750" indent="-285750">
              <a:buFont typeface="Wingdings" pitchFamily="2" charset="2"/>
              <a:buChar char="Ø"/>
            </a:pPr>
            <a:r>
              <a:rPr lang="en-US" sz="2800" dirty="0" smtClean="0"/>
              <a:t>Requirements</a:t>
            </a:r>
          </a:p>
          <a:p>
            <a:pPr marL="285750" indent="-285750">
              <a:buFont typeface="Wingdings" pitchFamily="2" charset="2"/>
              <a:buChar char="Ø"/>
            </a:pPr>
            <a:r>
              <a:rPr lang="en-US" sz="2800" dirty="0" smtClean="0"/>
              <a:t>Project Structure</a:t>
            </a:r>
          </a:p>
          <a:p>
            <a:pPr marL="285750" indent="-285750">
              <a:buFont typeface="Wingdings" pitchFamily="2" charset="2"/>
              <a:buChar char="Ø"/>
            </a:pPr>
            <a:r>
              <a:rPr lang="en-US" sz="2800" dirty="0" smtClean="0"/>
              <a:t>Environment Setup</a:t>
            </a:r>
            <a:endParaRPr lang="ar-EG" sz="2800" dirty="0" smtClean="0"/>
          </a:p>
          <a:p>
            <a:pPr marL="285750" indent="-285750">
              <a:buFont typeface="Wingdings" pitchFamily="2" charset="2"/>
              <a:buChar char="Ø"/>
            </a:pPr>
            <a:r>
              <a:rPr lang="en-US" sz="2800" dirty="0" smtClean="0"/>
              <a:t>Data </a:t>
            </a:r>
            <a:r>
              <a:rPr lang="en-US" sz="2800" dirty="0"/>
              <a:t>Management and </a:t>
            </a:r>
            <a:r>
              <a:rPr lang="en-US" sz="2800" dirty="0" smtClean="0"/>
              <a:t>Preprocessing</a:t>
            </a:r>
          </a:p>
          <a:p>
            <a:pPr marL="285750" indent="-285750">
              <a:buFont typeface="Wingdings" pitchFamily="2" charset="2"/>
              <a:buChar char="Ø"/>
            </a:pPr>
            <a:r>
              <a:rPr lang="en-US" sz="2800" dirty="0"/>
              <a:t>SQL Database Setup</a:t>
            </a:r>
            <a:endParaRPr lang="ar-EG" sz="2800" dirty="0" smtClean="0"/>
          </a:p>
          <a:p>
            <a:pPr marL="285750" indent="-285750">
              <a:buFont typeface="Wingdings" pitchFamily="2" charset="2"/>
              <a:buChar char="Ø"/>
            </a:pPr>
            <a:r>
              <a:rPr lang="en-US" sz="2800" dirty="0" smtClean="0"/>
              <a:t>Model Development</a:t>
            </a:r>
            <a:endParaRPr lang="ar-EG" sz="2800" dirty="0" smtClean="0"/>
          </a:p>
          <a:p>
            <a:pPr marL="285750" indent="-285750">
              <a:buFont typeface="Wingdings" pitchFamily="2" charset="2"/>
              <a:buChar char="Ø"/>
            </a:pPr>
            <a:r>
              <a:rPr lang="en-US" sz="2800" dirty="0" smtClean="0"/>
              <a:t>Visualizations</a:t>
            </a:r>
          </a:p>
          <a:p>
            <a:pPr marL="285750" indent="-285750">
              <a:buFont typeface="Wingdings" pitchFamily="2" charset="2"/>
              <a:buChar char="Ø"/>
            </a:pPr>
            <a:r>
              <a:rPr lang="en-US" sz="2800" dirty="0" smtClean="0"/>
              <a:t>Pipeline and </a:t>
            </a:r>
            <a:r>
              <a:rPr lang="en-US" sz="2800" dirty="0"/>
              <a:t>Deployment</a:t>
            </a:r>
            <a:endParaRPr lang="en-US" sz="2800" dirty="0" smtClean="0"/>
          </a:p>
        </p:txBody>
      </p:sp>
    </p:spTree>
    <p:extLst>
      <p:ext uri="{BB962C8B-B14F-4D97-AF65-F5344CB8AC3E}">
        <p14:creationId xmlns:p14="http://schemas.microsoft.com/office/powerpoint/2010/main" val="1160582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5943600" cy="646331"/>
          </a:xfrm>
          <a:prstGeom prst="rect">
            <a:avLst/>
          </a:prstGeom>
        </p:spPr>
        <p:txBody>
          <a:bodyPr wrap="square">
            <a:spAutoFit/>
          </a:bodyPr>
          <a:lstStyle/>
          <a:p>
            <a:r>
              <a:rPr lang="en-US" b="1" dirty="0" smtClean="0"/>
              <a:t>Step 3:Creating Tables for ECG and EEG Data</a:t>
            </a:r>
            <a:endParaRPr lang="ar-EG" b="1" dirty="0" smtClean="0"/>
          </a:p>
          <a:p>
            <a:endParaRPr lang="en-US" dirty="0"/>
          </a:p>
        </p:txBody>
      </p:sp>
      <p:sp>
        <p:nvSpPr>
          <p:cNvPr id="3" name="Rectangle 2"/>
          <p:cNvSpPr/>
          <p:nvPr/>
        </p:nvSpPr>
        <p:spPr>
          <a:xfrm>
            <a:off x="381000" y="609600"/>
            <a:ext cx="8312358" cy="1754326"/>
          </a:xfrm>
          <a:prstGeom prst="rect">
            <a:avLst/>
          </a:prstGeom>
        </p:spPr>
        <p:txBody>
          <a:bodyPr wrap="square">
            <a:spAutoFit/>
          </a:bodyPr>
          <a:lstStyle/>
          <a:p>
            <a:r>
              <a:rPr lang="en-US" b="1" dirty="0" smtClean="0"/>
              <a:t>ECG Tables</a:t>
            </a:r>
            <a:r>
              <a:rPr lang="en-US" dirty="0" smtClean="0"/>
              <a:t>: SQL scripts were used to create tables for storing the processed ECG data, including key metrics like heart rate variability (HRV), AVNN, LF/HF Ratio, etc.</a:t>
            </a:r>
          </a:p>
          <a:p>
            <a:endParaRPr lang="en-US" dirty="0" smtClean="0"/>
          </a:p>
          <a:p>
            <a:r>
              <a:rPr lang="en-US" dirty="0" smtClean="0"/>
              <a:t>SQL script for creating the ECG table: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166" y="2386624"/>
            <a:ext cx="3694889" cy="345457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599" y="2514600"/>
            <a:ext cx="2902099" cy="35815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3943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184731" cy="369332"/>
          </a:xfrm>
          <a:prstGeom prst="rect">
            <a:avLst/>
          </a:prstGeom>
          <a:noFill/>
        </p:spPr>
        <p:txBody>
          <a:bodyPr wrap="none" rtlCol="0">
            <a:spAutoFit/>
          </a:bodyPr>
          <a:lstStyle/>
          <a:p>
            <a:endParaRPr lang="en-US" dirty="0"/>
          </a:p>
        </p:txBody>
      </p:sp>
      <p:sp>
        <p:nvSpPr>
          <p:cNvPr id="6" name="TextBox 5"/>
          <p:cNvSpPr txBox="1"/>
          <p:nvPr/>
        </p:nvSpPr>
        <p:spPr>
          <a:xfrm>
            <a:off x="234463" y="292295"/>
            <a:ext cx="8452337" cy="1200329"/>
          </a:xfrm>
          <a:prstGeom prst="rect">
            <a:avLst/>
          </a:prstGeom>
          <a:noFill/>
        </p:spPr>
        <p:txBody>
          <a:bodyPr wrap="square" rtlCol="0">
            <a:spAutoFit/>
          </a:bodyPr>
          <a:lstStyle/>
          <a:p>
            <a:r>
              <a:rPr lang="en-US" b="1" dirty="0" smtClean="0"/>
              <a:t>EEG Tables</a:t>
            </a:r>
            <a:r>
              <a:rPr lang="en-US" dirty="0" smtClean="0"/>
              <a:t>: Separate tables were created for different EEG metrics such as Alpha, Beta, and Gamma brain waves. There are also tables for the ratio of Alpha to Beta power for stress analysis.</a:t>
            </a:r>
          </a:p>
          <a:p>
            <a:endParaRPr lang="en-US"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683647"/>
            <a:ext cx="2616334" cy="2711589"/>
          </a:xfrm>
          <a:prstGeom prst="rect">
            <a:avLst/>
          </a:prstGeom>
        </p:spPr>
      </p:pic>
      <p:sp>
        <p:nvSpPr>
          <p:cNvPr id="10" name="Rectangle 9"/>
          <p:cNvSpPr/>
          <p:nvPr/>
        </p:nvSpPr>
        <p:spPr>
          <a:xfrm>
            <a:off x="5029200" y="1676399"/>
            <a:ext cx="3581400" cy="646331"/>
          </a:xfrm>
          <a:prstGeom prst="rect">
            <a:avLst/>
          </a:prstGeom>
        </p:spPr>
        <p:txBody>
          <a:bodyPr wrap="square">
            <a:spAutoFit/>
          </a:bodyPr>
          <a:lstStyle/>
          <a:p>
            <a:r>
              <a:rPr lang="en-US" dirty="0" smtClean="0"/>
              <a:t>These are the tables created </a:t>
            </a:r>
          </a:p>
          <a:p>
            <a:r>
              <a:rPr lang="en-US" dirty="0" smtClean="0"/>
              <a:t>within the Egg Ratio Table </a:t>
            </a:r>
            <a:endParaRPr lang="en-US" dirty="0"/>
          </a:p>
        </p:txBody>
      </p:sp>
      <p:sp>
        <p:nvSpPr>
          <p:cNvPr id="11" name="Rectangle 10"/>
          <p:cNvSpPr/>
          <p:nvPr/>
        </p:nvSpPr>
        <p:spPr>
          <a:xfrm>
            <a:off x="736269" y="1676400"/>
            <a:ext cx="2784737" cy="646331"/>
          </a:xfrm>
          <a:prstGeom prst="rect">
            <a:avLst/>
          </a:prstGeom>
        </p:spPr>
        <p:txBody>
          <a:bodyPr wrap="none">
            <a:spAutoFit/>
          </a:bodyPr>
          <a:lstStyle/>
          <a:p>
            <a:r>
              <a:rPr lang="en-US" dirty="0" smtClean="0"/>
              <a:t>These are tables created</a:t>
            </a:r>
          </a:p>
          <a:p>
            <a:r>
              <a:rPr lang="en-US" dirty="0" smtClean="0"/>
              <a:t> within the EEG:  </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885" y="2875845"/>
            <a:ext cx="2502029" cy="1168460"/>
          </a:xfrm>
          <a:prstGeom prst="rect">
            <a:avLst/>
          </a:prstGeom>
        </p:spPr>
      </p:pic>
    </p:spTree>
    <p:extLst>
      <p:ext uri="{BB962C8B-B14F-4D97-AF65-F5344CB8AC3E}">
        <p14:creationId xmlns:p14="http://schemas.microsoft.com/office/powerpoint/2010/main" val="3001963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3230372" cy="369332"/>
          </a:xfrm>
          <a:prstGeom prst="rect">
            <a:avLst/>
          </a:prstGeom>
        </p:spPr>
        <p:txBody>
          <a:bodyPr wrap="none">
            <a:spAutoFit/>
          </a:bodyPr>
          <a:lstStyle/>
          <a:p>
            <a:r>
              <a:rPr lang="en-US" b="1" dirty="0" smtClean="0"/>
              <a:t>Step 4:Stored Procedures</a:t>
            </a:r>
            <a:endParaRPr lang="ar-EG" b="1" dirty="0" smtClean="0"/>
          </a:p>
        </p:txBody>
      </p:sp>
      <p:sp>
        <p:nvSpPr>
          <p:cNvPr id="3" name="Rectangle 2"/>
          <p:cNvSpPr/>
          <p:nvPr/>
        </p:nvSpPr>
        <p:spPr>
          <a:xfrm>
            <a:off x="457200" y="685800"/>
            <a:ext cx="8001000" cy="1477328"/>
          </a:xfrm>
          <a:prstGeom prst="rect">
            <a:avLst/>
          </a:prstGeom>
        </p:spPr>
        <p:txBody>
          <a:bodyPr wrap="square">
            <a:spAutoFit/>
          </a:bodyPr>
          <a:lstStyle/>
          <a:p>
            <a:r>
              <a:rPr lang="en-US" dirty="0" smtClean="0"/>
              <a:t>Stored procedures were written to automate table creation and data insertion processes. This simplifies repeated tasks by allowing the user to execute stored procedures without manually writing SQL code each time.</a:t>
            </a:r>
          </a:p>
          <a:p>
            <a:endParaRPr lang="en-US" dirty="0" smtClean="0"/>
          </a:p>
          <a:p>
            <a:r>
              <a:rPr lang="en-US" dirty="0" smtClean="0"/>
              <a:t>executing a stored procedure to create ECG ,EGG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68" y="2286000"/>
            <a:ext cx="3302170" cy="2844946"/>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509080" y="5410200"/>
            <a:ext cx="6196519" cy="369332"/>
          </a:xfrm>
          <a:prstGeom prst="rect">
            <a:avLst/>
          </a:prstGeom>
        </p:spPr>
        <p:txBody>
          <a:bodyPr wrap="square">
            <a:spAutoFit/>
          </a:bodyPr>
          <a:lstStyle/>
          <a:p>
            <a:r>
              <a:rPr lang="en-US" dirty="0" smtClean="0"/>
              <a:t>Ex of inserting data using stored procedures: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80" y="6096000"/>
            <a:ext cx="4610337" cy="1968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7361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238" y="142832"/>
            <a:ext cx="2736647" cy="369332"/>
          </a:xfrm>
          <a:prstGeom prst="rect">
            <a:avLst/>
          </a:prstGeom>
        </p:spPr>
        <p:txBody>
          <a:bodyPr wrap="none">
            <a:spAutoFit/>
          </a:bodyPr>
          <a:lstStyle/>
          <a:p>
            <a:r>
              <a:rPr lang="en-US" b="1" dirty="0" smtClean="0"/>
              <a:t>Step 5:Data Insertion</a:t>
            </a:r>
            <a:endParaRPr lang="ar-EG" b="1" dirty="0" smtClean="0"/>
          </a:p>
        </p:txBody>
      </p:sp>
      <p:sp>
        <p:nvSpPr>
          <p:cNvPr id="4" name="TextBox 3"/>
          <p:cNvSpPr txBox="1"/>
          <p:nvPr/>
        </p:nvSpPr>
        <p:spPr>
          <a:xfrm>
            <a:off x="457200" y="609600"/>
            <a:ext cx="8001000" cy="923330"/>
          </a:xfrm>
          <a:prstGeom prst="rect">
            <a:avLst/>
          </a:prstGeom>
          <a:noFill/>
        </p:spPr>
        <p:txBody>
          <a:bodyPr wrap="square" rtlCol="0">
            <a:spAutoFit/>
          </a:bodyPr>
          <a:lstStyle/>
          <a:p>
            <a:r>
              <a:rPr lang="en-US" dirty="0" smtClean="0"/>
              <a:t>Python scripts were used to load the processed data from CSV files (preprocessed ECG and EEG data) and insert it into the respective SQL tables using </a:t>
            </a:r>
            <a:r>
              <a:rPr lang="en-US" dirty="0" err="1" smtClean="0"/>
              <a:t>pyodbc</a:t>
            </a:r>
            <a:r>
              <a:rPr lang="en-US" dirty="0" smtClean="0"/>
              <a:t> to connect Python with SQL Server.</a:t>
            </a:r>
            <a:endParaRPr lang="en-US" dirty="0"/>
          </a:p>
        </p:txBody>
      </p:sp>
      <p:sp>
        <p:nvSpPr>
          <p:cNvPr id="6" name="TextBox 5"/>
          <p:cNvSpPr txBox="1"/>
          <p:nvPr/>
        </p:nvSpPr>
        <p:spPr>
          <a:xfrm>
            <a:off x="609600" y="1685835"/>
            <a:ext cx="8153400" cy="1200329"/>
          </a:xfrm>
          <a:prstGeom prst="rect">
            <a:avLst/>
          </a:prstGeom>
          <a:noFill/>
        </p:spPr>
        <p:txBody>
          <a:bodyPr wrap="square" rtlCol="0">
            <a:spAutoFit/>
          </a:bodyPr>
          <a:lstStyle/>
          <a:p>
            <a:pPr marL="285750" indent="-285750">
              <a:buFont typeface="Arial" pitchFamily="34" charset="0"/>
              <a:buChar char="•"/>
            </a:pPr>
            <a:r>
              <a:rPr lang="en-US" b="1" dirty="0">
                <a:solidFill>
                  <a:schemeClr val="accent1">
                    <a:lumMod val="75000"/>
                  </a:schemeClr>
                </a:solidFill>
              </a:rPr>
              <a:t>Insert Members Data</a:t>
            </a:r>
          </a:p>
          <a:p>
            <a:r>
              <a:rPr lang="en-US" dirty="0"/>
              <a:t>Use the insert_into_members.py script to insert member information into the Members table. Ensure the connection details are correct.</a:t>
            </a:r>
          </a:p>
          <a:p>
            <a:endParaRPr lang="en-US" dirty="0"/>
          </a:p>
        </p:txBody>
      </p:sp>
      <p:sp>
        <p:nvSpPr>
          <p:cNvPr id="8" name="TextBox 7"/>
          <p:cNvSpPr txBox="1"/>
          <p:nvPr/>
        </p:nvSpPr>
        <p:spPr>
          <a:xfrm>
            <a:off x="573932" y="2743200"/>
            <a:ext cx="8001000" cy="1200329"/>
          </a:xfrm>
          <a:prstGeom prst="rect">
            <a:avLst/>
          </a:prstGeom>
          <a:noFill/>
        </p:spPr>
        <p:txBody>
          <a:bodyPr wrap="square" rtlCol="0">
            <a:spAutoFit/>
          </a:bodyPr>
          <a:lstStyle/>
          <a:p>
            <a:pPr marL="285750" indent="-285750">
              <a:buFont typeface="Arial" pitchFamily="34" charset="0"/>
              <a:buChar char="•"/>
            </a:pPr>
            <a:r>
              <a:rPr lang="en-US" b="1" dirty="0">
                <a:solidFill>
                  <a:schemeClr val="accent1">
                    <a:lumMod val="75000"/>
                  </a:schemeClr>
                </a:solidFill>
              </a:rPr>
              <a:t>Insert ECG Data</a:t>
            </a:r>
          </a:p>
          <a:p>
            <a:r>
              <a:rPr lang="en-US" dirty="0"/>
              <a:t>Use the insert_into_ECG.py script to insert ECG data into the ECG table. Ensure the final_preprocessed_ecg.csv file is available.</a:t>
            </a:r>
          </a:p>
          <a:p>
            <a:endParaRPr lang="en-US" dirty="0"/>
          </a:p>
        </p:txBody>
      </p:sp>
      <p:sp>
        <p:nvSpPr>
          <p:cNvPr id="9" name="TextBox 8"/>
          <p:cNvSpPr txBox="1"/>
          <p:nvPr/>
        </p:nvSpPr>
        <p:spPr>
          <a:xfrm>
            <a:off x="609600" y="3810000"/>
            <a:ext cx="7239000" cy="1477328"/>
          </a:xfrm>
          <a:prstGeom prst="rect">
            <a:avLst/>
          </a:prstGeom>
          <a:noFill/>
        </p:spPr>
        <p:txBody>
          <a:bodyPr wrap="square" rtlCol="0">
            <a:spAutoFit/>
          </a:bodyPr>
          <a:lstStyle/>
          <a:p>
            <a:pPr marL="285750" indent="-285750">
              <a:buFont typeface="Arial" pitchFamily="34" charset="0"/>
              <a:buChar char="•"/>
            </a:pPr>
            <a:r>
              <a:rPr lang="en-US" b="1" dirty="0">
                <a:solidFill>
                  <a:schemeClr val="accent1">
                    <a:lumMod val="75000"/>
                  </a:schemeClr>
                </a:solidFill>
              </a:rPr>
              <a:t>Insert EEG Data</a:t>
            </a:r>
          </a:p>
          <a:p>
            <a:r>
              <a:rPr lang="en-US" dirty="0"/>
              <a:t>Use the insert_into_EEG.py script to insert EEG data into the respective EEG tables. Ensure the preprocessed_EEG_data.csv file is available.</a:t>
            </a:r>
          </a:p>
          <a:p>
            <a:endParaRPr lang="en-US" dirty="0"/>
          </a:p>
        </p:txBody>
      </p:sp>
      <p:sp>
        <p:nvSpPr>
          <p:cNvPr id="11" name="TextBox 10"/>
          <p:cNvSpPr txBox="1"/>
          <p:nvPr/>
        </p:nvSpPr>
        <p:spPr>
          <a:xfrm>
            <a:off x="609600" y="5105400"/>
            <a:ext cx="8001000" cy="1200329"/>
          </a:xfrm>
          <a:prstGeom prst="rect">
            <a:avLst/>
          </a:prstGeom>
          <a:noFill/>
        </p:spPr>
        <p:txBody>
          <a:bodyPr wrap="square" rtlCol="0">
            <a:spAutoFit/>
          </a:bodyPr>
          <a:lstStyle/>
          <a:p>
            <a:pPr marL="285750" indent="-285750">
              <a:buFont typeface="Arial" pitchFamily="34" charset="0"/>
              <a:buChar char="•"/>
            </a:pPr>
            <a:r>
              <a:rPr lang="en-US" b="1" dirty="0">
                <a:solidFill>
                  <a:schemeClr val="accent1">
                    <a:lumMod val="75000"/>
                  </a:schemeClr>
                </a:solidFill>
              </a:rPr>
              <a:t>Insert EEG Ratio Data</a:t>
            </a:r>
          </a:p>
          <a:p>
            <a:r>
              <a:rPr lang="en-US" dirty="0"/>
              <a:t>Use the insert_into_ratio_EEG.py script to insert EEG ratio data. Ensure the preprocessed_ratio_alpha_beta_power.csv file is available.</a:t>
            </a:r>
          </a:p>
          <a:p>
            <a:endParaRPr lang="en-US" dirty="0"/>
          </a:p>
        </p:txBody>
      </p:sp>
    </p:spTree>
    <p:extLst>
      <p:ext uri="{BB962C8B-B14F-4D97-AF65-F5344CB8AC3E}">
        <p14:creationId xmlns:p14="http://schemas.microsoft.com/office/powerpoint/2010/main" val="42654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7723"/>
            <a:ext cx="2425664" cy="369332"/>
          </a:xfrm>
          <a:prstGeom prst="rect">
            <a:avLst/>
          </a:prstGeom>
        </p:spPr>
        <p:txBody>
          <a:bodyPr wrap="none">
            <a:spAutoFit/>
          </a:bodyPr>
          <a:lstStyle/>
          <a:p>
            <a:r>
              <a:rPr lang="en-US" b="1" dirty="0" smtClean="0"/>
              <a:t>Step 6:Verification</a:t>
            </a:r>
            <a:endParaRPr lang="en-US" b="1" dirty="0"/>
          </a:p>
        </p:txBody>
      </p:sp>
      <p:sp>
        <p:nvSpPr>
          <p:cNvPr id="3" name="TextBox 2"/>
          <p:cNvSpPr txBox="1"/>
          <p:nvPr/>
        </p:nvSpPr>
        <p:spPr>
          <a:xfrm>
            <a:off x="609600" y="990600"/>
            <a:ext cx="7467600" cy="646331"/>
          </a:xfrm>
          <a:prstGeom prst="rect">
            <a:avLst/>
          </a:prstGeom>
          <a:noFill/>
        </p:spPr>
        <p:txBody>
          <a:bodyPr wrap="square" rtlCol="0">
            <a:spAutoFit/>
          </a:bodyPr>
          <a:lstStyle/>
          <a:p>
            <a:r>
              <a:rPr lang="en-US" dirty="0" smtClean="0"/>
              <a:t>After inserting data, verification was done by running SQL queries to check that the data has been correctly inserted into the tables.</a:t>
            </a:r>
            <a:endParaRPr lang="en-US" dirty="0"/>
          </a:p>
        </p:txBody>
      </p:sp>
      <p:sp>
        <p:nvSpPr>
          <p:cNvPr id="4" name="Rectangle 1"/>
          <p:cNvSpPr>
            <a:spLocks noChangeArrowheads="1"/>
          </p:cNvSpPr>
          <p:nvPr/>
        </p:nvSpPr>
        <p:spPr bwMode="auto">
          <a:xfrm>
            <a:off x="228600" y="2101334"/>
            <a:ext cx="35573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Example query to verify the data:</a:t>
            </a:r>
            <a:endParaRPr kumimoji="0" lang="en-US" sz="1000" b="0" i="0" u="none" strike="noStrike" cap="none" normalizeH="0" baseline="0" dirty="0" smtClean="0">
              <a:ln>
                <a:noFill/>
              </a:ln>
              <a:solidFill>
                <a:schemeClr val="tx1"/>
              </a:solidFill>
              <a:effectLst/>
              <a:latin typeface="Arial Unicode MS" pitchFamily="34"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13" y="2571620"/>
            <a:ext cx="3797495" cy="25337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8991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solidFill>
                  <a:schemeClr val="accent1">
                    <a:lumMod val="75000"/>
                  </a:schemeClr>
                </a:solidFill>
                <a:latin typeface="Cooper Black" pitchFamily="18" charset="0"/>
              </a:rPr>
              <a:t>7. </a:t>
            </a:r>
            <a:r>
              <a:rPr lang="en-US" sz="3200" dirty="0">
                <a:solidFill>
                  <a:schemeClr val="accent1">
                    <a:lumMod val="75000"/>
                  </a:schemeClr>
                </a:solidFill>
                <a:latin typeface="Cooper Black" pitchFamily="18" charset="0"/>
              </a:rPr>
              <a:t>Model Development</a:t>
            </a:r>
            <a:endParaRPr lang="ar-EG" sz="3200" dirty="0">
              <a:solidFill>
                <a:schemeClr val="accent1">
                  <a:lumMod val="75000"/>
                </a:schemeClr>
              </a:solidFill>
              <a:latin typeface="Cooper Black" pitchFamily="18" charset="0"/>
            </a:endParaRPr>
          </a:p>
        </p:txBody>
      </p:sp>
      <p:sp>
        <p:nvSpPr>
          <p:cNvPr id="3" name="Content Placeholder 2"/>
          <p:cNvSpPr>
            <a:spLocks noGrp="1"/>
          </p:cNvSpPr>
          <p:nvPr>
            <p:ph sz="quarter" idx="1"/>
          </p:nvPr>
        </p:nvSpPr>
        <p:spPr/>
        <p:txBody>
          <a:bodyPr/>
          <a:lstStyle/>
          <a:p>
            <a:r>
              <a:rPr lang="en-US" dirty="0"/>
              <a:t>This section covers the development of the stress detection model using Long Short-Term Memory (LSTM) networks, specifically focusing on classifying stress levels based on EEG and ECG signals</a:t>
            </a:r>
            <a:r>
              <a:rPr lang="en-US" dirty="0" smtClean="0"/>
              <a:t>.</a:t>
            </a:r>
            <a:endParaRPr lang="ar-EG" dirty="0" smtClean="0"/>
          </a:p>
          <a:p>
            <a:endParaRPr lang="ar-EG" dirty="0" smtClean="0"/>
          </a:p>
          <a:p>
            <a:r>
              <a:rPr lang="en-US" dirty="0"/>
              <a:t>The model is designed to analyze sequential physiological data (EEG &amp; ECG) and predict whether a subject is stressed. The LSTM architecture is chosen due to its capability to handle time-series data, learning patterns, and temporal dependencies.</a:t>
            </a:r>
          </a:p>
        </p:txBody>
      </p:sp>
    </p:spTree>
    <p:extLst>
      <p:ext uri="{BB962C8B-B14F-4D97-AF65-F5344CB8AC3E}">
        <p14:creationId xmlns:p14="http://schemas.microsoft.com/office/powerpoint/2010/main" val="825027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a:solidFill>
                  <a:srgbClr val="FF0000"/>
                </a:solidFill>
              </a:rPr>
              <a:t>7.2 Model Architecture</a:t>
            </a:r>
            <a:endParaRPr lang="ar-EG" sz="3200" dirty="0">
              <a:solidFill>
                <a:srgbClr val="FF0000"/>
              </a:solidFill>
              <a:latin typeface="Cooper Black" pitchFamily="18" charset="0"/>
            </a:endParaRPr>
          </a:p>
        </p:txBody>
      </p:sp>
      <p:sp>
        <p:nvSpPr>
          <p:cNvPr id="3" name="Content Placeholder 2"/>
          <p:cNvSpPr>
            <a:spLocks noGrp="1"/>
          </p:cNvSpPr>
          <p:nvPr>
            <p:ph sz="quarter" idx="1"/>
          </p:nvPr>
        </p:nvSpPr>
        <p:spPr>
          <a:xfrm>
            <a:off x="457200" y="1600200"/>
            <a:ext cx="8382000" cy="4873752"/>
          </a:xfrm>
        </p:spPr>
        <p:txBody>
          <a:bodyPr/>
          <a:lstStyle/>
          <a:p>
            <a:r>
              <a:rPr lang="en-US" dirty="0"/>
              <a:t>The LSTM model is composed of the following layers</a:t>
            </a:r>
            <a:r>
              <a:rPr lang="en-US" dirty="0" smtClean="0"/>
              <a:t>:</a:t>
            </a:r>
            <a:endParaRPr lang="ar-EG" dirty="0" smtClean="0"/>
          </a:p>
          <a:p>
            <a:pPr>
              <a:buFont typeface="Arial" pitchFamily="34" charset="0"/>
              <a:buChar char="•"/>
            </a:pPr>
            <a:r>
              <a:rPr lang="en-US" b="1" dirty="0"/>
              <a:t>LSTM Layers</a:t>
            </a:r>
            <a:r>
              <a:rPr lang="en-US" dirty="0"/>
              <a:t>: Capture and learn sequential dependencies from the time-series data</a:t>
            </a:r>
            <a:r>
              <a:rPr lang="en-US" dirty="0" smtClean="0"/>
              <a:t>.</a:t>
            </a:r>
            <a:endParaRPr lang="ar-EG" dirty="0" smtClean="0"/>
          </a:p>
          <a:p>
            <a:pPr>
              <a:buFont typeface="Arial" pitchFamily="34" charset="0"/>
              <a:buChar char="•"/>
            </a:pPr>
            <a:r>
              <a:rPr lang="en-US" b="1" dirty="0" smtClean="0"/>
              <a:t>Dropout </a:t>
            </a:r>
            <a:r>
              <a:rPr lang="en-US" b="1" dirty="0"/>
              <a:t>Layers</a:t>
            </a:r>
            <a:r>
              <a:rPr lang="en-US" dirty="0"/>
              <a:t>: Prevent </a:t>
            </a:r>
            <a:r>
              <a:rPr lang="en-US" dirty="0" err="1"/>
              <a:t>overfitting</a:t>
            </a:r>
            <a:r>
              <a:rPr lang="en-US" dirty="0"/>
              <a:t> by randomly deactivating neurons</a:t>
            </a:r>
            <a:r>
              <a:rPr lang="en-US" dirty="0" smtClean="0"/>
              <a:t>.</a:t>
            </a:r>
            <a:endParaRPr lang="ar-EG" dirty="0" smtClean="0"/>
          </a:p>
          <a:p>
            <a:pPr>
              <a:buFont typeface="Arial" pitchFamily="34" charset="0"/>
              <a:buChar char="•"/>
            </a:pPr>
            <a:r>
              <a:rPr lang="en-US" b="1" dirty="0" smtClean="0"/>
              <a:t>Dense </a:t>
            </a:r>
            <a:r>
              <a:rPr lang="en-US" b="1" dirty="0"/>
              <a:t>Layers</a:t>
            </a:r>
            <a:r>
              <a:rPr lang="en-US" dirty="0"/>
              <a:t>: Fully connected layers that reduce dimensionality for final classification</a:t>
            </a:r>
            <a:r>
              <a:rPr lang="en-US" dirty="0" smtClean="0"/>
              <a:t>.</a:t>
            </a:r>
            <a:endParaRPr lang="ar-EG" dirty="0" smtClean="0"/>
          </a:p>
          <a:p>
            <a:pPr>
              <a:buFont typeface="Arial" pitchFamily="34" charset="0"/>
              <a:buChar char="•"/>
            </a:pPr>
            <a:r>
              <a:rPr lang="en-US" b="1" dirty="0" smtClean="0"/>
              <a:t>Output </a:t>
            </a:r>
            <a:r>
              <a:rPr lang="en-US" b="1" dirty="0"/>
              <a:t>Layer</a:t>
            </a:r>
            <a:r>
              <a:rPr lang="en-US" dirty="0"/>
              <a:t>: A Sigmoid function provides binary classification of stress (stressed or not stressed</a:t>
            </a:r>
            <a:r>
              <a:rPr lang="en-US" dirty="0" smtClean="0"/>
              <a:t>).</a:t>
            </a:r>
            <a:endParaRPr lang="ar-EG" dirty="0" smtClean="0"/>
          </a:p>
          <a:p>
            <a:pPr>
              <a:buFont typeface="Arial" pitchFamily="34" charset="0"/>
              <a:buChar char="•"/>
            </a:pPr>
            <a:r>
              <a:rPr lang="en-US" b="1" dirty="0"/>
              <a:t>Adam Optimizer:</a:t>
            </a:r>
            <a:r>
              <a:rPr lang="en-US" dirty="0"/>
              <a:t> With a learning rate of 0.0003, it optimizes the network's weights, and gradient clipping is applied for training stability.</a:t>
            </a:r>
          </a:p>
          <a:p>
            <a:pPr>
              <a:buFont typeface="Arial" pitchFamily="34" charset="0"/>
              <a:buChar char="•"/>
            </a:pPr>
            <a:endParaRPr lang="en-US" dirty="0"/>
          </a:p>
        </p:txBody>
      </p:sp>
    </p:spTree>
    <p:extLst>
      <p:ext uri="{BB962C8B-B14F-4D97-AF65-F5344CB8AC3E}">
        <p14:creationId xmlns:p14="http://schemas.microsoft.com/office/powerpoint/2010/main" val="93578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b="1" dirty="0">
                <a:solidFill>
                  <a:srgbClr val="FF0000"/>
                </a:solidFill>
              </a:rPr>
              <a:t>Model Configuration</a:t>
            </a:r>
            <a:r>
              <a:rPr lang="en-US" dirty="0">
                <a:solidFill>
                  <a:srgbClr val="FF0000"/>
                </a:solidFill>
              </a:rPr>
              <a:t>:</a:t>
            </a:r>
            <a:endParaRPr lang="ar-EG" sz="3200" dirty="0">
              <a:solidFill>
                <a:srgbClr val="FF0000"/>
              </a:solidFill>
              <a:latin typeface="Cooper Black" pitchFamily="18" charset="0"/>
            </a:endParaRPr>
          </a:p>
        </p:txBody>
      </p:sp>
      <p:sp>
        <p:nvSpPr>
          <p:cNvPr id="3" name="Content Placeholder 2"/>
          <p:cNvSpPr>
            <a:spLocks noGrp="1"/>
          </p:cNvSpPr>
          <p:nvPr>
            <p:ph sz="quarter" idx="1"/>
          </p:nvPr>
        </p:nvSpPr>
        <p:spPr>
          <a:xfrm>
            <a:off x="457200" y="1600200"/>
            <a:ext cx="8382000" cy="2667000"/>
          </a:xfrm>
        </p:spPr>
        <p:txBody>
          <a:bodyPr/>
          <a:lstStyle/>
          <a:p>
            <a:r>
              <a:rPr lang="en-US" dirty="0"/>
              <a:t>LSTM (128 units, </a:t>
            </a:r>
            <a:r>
              <a:rPr lang="en-US" dirty="0" err="1"/>
              <a:t>return_sequences</a:t>
            </a:r>
            <a:r>
              <a:rPr lang="en-US" dirty="0"/>
              <a:t>=True) → Dropout (50%) → LSTM (64 units) → Dense (128 units, </a:t>
            </a:r>
            <a:r>
              <a:rPr lang="en-US" dirty="0" err="1"/>
              <a:t>ReLU</a:t>
            </a:r>
            <a:r>
              <a:rPr lang="en-US" dirty="0"/>
              <a:t>) → Dropout (40%) → Dense (64 units) → Sigmoid Output</a:t>
            </a:r>
            <a:r>
              <a:rPr lang="en-US" dirty="0" smtClean="0"/>
              <a:t>.</a:t>
            </a:r>
            <a:endParaRPr lang="ar-EG" dirty="0" smtClean="0"/>
          </a:p>
          <a:p>
            <a:r>
              <a:rPr lang="en-US" b="1" dirty="0" smtClean="0"/>
              <a:t>Optimizer</a:t>
            </a:r>
            <a:r>
              <a:rPr lang="en-US" dirty="0"/>
              <a:t>: Adam with a learning rate of 0.0003</a:t>
            </a:r>
            <a:r>
              <a:rPr lang="en-US" dirty="0" smtClean="0"/>
              <a:t>.</a:t>
            </a:r>
            <a:endParaRPr lang="ar-EG" dirty="0" smtClean="0"/>
          </a:p>
          <a:p>
            <a:r>
              <a:rPr lang="en-US" b="1" dirty="0" smtClean="0"/>
              <a:t>Loss </a:t>
            </a:r>
            <a:r>
              <a:rPr lang="en-US" b="1" dirty="0"/>
              <a:t>Function</a:t>
            </a:r>
            <a:r>
              <a:rPr lang="en-US" dirty="0"/>
              <a:t>: Binary Cross-Entropy.</a:t>
            </a:r>
          </a:p>
        </p:txBody>
      </p:sp>
      <p:sp>
        <p:nvSpPr>
          <p:cNvPr id="4" name="Rectangle 3"/>
          <p:cNvSpPr/>
          <p:nvPr/>
        </p:nvSpPr>
        <p:spPr>
          <a:xfrm>
            <a:off x="609600" y="4343400"/>
            <a:ext cx="4419600" cy="523220"/>
          </a:xfrm>
          <a:prstGeom prst="rect">
            <a:avLst/>
          </a:prstGeom>
        </p:spPr>
        <p:txBody>
          <a:bodyPr wrap="square">
            <a:spAutoFit/>
          </a:bodyPr>
          <a:lstStyle/>
          <a:p>
            <a:r>
              <a:rPr lang="en-US" sz="2800" dirty="0" smtClean="0">
                <a:solidFill>
                  <a:srgbClr val="FF0000"/>
                </a:solidFill>
              </a:rPr>
              <a:t>LSTM:</a:t>
            </a:r>
            <a:endParaRPr lang="en-US" sz="2800" dirty="0">
              <a:solidFill>
                <a:srgbClr val="FF0000"/>
              </a:solidFill>
            </a:endParaRPr>
          </a:p>
        </p:txBody>
      </p:sp>
      <p:sp>
        <p:nvSpPr>
          <p:cNvPr id="5" name="Rectangle 4"/>
          <p:cNvSpPr/>
          <p:nvPr/>
        </p:nvSpPr>
        <p:spPr>
          <a:xfrm>
            <a:off x="457200" y="4866620"/>
            <a:ext cx="8153400" cy="1569660"/>
          </a:xfrm>
          <a:prstGeom prst="rect">
            <a:avLst/>
          </a:prstGeom>
        </p:spPr>
        <p:txBody>
          <a:bodyPr wrap="square">
            <a:spAutoFit/>
          </a:bodyPr>
          <a:lstStyle/>
          <a:p>
            <a:r>
              <a:rPr lang="en-US" sz="2400" dirty="0"/>
              <a:t>LSTM networks excel in processing sequential data like EEG/ECG, preserving long-range dependencies, and are resistant to the vanishing gradient problem, which is common in long sequences.</a:t>
            </a:r>
          </a:p>
        </p:txBody>
      </p:sp>
    </p:spTree>
    <p:extLst>
      <p:ext uri="{BB962C8B-B14F-4D97-AF65-F5344CB8AC3E}">
        <p14:creationId xmlns:p14="http://schemas.microsoft.com/office/powerpoint/2010/main" val="2068200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solidFill>
                  <a:srgbClr val="FF0000"/>
                </a:solidFill>
              </a:rPr>
              <a:t>7.</a:t>
            </a:r>
            <a:r>
              <a:rPr lang="ar-EG" dirty="0" smtClean="0">
                <a:solidFill>
                  <a:srgbClr val="FF0000"/>
                </a:solidFill>
              </a:rPr>
              <a:t>3</a:t>
            </a:r>
            <a:r>
              <a:rPr lang="en-US" dirty="0" smtClean="0">
                <a:solidFill>
                  <a:srgbClr val="FF0000"/>
                </a:solidFill>
              </a:rPr>
              <a:t> Data </a:t>
            </a:r>
            <a:r>
              <a:rPr lang="en-US" dirty="0">
                <a:solidFill>
                  <a:srgbClr val="FF0000"/>
                </a:solidFill>
              </a:rPr>
              <a:t>Preprocessing</a:t>
            </a:r>
            <a:endParaRPr lang="ar-EG" sz="3200" dirty="0">
              <a:solidFill>
                <a:srgbClr val="FF0000"/>
              </a:solidFill>
              <a:latin typeface="Cooper Black" pitchFamily="18" charset="0"/>
            </a:endParaRPr>
          </a:p>
        </p:txBody>
      </p:sp>
      <p:sp>
        <p:nvSpPr>
          <p:cNvPr id="3" name="Content Placeholder 2"/>
          <p:cNvSpPr>
            <a:spLocks noGrp="1"/>
          </p:cNvSpPr>
          <p:nvPr>
            <p:ph sz="quarter" idx="1"/>
          </p:nvPr>
        </p:nvSpPr>
        <p:spPr>
          <a:xfrm>
            <a:off x="457200" y="1600200"/>
            <a:ext cx="8382000" cy="4873752"/>
          </a:xfrm>
        </p:spPr>
        <p:txBody>
          <a:bodyPr/>
          <a:lstStyle/>
          <a:p>
            <a:r>
              <a:rPr lang="en-US" dirty="0"/>
              <a:t>To prepare the data for the LSTM model</a:t>
            </a:r>
            <a:r>
              <a:rPr lang="en-US" dirty="0" smtClean="0"/>
              <a:t>:</a:t>
            </a:r>
            <a:endParaRPr lang="ar-EG" dirty="0" smtClean="0"/>
          </a:p>
          <a:p>
            <a:pPr>
              <a:buFont typeface="Arial" pitchFamily="34" charset="0"/>
              <a:buChar char="•"/>
            </a:pPr>
            <a:r>
              <a:rPr lang="en-US" b="1" dirty="0"/>
              <a:t>Feature Selection</a:t>
            </a:r>
            <a:r>
              <a:rPr lang="en-US" dirty="0"/>
              <a:t>: Recursive Feature Elimination (RFE) to select key physiological features</a:t>
            </a:r>
            <a:r>
              <a:rPr lang="en-US" dirty="0" smtClean="0"/>
              <a:t>.</a:t>
            </a:r>
            <a:endParaRPr lang="ar-EG" dirty="0" smtClean="0"/>
          </a:p>
          <a:p>
            <a:pPr>
              <a:buFont typeface="Arial" pitchFamily="34" charset="0"/>
              <a:buChar char="•"/>
            </a:pPr>
            <a:endParaRPr lang="ar-EG" b="1" dirty="0"/>
          </a:p>
          <a:p>
            <a:pPr>
              <a:buFont typeface="Arial" pitchFamily="34" charset="0"/>
              <a:buChar char="•"/>
            </a:pPr>
            <a:r>
              <a:rPr lang="en-US" b="1" dirty="0"/>
              <a:t>Normalization</a:t>
            </a:r>
            <a:r>
              <a:rPr lang="en-US" dirty="0"/>
              <a:t>: Ensure consistency in feature scaling across datasets</a:t>
            </a:r>
            <a:r>
              <a:rPr lang="en-US" dirty="0" smtClean="0"/>
              <a:t>.</a:t>
            </a:r>
            <a:endParaRPr lang="ar-EG" dirty="0" smtClean="0"/>
          </a:p>
          <a:p>
            <a:pPr>
              <a:buFont typeface="Arial" pitchFamily="34" charset="0"/>
              <a:buChar char="•"/>
            </a:pPr>
            <a:endParaRPr lang="ar-EG" dirty="0"/>
          </a:p>
          <a:p>
            <a:pPr>
              <a:buFont typeface="Arial" pitchFamily="34" charset="0"/>
              <a:buChar char="•"/>
            </a:pPr>
            <a:r>
              <a:rPr lang="en-US" b="1" dirty="0"/>
              <a:t>Reshaping</a:t>
            </a:r>
            <a:r>
              <a:rPr lang="en-US" dirty="0"/>
              <a:t>: Data is reshaped into sequential formats to align with LSTM input requirements.</a:t>
            </a:r>
          </a:p>
          <a:p>
            <a:pPr>
              <a:buFont typeface="Arial" pitchFamily="34" charset="0"/>
              <a:buChar char="•"/>
            </a:pPr>
            <a:endParaRPr lang="en-US" dirty="0"/>
          </a:p>
        </p:txBody>
      </p:sp>
    </p:spTree>
    <p:extLst>
      <p:ext uri="{BB962C8B-B14F-4D97-AF65-F5344CB8AC3E}">
        <p14:creationId xmlns:p14="http://schemas.microsoft.com/office/powerpoint/2010/main" val="1745784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solidFill>
                  <a:srgbClr val="FF0000"/>
                </a:solidFill>
              </a:rPr>
              <a:t>7.</a:t>
            </a:r>
            <a:r>
              <a:rPr lang="ar-EG" dirty="0">
                <a:solidFill>
                  <a:srgbClr val="FF0000"/>
                </a:solidFill>
              </a:rPr>
              <a:t>4</a:t>
            </a:r>
            <a:r>
              <a:rPr lang="en-US" dirty="0" smtClean="0">
                <a:solidFill>
                  <a:srgbClr val="FF0000"/>
                </a:solidFill>
              </a:rPr>
              <a:t> </a:t>
            </a:r>
            <a:r>
              <a:rPr lang="en-US" dirty="0">
                <a:solidFill>
                  <a:srgbClr val="FF0000"/>
                </a:solidFill>
              </a:rPr>
              <a:t>Training and Evaluation</a:t>
            </a:r>
            <a:endParaRPr lang="ar-EG" sz="3200" dirty="0">
              <a:solidFill>
                <a:srgbClr val="FF0000"/>
              </a:solidFill>
              <a:latin typeface="Cooper Black" pitchFamily="18" charset="0"/>
            </a:endParaRPr>
          </a:p>
        </p:txBody>
      </p:sp>
      <p:sp>
        <p:nvSpPr>
          <p:cNvPr id="3" name="Content Placeholder 2"/>
          <p:cNvSpPr>
            <a:spLocks noGrp="1"/>
          </p:cNvSpPr>
          <p:nvPr>
            <p:ph sz="quarter" idx="1"/>
          </p:nvPr>
        </p:nvSpPr>
        <p:spPr>
          <a:xfrm>
            <a:off x="457200" y="1600200"/>
            <a:ext cx="8382000" cy="4873752"/>
          </a:xfrm>
        </p:spPr>
        <p:txBody>
          <a:bodyPr/>
          <a:lstStyle/>
          <a:p>
            <a:r>
              <a:rPr lang="en-US" dirty="0"/>
              <a:t>The model was trained using</a:t>
            </a:r>
            <a:r>
              <a:rPr lang="en-US" dirty="0" smtClean="0"/>
              <a:t>:</a:t>
            </a:r>
            <a:endParaRPr lang="ar-EG" dirty="0" smtClean="0"/>
          </a:p>
          <a:p>
            <a:pPr>
              <a:buFont typeface="Arial" pitchFamily="34" charset="0"/>
              <a:buChar char="•"/>
            </a:pPr>
            <a:r>
              <a:rPr lang="en-US" b="1" dirty="0"/>
              <a:t>Epochs</a:t>
            </a:r>
            <a:r>
              <a:rPr lang="en-US" dirty="0"/>
              <a:t>: 150</a:t>
            </a:r>
            <a:endParaRPr lang="ar-EG" dirty="0"/>
          </a:p>
          <a:p>
            <a:pPr>
              <a:buFont typeface="Arial" pitchFamily="34" charset="0"/>
              <a:buChar char="•"/>
            </a:pPr>
            <a:r>
              <a:rPr lang="en-US" b="1" dirty="0"/>
              <a:t>Batch Size</a:t>
            </a:r>
            <a:r>
              <a:rPr lang="en-US" dirty="0"/>
              <a:t>: 16</a:t>
            </a:r>
            <a:endParaRPr lang="ar-EG" dirty="0"/>
          </a:p>
          <a:p>
            <a:pPr>
              <a:buFont typeface="Arial" pitchFamily="34" charset="0"/>
              <a:buChar char="•"/>
            </a:pPr>
            <a:r>
              <a:rPr lang="en-US" b="1" dirty="0"/>
              <a:t>Metrics</a:t>
            </a:r>
            <a:r>
              <a:rPr lang="en-US" dirty="0"/>
              <a:t>: Accuracy and F1 score for evaluating model performance.</a:t>
            </a:r>
            <a:endParaRPr lang="ar-EG" dirty="0"/>
          </a:p>
          <a:p>
            <a:endParaRPr lang="ar-EG" b="1" dirty="0"/>
          </a:p>
          <a:p>
            <a:r>
              <a:rPr lang="en-US" b="1" dirty="0"/>
              <a:t>Callbacks</a:t>
            </a:r>
            <a:r>
              <a:rPr lang="en-US" dirty="0" smtClean="0"/>
              <a:t>:</a:t>
            </a:r>
            <a:endParaRPr lang="ar-EG" dirty="0"/>
          </a:p>
          <a:p>
            <a:pPr>
              <a:buFont typeface="Arial" pitchFamily="34" charset="0"/>
              <a:buChar char="•"/>
            </a:pPr>
            <a:r>
              <a:rPr lang="en-US" b="1" dirty="0" err="1"/>
              <a:t>ReduceLROnPlateau</a:t>
            </a:r>
            <a:r>
              <a:rPr lang="en-US" dirty="0"/>
              <a:t>: Reduces learning rate upon plateauing</a:t>
            </a:r>
            <a:r>
              <a:rPr lang="en-US" dirty="0" smtClean="0"/>
              <a:t>.</a:t>
            </a:r>
            <a:endParaRPr lang="ar-EG" dirty="0" smtClean="0"/>
          </a:p>
          <a:p>
            <a:pPr>
              <a:buFont typeface="Arial" pitchFamily="34" charset="0"/>
              <a:buChar char="•"/>
            </a:pPr>
            <a:r>
              <a:rPr lang="en-US" b="1" dirty="0" err="1" smtClean="0"/>
              <a:t>EarlyStopping</a:t>
            </a:r>
            <a:r>
              <a:rPr lang="en-US" dirty="0"/>
              <a:t>: Stops training when no improvement is seen for 10 epochs.</a:t>
            </a:r>
            <a:endParaRPr lang="ar-EG" b="1" dirty="0" smtClean="0"/>
          </a:p>
        </p:txBody>
      </p:sp>
    </p:spTree>
    <p:extLst>
      <p:ext uri="{BB962C8B-B14F-4D97-AF65-F5344CB8AC3E}">
        <p14:creationId xmlns:p14="http://schemas.microsoft.com/office/powerpoint/2010/main" val="97716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1">
                    <a:lumMod val="75000"/>
                  </a:schemeClr>
                </a:solidFill>
                <a:latin typeface="Cooper Black" pitchFamily="18" charset="0"/>
              </a:rPr>
              <a:t>1.Overview :</a:t>
            </a:r>
            <a:r>
              <a:rPr lang="en-US" sz="3200" dirty="0">
                <a:solidFill>
                  <a:schemeClr val="accent6">
                    <a:lumMod val="75000"/>
                  </a:schemeClr>
                </a:solidFill>
              </a:rPr>
              <a:t/>
            </a:r>
            <a:br>
              <a:rPr lang="en-US" sz="3200" dirty="0">
                <a:solidFill>
                  <a:schemeClr val="accent6">
                    <a:lumMod val="75000"/>
                  </a:schemeClr>
                </a:solidFill>
              </a:rPr>
            </a:br>
            <a:endParaRPr lang="en-US" dirty="0"/>
          </a:p>
        </p:txBody>
      </p:sp>
      <p:sp>
        <p:nvSpPr>
          <p:cNvPr id="3" name="Content Placeholder 2"/>
          <p:cNvSpPr>
            <a:spLocks noGrp="1"/>
          </p:cNvSpPr>
          <p:nvPr>
            <p:ph sz="quarter" idx="1"/>
          </p:nvPr>
        </p:nvSpPr>
        <p:spPr/>
        <p:txBody>
          <a:bodyPr>
            <a:normAutofit fontScale="92500"/>
          </a:bodyPr>
          <a:lstStyle/>
          <a:p>
            <a:r>
              <a:rPr lang="en-US" dirty="0"/>
              <a:t>This project focuses on </a:t>
            </a:r>
            <a:r>
              <a:rPr lang="en-US" b="1" dirty="0"/>
              <a:t>Stress Detection and Analysis</a:t>
            </a:r>
            <a:r>
              <a:rPr lang="en-US" dirty="0"/>
              <a:t> using EEG (Electroencephalogram) and ECG (Electrocardiogram) </a:t>
            </a:r>
            <a:r>
              <a:rPr lang="en-US" dirty="0" smtClean="0"/>
              <a:t>data</a:t>
            </a:r>
            <a:r>
              <a:rPr lang="en-US" dirty="0"/>
              <a:t> , Stress detection and analysis using biometric data is crucial for modern healthcare and wellness solutions. </a:t>
            </a:r>
            <a:endParaRPr lang="en-US" dirty="0" smtClean="0"/>
          </a:p>
          <a:p>
            <a:endParaRPr lang="en-US" dirty="0" smtClean="0"/>
          </a:p>
          <a:p>
            <a:r>
              <a:rPr lang="en-US" b="1" dirty="0" smtClean="0">
                <a:solidFill>
                  <a:schemeClr val="accent1">
                    <a:lumMod val="75000"/>
                  </a:schemeClr>
                </a:solidFill>
              </a:rPr>
              <a:t>The goal: </a:t>
            </a:r>
            <a:r>
              <a:rPr lang="en-US" dirty="0"/>
              <a:t>classify stress levels based on EEG and ECG data, leveraging cloud-based infrastructure on Azure and deploying the final solution on </a:t>
            </a:r>
            <a:r>
              <a:rPr lang="en-US" dirty="0" err="1"/>
              <a:t>Streamlit</a:t>
            </a:r>
            <a:r>
              <a:rPr lang="en-US" dirty="0"/>
              <a:t>. The system will provide a scalable, accurate solution to monitor stress levels in real-time, potentially benefiting healthcare professionals and wellness applications.</a:t>
            </a:r>
            <a:endParaRPr lang="en-US" dirty="0" smtClean="0"/>
          </a:p>
          <a:p>
            <a:endParaRPr lang="en-US" dirty="0" smtClean="0"/>
          </a:p>
        </p:txBody>
      </p:sp>
    </p:spTree>
    <p:extLst>
      <p:ext uri="{BB962C8B-B14F-4D97-AF65-F5344CB8AC3E}">
        <p14:creationId xmlns:p14="http://schemas.microsoft.com/office/powerpoint/2010/main" val="24638242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solidFill>
                  <a:srgbClr val="FF0000"/>
                </a:solidFill>
              </a:rPr>
              <a:t>7.</a:t>
            </a:r>
            <a:r>
              <a:rPr lang="ar-EG" dirty="0">
                <a:solidFill>
                  <a:srgbClr val="FF0000"/>
                </a:solidFill>
              </a:rPr>
              <a:t>5</a:t>
            </a:r>
            <a:r>
              <a:rPr lang="en-US" dirty="0" smtClean="0">
                <a:solidFill>
                  <a:srgbClr val="FF0000"/>
                </a:solidFill>
              </a:rPr>
              <a:t> </a:t>
            </a:r>
            <a:r>
              <a:rPr lang="en-US" dirty="0">
                <a:solidFill>
                  <a:srgbClr val="FF0000"/>
                </a:solidFill>
              </a:rPr>
              <a:t>Results</a:t>
            </a:r>
            <a:endParaRPr lang="ar-EG" sz="3200" dirty="0">
              <a:solidFill>
                <a:srgbClr val="FF0000"/>
              </a:solidFill>
              <a:latin typeface="Cooper Black" pitchFamily="18" charset="0"/>
            </a:endParaRPr>
          </a:p>
        </p:txBody>
      </p:sp>
      <p:sp>
        <p:nvSpPr>
          <p:cNvPr id="3" name="Content Placeholder 2"/>
          <p:cNvSpPr>
            <a:spLocks noGrp="1"/>
          </p:cNvSpPr>
          <p:nvPr>
            <p:ph sz="quarter" idx="1"/>
          </p:nvPr>
        </p:nvSpPr>
        <p:spPr>
          <a:xfrm>
            <a:off x="457200" y="1600200"/>
            <a:ext cx="8382000" cy="4572000"/>
          </a:xfrm>
        </p:spPr>
        <p:txBody>
          <a:bodyPr>
            <a:normAutofit lnSpcReduction="10000"/>
          </a:bodyPr>
          <a:lstStyle/>
          <a:p>
            <a:r>
              <a:rPr lang="en-US" dirty="0"/>
              <a:t>The model was tested across multiple datasets for both male and female subjects under different conditions (e.g., EO, AC1). Results demonstrated high accuracy in stress detection based on EEG and ECG signals</a:t>
            </a:r>
            <a:r>
              <a:rPr lang="en-US" dirty="0" smtClean="0"/>
              <a:t>.</a:t>
            </a:r>
            <a:endParaRPr lang="ar-EG" dirty="0"/>
          </a:p>
          <a:p>
            <a:endParaRPr lang="ar-EG" dirty="0"/>
          </a:p>
          <a:p>
            <a:endParaRPr lang="ar-EG" dirty="0"/>
          </a:p>
          <a:p>
            <a:endParaRPr lang="ar-EG" dirty="0"/>
          </a:p>
          <a:p>
            <a:r>
              <a:rPr lang="en-US" dirty="0"/>
              <a:t>Ensure the following dependencies are installed:</a:t>
            </a:r>
          </a:p>
          <a:p>
            <a:pPr>
              <a:buFont typeface="Arial" pitchFamily="34" charset="0"/>
              <a:buChar char="•"/>
            </a:pPr>
            <a:r>
              <a:rPr lang="en-US" dirty="0"/>
              <a:t>Python </a:t>
            </a:r>
            <a:r>
              <a:rPr lang="en-US" dirty="0" smtClean="0"/>
              <a:t>3.x</a:t>
            </a:r>
            <a:endParaRPr lang="ar-EG" dirty="0" smtClean="0"/>
          </a:p>
          <a:p>
            <a:pPr>
              <a:buFont typeface="Arial" pitchFamily="34" charset="0"/>
              <a:buChar char="•"/>
            </a:pPr>
            <a:r>
              <a:rPr lang="en-US" dirty="0" err="1" smtClean="0"/>
              <a:t>TensorFlow</a:t>
            </a:r>
            <a:r>
              <a:rPr lang="en-US" dirty="0" smtClean="0"/>
              <a:t> 2.x</a:t>
            </a:r>
            <a:endParaRPr lang="ar-EG" dirty="0" smtClean="0"/>
          </a:p>
          <a:p>
            <a:pPr>
              <a:buFont typeface="Arial" pitchFamily="34" charset="0"/>
              <a:buChar char="•"/>
            </a:pPr>
            <a:r>
              <a:rPr lang="en-US" dirty="0" err="1" smtClean="0"/>
              <a:t>NumPy</a:t>
            </a:r>
            <a:r>
              <a:rPr lang="en-US" dirty="0"/>
              <a:t>, Pandas, </a:t>
            </a:r>
            <a:r>
              <a:rPr lang="en-US" dirty="0" err="1"/>
              <a:t>Scikit</a:t>
            </a:r>
            <a:r>
              <a:rPr lang="en-US" dirty="0"/>
              <a:t>-learn, </a:t>
            </a:r>
            <a:r>
              <a:rPr lang="en-US" dirty="0" err="1"/>
              <a:t>Matplotlib</a:t>
            </a:r>
            <a:endParaRPr lang="ar-EG" dirty="0"/>
          </a:p>
        </p:txBody>
      </p:sp>
      <p:sp>
        <p:nvSpPr>
          <p:cNvPr id="4" name="Rectangle 3"/>
          <p:cNvSpPr/>
          <p:nvPr/>
        </p:nvSpPr>
        <p:spPr>
          <a:xfrm>
            <a:off x="533400" y="3613666"/>
            <a:ext cx="4424609" cy="523220"/>
          </a:xfrm>
          <a:prstGeom prst="rect">
            <a:avLst/>
          </a:prstGeom>
        </p:spPr>
        <p:txBody>
          <a:bodyPr wrap="none">
            <a:spAutoFit/>
          </a:bodyPr>
          <a:lstStyle/>
          <a:p>
            <a:r>
              <a:rPr lang="en-US" sz="2800" dirty="0" smtClean="0">
                <a:solidFill>
                  <a:srgbClr val="FF0000"/>
                </a:solidFill>
                <a:latin typeface="+mj-lt"/>
              </a:rPr>
              <a:t>7.</a:t>
            </a:r>
            <a:r>
              <a:rPr lang="ar-EG" sz="2800" dirty="0" smtClean="0">
                <a:solidFill>
                  <a:srgbClr val="FF0000"/>
                </a:solidFill>
                <a:latin typeface="+mj-lt"/>
              </a:rPr>
              <a:t>6</a:t>
            </a:r>
            <a:r>
              <a:rPr lang="en-US" sz="2800" dirty="0" smtClean="0">
                <a:solidFill>
                  <a:srgbClr val="FF0000"/>
                </a:solidFill>
                <a:latin typeface="+mj-lt"/>
              </a:rPr>
              <a:t> </a:t>
            </a:r>
            <a:r>
              <a:rPr lang="en-US" sz="2800" dirty="0">
                <a:solidFill>
                  <a:srgbClr val="FF0000"/>
                </a:solidFill>
              </a:rPr>
              <a:t>System</a:t>
            </a:r>
            <a:r>
              <a:rPr lang="en-US" sz="2800" b="1" dirty="0">
                <a:solidFill>
                  <a:srgbClr val="FF0000"/>
                </a:solidFill>
              </a:rPr>
              <a:t> </a:t>
            </a:r>
            <a:r>
              <a:rPr lang="en-US" sz="2800" dirty="0">
                <a:solidFill>
                  <a:srgbClr val="FF0000"/>
                </a:solidFill>
              </a:rPr>
              <a:t>Requirements</a:t>
            </a:r>
          </a:p>
        </p:txBody>
      </p:sp>
    </p:spTree>
    <p:extLst>
      <p:ext uri="{BB962C8B-B14F-4D97-AF65-F5344CB8AC3E}">
        <p14:creationId xmlns:p14="http://schemas.microsoft.com/office/powerpoint/2010/main" val="945778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smtClean="0">
                <a:solidFill>
                  <a:srgbClr val="FF0000"/>
                </a:solidFill>
              </a:rPr>
              <a:t>7.</a:t>
            </a:r>
            <a:r>
              <a:rPr lang="ar-EG" dirty="0" smtClean="0">
                <a:solidFill>
                  <a:srgbClr val="FF0000"/>
                </a:solidFill>
              </a:rPr>
              <a:t>7</a:t>
            </a:r>
            <a:r>
              <a:rPr lang="en-US" dirty="0" smtClean="0"/>
              <a:t> </a:t>
            </a:r>
            <a:r>
              <a:rPr lang="en-US" dirty="0">
                <a:solidFill>
                  <a:srgbClr val="FF0000"/>
                </a:solidFill>
              </a:rPr>
              <a:t>Future Directions</a:t>
            </a:r>
            <a:endParaRPr lang="ar-EG" sz="3200" dirty="0">
              <a:solidFill>
                <a:srgbClr val="FF0000"/>
              </a:solidFill>
              <a:latin typeface="Cooper Black" pitchFamily="18" charset="0"/>
            </a:endParaRPr>
          </a:p>
        </p:txBody>
      </p:sp>
      <p:sp>
        <p:nvSpPr>
          <p:cNvPr id="3" name="Content Placeholder 2"/>
          <p:cNvSpPr>
            <a:spLocks noGrp="1"/>
          </p:cNvSpPr>
          <p:nvPr>
            <p:ph sz="quarter" idx="1"/>
          </p:nvPr>
        </p:nvSpPr>
        <p:spPr>
          <a:xfrm>
            <a:off x="457200" y="1600200"/>
            <a:ext cx="8382000" cy="4873752"/>
          </a:xfrm>
        </p:spPr>
        <p:txBody>
          <a:bodyPr/>
          <a:lstStyle/>
          <a:p>
            <a:r>
              <a:rPr lang="en-US" dirty="0"/>
              <a:t>Possible improvements include</a:t>
            </a:r>
            <a:r>
              <a:rPr lang="en-US" dirty="0" smtClean="0"/>
              <a:t>:</a:t>
            </a:r>
            <a:endParaRPr lang="ar-EG" dirty="0" smtClean="0"/>
          </a:p>
          <a:p>
            <a:endParaRPr lang="ar-EG" dirty="0" smtClean="0"/>
          </a:p>
          <a:p>
            <a:pPr>
              <a:buFont typeface="Arial" pitchFamily="34" charset="0"/>
              <a:buChar char="•"/>
            </a:pPr>
            <a:r>
              <a:rPr lang="en-US" dirty="0"/>
              <a:t>Implementing more advanced models like GRUs or combining LSTM with CNNs</a:t>
            </a:r>
            <a:r>
              <a:rPr lang="en-US" dirty="0" smtClean="0"/>
              <a:t>.</a:t>
            </a:r>
            <a:endParaRPr lang="ar-EG" dirty="0" smtClean="0"/>
          </a:p>
          <a:p>
            <a:pPr>
              <a:buFont typeface="Arial" pitchFamily="34" charset="0"/>
              <a:buChar char="•"/>
            </a:pPr>
            <a:r>
              <a:rPr lang="en-US" dirty="0"/>
              <a:t>Expanding the system for real-time stress detection using live EEG/ECG data</a:t>
            </a:r>
            <a:r>
              <a:rPr lang="en-US" dirty="0" smtClean="0"/>
              <a:t>.</a:t>
            </a:r>
            <a:endParaRPr lang="ar-EG" dirty="0" smtClean="0"/>
          </a:p>
          <a:p>
            <a:pPr>
              <a:buFont typeface="Arial" pitchFamily="34" charset="0"/>
              <a:buChar char="•"/>
            </a:pPr>
            <a:r>
              <a:rPr lang="en-US" dirty="0"/>
              <a:t>Increasing dataset diversity to improve model generalization.</a:t>
            </a:r>
          </a:p>
          <a:p>
            <a:pPr>
              <a:buFont typeface="Arial" pitchFamily="34" charset="0"/>
              <a:buChar char="•"/>
            </a:pPr>
            <a:endParaRPr lang="ar-EG" dirty="0" smtClean="0"/>
          </a:p>
        </p:txBody>
      </p:sp>
    </p:spTree>
    <p:extLst>
      <p:ext uri="{BB962C8B-B14F-4D97-AF65-F5344CB8AC3E}">
        <p14:creationId xmlns:p14="http://schemas.microsoft.com/office/powerpoint/2010/main" val="938792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305800" cy="1200329"/>
          </a:xfrm>
          <a:prstGeom prst="rect">
            <a:avLst/>
          </a:prstGeom>
        </p:spPr>
        <p:txBody>
          <a:bodyPr wrap="square">
            <a:spAutoFit/>
          </a:bodyPr>
          <a:lstStyle/>
          <a:p>
            <a:r>
              <a:rPr lang="en-US" dirty="0"/>
              <a:t>The model's performance was evaluated on the test dataset, and the accuracy achieved is shown .</a:t>
            </a:r>
          </a:p>
          <a:p>
            <a:r>
              <a:rPr lang="en-US" dirty="0"/>
              <a:t>This metric reflects the model's ability to correctly classify stress levels based on EEG and ECG signals.</a:t>
            </a:r>
          </a:p>
        </p:txBody>
      </p:sp>
      <p:sp>
        <p:nvSpPr>
          <p:cNvPr id="3" name="Rectangle 2"/>
          <p:cNvSpPr/>
          <p:nvPr/>
        </p:nvSpPr>
        <p:spPr>
          <a:xfrm>
            <a:off x="304800" y="1524000"/>
            <a:ext cx="2050561" cy="369332"/>
          </a:xfrm>
          <a:prstGeom prst="rect">
            <a:avLst/>
          </a:prstGeom>
        </p:spPr>
        <p:txBody>
          <a:bodyPr wrap="none">
            <a:spAutoFit/>
          </a:bodyPr>
          <a:lstStyle/>
          <a:p>
            <a:r>
              <a:rPr lang="en-US" b="1" dirty="0">
                <a:solidFill>
                  <a:srgbClr val="FF0000"/>
                </a:solidFill>
              </a:rPr>
              <a:t>EO VS </a:t>
            </a:r>
            <a:r>
              <a:rPr lang="en-US" b="1" dirty="0" smtClean="0">
                <a:solidFill>
                  <a:srgbClr val="FF0000"/>
                </a:solidFill>
              </a:rPr>
              <a:t>AC1,AC2</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17725"/>
            <a:ext cx="3901722" cy="76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29" y="2117725"/>
            <a:ext cx="4465807" cy="7619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4161" y="3278865"/>
            <a:ext cx="6510864" cy="6316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04800" y="3990201"/>
            <a:ext cx="4572000" cy="369332"/>
          </a:xfrm>
          <a:prstGeom prst="rect">
            <a:avLst/>
          </a:prstGeom>
        </p:spPr>
        <p:txBody>
          <a:bodyPr>
            <a:spAutoFit/>
          </a:bodyPr>
          <a:lstStyle/>
          <a:p>
            <a:r>
              <a:rPr lang="en-US" b="1" dirty="0">
                <a:solidFill>
                  <a:srgbClr val="FF0000"/>
                </a:solidFill>
              </a:rPr>
              <a:t>EO VS </a:t>
            </a:r>
            <a:r>
              <a:rPr lang="en-US" b="1" dirty="0" smtClean="0">
                <a:solidFill>
                  <a:srgbClr val="FF0000"/>
                </a:solidFill>
              </a:rPr>
              <a:t>AC1 &amp; EO </a:t>
            </a:r>
            <a:r>
              <a:rPr lang="en-US" b="1" dirty="0">
                <a:solidFill>
                  <a:srgbClr val="FF0000"/>
                </a:solidFill>
              </a:rPr>
              <a:t>VS AC2</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801" y="4576722"/>
            <a:ext cx="6651490" cy="3142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801" y="5084325"/>
            <a:ext cx="7176856" cy="2918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801" y="5548009"/>
            <a:ext cx="7786255" cy="304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801" y="6019800"/>
            <a:ext cx="6651490" cy="3588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1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34200" cy="1173162"/>
          </a:xfrm>
        </p:spPr>
        <p:txBody>
          <a:bodyPr>
            <a:normAutofit/>
          </a:bodyPr>
          <a:lstStyle/>
          <a:p>
            <a:pPr marL="285750" indent="-285750"/>
            <a:r>
              <a:rPr lang="en-US" sz="2900" dirty="0" smtClean="0">
                <a:solidFill>
                  <a:schemeClr val="accent1">
                    <a:lumMod val="75000"/>
                  </a:schemeClr>
                </a:solidFill>
                <a:latin typeface="Cooper Black" pitchFamily="18" charset="0"/>
              </a:rPr>
              <a:t>8.</a:t>
            </a:r>
            <a:r>
              <a:rPr lang="ar-EG" sz="2900" dirty="0" smtClean="0">
                <a:solidFill>
                  <a:schemeClr val="accent1">
                    <a:lumMod val="75000"/>
                  </a:schemeClr>
                </a:solidFill>
                <a:latin typeface="Cooper Black" pitchFamily="18" charset="0"/>
              </a:rPr>
              <a:t> </a:t>
            </a:r>
            <a:r>
              <a:rPr lang="en-US" sz="2900" dirty="0" smtClean="0">
                <a:solidFill>
                  <a:schemeClr val="accent1">
                    <a:lumMod val="75000"/>
                  </a:schemeClr>
                </a:solidFill>
                <a:latin typeface="Cooper Black" pitchFamily="18" charset="0"/>
              </a:rPr>
              <a:t>Visualizations</a:t>
            </a:r>
            <a:endParaRPr lang="ar-EG" sz="2900" dirty="0">
              <a:solidFill>
                <a:schemeClr val="accent1">
                  <a:lumMod val="75000"/>
                </a:schemeClr>
              </a:solidFill>
              <a:latin typeface="Cooper Black" pitchFamily="18" charset="0"/>
            </a:endParaRPr>
          </a:p>
        </p:txBody>
      </p:sp>
      <p:sp>
        <p:nvSpPr>
          <p:cNvPr id="3" name="Content Placeholder 2"/>
          <p:cNvSpPr>
            <a:spLocks noGrp="1"/>
          </p:cNvSpPr>
          <p:nvPr>
            <p:ph sz="quarter" idx="1"/>
          </p:nvPr>
        </p:nvSpPr>
        <p:spPr/>
        <p:txBody>
          <a:bodyPr>
            <a:normAutofit fontScale="92500" lnSpcReduction="10000"/>
          </a:bodyPr>
          <a:lstStyle/>
          <a:p>
            <a:r>
              <a:rPr lang="en-US" b="1" dirty="0" smtClean="0"/>
              <a:t>1. Dataset </a:t>
            </a:r>
            <a:r>
              <a:rPr lang="en-US" b="1" dirty="0"/>
              <a:t>Description</a:t>
            </a:r>
            <a:r>
              <a:rPr lang="en-US" dirty="0"/>
              <a:t>: The data consists of combined EEG (Electroencephalogram), ECG (Electrocardiogram), and Alpha-Beta power ratio information. This data was preprocessed to help understand the relationships between stress levels and features such as heart rate variability (HRV) and brainwave activity. The dataset also includes demographic features like </a:t>
            </a:r>
            <a:r>
              <a:rPr lang="en-US" dirty="0" smtClean="0"/>
              <a:t>gender.</a:t>
            </a:r>
            <a:endParaRPr lang="ar-EG" dirty="0" smtClean="0"/>
          </a:p>
          <a:p>
            <a:endParaRPr lang="ar-EG" dirty="0"/>
          </a:p>
          <a:p>
            <a:r>
              <a:rPr lang="en-US" b="1" dirty="0"/>
              <a:t>Objective</a:t>
            </a:r>
            <a:r>
              <a:rPr lang="en-US" dirty="0"/>
              <a:t>: The main goal is to visualize and explore the relationship between features (such as HRV, EEG, ECG) and how they relate to stress levels, gender differences, and other physiological responses under different conditions.</a:t>
            </a:r>
          </a:p>
        </p:txBody>
      </p:sp>
    </p:spTree>
    <p:extLst>
      <p:ext uri="{BB962C8B-B14F-4D97-AF65-F5344CB8AC3E}">
        <p14:creationId xmlns:p14="http://schemas.microsoft.com/office/powerpoint/2010/main" val="1706116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305800" cy="1477328"/>
          </a:xfrm>
          <a:prstGeom prst="rect">
            <a:avLst/>
          </a:prstGeom>
        </p:spPr>
        <p:txBody>
          <a:bodyPr wrap="square">
            <a:spAutoFit/>
          </a:bodyPr>
          <a:lstStyle/>
          <a:p>
            <a:r>
              <a:rPr lang="en-US" b="1" u="sng" dirty="0"/>
              <a:t>2. Libraries </a:t>
            </a:r>
            <a:r>
              <a:rPr lang="en-US" b="1" u="sng" dirty="0" smtClean="0"/>
              <a:t>Used</a:t>
            </a:r>
          </a:p>
          <a:p>
            <a:endParaRPr lang="en-US" b="1" u="sng" dirty="0"/>
          </a:p>
          <a:p>
            <a:r>
              <a:rPr lang="en-US" b="1" dirty="0" err="1"/>
              <a:t>Matplotlib</a:t>
            </a:r>
            <a:r>
              <a:rPr lang="en-US" dirty="0"/>
              <a:t> and </a:t>
            </a:r>
            <a:r>
              <a:rPr lang="en-US" b="1" dirty="0" err="1"/>
              <a:t>Seaborn</a:t>
            </a:r>
            <a:r>
              <a:rPr lang="en-US" dirty="0"/>
              <a:t> are the primary libraries used for creating visualizations to explore the relationships between the features in the dataset.</a:t>
            </a:r>
          </a:p>
        </p:txBody>
      </p:sp>
      <p:sp>
        <p:nvSpPr>
          <p:cNvPr id="3" name="Rectangle 2"/>
          <p:cNvSpPr/>
          <p:nvPr/>
        </p:nvSpPr>
        <p:spPr>
          <a:xfrm>
            <a:off x="228600" y="1905000"/>
            <a:ext cx="8229600" cy="2585323"/>
          </a:xfrm>
          <a:prstGeom prst="rect">
            <a:avLst/>
          </a:prstGeom>
        </p:spPr>
        <p:txBody>
          <a:bodyPr wrap="square">
            <a:spAutoFit/>
          </a:bodyPr>
          <a:lstStyle/>
          <a:p>
            <a:r>
              <a:rPr lang="en-US" b="1" u="sng" dirty="0"/>
              <a:t>3. Visualizations </a:t>
            </a:r>
            <a:r>
              <a:rPr lang="en-US" b="1" u="sng" dirty="0" smtClean="0"/>
              <a:t>Overview</a:t>
            </a:r>
          </a:p>
          <a:p>
            <a:endParaRPr lang="en-US" b="1" u="sng" dirty="0"/>
          </a:p>
          <a:p>
            <a:r>
              <a:rPr lang="en-US" b="1" dirty="0"/>
              <a:t>Gender Distribution</a:t>
            </a:r>
            <a:r>
              <a:rPr lang="en-US" dirty="0"/>
              <a:t>: A count plot was generated to show the gender distribution in the dataset, highlighting the number of male and female participants.</a:t>
            </a:r>
          </a:p>
          <a:p>
            <a:r>
              <a:rPr lang="en-US" b="1" dirty="0"/>
              <a:t>Stress Condition Distribution</a:t>
            </a:r>
            <a:r>
              <a:rPr lang="en-US" dirty="0"/>
              <a:t>: This visualizes the distribution of stress conditions labeled as EO (Baseline/Non-Stress), AC1 (Low Stress), and AC2 (High Stress). This helps compare the number of samples for each condition, ensuring balanced datasets for further analysis.</a:t>
            </a:r>
          </a:p>
        </p:txBody>
      </p:sp>
      <p:sp>
        <p:nvSpPr>
          <p:cNvPr id="4" name="Rectangle 3"/>
          <p:cNvSpPr/>
          <p:nvPr/>
        </p:nvSpPr>
        <p:spPr>
          <a:xfrm>
            <a:off x="266700" y="4572000"/>
            <a:ext cx="8229600" cy="1754326"/>
          </a:xfrm>
          <a:prstGeom prst="rect">
            <a:avLst/>
          </a:prstGeom>
        </p:spPr>
        <p:txBody>
          <a:bodyPr wrap="square">
            <a:spAutoFit/>
          </a:bodyPr>
          <a:lstStyle/>
          <a:p>
            <a:r>
              <a:rPr lang="en-US" b="1" u="sng" dirty="0"/>
              <a:t>4. Feature </a:t>
            </a:r>
            <a:r>
              <a:rPr lang="en-US" b="1" u="sng" dirty="0" smtClean="0"/>
              <a:t>Analysis</a:t>
            </a:r>
          </a:p>
          <a:p>
            <a:endParaRPr lang="en-US" b="1" u="sng" dirty="0"/>
          </a:p>
          <a:p>
            <a:pPr marL="285750" indent="-285750">
              <a:buFont typeface="Arial" pitchFamily="34" charset="0"/>
              <a:buChar char="•"/>
            </a:pPr>
            <a:r>
              <a:rPr lang="en-US" b="1" dirty="0"/>
              <a:t>Correlation </a:t>
            </a:r>
            <a:r>
              <a:rPr lang="en-US" b="1" dirty="0" err="1"/>
              <a:t>Heatmap</a:t>
            </a:r>
            <a:r>
              <a:rPr lang="en-US" dirty="0"/>
              <a:t>: A correlation map was created to analyze the relationships between features like HRV, EEG bands, and stress conditions. This helps in identifying any potential links between physiological and brainwave data.</a:t>
            </a:r>
          </a:p>
        </p:txBody>
      </p:sp>
      <p:cxnSp>
        <p:nvCxnSpPr>
          <p:cNvPr id="6" name="Straight Connector 5"/>
          <p:cNvCxnSpPr/>
          <p:nvPr/>
        </p:nvCxnSpPr>
        <p:spPr>
          <a:xfrm>
            <a:off x="152400" y="1782128"/>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 y="4572000"/>
            <a:ext cx="838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118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09600"/>
            <a:ext cx="8382000" cy="5632311"/>
          </a:xfrm>
          <a:prstGeom prst="rect">
            <a:avLst/>
          </a:prstGeom>
          <a:noFill/>
        </p:spPr>
        <p:txBody>
          <a:bodyPr wrap="square" rtlCol="0">
            <a:spAutoFit/>
          </a:bodyPr>
          <a:lstStyle/>
          <a:p>
            <a:pPr marL="285750" indent="-285750">
              <a:buFont typeface="Arial" pitchFamily="34" charset="0"/>
              <a:buChar char="•"/>
            </a:pPr>
            <a:r>
              <a:rPr lang="en-US" b="1" dirty="0"/>
              <a:t>Bar Charts and Boxplots</a:t>
            </a:r>
            <a:r>
              <a:rPr lang="en-US" dirty="0"/>
              <a:t>:</a:t>
            </a:r>
          </a:p>
          <a:p>
            <a:r>
              <a:rPr lang="en-US" b="1" dirty="0"/>
              <a:t>Gender Differences</a:t>
            </a:r>
            <a:r>
              <a:rPr lang="en-US" dirty="0"/>
              <a:t>: Bar charts and boxplots were used to understand how heart rate variability (HRV), EEG, and ECG signals vary by gender, showing patterns like slightly higher HRV in females during certain stress conditions (AC1</a:t>
            </a:r>
            <a:r>
              <a:rPr lang="en-US" dirty="0" smtClean="0"/>
              <a:t>).</a:t>
            </a:r>
            <a:endParaRPr lang="ar-EG" dirty="0" smtClean="0"/>
          </a:p>
          <a:p>
            <a:endParaRPr lang="en-US" dirty="0"/>
          </a:p>
          <a:p>
            <a:r>
              <a:rPr lang="en-US" b="1" dirty="0"/>
              <a:t>HRV Changes</a:t>
            </a:r>
            <a:r>
              <a:rPr lang="en-US" dirty="0"/>
              <a:t>: Boxplots were used to visualize how HRV changes under different stress levels (EO, AC1, AC2). Results showed that as stress increased, heart rate variability decreased, indicating a more consistent heart rate under stress.</a:t>
            </a:r>
          </a:p>
          <a:p>
            <a:endParaRPr lang="ar-EG" dirty="0" smtClean="0"/>
          </a:p>
          <a:p>
            <a:pPr marL="285750" indent="-285750">
              <a:buFont typeface="Arial" pitchFamily="34" charset="0"/>
              <a:buChar char="•"/>
            </a:pPr>
            <a:r>
              <a:rPr lang="en-US" b="1" dirty="0"/>
              <a:t>Segment Analysis</a:t>
            </a:r>
            <a:r>
              <a:rPr lang="en-US" dirty="0"/>
              <a:t>:</a:t>
            </a:r>
          </a:p>
          <a:p>
            <a:r>
              <a:rPr lang="en-US" dirty="0"/>
              <a:t>A specific analysis was conducted on segments for the same subject. For example, subject 5 had their EEG/ECG data visualized across conditions EO, AC1, and AC2, highlighting the differences in their stress levels, particularly in terms of bandwidth</a:t>
            </a:r>
            <a:r>
              <a:rPr lang="en-US" dirty="0" smtClean="0"/>
              <a:t>.</a:t>
            </a:r>
            <a:endParaRPr lang="ar-EG" dirty="0" smtClean="0"/>
          </a:p>
          <a:p>
            <a:endParaRPr lang="en-US" dirty="0"/>
          </a:p>
          <a:p>
            <a:r>
              <a:rPr lang="en-US" dirty="0"/>
              <a:t>Visualizations compared male and female subjects, further showcasing differences in physiological responses.</a:t>
            </a:r>
          </a:p>
          <a:p>
            <a:endParaRPr lang="en-US" dirty="0"/>
          </a:p>
        </p:txBody>
      </p:sp>
    </p:spTree>
    <p:extLst>
      <p:ext uri="{BB962C8B-B14F-4D97-AF65-F5344CB8AC3E}">
        <p14:creationId xmlns:p14="http://schemas.microsoft.com/office/powerpoint/2010/main" val="132708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382000" cy="5909310"/>
          </a:xfrm>
          <a:prstGeom prst="rect">
            <a:avLst/>
          </a:prstGeom>
        </p:spPr>
        <p:txBody>
          <a:bodyPr wrap="square">
            <a:spAutoFit/>
          </a:bodyPr>
          <a:lstStyle/>
          <a:p>
            <a:r>
              <a:rPr lang="en-US" b="1" u="sng" dirty="0" smtClean="0"/>
              <a:t>5. Brainwave Analysis</a:t>
            </a:r>
          </a:p>
          <a:p>
            <a:r>
              <a:rPr lang="en-US" b="1" dirty="0" smtClean="0"/>
              <a:t>EEG Power Band Analysis</a:t>
            </a:r>
            <a:r>
              <a:rPr lang="en-US" dirty="0" smtClean="0"/>
              <a:t>: Boxplots showed how Alpha and Beta power changed across stress conditions. The results suggested that Alpha power tends to decrease with higher stress levels, while Beta power remained relatively stable with minor variations.</a:t>
            </a:r>
          </a:p>
          <a:p>
            <a:r>
              <a:rPr lang="en-US" b="1" dirty="0" smtClean="0"/>
              <a:t>Alpha Power and Stress</a:t>
            </a:r>
            <a:r>
              <a:rPr lang="en-US" dirty="0" smtClean="0"/>
              <a:t>: A combination of violin plots and bar plots was used to show the distribution and average Alpha power across different stress conditions, illustrating the inverse relationship between Alpha brainwave activity and stress.</a:t>
            </a:r>
            <a:endParaRPr lang="ar-EG" dirty="0" smtClean="0"/>
          </a:p>
          <a:p>
            <a:endParaRPr lang="ar-EG" dirty="0"/>
          </a:p>
          <a:p>
            <a:endParaRPr lang="ar-EG" dirty="0" smtClean="0"/>
          </a:p>
          <a:p>
            <a:r>
              <a:rPr lang="en-US" b="1" u="sng" dirty="0"/>
              <a:t>6. Physiological Responses to Stress</a:t>
            </a:r>
          </a:p>
          <a:p>
            <a:r>
              <a:rPr lang="en-US" b="1" dirty="0"/>
              <a:t>Sympathetic </a:t>
            </a:r>
            <a:r>
              <a:rPr lang="en-US" b="1" dirty="0" err="1"/>
              <a:t>vs</a:t>
            </a:r>
            <a:r>
              <a:rPr lang="en-US" b="1" dirty="0"/>
              <a:t> Parasympathetic Activity</a:t>
            </a:r>
            <a:r>
              <a:rPr lang="en-US" dirty="0"/>
              <a:t>: Bar plots were used to explore how stress affects the balance between the sympathetic and parasympathetic nervous systems (LF/HF ratio). Higher stress conditions led to an increased LF/HF ratio, indicating greater sympathetic dominance (a typical stress response).</a:t>
            </a:r>
          </a:p>
          <a:p>
            <a:r>
              <a:rPr lang="en-US" b="1" dirty="0"/>
              <a:t>Gender Differences in LF/HF Ratio</a:t>
            </a:r>
            <a:r>
              <a:rPr lang="en-US" dirty="0"/>
              <a:t>: A boxplot visualized the LF/HF ratio by gender, showing that males exhibited a higher LF/HF ratio than females, suggesting gender-specific differences in stress responses.</a:t>
            </a:r>
          </a:p>
          <a:p>
            <a:endParaRPr lang="en-US" dirty="0"/>
          </a:p>
        </p:txBody>
      </p:sp>
      <p:cxnSp>
        <p:nvCxnSpPr>
          <p:cNvPr id="4" name="Straight Connector 3"/>
          <p:cNvCxnSpPr/>
          <p:nvPr/>
        </p:nvCxnSpPr>
        <p:spPr>
          <a:xfrm>
            <a:off x="228600" y="3048000"/>
            <a:ext cx="838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535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Cooper Black" pitchFamily="18" charset="0"/>
              </a:rPr>
              <a:t>9.PIPELINE </a:t>
            </a:r>
            <a:endParaRPr lang="en-US" b="1" dirty="0">
              <a:solidFill>
                <a:schemeClr val="accent1">
                  <a:lumMod val="75000"/>
                </a:schemeClr>
              </a:solidFill>
              <a:latin typeface="Cooper Black" pitchFamily="18" charset="0"/>
            </a:endParaRPr>
          </a:p>
        </p:txBody>
      </p:sp>
      <p:sp>
        <p:nvSpPr>
          <p:cNvPr id="3" name="TextBox 2"/>
          <p:cNvSpPr txBox="1"/>
          <p:nvPr/>
        </p:nvSpPr>
        <p:spPr>
          <a:xfrm>
            <a:off x="685801" y="1600200"/>
            <a:ext cx="7620000" cy="4524315"/>
          </a:xfrm>
          <a:prstGeom prst="rect">
            <a:avLst/>
          </a:prstGeom>
          <a:noFill/>
        </p:spPr>
        <p:txBody>
          <a:bodyPr wrap="square" rtlCol="0">
            <a:spAutoFit/>
          </a:bodyPr>
          <a:lstStyle/>
          <a:p>
            <a:r>
              <a:rPr lang="en-US" dirty="0"/>
              <a:t>The data processing pipeline for the </a:t>
            </a:r>
            <a:r>
              <a:rPr lang="en-US" b="1" dirty="0"/>
              <a:t>Stress Detection and Analysis</a:t>
            </a:r>
            <a:r>
              <a:rPr lang="en-US" dirty="0"/>
              <a:t> project consists of several key stages that facilitate the smooth transition from raw data to insights. This pipeline includes the following steps</a:t>
            </a:r>
            <a:r>
              <a:rPr lang="en-US" dirty="0" smtClean="0"/>
              <a:t>:</a:t>
            </a:r>
          </a:p>
          <a:p>
            <a:endParaRPr lang="en-US" dirty="0"/>
          </a:p>
          <a:p>
            <a:r>
              <a:rPr lang="en-US" b="1" dirty="0" smtClean="0"/>
              <a:t>1.Data </a:t>
            </a:r>
            <a:r>
              <a:rPr lang="en-US" b="1" dirty="0"/>
              <a:t>Ingestion</a:t>
            </a:r>
            <a:r>
              <a:rPr lang="en-US" dirty="0"/>
              <a:t>: Raw data is collected from various sources, including ECG and EEG signals, and saved in a structured format for processing.</a:t>
            </a:r>
          </a:p>
          <a:p>
            <a:r>
              <a:rPr lang="en-US" b="1" dirty="0" smtClean="0"/>
              <a:t>2.Preprocessing</a:t>
            </a:r>
            <a:r>
              <a:rPr lang="en-US" dirty="0"/>
              <a:t>: In this stage, the data is cleaned and transformed. The preprocessing includes</a:t>
            </a:r>
            <a:r>
              <a:rPr lang="en-US" dirty="0" smtClean="0"/>
              <a:t>:</a:t>
            </a:r>
          </a:p>
          <a:p>
            <a:endParaRPr lang="en-US" dirty="0"/>
          </a:p>
          <a:p>
            <a:pPr marL="285750" indent="-285750">
              <a:buFont typeface="Arial" pitchFamily="34" charset="0"/>
              <a:buChar char="•"/>
            </a:pPr>
            <a:r>
              <a:rPr lang="en-US" dirty="0"/>
              <a:t> Normalizing ECG and EEG signals to bring them into a uniform scale</a:t>
            </a:r>
            <a:r>
              <a:rPr lang="en-US" dirty="0" smtClean="0"/>
              <a:t>.</a:t>
            </a:r>
          </a:p>
          <a:p>
            <a:pPr marL="285750" indent="-285750">
              <a:buFont typeface="Arial" pitchFamily="34" charset="0"/>
              <a:buChar char="•"/>
            </a:pPr>
            <a:r>
              <a:rPr lang="en-US" dirty="0"/>
              <a:t> Reshaping the data to prepare it for model training, ensuring that all features are properly aligned.</a:t>
            </a:r>
            <a:endParaRPr lang="en-US" dirty="0" smtClean="0"/>
          </a:p>
          <a:p>
            <a:endParaRPr lang="en-US" dirty="0"/>
          </a:p>
        </p:txBody>
      </p:sp>
    </p:spTree>
    <p:extLst>
      <p:ext uri="{BB962C8B-B14F-4D97-AF65-F5344CB8AC3E}">
        <p14:creationId xmlns:p14="http://schemas.microsoft.com/office/powerpoint/2010/main" val="3093176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2013"/>
            <a:ext cx="8229600" cy="5078313"/>
          </a:xfrm>
          <a:prstGeom prst="rect">
            <a:avLst/>
          </a:prstGeom>
        </p:spPr>
        <p:txBody>
          <a:bodyPr wrap="square">
            <a:spAutoFit/>
          </a:bodyPr>
          <a:lstStyle/>
          <a:p>
            <a:r>
              <a:rPr lang="en-US" b="1" dirty="0" smtClean="0"/>
              <a:t>3.Feature </a:t>
            </a:r>
            <a:r>
              <a:rPr lang="en-US" b="1" dirty="0"/>
              <a:t>Engineering</a:t>
            </a:r>
            <a:r>
              <a:rPr lang="en-US" dirty="0"/>
              <a:t>: Relevant features are extracted and selected to improve model performance. This includes using techniques like Recursive Feature Elimination (RFE) to identify the most significant features for the classification task</a:t>
            </a:r>
            <a:r>
              <a:rPr lang="en-US" dirty="0" smtClean="0"/>
              <a:t>.</a:t>
            </a:r>
          </a:p>
          <a:p>
            <a:endParaRPr lang="en-US" dirty="0"/>
          </a:p>
          <a:p>
            <a:r>
              <a:rPr lang="en-US" b="1" dirty="0" smtClean="0"/>
              <a:t>4.Model </a:t>
            </a:r>
            <a:r>
              <a:rPr lang="en-US" b="1" dirty="0"/>
              <a:t>Training</a:t>
            </a:r>
            <a:r>
              <a:rPr lang="en-US" dirty="0"/>
              <a:t>: The processed data is used to train machine learning models. In this project, we employed a hybrid LSTM model to classify stress levels based on the physiological signals</a:t>
            </a:r>
            <a:r>
              <a:rPr lang="en-US" dirty="0" smtClean="0"/>
              <a:t>.</a:t>
            </a:r>
          </a:p>
          <a:p>
            <a:endParaRPr lang="en-US" dirty="0"/>
          </a:p>
          <a:p>
            <a:r>
              <a:rPr lang="en-US" b="1" dirty="0" smtClean="0"/>
              <a:t>5.Deployment</a:t>
            </a:r>
            <a:r>
              <a:rPr lang="en-US" dirty="0"/>
              <a:t>: The trained model is deployed using </a:t>
            </a:r>
            <a:r>
              <a:rPr lang="en-US" b="1" dirty="0" err="1"/>
              <a:t>Docker</a:t>
            </a:r>
            <a:r>
              <a:rPr lang="en-US" dirty="0"/>
              <a:t>, ensuring that the application runs consistently across different environments. </a:t>
            </a:r>
            <a:r>
              <a:rPr lang="en-US" dirty="0" err="1"/>
              <a:t>Docker</a:t>
            </a:r>
            <a:r>
              <a:rPr lang="en-US" dirty="0"/>
              <a:t> simplifies the deployment process by encapsulating all dependencies within a container</a:t>
            </a:r>
            <a:r>
              <a:rPr lang="en-US" dirty="0" smtClean="0"/>
              <a:t>.</a:t>
            </a:r>
          </a:p>
          <a:p>
            <a:endParaRPr lang="en-US" dirty="0"/>
          </a:p>
          <a:p>
            <a:r>
              <a:rPr lang="en-US" b="1" dirty="0" smtClean="0"/>
              <a:t>6.User </a:t>
            </a:r>
            <a:r>
              <a:rPr lang="en-US" b="1" dirty="0"/>
              <a:t>Interface</a:t>
            </a:r>
            <a:r>
              <a:rPr lang="en-US" dirty="0"/>
              <a:t>: A user-friendly interface is created using </a:t>
            </a:r>
            <a:r>
              <a:rPr lang="en-US" b="1" dirty="0" err="1"/>
              <a:t>Streamlit</a:t>
            </a:r>
            <a:r>
              <a:rPr lang="en-US" dirty="0"/>
              <a:t>, allowing users to easily select their gender and input the relevant features for classification. The </a:t>
            </a:r>
            <a:r>
              <a:rPr lang="en-US" dirty="0" err="1"/>
              <a:t>Streamlit</a:t>
            </a:r>
            <a:r>
              <a:rPr lang="en-US" dirty="0"/>
              <a:t> app provides real-time predictions based on the input data.</a:t>
            </a:r>
          </a:p>
        </p:txBody>
      </p:sp>
    </p:spTree>
    <p:extLst>
      <p:ext uri="{BB962C8B-B14F-4D97-AF65-F5344CB8AC3E}">
        <p14:creationId xmlns:p14="http://schemas.microsoft.com/office/powerpoint/2010/main" val="3640284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7848600" cy="2031325"/>
          </a:xfrm>
          <a:prstGeom prst="rect">
            <a:avLst/>
          </a:prstGeom>
        </p:spPr>
        <p:txBody>
          <a:bodyPr wrap="square">
            <a:spAutoFit/>
          </a:bodyPr>
          <a:lstStyle/>
          <a:p>
            <a:r>
              <a:rPr lang="en-US" b="1" dirty="0"/>
              <a:t>Summary of Implementation</a:t>
            </a:r>
          </a:p>
          <a:p>
            <a:r>
              <a:rPr lang="en-US" dirty="0"/>
              <a:t>This pipeline effectively integrates various stages of data processing and model deployment, leading to an efficient workflow from data collection to classification. By leveraging </a:t>
            </a:r>
            <a:r>
              <a:rPr lang="en-US" b="1" dirty="0" err="1"/>
              <a:t>Docker</a:t>
            </a:r>
            <a:r>
              <a:rPr lang="en-US" b="1" dirty="0"/>
              <a:t> for deployment</a:t>
            </a:r>
            <a:r>
              <a:rPr lang="en-US" dirty="0"/>
              <a:t> and </a:t>
            </a:r>
            <a:r>
              <a:rPr lang="en-US" b="1" dirty="0" err="1"/>
              <a:t>Streamlit</a:t>
            </a:r>
            <a:r>
              <a:rPr lang="en-US" b="1" dirty="0"/>
              <a:t> for the user interface</a:t>
            </a:r>
            <a:r>
              <a:rPr lang="en-US" dirty="0"/>
              <a:t>, the project ensures a seamless experience for end-users and facilitates easy access to stress classification insights.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24193"/>
            <a:ext cx="6883400" cy="3663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22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467600" cy="1066800"/>
          </a:xfrm>
        </p:spPr>
        <p:txBody>
          <a:bodyPr>
            <a:normAutofit fontScale="90000"/>
          </a:bodyPr>
          <a:lstStyle/>
          <a:p>
            <a:r>
              <a:rPr lang="en-US" dirty="0" smtClean="0"/>
              <a:t/>
            </a:r>
            <a:br>
              <a:rPr lang="en-US" dirty="0" smtClean="0"/>
            </a:br>
            <a:r>
              <a:rPr lang="en-US" dirty="0" smtClean="0"/>
              <a:t/>
            </a:r>
            <a:br>
              <a:rPr lang="en-US" dirty="0" smtClean="0"/>
            </a:br>
            <a:r>
              <a:rPr lang="en-US" sz="3100" b="1" dirty="0">
                <a:solidFill>
                  <a:schemeClr val="accent1">
                    <a:lumMod val="75000"/>
                  </a:schemeClr>
                </a:solidFill>
              </a:rPr>
              <a:t/>
            </a:r>
            <a:br>
              <a:rPr lang="en-US" sz="3100" b="1" dirty="0">
                <a:solidFill>
                  <a:schemeClr val="accent1">
                    <a:lumMod val="75000"/>
                  </a:schemeClr>
                </a:solidFill>
              </a:rPr>
            </a:br>
            <a:r>
              <a:rPr lang="en-US" sz="3100" b="1" dirty="0" smtClean="0">
                <a:solidFill>
                  <a:schemeClr val="accent1">
                    <a:lumMod val="75000"/>
                  </a:schemeClr>
                </a:solidFill>
                <a:latin typeface="Cooper Black" pitchFamily="18" charset="0"/>
              </a:rPr>
              <a:t>2.</a:t>
            </a:r>
            <a:r>
              <a:rPr lang="en-US" sz="3600" dirty="0" smtClean="0">
                <a:solidFill>
                  <a:schemeClr val="accent1">
                    <a:lumMod val="75000"/>
                  </a:schemeClr>
                </a:solidFill>
                <a:latin typeface="Cooper Black" pitchFamily="18" charset="0"/>
              </a:rPr>
              <a:t>Requirements</a:t>
            </a:r>
            <a:r>
              <a:rPr lang="en-US" sz="3600" dirty="0" smtClean="0">
                <a:latin typeface="Cooper Black" pitchFamily="18" charset="0"/>
              </a:rPr>
              <a:t> </a:t>
            </a:r>
            <a:r>
              <a:rPr lang="en-US" sz="3600" b="1" dirty="0" smtClean="0">
                <a:solidFill>
                  <a:schemeClr val="accent1">
                    <a:lumMod val="75000"/>
                  </a:schemeClr>
                </a:solidFill>
                <a:latin typeface="Cooper Black" pitchFamily="18" charset="0"/>
              </a:rPr>
              <a:t>:</a:t>
            </a:r>
            <a:r>
              <a:rPr lang="en-US" sz="3100" b="1" dirty="0" smtClean="0">
                <a:solidFill>
                  <a:schemeClr val="accent1">
                    <a:lumMod val="75000"/>
                  </a:schemeClr>
                </a:solidFill>
              </a:rPr>
              <a:t/>
            </a:r>
            <a:br>
              <a:rPr lang="en-US" sz="3100" b="1" dirty="0" smtClean="0">
                <a:solidFill>
                  <a:schemeClr val="accent1">
                    <a:lumMod val="75000"/>
                  </a:schemeClr>
                </a:solidFill>
              </a:rPr>
            </a:br>
            <a:r>
              <a:rPr lang="en-US" sz="3100" dirty="0" smtClean="0">
                <a:solidFill>
                  <a:schemeClr val="bg1">
                    <a:lumMod val="50000"/>
                  </a:schemeClr>
                </a:solidFill>
                <a:latin typeface="Aldhabi" pitchFamily="2" charset="-78"/>
                <a:cs typeface="Aldhabi" pitchFamily="2" charset="-78"/>
              </a:rPr>
              <a:t>(</a:t>
            </a:r>
            <a:r>
              <a:rPr lang="en-US" sz="2800" dirty="0">
                <a:latin typeface="Aldhabi" pitchFamily="2" charset="-78"/>
                <a:cs typeface="Aldhabi" pitchFamily="2" charset="-78"/>
              </a:rPr>
              <a:t>Software and </a:t>
            </a:r>
            <a:r>
              <a:rPr lang="en-US" sz="2800" dirty="0" smtClean="0">
                <a:latin typeface="Aldhabi" pitchFamily="2" charset="-78"/>
                <a:cs typeface="Aldhabi" pitchFamily="2" charset="-78"/>
              </a:rPr>
              <a:t>Tools)</a:t>
            </a:r>
            <a:endParaRPr lang="en-US" sz="3100" dirty="0">
              <a:latin typeface="Aldhabi" pitchFamily="2" charset="-78"/>
              <a:cs typeface="Aldhabi" pitchFamily="2" charset="-78"/>
            </a:endParaRPr>
          </a:p>
        </p:txBody>
      </p:sp>
      <p:sp>
        <p:nvSpPr>
          <p:cNvPr id="3" name="Content Placeholder 2"/>
          <p:cNvSpPr>
            <a:spLocks noGrp="1"/>
          </p:cNvSpPr>
          <p:nvPr>
            <p:ph sz="quarter" idx="1"/>
          </p:nvPr>
        </p:nvSpPr>
        <p:spPr>
          <a:xfrm>
            <a:off x="228600" y="1295400"/>
            <a:ext cx="8610600" cy="5715000"/>
          </a:xfrm>
        </p:spPr>
        <p:txBody>
          <a:bodyPr>
            <a:normAutofit fontScale="55000" lnSpcReduction="20000"/>
          </a:bodyPr>
          <a:lstStyle/>
          <a:p>
            <a:endParaRPr lang="en-US" sz="2900" b="1" dirty="0">
              <a:solidFill>
                <a:schemeClr val="accent1">
                  <a:lumMod val="75000"/>
                </a:schemeClr>
              </a:solidFill>
            </a:endParaRPr>
          </a:p>
          <a:p>
            <a:pPr marL="0" indent="0">
              <a:buNone/>
            </a:pPr>
            <a:r>
              <a:rPr lang="en-US" sz="3200" dirty="0" smtClean="0">
                <a:solidFill>
                  <a:schemeClr val="bg2">
                    <a:lumMod val="10000"/>
                  </a:schemeClr>
                </a:solidFill>
              </a:rPr>
              <a:t>1.</a:t>
            </a:r>
            <a:r>
              <a:rPr lang="en-US" sz="3200" b="1" dirty="0" smtClean="0"/>
              <a:t> </a:t>
            </a:r>
            <a:r>
              <a:rPr lang="en-US" sz="3200" dirty="0" err="1" smtClean="0"/>
              <a:t>Kaggle</a:t>
            </a:r>
            <a:r>
              <a:rPr lang="en-US" sz="3200" dirty="0" smtClean="0"/>
              <a:t> Dataset</a:t>
            </a:r>
            <a:r>
              <a:rPr lang="ar-EG" sz="3200" dirty="0" smtClean="0"/>
              <a:t>:</a:t>
            </a:r>
            <a:r>
              <a:rPr lang="en-US" sz="3200" dirty="0" smtClean="0"/>
              <a:t> We </a:t>
            </a:r>
            <a:r>
              <a:rPr lang="en-US" sz="3200" dirty="0"/>
              <a:t>used </a:t>
            </a:r>
            <a:r>
              <a:rPr lang="en-US" sz="3200" dirty="0" err="1"/>
              <a:t>Kaggle</a:t>
            </a:r>
            <a:r>
              <a:rPr lang="en-US" sz="3200" dirty="0"/>
              <a:t> to find a suitable dataset for our </a:t>
            </a:r>
            <a:r>
              <a:rPr lang="en-US" sz="3200" dirty="0" smtClean="0"/>
              <a:t>project</a:t>
            </a:r>
            <a:endParaRPr lang="ar-EG" sz="3200" dirty="0" smtClean="0"/>
          </a:p>
          <a:p>
            <a:pPr marL="0" indent="0">
              <a:buNone/>
            </a:pPr>
            <a:r>
              <a:rPr lang="en-US" sz="3200" dirty="0" smtClean="0"/>
              <a:t>            </a:t>
            </a:r>
          </a:p>
          <a:p>
            <a:pPr marL="0" indent="0">
              <a:buNone/>
            </a:pPr>
            <a:r>
              <a:rPr lang="en-US" sz="3200" dirty="0" smtClean="0"/>
              <a:t>2. Cloud:</a:t>
            </a:r>
            <a:r>
              <a:rPr lang="ar-EG" sz="3200" dirty="0"/>
              <a:t> </a:t>
            </a:r>
            <a:r>
              <a:rPr lang="en-US" sz="3200" dirty="0" smtClean="0"/>
              <a:t>Azure </a:t>
            </a:r>
            <a:r>
              <a:rPr lang="en-US" sz="3200" dirty="0"/>
              <a:t>(Blob Storage, Synapse </a:t>
            </a:r>
            <a:r>
              <a:rPr lang="en-US" sz="3200" dirty="0" smtClean="0"/>
              <a:t>Analytics,  Data Factory, Machine Learning) </a:t>
            </a:r>
          </a:p>
          <a:p>
            <a:pPr marL="0" indent="0">
              <a:buNone/>
            </a:pPr>
            <a:endParaRPr lang="en-US" sz="3200" dirty="0"/>
          </a:p>
          <a:p>
            <a:pPr marL="0" indent="0">
              <a:buNone/>
            </a:pPr>
            <a:r>
              <a:rPr lang="en-US" sz="3200" dirty="0" smtClean="0"/>
              <a:t>3. </a:t>
            </a:r>
            <a:r>
              <a:rPr lang="en-US" sz="3200" dirty="0" err="1"/>
              <a:t>Docker</a:t>
            </a:r>
            <a:r>
              <a:rPr lang="en-US" sz="3200" dirty="0"/>
              <a:t>: Needed for containerization of the application</a:t>
            </a:r>
            <a:endParaRPr lang="en-US" sz="3200" dirty="0" smtClean="0"/>
          </a:p>
          <a:p>
            <a:pPr marL="0" indent="0">
              <a:buNone/>
            </a:pPr>
            <a:endParaRPr lang="en-US" sz="3200" dirty="0" smtClean="0"/>
          </a:p>
          <a:p>
            <a:pPr marL="0" indent="0">
              <a:buNone/>
            </a:pPr>
            <a:r>
              <a:rPr lang="en-US" sz="3200" dirty="0"/>
              <a:t>4</a:t>
            </a:r>
            <a:r>
              <a:rPr lang="en-US" sz="3200" dirty="0" smtClean="0"/>
              <a:t>. </a:t>
            </a:r>
            <a:r>
              <a:rPr lang="en-US" sz="3200" dirty="0"/>
              <a:t>Programming &amp; Libraries: Python (Pandas, </a:t>
            </a:r>
            <a:r>
              <a:rPr lang="en-US" sz="3200" dirty="0" err="1"/>
              <a:t>NumPy</a:t>
            </a:r>
            <a:r>
              <a:rPr lang="en-US" sz="3200" dirty="0"/>
              <a:t>, </a:t>
            </a:r>
            <a:r>
              <a:rPr lang="en-US" sz="3200" dirty="0" err="1"/>
              <a:t>Scikit</a:t>
            </a:r>
            <a:r>
              <a:rPr lang="en-US" sz="3200" dirty="0"/>
              <a:t>-learn</a:t>
            </a:r>
            <a:r>
              <a:rPr lang="en-US" sz="3200" dirty="0" smtClean="0"/>
              <a:t>)</a:t>
            </a:r>
          </a:p>
          <a:p>
            <a:pPr marL="0" indent="0">
              <a:buNone/>
            </a:pPr>
            <a:endParaRPr lang="en-US" sz="3200" dirty="0"/>
          </a:p>
          <a:p>
            <a:pPr marL="0" indent="0">
              <a:buNone/>
            </a:pPr>
            <a:r>
              <a:rPr lang="en-US" sz="3200" dirty="0"/>
              <a:t>5</a:t>
            </a:r>
            <a:r>
              <a:rPr lang="en-US" sz="3200" dirty="0" smtClean="0"/>
              <a:t>. </a:t>
            </a:r>
            <a:r>
              <a:rPr lang="en-US" sz="3200" dirty="0"/>
              <a:t>Deployment: </a:t>
            </a:r>
            <a:r>
              <a:rPr lang="en-US" sz="3200" dirty="0" err="1" smtClean="0"/>
              <a:t>Streamlit</a:t>
            </a:r>
            <a:r>
              <a:rPr lang="en-US" sz="3200" dirty="0" smtClean="0"/>
              <a:t> </a:t>
            </a:r>
          </a:p>
          <a:p>
            <a:pPr marL="0" indent="0">
              <a:buNone/>
            </a:pPr>
            <a:endParaRPr lang="en-US" sz="3200" dirty="0" smtClean="0"/>
          </a:p>
          <a:p>
            <a:pPr marL="0" indent="0">
              <a:buNone/>
            </a:pPr>
            <a:r>
              <a:rPr lang="en-US" sz="3200" dirty="0"/>
              <a:t>6</a:t>
            </a:r>
            <a:r>
              <a:rPr lang="en-US" sz="3200" dirty="0" smtClean="0"/>
              <a:t>. </a:t>
            </a:r>
            <a:r>
              <a:rPr lang="en-US" sz="3200" dirty="0"/>
              <a:t>Visualization: Power </a:t>
            </a:r>
            <a:r>
              <a:rPr lang="en-US" sz="3200" dirty="0" smtClean="0"/>
              <a:t>BI         </a:t>
            </a:r>
          </a:p>
          <a:p>
            <a:pPr marL="0" indent="0">
              <a:buNone/>
            </a:pPr>
            <a:endParaRPr lang="en-US" sz="3200" dirty="0" smtClean="0"/>
          </a:p>
          <a:p>
            <a:pPr marL="0" indent="0">
              <a:buNone/>
            </a:pPr>
            <a:r>
              <a:rPr lang="en-US" sz="3200" dirty="0"/>
              <a:t>7</a:t>
            </a:r>
            <a:r>
              <a:rPr lang="en-US" sz="3200" dirty="0" smtClean="0"/>
              <a:t>. </a:t>
            </a:r>
            <a:r>
              <a:rPr lang="en-US" sz="3200" dirty="0"/>
              <a:t>Machine Learning Integration: Azure Machine Learning, </a:t>
            </a:r>
            <a:r>
              <a:rPr lang="en-US" sz="3200" dirty="0" err="1"/>
              <a:t>Jupyter</a:t>
            </a:r>
            <a:r>
              <a:rPr lang="en-US" sz="3200" dirty="0"/>
              <a:t> Notebooks</a:t>
            </a:r>
          </a:p>
          <a:p>
            <a:pPr marL="0" indent="0">
              <a:buNone/>
            </a:pPr>
            <a:r>
              <a:rPr lang="en-US" sz="3200" dirty="0"/>
              <a:t/>
            </a:r>
            <a:br>
              <a:rPr lang="en-US" sz="3200" dirty="0"/>
            </a:br>
            <a:endParaRPr lang="en-US" sz="3200" b="1" dirty="0">
              <a:solidFill>
                <a:schemeClr val="bg2">
                  <a:lumMod val="10000"/>
                </a:schemeClr>
              </a:solidFill>
            </a:endParaRPr>
          </a:p>
          <a:p>
            <a:endParaRPr lang="en-US" dirty="0"/>
          </a:p>
        </p:txBody>
      </p:sp>
    </p:spTree>
    <p:extLst>
      <p:ext uri="{BB962C8B-B14F-4D97-AF65-F5344CB8AC3E}">
        <p14:creationId xmlns:p14="http://schemas.microsoft.com/office/powerpoint/2010/main" val="24301536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Cooper Black" pitchFamily="18" charset="0"/>
              </a:rPr>
              <a:t>9</a:t>
            </a:r>
            <a:r>
              <a:rPr lang="en-US" dirty="0" smtClean="0">
                <a:solidFill>
                  <a:schemeClr val="accent1">
                    <a:lumMod val="75000"/>
                  </a:schemeClr>
                </a:solidFill>
                <a:latin typeface="Cooper Black" pitchFamily="18" charset="0"/>
              </a:rPr>
              <a:t>.</a:t>
            </a:r>
            <a:r>
              <a:rPr lang="en-US" sz="3200" dirty="0" smtClean="0">
                <a:solidFill>
                  <a:schemeClr val="accent1">
                    <a:lumMod val="75000"/>
                  </a:schemeClr>
                </a:solidFill>
                <a:latin typeface="Cooper Black" pitchFamily="18" charset="0"/>
              </a:rPr>
              <a:t> </a:t>
            </a:r>
            <a:r>
              <a:rPr lang="en-US" sz="3200" dirty="0" smtClean="0">
                <a:solidFill>
                  <a:schemeClr val="accent1">
                    <a:lumMod val="75000"/>
                  </a:schemeClr>
                </a:solidFill>
                <a:latin typeface="Cooper Black" pitchFamily="18" charset="0"/>
              </a:rPr>
              <a:t>Deployment </a:t>
            </a:r>
            <a:endParaRPr lang="en-US" dirty="0">
              <a:solidFill>
                <a:schemeClr val="accent1">
                  <a:lumMod val="75000"/>
                </a:schemeClr>
              </a:solidFill>
              <a:latin typeface="Cooper Black" pitchFamily="18" charset="0"/>
            </a:endParaRPr>
          </a:p>
        </p:txBody>
      </p:sp>
      <p:sp>
        <p:nvSpPr>
          <p:cNvPr id="3" name="Content Placeholder 2"/>
          <p:cNvSpPr>
            <a:spLocks noGrp="1"/>
          </p:cNvSpPr>
          <p:nvPr>
            <p:ph sz="quarter" idx="1"/>
          </p:nvPr>
        </p:nvSpPr>
        <p:spPr/>
        <p:txBody>
          <a:bodyPr/>
          <a:lstStyle/>
          <a:p>
            <a:r>
              <a:rPr lang="en-US" b="1" dirty="0"/>
              <a:t>1. Prerequisites</a:t>
            </a:r>
          </a:p>
          <a:p>
            <a:r>
              <a:rPr lang="en-US" dirty="0"/>
              <a:t>Before starting the deployment process, ensure you have the following items:</a:t>
            </a:r>
          </a:p>
          <a:p>
            <a:r>
              <a:rPr lang="en-US" b="1" dirty="0" err="1"/>
              <a:t>Docker</a:t>
            </a:r>
            <a:r>
              <a:rPr lang="en-US" dirty="0"/>
              <a:t> installed on your machine or server.</a:t>
            </a:r>
          </a:p>
          <a:p>
            <a:r>
              <a:rPr lang="en-US" dirty="0"/>
              <a:t>A requirements.txt file containing the required libraries</a:t>
            </a:r>
            <a:r>
              <a:rPr lang="en-US" dirty="0" smtClean="0"/>
              <a:t>:</a:t>
            </a:r>
            <a:endParaRPr lang="ar-EG" dirty="0" smtClean="0"/>
          </a:p>
          <a:p>
            <a:pPr>
              <a:buFont typeface="Arial" pitchFamily="34" charset="0"/>
              <a:buChar char="•"/>
            </a:pPr>
            <a:r>
              <a:rPr lang="en-US" dirty="0" err="1"/>
              <a:t>tensorflow</a:t>
            </a:r>
            <a:r>
              <a:rPr lang="en-US" dirty="0"/>
              <a:t>==2.16.1</a:t>
            </a:r>
          </a:p>
          <a:p>
            <a:pPr>
              <a:buFont typeface="Arial" pitchFamily="34" charset="0"/>
              <a:buChar char="•"/>
            </a:pPr>
            <a:r>
              <a:rPr lang="en-US" dirty="0" err="1"/>
              <a:t>keras</a:t>
            </a:r>
            <a:r>
              <a:rPr lang="en-US" dirty="0"/>
              <a:t>==2.16.1</a:t>
            </a:r>
          </a:p>
          <a:p>
            <a:pPr>
              <a:buFont typeface="Arial" pitchFamily="34" charset="0"/>
              <a:buChar char="•"/>
            </a:pPr>
            <a:r>
              <a:rPr lang="en-US" dirty="0" err="1"/>
              <a:t>streamlit</a:t>
            </a:r>
            <a:endParaRPr lang="en-US" dirty="0"/>
          </a:p>
          <a:p>
            <a:pPr>
              <a:buFont typeface="Arial" pitchFamily="34" charset="0"/>
              <a:buChar char="•"/>
            </a:pPr>
            <a:r>
              <a:rPr lang="en-US" dirty="0" err="1"/>
              <a:t>numpy</a:t>
            </a:r>
            <a:endParaRPr lang="en-US" dirty="0"/>
          </a:p>
          <a:p>
            <a:pPr>
              <a:buFont typeface="Arial" pitchFamily="34" charset="0"/>
              <a:buChar char="•"/>
            </a:pPr>
            <a:r>
              <a:rPr lang="en-US" dirty="0" err="1"/>
              <a:t>joblib</a:t>
            </a:r>
            <a:endParaRPr lang="en-US" dirty="0"/>
          </a:p>
          <a:p>
            <a:pPr>
              <a:buFont typeface="Arial" pitchFamily="34" charset="0"/>
              <a:buChar char="•"/>
            </a:pPr>
            <a:endParaRPr lang="en-US" dirty="0"/>
          </a:p>
        </p:txBody>
      </p:sp>
    </p:spTree>
    <p:extLst>
      <p:ext uri="{BB962C8B-B14F-4D97-AF65-F5344CB8AC3E}">
        <p14:creationId xmlns:p14="http://schemas.microsoft.com/office/powerpoint/2010/main" val="648642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685800"/>
            <a:ext cx="8077200" cy="5078313"/>
          </a:xfrm>
          <a:prstGeom prst="rect">
            <a:avLst/>
          </a:prstGeom>
          <a:noFill/>
        </p:spPr>
        <p:txBody>
          <a:bodyPr wrap="square" rtlCol="0">
            <a:spAutoFit/>
          </a:bodyPr>
          <a:lstStyle/>
          <a:p>
            <a:r>
              <a:rPr lang="en-US" b="1" dirty="0"/>
              <a:t>2. Project Structure</a:t>
            </a:r>
          </a:p>
          <a:p>
            <a:r>
              <a:rPr lang="en-US" dirty="0"/>
              <a:t>Ensure that the project structure contains the following files and folders:</a:t>
            </a:r>
          </a:p>
          <a:p>
            <a:endParaRPr lang="ar-EG" dirty="0" smtClean="0"/>
          </a:p>
          <a:p>
            <a:pPr marL="285750" indent="-285750">
              <a:buClr>
                <a:schemeClr val="accent1"/>
              </a:buClr>
              <a:buFont typeface="Arial" pitchFamily="34" charset="0"/>
              <a:buChar char="•"/>
            </a:pPr>
            <a:r>
              <a:rPr lang="en-US" dirty="0" smtClean="0"/>
              <a:t>app.py </a:t>
            </a:r>
            <a:r>
              <a:rPr lang="en-US" dirty="0"/>
              <a:t># Main application </a:t>
            </a:r>
            <a:r>
              <a:rPr lang="en-US" dirty="0" smtClean="0"/>
              <a:t>file</a:t>
            </a:r>
            <a:endParaRPr lang="ar-EG" dirty="0" smtClean="0"/>
          </a:p>
          <a:p>
            <a:pPr marL="285750" indent="-285750">
              <a:buClr>
                <a:schemeClr val="accent1"/>
              </a:buClr>
              <a:buFont typeface="Arial" pitchFamily="34" charset="0"/>
              <a:buChar char="•"/>
            </a:pPr>
            <a:r>
              <a:rPr lang="en-US" dirty="0" smtClean="0"/>
              <a:t>model_Female.h5 </a:t>
            </a:r>
            <a:r>
              <a:rPr lang="en-US" dirty="0"/>
              <a:t># AI model for female </a:t>
            </a:r>
            <a:endParaRPr lang="ar-EG" dirty="0" smtClean="0"/>
          </a:p>
          <a:p>
            <a:pPr marL="285750" indent="-285750">
              <a:buClr>
                <a:schemeClr val="accent1"/>
              </a:buClr>
              <a:buFont typeface="Arial" pitchFamily="34" charset="0"/>
              <a:buChar char="•"/>
            </a:pPr>
            <a:r>
              <a:rPr lang="en-US" dirty="0" smtClean="0"/>
              <a:t>model_Male.h5 # AI model for male </a:t>
            </a:r>
            <a:endParaRPr lang="ar-EG" dirty="0" smtClean="0"/>
          </a:p>
          <a:p>
            <a:pPr marL="285750" indent="-285750">
              <a:buClr>
                <a:schemeClr val="accent1"/>
              </a:buClr>
              <a:buFont typeface="Arial" pitchFamily="34" charset="0"/>
              <a:buChar char="•"/>
            </a:pPr>
            <a:r>
              <a:rPr lang="en-US" dirty="0" smtClean="0"/>
              <a:t>requirements.txt </a:t>
            </a:r>
            <a:r>
              <a:rPr lang="en-US" dirty="0"/>
              <a:t># List of required </a:t>
            </a:r>
            <a:r>
              <a:rPr lang="en-US" dirty="0" smtClean="0"/>
              <a:t>libraries</a:t>
            </a:r>
            <a:endParaRPr lang="ar-EG" dirty="0" smtClean="0"/>
          </a:p>
          <a:p>
            <a:pPr marL="285750" indent="-285750">
              <a:buClr>
                <a:schemeClr val="accent1"/>
              </a:buClr>
              <a:buFont typeface="Arial" pitchFamily="34" charset="0"/>
              <a:buChar char="•"/>
            </a:pPr>
            <a:r>
              <a:rPr lang="en-US" dirty="0" err="1" smtClean="0"/>
              <a:t>Dockerfile</a:t>
            </a:r>
            <a:r>
              <a:rPr lang="en-US" dirty="0" smtClean="0"/>
              <a:t> </a:t>
            </a:r>
            <a:r>
              <a:rPr lang="en-US" dirty="0"/>
              <a:t># </a:t>
            </a:r>
            <a:r>
              <a:rPr lang="en-US" dirty="0" err="1"/>
              <a:t>Docker</a:t>
            </a:r>
            <a:r>
              <a:rPr lang="en-US" dirty="0"/>
              <a:t> </a:t>
            </a:r>
            <a:r>
              <a:rPr lang="en-US" dirty="0" smtClean="0"/>
              <a:t>setup</a:t>
            </a:r>
            <a:endParaRPr lang="ar-EG" dirty="0" smtClean="0"/>
          </a:p>
          <a:p>
            <a:pPr marL="285750" indent="-285750">
              <a:buClr>
                <a:schemeClr val="accent1"/>
              </a:buClr>
              <a:buFont typeface="Arial" pitchFamily="34" charset="0"/>
              <a:buChar char="•"/>
            </a:pPr>
            <a:endParaRPr lang="ar-EG" dirty="0"/>
          </a:p>
          <a:p>
            <a:pPr>
              <a:buClr>
                <a:schemeClr val="accent1"/>
              </a:buClr>
            </a:pPr>
            <a:r>
              <a:rPr lang="en-US" b="1" dirty="0"/>
              <a:t>3. </a:t>
            </a:r>
            <a:r>
              <a:rPr lang="en-US" b="1" dirty="0" err="1"/>
              <a:t>Docker</a:t>
            </a:r>
            <a:r>
              <a:rPr lang="en-US" b="1" dirty="0"/>
              <a:t> </a:t>
            </a:r>
            <a:r>
              <a:rPr lang="en-US" b="1" dirty="0" smtClean="0"/>
              <a:t>Setup</a:t>
            </a:r>
            <a:endParaRPr lang="ar-EG" dirty="0"/>
          </a:p>
          <a:p>
            <a:r>
              <a:rPr lang="en-US" b="1" dirty="0"/>
              <a:t>3.1. </a:t>
            </a:r>
            <a:r>
              <a:rPr lang="en-US" b="1" dirty="0" err="1"/>
              <a:t>Dockerfile</a:t>
            </a:r>
            <a:r>
              <a:rPr lang="en-US" b="1" dirty="0"/>
              <a:t> Configuration</a:t>
            </a:r>
          </a:p>
          <a:p>
            <a:r>
              <a:rPr lang="en-US" dirty="0"/>
              <a:t>Make sure you have a </a:t>
            </a:r>
            <a:r>
              <a:rPr lang="en-US" dirty="0" err="1" smtClean="0"/>
              <a:t>Dockerfile</a:t>
            </a:r>
            <a:endParaRPr lang="ar-EG" dirty="0" smtClean="0"/>
          </a:p>
          <a:p>
            <a:pPr>
              <a:buClr>
                <a:schemeClr val="accent1"/>
              </a:buClr>
            </a:pPr>
            <a:endParaRPr lang="ar-EG" dirty="0"/>
          </a:p>
          <a:p>
            <a:r>
              <a:rPr lang="en-US" b="1" dirty="0"/>
              <a:t>3.2. Build </a:t>
            </a:r>
            <a:r>
              <a:rPr lang="en-US" b="1" dirty="0" err="1"/>
              <a:t>Docker</a:t>
            </a:r>
            <a:r>
              <a:rPr lang="en-US" b="1" dirty="0"/>
              <a:t> Image</a:t>
            </a:r>
          </a:p>
          <a:p>
            <a:r>
              <a:rPr lang="en-US" dirty="0"/>
              <a:t>Build the </a:t>
            </a:r>
            <a:r>
              <a:rPr lang="en-US" dirty="0" err="1"/>
              <a:t>Docker</a:t>
            </a:r>
            <a:r>
              <a:rPr lang="en-US" dirty="0"/>
              <a:t> image using the command line</a:t>
            </a:r>
            <a:r>
              <a:rPr lang="en-US" dirty="0" smtClean="0"/>
              <a:t>:</a:t>
            </a:r>
            <a:endParaRPr lang="ar-EG" dirty="0" smtClean="0"/>
          </a:p>
          <a:p>
            <a:pPr>
              <a:buClr>
                <a:schemeClr val="accent1"/>
              </a:buClr>
            </a:pPr>
            <a:r>
              <a:rPr lang="en-US" dirty="0" err="1"/>
              <a:t>docker</a:t>
            </a:r>
            <a:r>
              <a:rPr lang="en-US" dirty="0"/>
              <a:t> build -t stress-classification-app .</a:t>
            </a:r>
          </a:p>
          <a:p>
            <a:pPr>
              <a:buClr>
                <a:schemeClr val="accent1"/>
              </a:buClr>
            </a:pPr>
            <a:endParaRPr lang="ar-EG" dirty="0" smtClean="0"/>
          </a:p>
          <a:p>
            <a:endParaRPr lang="en-US" dirty="0"/>
          </a:p>
        </p:txBody>
      </p:sp>
    </p:spTree>
    <p:extLst>
      <p:ext uri="{BB962C8B-B14F-4D97-AF65-F5344CB8AC3E}">
        <p14:creationId xmlns:p14="http://schemas.microsoft.com/office/powerpoint/2010/main" val="2620507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7848600" cy="3693319"/>
          </a:xfrm>
          <a:prstGeom prst="rect">
            <a:avLst/>
          </a:prstGeom>
        </p:spPr>
        <p:txBody>
          <a:bodyPr wrap="square">
            <a:spAutoFit/>
          </a:bodyPr>
          <a:lstStyle/>
          <a:p>
            <a:r>
              <a:rPr lang="en-US" b="1" dirty="0"/>
              <a:t>3.3. Run </a:t>
            </a:r>
            <a:r>
              <a:rPr lang="en-US" b="1" dirty="0" err="1"/>
              <a:t>Docker</a:t>
            </a:r>
            <a:r>
              <a:rPr lang="en-US" b="1" dirty="0"/>
              <a:t> Container</a:t>
            </a:r>
          </a:p>
          <a:p>
            <a:r>
              <a:rPr lang="en-US" dirty="0"/>
              <a:t>After building the image, run the container using the following command</a:t>
            </a:r>
            <a:r>
              <a:rPr lang="en-US" dirty="0" smtClean="0"/>
              <a:t>:</a:t>
            </a:r>
            <a:endParaRPr lang="ar-EG" dirty="0" smtClean="0"/>
          </a:p>
          <a:p>
            <a:endParaRPr lang="en-US" dirty="0"/>
          </a:p>
          <a:p>
            <a:pPr>
              <a:buClr>
                <a:schemeClr val="accent1"/>
              </a:buClr>
            </a:pPr>
            <a:r>
              <a:rPr lang="en-US" dirty="0" err="1"/>
              <a:t>docker</a:t>
            </a:r>
            <a:r>
              <a:rPr lang="en-US" dirty="0"/>
              <a:t> run -d -p 8501:8501 --name stress-classification-app </a:t>
            </a:r>
            <a:r>
              <a:rPr lang="en-US" dirty="0" err="1"/>
              <a:t>stress-classification-app</a:t>
            </a:r>
            <a:endParaRPr lang="en-US" dirty="0"/>
          </a:p>
          <a:p>
            <a:pPr>
              <a:buClr>
                <a:schemeClr val="accent1"/>
              </a:buClr>
            </a:pPr>
            <a:endParaRPr lang="ar-EG" dirty="0"/>
          </a:p>
          <a:p>
            <a:pPr>
              <a:buClr>
                <a:schemeClr val="accent1"/>
              </a:buClr>
            </a:pPr>
            <a:r>
              <a:rPr lang="en-US" b="1" dirty="0"/>
              <a:t>3.4. Access the </a:t>
            </a:r>
            <a:r>
              <a:rPr lang="en-US" b="1" dirty="0" smtClean="0"/>
              <a:t>Application</a:t>
            </a:r>
            <a:endParaRPr lang="ar-EG" b="1" dirty="0" smtClean="0"/>
          </a:p>
          <a:p>
            <a:r>
              <a:rPr lang="en-US" dirty="0"/>
              <a:t>Once the container is running, you can access the </a:t>
            </a:r>
            <a:r>
              <a:rPr lang="en-US" b="1" dirty="0" err="1"/>
              <a:t>Streamlit</a:t>
            </a:r>
            <a:r>
              <a:rPr lang="en-US" dirty="0"/>
              <a:t> application from your browser using the following link:</a:t>
            </a:r>
          </a:p>
          <a:p>
            <a:pPr>
              <a:buClr>
                <a:schemeClr val="accent1"/>
              </a:buClr>
            </a:pPr>
            <a:endParaRPr lang="ar-EG" b="1" dirty="0" smtClean="0"/>
          </a:p>
          <a:p>
            <a:pPr>
              <a:buClr>
                <a:schemeClr val="accent1"/>
              </a:buClr>
            </a:pPr>
            <a:r>
              <a:rPr lang="en-US" b="1" dirty="0"/>
              <a:t>http://localhost:8501</a:t>
            </a:r>
          </a:p>
          <a:p>
            <a:pPr>
              <a:buClr>
                <a:schemeClr val="accent1"/>
              </a:buClr>
            </a:pPr>
            <a:endParaRPr lang="en-US"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495800"/>
            <a:ext cx="8382000" cy="55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685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2819400"/>
            <a:ext cx="6172200" cy="762000"/>
          </a:xfrm>
        </p:spPr>
        <p:txBody>
          <a:bodyPr/>
          <a:lstStyle/>
          <a:p>
            <a:r>
              <a:rPr lang="en-US" dirty="0" smtClean="0">
                <a:latin typeface="Cooper Black" pitchFamily="18" charset="0"/>
              </a:rPr>
              <a:t>Team Member Responsibilities</a:t>
            </a:r>
            <a:endParaRPr lang="en-US" dirty="0">
              <a:latin typeface="Cooper Black" pitchFamily="18" charset="0"/>
            </a:endParaRPr>
          </a:p>
        </p:txBody>
      </p:sp>
      <p:sp>
        <p:nvSpPr>
          <p:cNvPr id="3" name="Subtitle 2"/>
          <p:cNvSpPr>
            <a:spLocks noGrp="1"/>
          </p:cNvSpPr>
          <p:nvPr>
            <p:ph type="subTitle" idx="1"/>
          </p:nvPr>
        </p:nvSpPr>
        <p:spPr>
          <a:xfrm>
            <a:off x="2362200" y="1447800"/>
            <a:ext cx="6172200" cy="1371600"/>
          </a:xfrm>
        </p:spPr>
        <p:txBody>
          <a:bodyPr>
            <a:normAutofit fontScale="85000" lnSpcReduction="20000"/>
          </a:bodyPr>
          <a:lstStyle/>
          <a:p>
            <a:r>
              <a:rPr lang="en-US" dirty="0"/>
              <a:t>1. </a:t>
            </a:r>
            <a:r>
              <a:rPr lang="en-US" dirty="0" err="1"/>
              <a:t>Abdelrahman</a:t>
            </a:r>
            <a:r>
              <a:rPr lang="en-US" dirty="0"/>
              <a:t> Ashraf</a:t>
            </a:r>
          </a:p>
          <a:p>
            <a:r>
              <a:rPr lang="en-US" dirty="0"/>
              <a:t>2. Omar </a:t>
            </a:r>
            <a:r>
              <a:rPr lang="en-US" dirty="0" err="1"/>
              <a:t>Khalifa</a:t>
            </a:r>
            <a:endParaRPr lang="en-US" dirty="0"/>
          </a:p>
          <a:p>
            <a:r>
              <a:rPr lang="en-US" dirty="0"/>
              <a:t>3. Ahmed Ismail</a:t>
            </a:r>
          </a:p>
          <a:p>
            <a:r>
              <a:rPr lang="en-US" dirty="0"/>
              <a:t>4. </a:t>
            </a:r>
            <a:r>
              <a:rPr lang="en-US" dirty="0" err="1"/>
              <a:t>Esraa</a:t>
            </a:r>
            <a:r>
              <a:rPr lang="en-US" dirty="0"/>
              <a:t> </a:t>
            </a:r>
            <a:r>
              <a:rPr lang="en-US" dirty="0" err="1"/>
              <a:t>Mamdouh</a:t>
            </a:r>
            <a:endParaRPr lang="en-US" dirty="0"/>
          </a:p>
          <a:p>
            <a:r>
              <a:rPr lang="en-US" dirty="0"/>
              <a:t>5. </a:t>
            </a:r>
            <a:r>
              <a:rPr lang="en-US" dirty="0" err="1"/>
              <a:t>Tasneem</a:t>
            </a:r>
            <a:r>
              <a:rPr lang="en-US" dirty="0"/>
              <a:t> Mahmoud</a:t>
            </a:r>
          </a:p>
        </p:txBody>
      </p:sp>
      <p:sp>
        <p:nvSpPr>
          <p:cNvPr id="4" name="Title 1"/>
          <p:cNvSpPr txBox="1">
            <a:spLocks/>
          </p:cNvSpPr>
          <p:nvPr/>
        </p:nvSpPr>
        <p:spPr>
          <a:xfrm>
            <a:off x="2209800" y="533400"/>
            <a:ext cx="6172200" cy="762000"/>
          </a:xfrm>
          <a:prstGeom prst="rect">
            <a:avLst/>
          </a:prstGeom>
        </p:spPr>
        <p:txBody>
          <a:bodyPr vert="horz" anchor="b">
            <a:norm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r>
              <a:rPr lang="en-US" smtClean="0">
                <a:latin typeface="Cooper Black" pitchFamily="18" charset="0"/>
              </a:rPr>
              <a:t>Team Members</a:t>
            </a:r>
            <a:endParaRPr lang="en-US" dirty="0">
              <a:latin typeface="Cooper Black" pitchFamily="18" charset="0"/>
            </a:endParaRPr>
          </a:p>
        </p:txBody>
      </p:sp>
      <p:sp>
        <p:nvSpPr>
          <p:cNvPr id="5" name="Rectangle 4"/>
          <p:cNvSpPr/>
          <p:nvPr/>
        </p:nvSpPr>
        <p:spPr>
          <a:xfrm>
            <a:off x="1981200" y="4114800"/>
            <a:ext cx="6858000" cy="1754326"/>
          </a:xfrm>
          <a:prstGeom prst="rect">
            <a:avLst/>
          </a:prstGeom>
        </p:spPr>
        <p:txBody>
          <a:bodyPr wrap="square">
            <a:spAutoFit/>
          </a:bodyPr>
          <a:lstStyle/>
          <a:p>
            <a:r>
              <a:rPr lang="en-US" dirty="0"/>
              <a:t>1. </a:t>
            </a:r>
            <a:r>
              <a:rPr lang="en-US" dirty="0" err="1"/>
              <a:t>Abdelrahman</a:t>
            </a:r>
            <a:r>
              <a:rPr lang="en-US" dirty="0"/>
              <a:t> </a:t>
            </a:r>
            <a:r>
              <a:rPr lang="en-US" dirty="0" smtClean="0"/>
              <a:t>Ashraf : </a:t>
            </a:r>
            <a:r>
              <a:rPr lang="en-US" dirty="0"/>
              <a:t>Machine learning model development</a:t>
            </a:r>
          </a:p>
          <a:p>
            <a:r>
              <a:rPr lang="en-US" dirty="0"/>
              <a:t>2. Omar </a:t>
            </a:r>
            <a:r>
              <a:rPr lang="en-US" dirty="0" err="1" smtClean="0"/>
              <a:t>Khalifa</a:t>
            </a:r>
            <a:r>
              <a:rPr lang="en-US" dirty="0" smtClean="0"/>
              <a:t> : </a:t>
            </a:r>
            <a:r>
              <a:rPr lang="en-US" dirty="0"/>
              <a:t>Data </a:t>
            </a:r>
            <a:r>
              <a:rPr lang="en-US" dirty="0" smtClean="0"/>
              <a:t>preprocessing</a:t>
            </a:r>
            <a:endParaRPr lang="en-US" dirty="0"/>
          </a:p>
          <a:p>
            <a:r>
              <a:rPr lang="en-US" dirty="0"/>
              <a:t>3. Ahmed </a:t>
            </a:r>
            <a:r>
              <a:rPr lang="en-US" dirty="0" smtClean="0"/>
              <a:t>Ismail : </a:t>
            </a:r>
            <a:r>
              <a:rPr lang="en-US" dirty="0"/>
              <a:t>SQL </a:t>
            </a:r>
            <a:r>
              <a:rPr lang="en-US" dirty="0" smtClean="0"/>
              <a:t>queries</a:t>
            </a:r>
            <a:endParaRPr lang="en-US" dirty="0"/>
          </a:p>
          <a:p>
            <a:r>
              <a:rPr lang="en-US" dirty="0"/>
              <a:t>4. </a:t>
            </a:r>
            <a:r>
              <a:rPr lang="en-US" dirty="0" err="1"/>
              <a:t>Esraa</a:t>
            </a:r>
            <a:r>
              <a:rPr lang="en-US" dirty="0"/>
              <a:t> </a:t>
            </a:r>
            <a:r>
              <a:rPr lang="en-US" dirty="0" err="1" smtClean="0"/>
              <a:t>Mamdouh</a:t>
            </a:r>
            <a:r>
              <a:rPr lang="en-US" dirty="0" smtClean="0"/>
              <a:t> : visualization &amp; documentation &amp; presentation</a:t>
            </a:r>
            <a:endParaRPr lang="en-US" dirty="0"/>
          </a:p>
          <a:p>
            <a:r>
              <a:rPr lang="en-US" dirty="0"/>
              <a:t>5. </a:t>
            </a:r>
            <a:r>
              <a:rPr lang="en-US" dirty="0" err="1"/>
              <a:t>Tasneem</a:t>
            </a:r>
            <a:r>
              <a:rPr lang="en-US" dirty="0"/>
              <a:t> </a:t>
            </a:r>
            <a:r>
              <a:rPr lang="en-US" dirty="0" smtClean="0"/>
              <a:t>Mahmoud : Pipeline &amp; </a:t>
            </a:r>
            <a:r>
              <a:rPr lang="en-US" dirty="0" err="1"/>
              <a:t>Streamlit</a:t>
            </a:r>
            <a:r>
              <a:rPr lang="en-US" dirty="0"/>
              <a:t> deployment</a:t>
            </a:r>
          </a:p>
        </p:txBody>
      </p:sp>
    </p:spTree>
    <p:extLst>
      <p:ext uri="{BB962C8B-B14F-4D97-AF65-F5344CB8AC3E}">
        <p14:creationId xmlns:p14="http://schemas.microsoft.com/office/powerpoint/2010/main" val="308334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685800"/>
          </a:xfrm>
        </p:spPr>
        <p:txBody>
          <a:bodyPr/>
          <a:lstStyle/>
          <a:p>
            <a:r>
              <a:rPr lang="en-US" b="1" dirty="0" smtClean="0">
                <a:solidFill>
                  <a:schemeClr val="accent1">
                    <a:lumMod val="75000"/>
                  </a:schemeClr>
                </a:solidFill>
                <a:latin typeface="Cooper Black" pitchFamily="18" charset="0"/>
              </a:rPr>
              <a:t>3.Project Structure:</a:t>
            </a:r>
            <a:endParaRPr lang="en-US" b="1" dirty="0">
              <a:solidFill>
                <a:schemeClr val="accent1">
                  <a:lumMod val="75000"/>
                </a:schemeClr>
              </a:solidFill>
              <a:latin typeface="Cooper Black" pitchFamily="18" charset="0"/>
            </a:endParaRP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The </a:t>
            </a:r>
            <a:r>
              <a:rPr lang="en-US" dirty="0"/>
              <a:t>project involves several key components</a:t>
            </a:r>
            <a:r>
              <a:rPr lang="en-US" dirty="0" smtClean="0"/>
              <a:t>:</a:t>
            </a:r>
          </a:p>
          <a:p>
            <a:pPr marL="0" indent="0">
              <a:buNone/>
            </a:pPr>
            <a:endParaRPr lang="en-US" dirty="0"/>
          </a:p>
          <a:p>
            <a:r>
              <a:rPr lang="en-US" b="1" dirty="0"/>
              <a:t>Azure Blob Storage</a:t>
            </a:r>
            <a:r>
              <a:rPr lang="en-US" dirty="0"/>
              <a:t>: Used to store EEG and ECG data</a:t>
            </a:r>
            <a:r>
              <a:rPr lang="en-US" dirty="0" smtClean="0"/>
              <a:t>.</a:t>
            </a:r>
          </a:p>
          <a:p>
            <a:endParaRPr lang="en-US" dirty="0"/>
          </a:p>
          <a:p>
            <a:r>
              <a:rPr lang="en-US" b="1" dirty="0" err="1"/>
              <a:t>Databricks</a:t>
            </a:r>
            <a:r>
              <a:rPr lang="en-US" dirty="0"/>
              <a:t>: Utilized for data preprocessing and analysis</a:t>
            </a:r>
            <a:r>
              <a:rPr lang="en-US" dirty="0" smtClean="0"/>
              <a:t>.</a:t>
            </a:r>
          </a:p>
          <a:p>
            <a:endParaRPr lang="en-US" dirty="0"/>
          </a:p>
          <a:p>
            <a:r>
              <a:rPr lang="en-US" b="1" dirty="0"/>
              <a:t>SQL</a:t>
            </a:r>
            <a:r>
              <a:rPr lang="en-US" dirty="0"/>
              <a:t>: Used to query and manage data</a:t>
            </a:r>
            <a:r>
              <a:rPr lang="en-US" dirty="0" smtClean="0"/>
              <a:t>.</a:t>
            </a:r>
          </a:p>
          <a:p>
            <a:endParaRPr lang="en-US" dirty="0"/>
          </a:p>
          <a:p>
            <a:r>
              <a:rPr lang="en-US" b="1" dirty="0"/>
              <a:t>Machine Learning Models</a:t>
            </a:r>
            <a:r>
              <a:rPr lang="en-US" dirty="0"/>
              <a:t>: Built to classify and detect stress.</a:t>
            </a:r>
          </a:p>
          <a:p>
            <a:endParaRPr lang="en-US" dirty="0"/>
          </a:p>
        </p:txBody>
      </p:sp>
    </p:spTree>
    <p:extLst>
      <p:ext uri="{BB962C8B-B14F-4D97-AF65-F5344CB8AC3E}">
        <p14:creationId xmlns:p14="http://schemas.microsoft.com/office/powerpoint/2010/main" val="2057867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609600"/>
          </a:xfrm>
        </p:spPr>
        <p:txBody>
          <a:bodyPr/>
          <a:lstStyle/>
          <a:p>
            <a:r>
              <a:rPr lang="en-US" b="1" u="sng" dirty="0" smtClean="0">
                <a:solidFill>
                  <a:srgbClr val="C00000"/>
                </a:solidFill>
              </a:rPr>
              <a:t>Getting </a:t>
            </a:r>
            <a:r>
              <a:rPr lang="en-US" b="1" u="sng" dirty="0">
                <a:solidFill>
                  <a:srgbClr val="C00000"/>
                </a:solidFill>
              </a:rPr>
              <a:t>Started</a:t>
            </a:r>
          </a:p>
        </p:txBody>
      </p:sp>
      <p:sp>
        <p:nvSpPr>
          <p:cNvPr id="3" name="Content Placeholder 2"/>
          <p:cNvSpPr>
            <a:spLocks noGrp="1"/>
          </p:cNvSpPr>
          <p:nvPr>
            <p:ph sz="quarter" idx="1"/>
          </p:nvPr>
        </p:nvSpPr>
        <p:spPr>
          <a:xfrm>
            <a:off x="457200" y="762000"/>
            <a:ext cx="8229600" cy="5635752"/>
          </a:xfrm>
        </p:spPr>
        <p:txBody>
          <a:bodyPr>
            <a:normAutofit fontScale="77500" lnSpcReduction="20000"/>
          </a:bodyPr>
          <a:lstStyle/>
          <a:p>
            <a:pPr marL="0" indent="0">
              <a:buNone/>
            </a:pPr>
            <a:r>
              <a:rPr lang="en-US" dirty="0"/>
              <a:t>To initiate the project, follow these steps</a:t>
            </a:r>
            <a:r>
              <a:rPr lang="en-US" dirty="0" smtClean="0"/>
              <a:t>:</a:t>
            </a:r>
            <a:endParaRPr lang="ar-EG" dirty="0" smtClean="0"/>
          </a:p>
          <a:p>
            <a:pPr marL="0" indent="0">
              <a:buNone/>
            </a:pPr>
            <a:endParaRPr lang="en-US" dirty="0"/>
          </a:p>
          <a:p>
            <a:r>
              <a:rPr lang="en-US" b="1" dirty="0"/>
              <a:t>Dataset Acquisition</a:t>
            </a:r>
            <a:r>
              <a:rPr lang="en-US" dirty="0"/>
              <a:t>: We obtained the dataset from </a:t>
            </a:r>
            <a:r>
              <a:rPr lang="en-US" b="1" dirty="0" err="1"/>
              <a:t>Kaggle</a:t>
            </a:r>
            <a:r>
              <a:rPr lang="en-US" dirty="0"/>
              <a:t>, ensuring it met the requirements for our stress detection analysis</a:t>
            </a:r>
            <a:r>
              <a:rPr lang="en-US" dirty="0" smtClean="0"/>
              <a:t>.</a:t>
            </a:r>
            <a:endParaRPr lang="ar-EG" dirty="0" smtClean="0"/>
          </a:p>
          <a:p>
            <a:endParaRPr lang="en-US" dirty="0"/>
          </a:p>
          <a:p>
            <a:r>
              <a:rPr lang="en-US" b="1" dirty="0"/>
              <a:t>Data Preprocessing</a:t>
            </a:r>
            <a:r>
              <a:rPr lang="en-US" dirty="0"/>
              <a:t>: The data was preprocessed using </a:t>
            </a:r>
            <a:r>
              <a:rPr lang="en-US" b="1" dirty="0" err="1"/>
              <a:t>Databricks</a:t>
            </a:r>
            <a:r>
              <a:rPr lang="en-US" dirty="0"/>
              <a:t> to clean and prepare it for analysis</a:t>
            </a:r>
            <a:r>
              <a:rPr lang="en-US" dirty="0" smtClean="0"/>
              <a:t>.</a:t>
            </a:r>
            <a:endParaRPr lang="ar-EG" dirty="0" smtClean="0"/>
          </a:p>
          <a:p>
            <a:endParaRPr lang="en-US" dirty="0"/>
          </a:p>
          <a:p>
            <a:r>
              <a:rPr lang="en-US" b="1" dirty="0"/>
              <a:t>Infrastructure Setup</a:t>
            </a:r>
            <a:r>
              <a:rPr lang="en-US" dirty="0"/>
              <a:t>: We set up our cloud infrastructure on </a:t>
            </a:r>
            <a:r>
              <a:rPr lang="en-US" b="1" dirty="0"/>
              <a:t>Azure</a:t>
            </a:r>
            <a:r>
              <a:rPr lang="en-US" dirty="0"/>
              <a:t>, utilizing Blob Storage for data storage and </a:t>
            </a:r>
            <a:r>
              <a:rPr lang="en-US" b="1" dirty="0"/>
              <a:t>Azure Synapse Analytics</a:t>
            </a:r>
            <a:r>
              <a:rPr lang="en-US" dirty="0"/>
              <a:t> for data processing</a:t>
            </a:r>
            <a:r>
              <a:rPr lang="en-US" dirty="0" smtClean="0"/>
              <a:t>.</a:t>
            </a:r>
            <a:endParaRPr lang="ar-EG" dirty="0" smtClean="0"/>
          </a:p>
          <a:p>
            <a:endParaRPr lang="en-US" dirty="0"/>
          </a:p>
          <a:p>
            <a:r>
              <a:rPr lang="en-US" b="1" dirty="0"/>
              <a:t>Model Development</a:t>
            </a:r>
            <a:r>
              <a:rPr lang="en-US" dirty="0"/>
              <a:t>: Machine learning models were created using </a:t>
            </a:r>
            <a:r>
              <a:rPr lang="en-US" b="1" dirty="0"/>
              <a:t>Python</a:t>
            </a:r>
            <a:r>
              <a:rPr lang="en-US" dirty="0"/>
              <a:t> and relevant libraries to classify stress levels based on the preprocessed EEG and ECG data</a:t>
            </a:r>
            <a:r>
              <a:rPr lang="en-US" dirty="0" smtClean="0"/>
              <a:t>.</a:t>
            </a:r>
            <a:endParaRPr lang="ar-EG" dirty="0" smtClean="0"/>
          </a:p>
          <a:p>
            <a:endParaRPr lang="ar-EG" dirty="0" smtClean="0"/>
          </a:p>
          <a:p>
            <a:r>
              <a:rPr lang="en-US" b="1" dirty="0" err="1" smtClean="0"/>
              <a:t>Deployment</a:t>
            </a:r>
            <a:r>
              <a:rPr lang="en-US" dirty="0" err="1" smtClean="0"/>
              <a:t>:Deploy</a:t>
            </a:r>
            <a:r>
              <a:rPr lang="en-US" dirty="0" smtClean="0"/>
              <a:t> </a:t>
            </a:r>
            <a:r>
              <a:rPr lang="en-US" dirty="0"/>
              <a:t>the final model on </a:t>
            </a:r>
            <a:r>
              <a:rPr lang="en-US" b="1" dirty="0" err="1"/>
              <a:t>Streamlit</a:t>
            </a:r>
            <a:r>
              <a:rPr lang="en-US" dirty="0"/>
              <a:t> for easy user interaction. Create real-time dashboards using </a:t>
            </a:r>
            <a:r>
              <a:rPr lang="en-US" b="1" dirty="0"/>
              <a:t>Power BI</a:t>
            </a:r>
            <a:r>
              <a:rPr lang="en-US" dirty="0"/>
              <a:t> for visualization of the model’s predictions.</a:t>
            </a:r>
          </a:p>
          <a:p>
            <a:endParaRPr lang="ar-EG" dirty="0" smtClean="0"/>
          </a:p>
        </p:txBody>
      </p:sp>
    </p:spTree>
    <p:extLst>
      <p:ext uri="{BB962C8B-B14F-4D97-AF65-F5344CB8AC3E}">
        <p14:creationId xmlns:p14="http://schemas.microsoft.com/office/powerpoint/2010/main" val="3400189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Cooper Black" pitchFamily="18" charset="0"/>
              </a:rPr>
              <a:t>4. Environment Setup</a:t>
            </a:r>
          </a:p>
        </p:txBody>
      </p:sp>
      <p:sp>
        <p:nvSpPr>
          <p:cNvPr id="3" name="Content Placeholder 2"/>
          <p:cNvSpPr>
            <a:spLocks noGrp="1"/>
          </p:cNvSpPr>
          <p:nvPr>
            <p:ph sz="quarter" idx="1"/>
          </p:nvPr>
        </p:nvSpPr>
        <p:spPr>
          <a:xfrm>
            <a:off x="457200" y="1600200"/>
            <a:ext cx="8229600" cy="4873752"/>
          </a:xfrm>
        </p:spPr>
        <p:txBody>
          <a:bodyPr>
            <a:normAutofit lnSpcReduction="10000"/>
          </a:bodyPr>
          <a:lstStyle/>
          <a:p>
            <a:r>
              <a:rPr lang="en-US" b="1" dirty="0"/>
              <a:t>Azure Resource Group &amp; Storage Account</a:t>
            </a:r>
            <a:r>
              <a:rPr lang="en-US" dirty="0" smtClean="0"/>
              <a:t>:</a:t>
            </a:r>
          </a:p>
          <a:p>
            <a:pPr>
              <a:buFont typeface="Arial" pitchFamily="34" charset="0"/>
              <a:buChar char="•"/>
            </a:pPr>
            <a:r>
              <a:rPr lang="en-US" dirty="0"/>
              <a:t>A storage account named </a:t>
            </a:r>
            <a:r>
              <a:rPr lang="en-US" b="1" dirty="0"/>
              <a:t>"</a:t>
            </a:r>
            <a:r>
              <a:rPr lang="en-US" b="1" dirty="0" err="1"/>
              <a:t>stressdetectionstorage</a:t>
            </a:r>
            <a:r>
              <a:rPr lang="en-US" b="1" dirty="0"/>
              <a:t>"</a:t>
            </a:r>
            <a:r>
              <a:rPr lang="en-US" dirty="0"/>
              <a:t> was created, containing two containers: one for raw data (</a:t>
            </a:r>
            <a:r>
              <a:rPr lang="en-US" dirty="0">
                <a:solidFill>
                  <a:srgbClr val="C00000"/>
                </a:solidFill>
              </a:rPr>
              <a:t>raw-data</a:t>
            </a:r>
            <a:r>
              <a:rPr lang="en-US" dirty="0"/>
              <a:t>) and another for processed data (</a:t>
            </a:r>
            <a:r>
              <a:rPr lang="en-US" dirty="0">
                <a:solidFill>
                  <a:srgbClr val="C00000"/>
                </a:solidFill>
              </a:rPr>
              <a:t>processed-data</a:t>
            </a:r>
            <a:r>
              <a:rPr lang="en-US" dirty="0" smtClean="0"/>
              <a:t>).</a:t>
            </a:r>
          </a:p>
          <a:p>
            <a:pPr>
              <a:buFont typeface="Arial" pitchFamily="34" charset="0"/>
              <a:buChar char="•"/>
            </a:pPr>
            <a:r>
              <a:rPr lang="en-US" dirty="0"/>
              <a:t>Commands for Resource Group and Storage Account creation</a:t>
            </a:r>
            <a:r>
              <a:rPr lang="en-US" dirty="0" smtClean="0"/>
              <a:t>:</a:t>
            </a:r>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b="1" dirty="0" smtClean="0"/>
          </a:p>
          <a:p>
            <a:pPr>
              <a:buFont typeface="Arial" pitchFamily="34" charset="0"/>
              <a:buChar char="•"/>
            </a:pPr>
            <a:r>
              <a:rPr lang="en-US" b="1" dirty="0" smtClean="0"/>
              <a:t>Security</a:t>
            </a:r>
            <a:r>
              <a:rPr lang="en-US" dirty="0"/>
              <a:t>: RBAC policies were implemented to control access.</a:t>
            </a:r>
            <a:endParaRPr lang="en-US" dirty="0" smtClean="0"/>
          </a:p>
          <a:p>
            <a:pPr>
              <a:buFont typeface="Arial" pitchFamily="34" charset="0"/>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8" y="4419600"/>
            <a:ext cx="8215009" cy="40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585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accent1">
                    <a:lumMod val="75000"/>
                  </a:schemeClr>
                </a:solidFill>
              </a:rPr>
              <a:t>1.Dataset </a:t>
            </a:r>
            <a:r>
              <a:rPr lang="en-US" b="1" dirty="0">
                <a:solidFill>
                  <a:schemeClr val="accent1">
                    <a:lumMod val="75000"/>
                  </a:schemeClr>
                </a:solidFill>
              </a:rPr>
              <a:t>Information</a:t>
            </a:r>
          </a:p>
        </p:txBody>
      </p:sp>
      <p:sp>
        <p:nvSpPr>
          <p:cNvPr id="3" name="Content Placeholder 2"/>
          <p:cNvSpPr>
            <a:spLocks noGrp="1"/>
          </p:cNvSpPr>
          <p:nvPr>
            <p:ph sz="quarter" idx="1"/>
          </p:nvPr>
        </p:nvSpPr>
        <p:spPr>
          <a:xfrm>
            <a:off x="457200" y="990600"/>
            <a:ext cx="8229600" cy="5483352"/>
          </a:xfrm>
        </p:spPr>
        <p:txBody>
          <a:bodyPr>
            <a:normAutofit fontScale="92500" lnSpcReduction="10000"/>
          </a:bodyPr>
          <a:lstStyle/>
          <a:p>
            <a:r>
              <a:rPr lang="en-US" b="1" u="sng" dirty="0"/>
              <a:t>Data </a:t>
            </a:r>
            <a:r>
              <a:rPr lang="en-US" b="1" u="sng" dirty="0" smtClean="0"/>
              <a:t>Collection</a:t>
            </a:r>
            <a:endParaRPr lang="en-US" b="1" u="sng" dirty="0"/>
          </a:p>
          <a:p>
            <a:pPr marL="0" indent="0">
              <a:buNone/>
            </a:pPr>
            <a:r>
              <a:rPr lang="en-US" b="1" dirty="0" smtClean="0"/>
              <a:t>1.ECG</a:t>
            </a:r>
            <a:r>
              <a:rPr lang="en-US" dirty="0"/>
              <a:t>: Recorded with a bipolar limb lead, band-pass filtered between 0.3-200 Hz, at a sampling rate of 1000 Hz.</a:t>
            </a:r>
          </a:p>
          <a:p>
            <a:pPr marL="0" indent="0">
              <a:buNone/>
            </a:pPr>
            <a:r>
              <a:rPr lang="en-US" b="1" dirty="0" smtClean="0"/>
              <a:t>2.EEG</a:t>
            </a:r>
            <a:r>
              <a:rPr lang="en-US" dirty="0"/>
              <a:t>: Recorded using a cap with 8 electrodes, at a sampling rate of 2000 Hz</a:t>
            </a:r>
            <a:r>
              <a:rPr lang="en-US" dirty="0" smtClean="0"/>
              <a:t>.</a:t>
            </a:r>
          </a:p>
          <a:p>
            <a:pPr marL="0" indent="0">
              <a:buNone/>
            </a:pPr>
            <a:endParaRPr lang="en-US" dirty="0"/>
          </a:p>
          <a:p>
            <a:r>
              <a:rPr lang="en-US" b="1" u="sng" dirty="0"/>
              <a:t>Experimental Procedure</a:t>
            </a:r>
          </a:p>
          <a:p>
            <a:pPr marL="0" indent="0">
              <a:buNone/>
            </a:pPr>
            <a:r>
              <a:rPr lang="en-US" b="1" dirty="0" smtClean="0"/>
              <a:t>1.Habituation</a:t>
            </a:r>
            <a:r>
              <a:rPr lang="en-US" dirty="0"/>
              <a:t>: Introduction to the experiment.</a:t>
            </a:r>
          </a:p>
          <a:p>
            <a:pPr marL="0" indent="0">
              <a:buNone/>
            </a:pPr>
            <a:r>
              <a:rPr lang="en-US" b="1" dirty="0" smtClean="0"/>
              <a:t>2.Baseline </a:t>
            </a:r>
            <a:r>
              <a:rPr lang="en-US" b="1" dirty="0"/>
              <a:t>(EO)</a:t>
            </a:r>
            <a:r>
              <a:rPr lang="en-US" dirty="0"/>
              <a:t>: 5-minute relaxed state.</a:t>
            </a:r>
          </a:p>
          <a:p>
            <a:pPr marL="0" indent="0">
              <a:buNone/>
            </a:pPr>
            <a:r>
              <a:rPr lang="en-US" b="1" dirty="0" smtClean="0"/>
              <a:t>3.Low </a:t>
            </a:r>
            <a:r>
              <a:rPr lang="en-US" b="1" dirty="0"/>
              <a:t>Stress (AC1)</a:t>
            </a:r>
            <a:r>
              <a:rPr lang="en-US" dirty="0"/>
              <a:t>: 5-minute arithmetic task.</a:t>
            </a:r>
          </a:p>
          <a:p>
            <a:pPr marL="0" indent="0">
              <a:buNone/>
            </a:pPr>
            <a:r>
              <a:rPr lang="en-US" b="1" dirty="0" smtClean="0"/>
              <a:t>4.Break</a:t>
            </a:r>
            <a:r>
              <a:rPr lang="en-US" dirty="0"/>
              <a:t>: 2-minute relaxation.</a:t>
            </a:r>
          </a:p>
          <a:p>
            <a:pPr marL="0" indent="0">
              <a:buNone/>
            </a:pPr>
            <a:r>
              <a:rPr lang="en-US" b="1" dirty="0" smtClean="0"/>
              <a:t>5.High </a:t>
            </a:r>
            <a:r>
              <a:rPr lang="en-US" b="1" dirty="0"/>
              <a:t>Stress (AC2)</a:t>
            </a:r>
            <a:r>
              <a:rPr lang="en-US" dirty="0"/>
              <a:t>: Repetition of the task with auditory distractions.</a:t>
            </a:r>
          </a:p>
          <a:p>
            <a:pPr marL="0" indent="0">
              <a:buNone/>
            </a:pPr>
            <a:r>
              <a:rPr lang="en-US" b="1" dirty="0" smtClean="0"/>
              <a:t>6.Recovery</a:t>
            </a:r>
            <a:r>
              <a:rPr lang="en-US" dirty="0"/>
              <a:t>: 5-minute recovery.</a:t>
            </a:r>
          </a:p>
          <a:p>
            <a:endParaRPr lang="en-US" dirty="0"/>
          </a:p>
        </p:txBody>
      </p:sp>
    </p:spTree>
    <p:extLst>
      <p:ext uri="{BB962C8B-B14F-4D97-AF65-F5344CB8AC3E}">
        <p14:creationId xmlns:p14="http://schemas.microsoft.com/office/powerpoint/2010/main" val="320759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US" b="1" u="sng" dirty="0"/>
              <a:t>Feature Extraction</a:t>
            </a:r>
          </a:p>
          <a:p>
            <a:pPr marL="0" indent="0">
              <a:buNone/>
            </a:pPr>
            <a:r>
              <a:rPr lang="en-US" b="1" dirty="0" smtClean="0"/>
              <a:t>1.ECG</a:t>
            </a:r>
            <a:r>
              <a:rPr lang="en-US" dirty="0"/>
              <a:t>: 11 features such as Heart Rate, RMSSD, and LF/HF Ratio were extracted.</a:t>
            </a:r>
          </a:p>
          <a:p>
            <a:pPr marL="0" indent="0">
              <a:buNone/>
            </a:pPr>
            <a:r>
              <a:rPr lang="en-US" b="1" dirty="0" smtClean="0"/>
              <a:t>2.EEG</a:t>
            </a:r>
            <a:r>
              <a:rPr lang="en-US" dirty="0"/>
              <a:t>: Absolute and relative power in 7 frequency bands were calculated</a:t>
            </a:r>
            <a:r>
              <a:rPr lang="en-US" dirty="0" smtClean="0"/>
              <a:t>.</a:t>
            </a:r>
          </a:p>
          <a:p>
            <a:pPr marL="0" indent="0">
              <a:buNone/>
            </a:pPr>
            <a:endParaRPr lang="en-US" dirty="0"/>
          </a:p>
          <a:p>
            <a:r>
              <a:rPr lang="en-US" b="1" u="sng" dirty="0"/>
              <a:t>Dataset Structure</a:t>
            </a:r>
          </a:p>
          <a:p>
            <a:pPr marL="0" indent="0">
              <a:buNone/>
            </a:pPr>
            <a:r>
              <a:rPr lang="en-US" b="1" dirty="0" smtClean="0"/>
              <a:t>1.ECG(EO</a:t>
            </a:r>
            <a:r>
              <a:rPr lang="en-US" b="1" dirty="0"/>
              <a:t>, AC1, AC2).</a:t>
            </a:r>
            <a:r>
              <a:rPr lang="en-US" b="1" dirty="0" err="1"/>
              <a:t>xlsx</a:t>
            </a:r>
            <a:r>
              <a:rPr lang="en-US" dirty="0"/>
              <a:t>: Contains 11 ECG features during different stress periods.</a:t>
            </a:r>
          </a:p>
          <a:p>
            <a:pPr marL="0" indent="0">
              <a:buNone/>
            </a:pPr>
            <a:r>
              <a:rPr lang="en-US" b="1" dirty="0" smtClean="0"/>
              <a:t>2.EEG(EO</a:t>
            </a:r>
            <a:r>
              <a:rPr lang="en-US" b="1" dirty="0"/>
              <a:t>, AC1, AC2).</a:t>
            </a:r>
            <a:r>
              <a:rPr lang="en-US" b="1" dirty="0" err="1"/>
              <a:t>xlsx</a:t>
            </a:r>
            <a:r>
              <a:rPr lang="en-US" dirty="0"/>
              <a:t>: Contains absolute EEG power features from the electrodes.</a:t>
            </a:r>
          </a:p>
          <a:p>
            <a:pPr marL="0" indent="0">
              <a:buNone/>
            </a:pPr>
            <a:r>
              <a:rPr lang="en-US" b="1" dirty="0" smtClean="0"/>
              <a:t>3.Ratio </a:t>
            </a:r>
            <a:r>
              <a:rPr lang="en-US" b="1" dirty="0"/>
              <a:t>of </a:t>
            </a:r>
            <a:r>
              <a:rPr lang="en-US" b="1" dirty="0" err="1"/>
              <a:t>Alpha_Beta</a:t>
            </a:r>
            <a:r>
              <a:rPr lang="en-US" b="1" dirty="0"/>
              <a:t> Power.xlsx</a:t>
            </a:r>
            <a:r>
              <a:rPr lang="en-US" dirty="0"/>
              <a:t>: Includes relative EEG power features for alpha and beta bands across stress conditions.</a:t>
            </a:r>
          </a:p>
          <a:p>
            <a:endParaRPr lang="en-US" dirty="0"/>
          </a:p>
        </p:txBody>
      </p:sp>
      <p:sp>
        <p:nvSpPr>
          <p:cNvPr id="4" name="Title 3"/>
          <p:cNvSpPr>
            <a:spLocks noGrp="1"/>
          </p:cNvSpPr>
          <p:nvPr>
            <p:ph type="title"/>
          </p:nvPr>
        </p:nvSpPr>
        <p:spPr/>
        <p:txBody>
          <a:bodyPr>
            <a:normAutofit/>
          </a:bodyPr>
          <a:lstStyle/>
          <a:p>
            <a:pPr marL="342900" indent="-342900">
              <a:buClr>
                <a:schemeClr val="accent1">
                  <a:lumMod val="75000"/>
                </a:schemeClr>
              </a:buClr>
              <a:buSzPct val="70000"/>
              <a:buFont typeface="Century Schoolbook" pitchFamily="18" charset="0"/>
              <a:buChar char="Ο"/>
            </a:pPr>
            <a:r>
              <a:rPr lang="en-US" sz="2400" b="1" dirty="0" err="1">
                <a:solidFill>
                  <a:schemeClr val="tx1">
                    <a:lumMod val="95000"/>
                    <a:lumOff val="5000"/>
                  </a:schemeClr>
                </a:solidFill>
              </a:rPr>
              <a:t>Kaggle</a:t>
            </a:r>
            <a:r>
              <a:rPr lang="en-US" sz="2400" b="1" dirty="0">
                <a:solidFill>
                  <a:schemeClr val="tx1">
                    <a:lumMod val="95000"/>
                    <a:lumOff val="5000"/>
                  </a:schemeClr>
                </a:solidFill>
              </a:rPr>
              <a:t> Dataset: </a:t>
            </a:r>
            <a:r>
              <a:rPr lang="en-US" sz="2400" b="1" dirty="0" smtClean="0">
                <a:solidFill>
                  <a:schemeClr val="tx1">
                    <a:lumMod val="95000"/>
                    <a:lumOff val="5000"/>
                  </a:schemeClr>
                </a:solidFill>
              </a:rPr>
              <a:t/>
            </a:r>
            <a:br>
              <a:rPr lang="en-US" sz="2400" b="1" dirty="0" smtClean="0">
                <a:solidFill>
                  <a:schemeClr val="tx1">
                    <a:lumMod val="95000"/>
                    <a:lumOff val="5000"/>
                  </a:schemeClr>
                </a:solidFill>
              </a:rPr>
            </a:br>
            <a:r>
              <a:rPr lang="en-US" sz="2400" b="1" u="sng" dirty="0" smtClean="0">
                <a:hlinkClick r:id="rId2"/>
              </a:rPr>
              <a:t>ECG </a:t>
            </a:r>
            <a:r>
              <a:rPr lang="en-US" sz="2400" b="1" u="sng" dirty="0">
                <a:hlinkClick r:id="rId2"/>
              </a:rPr>
              <a:t>and EEG Stress Features</a:t>
            </a:r>
            <a:endParaRPr lang="en-US" sz="2400" b="1" dirty="0">
              <a:solidFill>
                <a:schemeClr val="tx1">
                  <a:lumMod val="95000"/>
                  <a:lumOff val="5000"/>
                </a:schemeClr>
              </a:solidFill>
            </a:endParaRPr>
          </a:p>
        </p:txBody>
      </p:sp>
    </p:spTree>
    <p:extLst>
      <p:ext uri="{BB962C8B-B14F-4D97-AF65-F5344CB8AC3E}">
        <p14:creationId xmlns:p14="http://schemas.microsoft.com/office/powerpoint/2010/main" val="1647349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6899</TotalTime>
  <Words>2813</Words>
  <Application>Microsoft Office PowerPoint</Application>
  <PresentationFormat>On-screen Show (4:3)</PresentationFormat>
  <Paragraphs>308</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Oriel</vt:lpstr>
      <vt:lpstr>Stress Detection and Analysis Project </vt:lpstr>
      <vt:lpstr>Table of Contents:</vt:lpstr>
      <vt:lpstr>1.Overview : </vt:lpstr>
      <vt:lpstr>   2.Requirements : (Software and Tools)</vt:lpstr>
      <vt:lpstr>3.Project Structure:</vt:lpstr>
      <vt:lpstr>Getting Started</vt:lpstr>
      <vt:lpstr>4. Environment Setup</vt:lpstr>
      <vt:lpstr>1.Dataset Information</vt:lpstr>
      <vt:lpstr>Kaggle Dataset:  ECG and EEG Stress Features</vt:lpstr>
      <vt:lpstr>5. Data Management and Preprocessing:</vt:lpstr>
      <vt:lpstr>PowerPoint Presentation</vt:lpstr>
      <vt:lpstr>.                                                                          .</vt:lpstr>
      <vt:lpstr>.                                                                          .</vt:lpstr>
      <vt:lpstr>PowerPoint Presentation</vt:lpstr>
      <vt:lpstr>PowerPoint Presentation</vt:lpstr>
      <vt:lpstr>PowerPoint Presentation</vt:lpstr>
      <vt:lpstr>6. SQL Database Setup</vt:lpstr>
      <vt:lpstr>Steps</vt:lpstr>
      <vt:lpstr>PowerPoint Presentation</vt:lpstr>
      <vt:lpstr>PowerPoint Presentation</vt:lpstr>
      <vt:lpstr>PowerPoint Presentation</vt:lpstr>
      <vt:lpstr>PowerPoint Presentation</vt:lpstr>
      <vt:lpstr>PowerPoint Presentation</vt:lpstr>
      <vt:lpstr>PowerPoint Presentation</vt:lpstr>
      <vt:lpstr>7. Model Development</vt:lpstr>
      <vt:lpstr>7.2 Model Architecture</vt:lpstr>
      <vt:lpstr>Model Configuration:</vt:lpstr>
      <vt:lpstr>7.3 Data Preprocessing</vt:lpstr>
      <vt:lpstr>7.4 Training and Evaluation</vt:lpstr>
      <vt:lpstr>7.5 Results</vt:lpstr>
      <vt:lpstr>7.7 Future Directions</vt:lpstr>
      <vt:lpstr>PowerPoint Presentation</vt:lpstr>
      <vt:lpstr>8. Visualizations</vt:lpstr>
      <vt:lpstr>PowerPoint Presentation</vt:lpstr>
      <vt:lpstr>PowerPoint Presentation</vt:lpstr>
      <vt:lpstr>PowerPoint Presentation</vt:lpstr>
      <vt:lpstr>9.PIPELINE </vt:lpstr>
      <vt:lpstr>PowerPoint Presentation</vt:lpstr>
      <vt:lpstr>PowerPoint Presentation</vt:lpstr>
      <vt:lpstr>9. Deployment </vt:lpstr>
      <vt:lpstr>PowerPoint Presentation</vt:lpstr>
      <vt:lpstr>PowerPoint Presentation</vt:lpstr>
      <vt:lpstr>Team Member Responsibilities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Detection and Analysis Project</dc:title>
  <dc:creator>it shop</dc:creator>
  <cp:lastModifiedBy>it shop</cp:lastModifiedBy>
  <cp:revision>63</cp:revision>
  <dcterms:created xsi:type="dcterms:W3CDTF">2024-10-05T00:49:39Z</dcterms:created>
  <dcterms:modified xsi:type="dcterms:W3CDTF">2024-10-16T17:04:13Z</dcterms:modified>
</cp:coreProperties>
</file>