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7"/>
  </p:notesMasterIdLst>
  <p:sldIdLst>
    <p:sldId id="256" r:id="rId2"/>
    <p:sldId id="258" r:id="rId3"/>
    <p:sldId id="259" r:id="rId4"/>
    <p:sldId id="260" r:id="rId5"/>
    <p:sldId id="261" r:id="rId6"/>
    <p:sldId id="297" r:id="rId7"/>
    <p:sldId id="262" r:id="rId8"/>
    <p:sldId id="300" r:id="rId9"/>
    <p:sldId id="302" r:id="rId10"/>
    <p:sldId id="303" r:id="rId11"/>
    <p:sldId id="263" r:id="rId12"/>
    <p:sldId id="304" r:id="rId13"/>
    <p:sldId id="306" r:id="rId14"/>
    <p:sldId id="307" r:id="rId15"/>
    <p:sldId id="264" r:id="rId16"/>
    <p:sldId id="265" r:id="rId17"/>
    <p:sldId id="313" r:id="rId18"/>
    <p:sldId id="312" r:id="rId19"/>
    <p:sldId id="314" r:id="rId20"/>
    <p:sldId id="315" r:id="rId21"/>
    <p:sldId id="308" r:id="rId22"/>
    <p:sldId id="310" r:id="rId23"/>
    <p:sldId id="309" r:id="rId24"/>
    <p:sldId id="311" r:id="rId25"/>
    <p:sldId id="275" r:id="rId26"/>
  </p:sldIdLst>
  <p:sldSz cx="9144000" cy="5143500" type="screen16x9"/>
  <p:notesSz cx="6858000" cy="9144000"/>
  <p:embeddedFontLst>
    <p:embeddedFont>
      <p:font typeface="Arial Unicode MS" panose="020B0604020202020204" pitchFamily="34" charset="-128"/>
      <p:regular r:id="rId28"/>
    </p:embeddedFont>
    <p:embeddedFont>
      <p:font typeface="Barlow" panose="00000500000000000000" pitchFamily="2" charset="0"/>
      <p:regular r:id="rId29"/>
      <p:bold r:id="rId30"/>
      <p:italic r:id="rId31"/>
      <p:boldItalic r:id="rId32"/>
    </p:embeddedFont>
    <p:embeddedFont>
      <p:font typeface="Cambria" panose="02040503050406030204" pitchFamily="18" charset="0"/>
      <p:regular r:id="rId33"/>
      <p:bold r:id="rId34"/>
      <p:italic r:id="rId35"/>
      <p:boldItalic r:id="rId36"/>
    </p:embeddedFont>
    <p:embeddedFont>
      <p:font typeface="Familjen Grotesk" panose="020B060402020202020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6A0F79-8C04-4A02-B4EA-B428FF95CB0D}">
  <a:tblStyle styleId="{C86A0F79-8C04-4A02-B4EA-B428FF95CB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5BDA1F8-60DD-43CF-876B-3F10E49F747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72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43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68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9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92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274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77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06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376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497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59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64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860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556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65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43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18175" y="770900"/>
            <a:ext cx="5107500" cy="215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218175" y="3469700"/>
            <a:ext cx="2537100" cy="74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4936301" y="1979039"/>
            <a:ext cx="3492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7" name="Google Shape;67;p15"/>
          <p:cNvSpPr txBox="1">
            <a:spLocks noGrp="1"/>
          </p:cNvSpPr>
          <p:nvPr>
            <p:ph type="subTitle" idx="1"/>
          </p:nvPr>
        </p:nvSpPr>
        <p:spPr>
          <a:xfrm>
            <a:off x="4936301" y="2565661"/>
            <a:ext cx="34926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68" name="Google Shape;68;p15"/>
          <p:cNvSpPr txBox="1">
            <a:spLocks noGrp="1"/>
          </p:cNvSpPr>
          <p:nvPr>
            <p:ph type="title" idx="2" hasCustomPrompt="1"/>
          </p:nvPr>
        </p:nvSpPr>
        <p:spPr>
          <a:xfrm>
            <a:off x="4936301" y="671095"/>
            <a:ext cx="3492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 name="Google Shape;69;p15"/>
          <p:cNvSpPr txBox="1">
            <a:spLocks noGrp="1"/>
          </p:cNvSpPr>
          <p:nvPr>
            <p:ph type="subTitle" idx="3"/>
          </p:nvPr>
        </p:nvSpPr>
        <p:spPr>
          <a:xfrm>
            <a:off x="4936301" y="1257717"/>
            <a:ext cx="34926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70" name="Google Shape;70;p15"/>
          <p:cNvSpPr txBox="1">
            <a:spLocks noGrp="1"/>
          </p:cNvSpPr>
          <p:nvPr>
            <p:ph type="title" idx="4" hasCustomPrompt="1"/>
          </p:nvPr>
        </p:nvSpPr>
        <p:spPr>
          <a:xfrm>
            <a:off x="4936301" y="3286983"/>
            <a:ext cx="3492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1" name="Google Shape;71;p15"/>
          <p:cNvSpPr txBox="1">
            <a:spLocks noGrp="1"/>
          </p:cNvSpPr>
          <p:nvPr>
            <p:ph type="subTitle" idx="5"/>
          </p:nvPr>
        </p:nvSpPr>
        <p:spPr>
          <a:xfrm>
            <a:off x="4936300" y="3873598"/>
            <a:ext cx="34926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937625" y="2184114"/>
            <a:ext cx="2175300" cy="16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7"/>
          <p:cNvSpPr txBox="1">
            <a:spLocks noGrp="1"/>
          </p:cNvSpPr>
          <p:nvPr>
            <p:ph type="subTitle" idx="2"/>
          </p:nvPr>
        </p:nvSpPr>
        <p:spPr>
          <a:xfrm>
            <a:off x="3484347" y="2184114"/>
            <a:ext cx="2175300" cy="16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7"/>
          <p:cNvSpPr txBox="1">
            <a:spLocks noGrp="1"/>
          </p:cNvSpPr>
          <p:nvPr>
            <p:ph type="subTitle" idx="3"/>
          </p:nvPr>
        </p:nvSpPr>
        <p:spPr>
          <a:xfrm>
            <a:off x="6031075" y="2184114"/>
            <a:ext cx="2175300" cy="16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7"/>
          <p:cNvSpPr txBox="1">
            <a:spLocks noGrp="1"/>
          </p:cNvSpPr>
          <p:nvPr>
            <p:ph type="subTitle" idx="4"/>
          </p:nvPr>
        </p:nvSpPr>
        <p:spPr>
          <a:xfrm>
            <a:off x="937625" y="1730489"/>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7" name="Google Shape;87;p17"/>
          <p:cNvSpPr txBox="1">
            <a:spLocks noGrp="1"/>
          </p:cNvSpPr>
          <p:nvPr>
            <p:ph type="subTitle" idx="5"/>
          </p:nvPr>
        </p:nvSpPr>
        <p:spPr>
          <a:xfrm>
            <a:off x="3484350" y="1730489"/>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8" name="Google Shape;88;p17"/>
          <p:cNvSpPr txBox="1">
            <a:spLocks noGrp="1"/>
          </p:cNvSpPr>
          <p:nvPr>
            <p:ph type="subTitle" idx="6"/>
          </p:nvPr>
        </p:nvSpPr>
        <p:spPr>
          <a:xfrm>
            <a:off x="6031075" y="1730489"/>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9" name="Google Shape;89;p17"/>
          <p:cNvSpPr/>
          <p:nvPr/>
        </p:nvSpPr>
        <p:spPr>
          <a:xfrm>
            <a:off x="-5050" y="4703625"/>
            <a:ext cx="91440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8"/>
          <p:cNvSpPr txBox="1">
            <a:spLocks noGrp="1"/>
          </p:cNvSpPr>
          <p:nvPr>
            <p:ph type="subTitle" idx="1"/>
          </p:nvPr>
        </p:nvSpPr>
        <p:spPr>
          <a:xfrm>
            <a:off x="720000" y="1306475"/>
            <a:ext cx="3117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93" name="Google Shape;93;p18"/>
          <p:cNvSpPr txBox="1">
            <a:spLocks noGrp="1"/>
          </p:cNvSpPr>
          <p:nvPr>
            <p:ph type="subTitle" idx="2"/>
          </p:nvPr>
        </p:nvSpPr>
        <p:spPr>
          <a:xfrm>
            <a:off x="720000" y="1756175"/>
            <a:ext cx="3117600" cy="89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8"/>
          <p:cNvSpPr txBox="1">
            <a:spLocks noGrp="1"/>
          </p:cNvSpPr>
          <p:nvPr>
            <p:ph type="subTitle" idx="3"/>
          </p:nvPr>
        </p:nvSpPr>
        <p:spPr>
          <a:xfrm>
            <a:off x="4031384" y="1756175"/>
            <a:ext cx="3117600" cy="89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8"/>
          <p:cNvSpPr txBox="1">
            <a:spLocks noGrp="1"/>
          </p:cNvSpPr>
          <p:nvPr>
            <p:ph type="subTitle" idx="4"/>
          </p:nvPr>
        </p:nvSpPr>
        <p:spPr>
          <a:xfrm>
            <a:off x="720000" y="3371900"/>
            <a:ext cx="3117600" cy="89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8"/>
          <p:cNvSpPr txBox="1">
            <a:spLocks noGrp="1"/>
          </p:cNvSpPr>
          <p:nvPr>
            <p:ph type="subTitle" idx="5"/>
          </p:nvPr>
        </p:nvSpPr>
        <p:spPr>
          <a:xfrm>
            <a:off x="4031384" y="3371900"/>
            <a:ext cx="3117600" cy="89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8"/>
          <p:cNvSpPr txBox="1">
            <a:spLocks noGrp="1"/>
          </p:cNvSpPr>
          <p:nvPr>
            <p:ph type="subTitle" idx="6"/>
          </p:nvPr>
        </p:nvSpPr>
        <p:spPr>
          <a:xfrm>
            <a:off x="720000" y="2922200"/>
            <a:ext cx="3117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98" name="Google Shape;98;p18"/>
          <p:cNvSpPr txBox="1">
            <a:spLocks noGrp="1"/>
          </p:cNvSpPr>
          <p:nvPr>
            <p:ph type="subTitle" idx="7"/>
          </p:nvPr>
        </p:nvSpPr>
        <p:spPr>
          <a:xfrm>
            <a:off x="4031378" y="1306475"/>
            <a:ext cx="3117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99" name="Google Shape;99;p18"/>
          <p:cNvSpPr txBox="1">
            <a:spLocks noGrp="1"/>
          </p:cNvSpPr>
          <p:nvPr>
            <p:ph type="subTitle" idx="8"/>
          </p:nvPr>
        </p:nvSpPr>
        <p:spPr>
          <a:xfrm>
            <a:off x="4031378" y="2922200"/>
            <a:ext cx="3117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00" name="Google Shape;100;p18"/>
          <p:cNvSpPr/>
          <p:nvPr/>
        </p:nvSpPr>
        <p:spPr>
          <a:xfrm>
            <a:off x="-5050" y="4703625"/>
            <a:ext cx="91440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9"/>
          <p:cNvSpPr txBox="1">
            <a:spLocks noGrp="1"/>
          </p:cNvSpPr>
          <p:nvPr>
            <p:ph type="subTitle" idx="1"/>
          </p:nvPr>
        </p:nvSpPr>
        <p:spPr>
          <a:xfrm>
            <a:off x="720000" y="1749944"/>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9"/>
          <p:cNvSpPr txBox="1">
            <a:spLocks noGrp="1"/>
          </p:cNvSpPr>
          <p:nvPr>
            <p:ph type="subTitle" idx="2"/>
          </p:nvPr>
        </p:nvSpPr>
        <p:spPr>
          <a:xfrm>
            <a:off x="3502950" y="1749943"/>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9"/>
          <p:cNvSpPr txBox="1">
            <a:spLocks noGrp="1"/>
          </p:cNvSpPr>
          <p:nvPr>
            <p:ph type="subTitle" idx="3"/>
          </p:nvPr>
        </p:nvSpPr>
        <p:spPr>
          <a:xfrm>
            <a:off x="720000" y="3364249"/>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9"/>
          <p:cNvSpPr txBox="1">
            <a:spLocks noGrp="1"/>
          </p:cNvSpPr>
          <p:nvPr>
            <p:ph type="subTitle" idx="4"/>
          </p:nvPr>
        </p:nvSpPr>
        <p:spPr>
          <a:xfrm>
            <a:off x="3502950" y="3364246"/>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9"/>
          <p:cNvSpPr txBox="1">
            <a:spLocks noGrp="1"/>
          </p:cNvSpPr>
          <p:nvPr>
            <p:ph type="subTitle" idx="5"/>
          </p:nvPr>
        </p:nvSpPr>
        <p:spPr>
          <a:xfrm>
            <a:off x="6285900" y="1749943"/>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9"/>
          <p:cNvSpPr txBox="1">
            <a:spLocks noGrp="1"/>
          </p:cNvSpPr>
          <p:nvPr>
            <p:ph type="subTitle" idx="6"/>
          </p:nvPr>
        </p:nvSpPr>
        <p:spPr>
          <a:xfrm>
            <a:off x="6285900" y="3364246"/>
            <a:ext cx="21381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9"/>
          <p:cNvSpPr txBox="1">
            <a:spLocks noGrp="1"/>
          </p:cNvSpPr>
          <p:nvPr>
            <p:ph type="subTitle" idx="7"/>
          </p:nvPr>
        </p:nvSpPr>
        <p:spPr>
          <a:xfrm>
            <a:off x="720000" y="1456811"/>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0" name="Google Shape;110;p19"/>
          <p:cNvSpPr txBox="1">
            <a:spLocks noGrp="1"/>
          </p:cNvSpPr>
          <p:nvPr>
            <p:ph type="subTitle" idx="8"/>
          </p:nvPr>
        </p:nvSpPr>
        <p:spPr>
          <a:xfrm>
            <a:off x="3502950" y="1456811"/>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1" name="Google Shape;111;p19"/>
          <p:cNvSpPr txBox="1">
            <a:spLocks noGrp="1"/>
          </p:cNvSpPr>
          <p:nvPr>
            <p:ph type="subTitle" idx="9"/>
          </p:nvPr>
        </p:nvSpPr>
        <p:spPr>
          <a:xfrm>
            <a:off x="6287838" y="1456811"/>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2" name="Google Shape;112;p19"/>
          <p:cNvSpPr txBox="1">
            <a:spLocks noGrp="1"/>
          </p:cNvSpPr>
          <p:nvPr>
            <p:ph type="subTitle" idx="13"/>
          </p:nvPr>
        </p:nvSpPr>
        <p:spPr>
          <a:xfrm>
            <a:off x="720000" y="3069531"/>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3" name="Google Shape;113;p19"/>
          <p:cNvSpPr txBox="1">
            <a:spLocks noGrp="1"/>
          </p:cNvSpPr>
          <p:nvPr>
            <p:ph type="subTitle" idx="14"/>
          </p:nvPr>
        </p:nvSpPr>
        <p:spPr>
          <a:xfrm>
            <a:off x="3502950" y="3069529"/>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4" name="Google Shape;114;p19"/>
          <p:cNvSpPr txBox="1">
            <a:spLocks noGrp="1"/>
          </p:cNvSpPr>
          <p:nvPr>
            <p:ph type="subTitle" idx="15"/>
          </p:nvPr>
        </p:nvSpPr>
        <p:spPr>
          <a:xfrm>
            <a:off x="6287700" y="3069534"/>
            <a:ext cx="2136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5" name="Google Shape;115;p19"/>
          <p:cNvSpPr/>
          <p:nvPr/>
        </p:nvSpPr>
        <p:spPr>
          <a:xfrm>
            <a:off x="-5050" y="4703625"/>
            <a:ext cx="91440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6"/>
        <p:cNvGrpSpPr/>
        <p:nvPr/>
      </p:nvGrpSpPr>
      <p:grpSpPr>
        <a:xfrm>
          <a:off x="0" y="0"/>
          <a:ext cx="0" cy="0"/>
          <a:chOff x="0" y="0"/>
          <a:chExt cx="0" cy="0"/>
        </a:xfrm>
      </p:grpSpPr>
      <p:sp>
        <p:nvSpPr>
          <p:cNvPr id="117" name="Google Shape;117;p20"/>
          <p:cNvSpPr txBox="1">
            <a:spLocks noGrp="1"/>
          </p:cNvSpPr>
          <p:nvPr>
            <p:ph type="ctrTitle"/>
          </p:nvPr>
        </p:nvSpPr>
        <p:spPr>
          <a:xfrm>
            <a:off x="1382675" y="885550"/>
            <a:ext cx="3513600" cy="99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8" name="Google Shape;118;p20"/>
          <p:cNvSpPr txBox="1">
            <a:spLocks noGrp="1"/>
          </p:cNvSpPr>
          <p:nvPr>
            <p:ph type="subTitle" idx="1"/>
          </p:nvPr>
        </p:nvSpPr>
        <p:spPr>
          <a:xfrm>
            <a:off x="1382675" y="1840075"/>
            <a:ext cx="3513600" cy="99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 name="Google Shape;119;p20"/>
          <p:cNvSpPr txBox="1"/>
          <p:nvPr/>
        </p:nvSpPr>
        <p:spPr>
          <a:xfrm>
            <a:off x="715100" y="3496925"/>
            <a:ext cx="42015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Barlow"/>
                <a:ea typeface="Barlow"/>
                <a:cs typeface="Barlow"/>
                <a:sym typeface="Barlow"/>
              </a:rPr>
              <a:t>,</a:t>
            </a:r>
            <a:r>
              <a:rPr lang="en" sz="1000" b="1">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b="1">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Barlow"/>
              <a:ea typeface="Barlow"/>
              <a:cs typeface="Barlow"/>
              <a:sym typeface="Barlow"/>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0"/>
        <p:cNvGrpSpPr/>
        <p:nvPr/>
      </p:nvGrpSpPr>
      <p:grpSpPr>
        <a:xfrm>
          <a:off x="0" y="0"/>
          <a:ext cx="0" cy="0"/>
          <a:chOff x="0" y="0"/>
          <a:chExt cx="0" cy="0"/>
        </a:xfrm>
      </p:grpSpPr>
      <p:sp>
        <p:nvSpPr>
          <p:cNvPr id="121" name="Google Shape;121;p21"/>
          <p:cNvSpPr/>
          <p:nvPr/>
        </p:nvSpPr>
        <p:spPr>
          <a:xfrm>
            <a:off x="-5050" y="-23700"/>
            <a:ext cx="516900" cy="5190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2"/>
        <p:cNvGrpSpPr/>
        <p:nvPr/>
      </p:nvGrpSpPr>
      <p:grpSpPr>
        <a:xfrm>
          <a:off x="0" y="0"/>
          <a:ext cx="0" cy="0"/>
          <a:chOff x="0" y="0"/>
          <a:chExt cx="0" cy="0"/>
        </a:xfrm>
      </p:grpSpPr>
      <p:grpSp>
        <p:nvGrpSpPr>
          <p:cNvPr id="123" name="Google Shape;123;p22"/>
          <p:cNvGrpSpPr/>
          <p:nvPr/>
        </p:nvGrpSpPr>
        <p:grpSpPr>
          <a:xfrm>
            <a:off x="-5050" y="-23700"/>
            <a:ext cx="9149050" cy="5190900"/>
            <a:chOff x="-5050" y="-23700"/>
            <a:chExt cx="9149050" cy="5190900"/>
          </a:xfrm>
        </p:grpSpPr>
        <p:sp>
          <p:nvSpPr>
            <p:cNvPr id="124" name="Google Shape;124;p22"/>
            <p:cNvSpPr/>
            <p:nvPr/>
          </p:nvSpPr>
          <p:spPr>
            <a:xfrm>
              <a:off x="-5050" y="-23700"/>
              <a:ext cx="516900" cy="5190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25" name="Google Shape;125;p22"/>
            <p:cNvSpPr/>
            <p:nvPr/>
          </p:nvSpPr>
          <p:spPr>
            <a:xfrm>
              <a:off x="8627100" y="-23700"/>
              <a:ext cx="516900" cy="5190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flipH="1">
            <a:off x="4002974" y="2678400"/>
            <a:ext cx="3732300" cy="940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flipH="1">
            <a:off x="4002974" y="1723225"/>
            <a:ext cx="11175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3810245" y="2186251"/>
            <a:ext cx="2724300" cy="15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0000" y="2186251"/>
            <a:ext cx="2724300" cy="15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0000" y="1602700"/>
            <a:ext cx="2724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3810239" y="1602700"/>
            <a:ext cx="2724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Familjen Grotesk"/>
                <a:ea typeface="Familjen Grotesk"/>
                <a:cs typeface="Familjen Grotesk"/>
                <a:sym typeface="Familjen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4" name="Google Shape;24;p5"/>
          <p:cNvSpPr/>
          <p:nvPr/>
        </p:nvSpPr>
        <p:spPr>
          <a:xfrm>
            <a:off x="-5050" y="4703625"/>
            <a:ext cx="91440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20000" y="445025"/>
            <a:ext cx="423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7"/>
          <p:cNvSpPr txBox="1">
            <a:spLocks noGrp="1"/>
          </p:cNvSpPr>
          <p:nvPr>
            <p:ph type="body" idx="1"/>
          </p:nvPr>
        </p:nvSpPr>
        <p:spPr>
          <a:xfrm>
            <a:off x="720000" y="1863900"/>
            <a:ext cx="4009200" cy="270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31" name="Google Shape;31;p7"/>
          <p:cNvSpPr>
            <a:spLocks noGrp="1"/>
          </p:cNvSpPr>
          <p:nvPr>
            <p:ph type="pic" idx="2"/>
          </p:nvPr>
        </p:nvSpPr>
        <p:spPr>
          <a:xfrm>
            <a:off x="5596300" y="535000"/>
            <a:ext cx="2832600" cy="4068900"/>
          </a:xfrm>
          <a:prstGeom prst="rect">
            <a:avLst/>
          </a:prstGeom>
          <a:noFill/>
          <a:ln>
            <a:noFill/>
          </a:ln>
        </p:spPr>
      </p:sp>
      <p:sp>
        <p:nvSpPr>
          <p:cNvPr id="32" name="Google Shape;32;p7"/>
          <p:cNvSpPr/>
          <p:nvPr/>
        </p:nvSpPr>
        <p:spPr>
          <a:xfrm>
            <a:off x="-5050" y="4703625"/>
            <a:ext cx="91440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5" name="Google Shape;35;p8"/>
          <p:cNvSpPr/>
          <p:nvPr/>
        </p:nvSpPr>
        <p:spPr>
          <a:xfrm>
            <a:off x="-2550" y="4703625"/>
            <a:ext cx="91491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9"/>
          <p:cNvSpPr/>
          <p:nvPr/>
        </p:nvSpPr>
        <p:spPr>
          <a:xfrm>
            <a:off x="-5050" y="4703625"/>
            <a:ext cx="9149100" cy="48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a:spLocks noGrp="1"/>
          </p:cNvSpPr>
          <p:nvPr>
            <p:ph type="pic" idx="2"/>
          </p:nvPr>
        </p:nvSpPr>
        <p:spPr>
          <a:xfrm>
            <a:off x="-6875" y="0"/>
            <a:ext cx="9144000" cy="5157300"/>
          </a:xfrm>
          <a:prstGeom prst="rect">
            <a:avLst/>
          </a:prstGeom>
          <a:noFill/>
          <a:ln>
            <a:noFill/>
          </a:ln>
        </p:spPr>
      </p:sp>
      <p:sp>
        <p:nvSpPr>
          <p:cNvPr id="42" name="Google Shape;42;p10"/>
          <p:cNvSpPr txBox="1">
            <a:spLocks noGrp="1"/>
          </p:cNvSpPr>
          <p:nvPr>
            <p:ph type="title"/>
          </p:nvPr>
        </p:nvSpPr>
        <p:spPr>
          <a:xfrm>
            <a:off x="720000" y="4038000"/>
            <a:ext cx="7704000" cy="572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13"/>
          <p:cNvSpPr txBox="1">
            <a:spLocks noGrp="1"/>
          </p:cNvSpPr>
          <p:nvPr>
            <p:ph type="title" idx="2" hasCustomPrompt="1"/>
          </p:nvPr>
        </p:nvSpPr>
        <p:spPr>
          <a:xfrm>
            <a:off x="720000" y="15570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rgbClr val="48557B"/>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3" hasCustomPrompt="1"/>
          </p:nvPr>
        </p:nvSpPr>
        <p:spPr>
          <a:xfrm>
            <a:off x="720000"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4" hasCustomPrompt="1"/>
          </p:nvPr>
        </p:nvSpPr>
        <p:spPr>
          <a:xfrm>
            <a:off x="2885875" y="15570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rgbClr val="48557B"/>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5" hasCustomPrompt="1"/>
          </p:nvPr>
        </p:nvSpPr>
        <p:spPr>
          <a:xfrm>
            <a:off x="288587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title" idx="6" hasCustomPrompt="1"/>
          </p:nvPr>
        </p:nvSpPr>
        <p:spPr>
          <a:xfrm>
            <a:off x="5051750" y="15570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rgbClr val="48557B"/>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7" hasCustomPrompt="1"/>
          </p:nvPr>
        </p:nvSpPr>
        <p:spPr>
          <a:xfrm>
            <a:off x="5051750"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2004675"/>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6" name="Google Shape;56;p13"/>
          <p:cNvSpPr txBox="1">
            <a:spLocks noGrp="1"/>
          </p:cNvSpPr>
          <p:nvPr>
            <p:ph type="subTitle" idx="8"/>
          </p:nvPr>
        </p:nvSpPr>
        <p:spPr>
          <a:xfrm>
            <a:off x="2885875" y="2004675"/>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7" name="Google Shape;57;p13"/>
          <p:cNvSpPr txBox="1">
            <a:spLocks noGrp="1"/>
          </p:cNvSpPr>
          <p:nvPr>
            <p:ph type="subTitle" idx="9"/>
          </p:nvPr>
        </p:nvSpPr>
        <p:spPr>
          <a:xfrm>
            <a:off x="5051750" y="2004675"/>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8" name="Google Shape;58;p13"/>
          <p:cNvSpPr txBox="1">
            <a:spLocks noGrp="1"/>
          </p:cNvSpPr>
          <p:nvPr>
            <p:ph type="subTitle" idx="13"/>
          </p:nvPr>
        </p:nvSpPr>
        <p:spPr>
          <a:xfrm>
            <a:off x="720000" y="3438150"/>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9" name="Google Shape;59;p13"/>
          <p:cNvSpPr txBox="1">
            <a:spLocks noGrp="1"/>
          </p:cNvSpPr>
          <p:nvPr>
            <p:ph type="subTitle" idx="14"/>
          </p:nvPr>
        </p:nvSpPr>
        <p:spPr>
          <a:xfrm>
            <a:off x="2885875" y="3438150"/>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0" name="Google Shape;60;p13"/>
          <p:cNvSpPr txBox="1">
            <a:spLocks noGrp="1"/>
          </p:cNvSpPr>
          <p:nvPr>
            <p:ph type="subTitle" idx="15"/>
          </p:nvPr>
        </p:nvSpPr>
        <p:spPr>
          <a:xfrm>
            <a:off x="5051750" y="3438150"/>
            <a:ext cx="2166000" cy="61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rgbClr val="192031"/>
                </a:solidFill>
                <a:latin typeface="Familjen Grotesk"/>
                <a:ea typeface="Familjen Grotesk"/>
                <a:cs typeface="Familjen Grotesk"/>
                <a:sym typeface="Familjen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amiljen Grotesk"/>
              <a:buNone/>
              <a:defRPr sz="3000">
                <a:solidFill>
                  <a:schemeClr val="dk1"/>
                </a:solidFill>
                <a:latin typeface="Familjen Grotesk"/>
                <a:ea typeface="Familjen Grotesk"/>
                <a:cs typeface="Familjen Grotesk"/>
                <a:sym typeface="Familjen Grotesk"/>
              </a:defRPr>
            </a:lvl1pPr>
            <a:lvl2pPr lvl="1"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2pPr>
            <a:lvl3pPr lvl="2"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3pPr>
            <a:lvl4pPr lvl="3"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4pPr>
            <a:lvl5pPr lvl="4"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5pPr>
            <a:lvl6pPr lvl="5"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6pPr>
            <a:lvl7pPr lvl="6"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7pPr>
            <a:lvl8pPr lvl="7"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8pPr>
            <a:lvl9pPr lvl="8" rtl="0">
              <a:spcBef>
                <a:spcPts val="0"/>
              </a:spcBef>
              <a:spcAft>
                <a:spcPts val="0"/>
              </a:spcAft>
              <a:buClr>
                <a:schemeClr val="dk1"/>
              </a:buClr>
              <a:buSzPts val="3500"/>
              <a:buFont typeface="Familjen Grotesk"/>
              <a:buNone/>
              <a:defRPr sz="3500">
                <a:solidFill>
                  <a:schemeClr val="dk1"/>
                </a:solidFill>
                <a:latin typeface="Familjen Grotesk"/>
                <a:ea typeface="Familjen Grotesk"/>
                <a:cs typeface="Familjen Grotesk"/>
                <a:sym typeface="Familjen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1" r:id="rId10"/>
    <p:sldLayoutId id="2147483663" r:id="rId11"/>
    <p:sldLayoutId id="2147483664" r:id="rId12"/>
    <p:sldLayoutId id="2147483665" r:id="rId13"/>
    <p:sldLayoutId id="2147483666"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hyperlink" Target="https://www.kaggle.com/datasets/apithm/ecg-and-eeg-stress-features" TargetMode="External"/><Relationship Id="rId4" Type="http://schemas.openxmlformats.org/officeDocument/2006/relationships/hyperlink" Target="https://doi.org/10.1371/journal.pone.0291070"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AbdelrahmanAboegela" TargetMode="External"/><Relationship Id="rId7" Type="http://schemas.openxmlformats.org/officeDocument/2006/relationships/hyperlink" Target="https://github.com/EsraaMamdouh1"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s://github.com/TasnemMahmoud" TargetMode="External"/><Relationship Id="rId5" Type="http://schemas.openxmlformats.org/officeDocument/2006/relationships/hyperlink" Target="https://github.com/OmarKhalifa360" TargetMode="External"/><Relationship Id="rId4" Type="http://schemas.openxmlformats.org/officeDocument/2006/relationships/hyperlink" Target="https://github.com/ahmedfrai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p:nvPr/>
        </p:nvSpPr>
        <p:spPr>
          <a:xfrm>
            <a:off x="0" y="3221437"/>
            <a:ext cx="9144000" cy="195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atin typeface="Barlow"/>
              <a:ea typeface="Barlow"/>
              <a:cs typeface="Barlow"/>
              <a:sym typeface="Barlow"/>
            </a:endParaRPr>
          </a:p>
        </p:txBody>
      </p:sp>
      <p:sp>
        <p:nvSpPr>
          <p:cNvPr id="137" name="Google Shape;137;p26"/>
          <p:cNvSpPr txBox="1">
            <a:spLocks noGrp="1"/>
          </p:cNvSpPr>
          <p:nvPr>
            <p:ph type="ctrTitle"/>
          </p:nvPr>
        </p:nvSpPr>
        <p:spPr>
          <a:xfrm>
            <a:off x="3218174" y="728550"/>
            <a:ext cx="6535426" cy="2201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Stress detection and  analysis</a:t>
            </a:r>
            <a:br>
              <a:rPr lang="en-US" dirty="0"/>
            </a:br>
            <a:r>
              <a:rPr lang="en-US" dirty="0"/>
              <a:t> </a:t>
            </a:r>
            <a:r>
              <a:rPr lang="en-US" i="1" dirty="0" err="1">
                <a:solidFill>
                  <a:schemeClr val="dk2"/>
                </a:solidFill>
              </a:rPr>
              <a:t>depi</a:t>
            </a:r>
            <a:r>
              <a:rPr lang="en-US" i="1" dirty="0">
                <a:solidFill>
                  <a:schemeClr val="dk2"/>
                </a:solidFill>
              </a:rPr>
              <a:t> graduation project</a:t>
            </a:r>
          </a:p>
        </p:txBody>
      </p:sp>
      <p:sp>
        <p:nvSpPr>
          <p:cNvPr id="138" name="Google Shape;138;p26"/>
          <p:cNvSpPr txBox="1">
            <a:spLocks noGrp="1"/>
          </p:cNvSpPr>
          <p:nvPr>
            <p:ph type="subTitle" idx="1"/>
          </p:nvPr>
        </p:nvSpPr>
        <p:spPr>
          <a:xfrm>
            <a:off x="3054623" y="3204826"/>
            <a:ext cx="25371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Members: </a:t>
            </a:r>
          </a:p>
          <a:p>
            <a:pPr marL="0" lvl="0" indent="0" algn="ctr" rtl="0">
              <a:spcBef>
                <a:spcPts val="0"/>
              </a:spcBef>
              <a:spcAft>
                <a:spcPts val="0"/>
              </a:spcAft>
              <a:buNone/>
            </a:pPr>
            <a:r>
              <a:rPr lang="en" dirty="0"/>
              <a:t>Abd ElRahman Ashraf</a:t>
            </a:r>
          </a:p>
          <a:p>
            <a:pPr marL="0" lvl="0" indent="0" algn="ctr" rtl="0">
              <a:spcBef>
                <a:spcPts val="0"/>
              </a:spcBef>
              <a:spcAft>
                <a:spcPts val="0"/>
              </a:spcAft>
              <a:buNone/>
            </a:pPr>
            <a:r>
              <a:rPr lang="en" dirty="0"/>
              <a:t>Ahmed Fraig</a:t>
            </a:r>
          </a:p>
          <a:p>
            <a:pPr marL="0" lvl="0" indent="0" algn="ctr" rtl="0">
              <a:spcBef>
                <a:spcPts val="0"/>
              </a:spcBef>
              <a:spcAft>
                <a:spcPts val="0"/>
              </a:spcAft>
              <a:buNone/>
            </a:pPr>
            <a:r>
              <a:rPr lang="en" dirty="0"/>
              <a:t>Omar Khalifa</a:t>
            </a:r>
          </a:p>
          <a:p>
            <a:pPr marL="0" lvl="0" indent="0" algn="ctr" rtl="0">
              <a:spcBef>
                <a:spcPts val="0"/>
              </a:spcBef>
              <a:spcAft>
                <a:spcPts val="0"/>
              </a:spcAft>
              <a:buNone/>
            </a:pPr>
            <a:r>
              <a:rPr lang="en" dirty="0"/>
              <a:t>Tasneem Mahmoud</a:t>
            </a:r>
          </a:p>
          <a:p>
            <a:pPr marL="0" lvl="0" indent="0" algn="ctr" rtl="0">
              <a:spcBef>
                <a:spcPts val="0"/>
              </a:spcBef>
              <a:spcAft>
                <a:spcPts val="0"/>
              </a:spcAft>
              <a:buNone/>
            </a:pPr>
            <a:r>
              <a:rPr lang="en" dirty="0"/>
              <a:t>Esraa Mamdouh Omar</a:t>
            </a:r>
            <a:endParaRPr dirty="0"/>
          </a:p>
        </p:txBody>
      </p:sp>
      <p:pic>
        <p:nvPicPr>
          <p:cNvPr id="139" name="Google Shape;139;p26"/>
          <p:cNvPicPr preferRelativeResize="0"/>
          <p:nvPr/>
        </p:nvPicPr>
        <p:blipFill>
          <a:blip r:embed="rId3">
            <a:alphaModFix/>
          </a:blip>
          <a:stretch>
            <a:fillRect/>
          </a:stretch>
        </p:blipFill>
        <p:spPr>
          <a:xfrm flipH="1">
            <a:off x="541600" y="367900"/>
            <a:ext cx="2393249" cy="4407700"/>
          </a:xfrm>
          <a:prstGeom prst="rect">
            <a:avLst/>
          </a:prstGeom>
          <a:noFill/>
          <a:ln>
            <a:noFill/>
          </a:ln>
        </p:spPr>
      </p:pic>
      <p:cxnSp>
        <p:nvCxnSpPr>
          <p:cNvPr id="140" name="Google Shape;140;p26"/>
          <p:cNvCxnSpPr/>
          <p:nvPr/>
        </p:nvCxnSpPr>
        <p:spPr>
          <a:xfrm>
            <a:off x="3311150" y="2942825"/>
            <a:ext cx="5127000" cy="0"/>
          </a:xfrm>
          <a:prstGeom prst="straightConnector1">
            <a:avLst/>
          </a:prstGeom>
          <a:noFill/>
          <a:ln w="9525" cap="flat" cmpd="sng">
            <a:solidFill>
              <a:schemeClr val="dk2"/>
            </a:solidFill>
            <a:prstDash val="solid"/>
            <a:round/>
            <a:headEnd type="none" w="med" len="med"/>
            <a:tailEnd type="none" w="med" len="med"/>
          </a:ln>
        </p:spPr>
      </p:cxnSp>
      <p:sp>
        <p:nvSpPr>
          <p:cNvPr id="2" name="Google Shape;138;p26">
            <a:extLst>
              <a:ext uri="{FF2B5EF4-FFF2-40B4-BE49-F238E27FC236}">
                <a16:creationId xmlns:a16="http://schemas.microsoft.com/office/drawing/2014/main" id="{DCEFFA7F-4F1F-8C6F-16B1-43F91E5F3EC3}"/>
              </a:ext>
            </a:extLst>
          </p:cNvPr>
          <p:cNvSpPr txBox="1">
            <a:spLocks/>
          </p:cNvSpPr>
          <p:nvPr/>
        </p:nvSpPr>
        <p:spPr>
          <a:xfrm>
            <a:off x="6240530" y="3207278"/>
            <a:ext cx="2537100" cy="7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6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en-US" dirty="0"/>
              <a:t>Under the supervision of :</a:t>
            </a:r>
          </a:p>
          <a:p>
            <a:pPr marL="0" indent="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4002974"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Summary</a:t>
            </a:r>
            <a:endParaRPr dirty="0"/>
          </a:p>
        </p:txBody>
      </p:sp>
      <p:sp>
        <p:nvSpPr>
          <p:cNvPr id="176" name="Google Shape;176;p29"/>
          <p:cNvSpPr txBox="1">
            <a:spLocks noGrp="1"/>
          </p:cNvSpPr>
          <p:nvPr>
            <p:ph type="title" idx="2"/>
          </p:nvPr>
        </p:nvSpPr>
        <p:spPr>
          <a:xfrm flipH="1">
            <a:off x="4002974" y="1723225"/>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77" name="Google Shape;177;p29"/>
          <p:cNvGrpSpPr/>
          <p:nvPr/>
        </p:nvGrpSpPr>
        <p:grpSpPr>
          <a:xfrm>
            <a:off x="1113900" y="367900"/>
            <a:ext cx="2393249"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4099468" y="4471980"/>
            <a:ext cx="4342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2198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subTitle" idx="2"/>
          </p:nvPr>
        </p:nvSpPr>
        <p:spPr>
          <a:xfrm>
            <a:off x="720000" y="1756175"/>
            <a:ext cx="3117600" cy="897900"/>
          </a:xfrm>
          <a:prstGeom prst="rect">
            <a:avLst/>
          </a:prstGeom>
        </p:spPr>
        <p:txBody>
          <a:bodyPr spcFirstLastPara="1" wrap="square" lIns="91425" tIns="91425" rIns="91425" bIns="91425" anchor="t" anchorCtr="0">
            <a:noAutofit/>
          </a:bodyPr>
          <a:lstStyle/>
          <a:p>
            <a:pPr marL="152400" indent="0"/>
            <a:r>
              <a:rPr lang="en-US" b="1" dirty="0"/>
              <a:t>Containers:</a:t>
            </a:r>
          </a:p>
          <a:p>
            <a:pPr marL="323850" indent="-171450">
              <a:buFont typeface="Arial" panose="020B0604020202020204" pitchFamily="34" charset="0"/>
              <a:buChar char="•"/>
            </a:pPr>
            <a:r>
              <a:rPr lang="en-US" i="1" dirty="0"/>
              <a:t>raw-data</a:t>
            </a:r>
            <a:r>
              <a:rPr lang="en-US" dirty="0"/>
              <a:t>: Original EEG and ECG files.</a:t>
            </a:r>
          </a:p>
          <a:p>
            <a:pPr marL="323850" indent="-171450">
              <a:buFont typeface="Arial" panose="020B0604020202020204" pitchFamily="34" charset="0"/>
              <a:buChar char="•"/>
            </a:pPr>
            <a:r>
              <a:rPr lang="en-US" i="1" dirty="0"/>
              <a:t>processed-data</a:t>
            </a:r>
            <a:r>
              <a:rPr lang="en-US" dirty="0"/>
              <a:t>: Cleaned and organized data for analysis.</a:t>
            </a:r>
          </a:p>
          <a:p>
            <a:pPr marL="0" lvl="0" indent="0" algn="l" rtl="0">
              <a:spcBef>
                <a:spcPts val="0"/>
              </a:spcBef>
              <a:spcAft>
                <a:spcPts val="0"/>
              </a:spcAft>
              <a:buNone/>
            </a:pPr>
            <a:endParaRPr dirty="0"/>
          </a:p>
        </p:txBody>
      </p:sp>
      <p:sp>
        <p:nvSpPr>
          <p:cNvPr id="223" name="Google Shape;223;p33"/>
          <p:cNvSpPr txBox="1">
            <a:spLocks noGrp="1"/>
          </p:cNvSpPr>
          <p:nvPr>
            <p:ph type="subTitle" idx="5"/>
          </p:nvPr>
        </p:nvSpPr>
        <p:spPr>
          <a:xfrm>
            <a:off x="790225" y="3712485"/>
            <a:ext cx="3117600" cy="8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Direct access to data via mounted containers.</a:t>
            </a:r>
            <a:endParaRPr dirty="0"/>
          </a:p>
        </p:txBody>
      </p:sp>
      <p:sp>
        <p:nvSpPr>
          <p:cNvPr id="224" name="Google Shape;224;p33"/>
          <p:cNvSpPr txBox="1">
            <a:spLocks noGrp="1"/>
          </p:cNvSpPr>
          <p:nvPr>
            <p:ph type="title"/>
          </p:nvPr>
        </p:nvSpPr>
        <p:spPr>
          <a:xfrm>
            <a:off x="667961" y="2709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t>
            </a:r>
            <a:r>
              <a:rPr lang="en" dirty="0"/>
              <a:t>ey components</a:t>
            </a:r>
            <a:endParaRPr dirty="0"/>
          </a:p>
        </p:txBody>
      </p:sp>
      <p:sp>
        <p:nvSpPr>
          <p:cNvPr id="225" name="Google Shape;225;p33"/>
          <p:cNvSpPr txBox="1">
            <a:spLocks noGrp="1"/>
          </p:cNvSpPr>
          <p:nvPr>
            <p:ph type="subTitle" idx="1"/>
          </p:nvPr>
        </p:nvSpPr>
        <p:spPr>
          <a:xfrm>
            <a:off x="720000" y="1306475"/>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Storage Setup</a:t>
            </a:r>
            <a:endParaRPr dirty="0"/>
          </a:p>
        </p:txBody>
      </p:sp>
      <p:sp>
        <p:nvSpPr>
          <p:cNvPr id="226" name="Google Shape;226;p33"/>
          <p:cNvSpPr txBox="1">
            <a:spLocks noGrp="1"/>
          </p:cNvSpPr>
          <p:nvPr>
            <p:ph type="subTitle" idx="6"/>
          </p:nvPr>
        </p:nvSpPr>
        <p:spPr>
          <a:xfrm>
            <a:off x="720000" y="3092810"/>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Mount points</a:t>
            </a:r>
            <a:endParaRPr dirty="0"/>
          </a:p>
        </p:txBody>
      </p:sp>
      <p:sp>
        <p:nvSpPr>
          <p:cNvPr id="227" name="Google Shape;227;p33"/>
          <p:cNvSpPr txBox="1">
            <a:spLocks noGrp="1"/>
          </p:cNvSpPr>
          <p:nvPr>
            <p:ph type="subTitle" idx="7"/>
          </p:nvPr>
        </p:nvSpPr>
        <p:spPr>
          <a:xfrm>
            <a:off x="4031378" y="1306475"/>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Security </a:t>
            </a:r>
            <a:endParaRPr dirty="0"/>
          </a:p>
        </p:txBody>
      </p:sp>
      <p:cxnSp>
        <p:nvCxnSpPr>
          <p:cNvPr id="229" name="Google Shape;229;p33"/>
          <p:cNvCxnSpPr/>
          <p:nvPr/>
        </p:nvCxnSpPr>
        <p:spPr>
          <a:xfrm>
            <a:off x="790225" y="1788906"/>
            <a:ext cx="66423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33"/>
          <p:cNvCxnSpPr/>
          <p:nvPr/>
        </p:nvCxnSpPr>
        <p:spPr>
          <a:xfrm>
            <a:off x="782499" y="3550814"/>
            <a:ext cx="6642300" cy="0"/>
          </a:xfrm>
          <a:prstGeom prst="straightConnector1">
            <a:avLst/>
          </a:prstGeom>
          <a:noFill/>
          <a:ln w="9525" cap="flat" cmpd="sng">
            <a:solidFill>
              <a:schemeClr val="dk2"/>
            </a:solidFill>
            <a:prstDash val="solid"/>
            <a:round/>
            <a:headEnd type="none" w="med" len="med"/>
            <a:tailEnd type="none" w="med" len="med"/>
          </a:ln>
        </p:spPr>
      </p:cxnSp>
      <p:grpSp>
        <p:nvGrpSpPr>
          <p:cNvPr id="231" name="Google Shape;231;p33"/>
          <p:cNvGrpSpPr/>
          <p:nvPr/>
        </p:nvGrpSpPr>
        <p:grpSpPr>
          <a:xfrm>
            <a:off x="7369750" y="3629576"/>
            <a:ext cx="1713300" cy="1468650"/>
            <a:chOff x="7369750" y="3629576"/>
            <a:chExt cx="1713300" cy="1468650"/>
          </a:xfrm>
        </p:grpSpPr>
        <p:pic>
          <p:nvPicPr>
            <p:cNvPr id="232" name="Google Shape;232;p33"/>
            <p:cNvPicPr preferRelativeResize="0"/>
            <p:nvPr/>
          </p:nvPicPr>
          <p:blipFill>
            <a:blip r:embed="rId3">
              <a:alphaModFix/>
            </a:blip>
            <a:stretch>
              <a:fillRect/>
            </a:stretch>
          </p:blipFill>
          <p:spPr>
            <a:xfrm flipH="1">
              <a:off x="7369750" y="3732948"/>
              <a:ext cx="1713300" cy="1365278"/>
            </a:xfrm>
            <a:prstGeom prst="rect">
              <a:avLst/>
            </a:prstGeom>
            <a:noFill/>
            <a:ln>
              <a:noFill/>
            </a:ln>
          </p:spPr>
        </p:pic>
        <p:sp>
          <p:nvSpPr>
            <p:cNvPr id="233" name="Google Shape;233;p33"/>
            <p:cNvSpPr/>
            <p:nvPr/>
          </p:nvSpPr>
          <p:spPr>
            <a:xfrm rot="371848">
              <a:off x="7566356" y="3658000"/>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 name="Rectangle 1">
            <a:extLst>
              <a:ext uri="{FF2B5EF4-FFF2-40B4-BE49-F238E27FC236}">
                <a16:creationId xmlns:a16="http://schemas.microsoft.com/office/drawing/2014/main" id="{1B5453E3-6875-55CE-62F4-B7F09A69A815}"/>
              </a:ext>
            </a:extLst>
          </p:cNvPr>
          <p:cNvSpPr>
            <a:spLocks noGrp="1" noChangeArrowheads="1"/>
          </p:cNvSpPr>
          <p:nvPr>
            <p:ph type="subTitle" idx="3"/>
          </p:nvPr>
        </p:nvSpPr>
        <p:spPr bwMode="auto">
          <a:xfrm>
            <a:off x="4031378" y="1849007"/>
            <a:ext cx="34011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OAuth 2.0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panose="020B0604020202020204" pitchFamily="34" charset="0"/>
              </a:rPr>
              <a:t> E</a:t>
            </a:r>
            <a:r>
              <a:rPr kumimoji="0" lang="en-US" altLang="en-US" b="0" i="0" u="none" strike="noStrike" cap="none" normalizeH="0" baseline="0" dirty="0">
                <a:ln>
                  <a:noFill/>
                </a:ln>
                <a:solidFill>
                  <a:schemeClr val="tx1"/>
                </a:solidFill>
                <a:effectLst/>
                <a:latin typeface="Arial" panose="020B0604020202020204" pitchFamily="34" charset="0"/>
              </a:rPr>
              <a:t>nvironment variables for credentials.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Docker for consistent deployment across environments.</a:t>
            </a:r>
            <a:r>
              <a:rPr kumimoji="0" lang="en-US" altLang="en-US" b="0" i="0" u="none" strike="noStrike" cap="none" normalizeH="0" baseline="0" dirty="0">
                <a:ln>
                  <a:noFill/>
                </a:ln>
                <a:solidFill>
                  <a:schemeClr val="tx1"/>
                </a:solidFill>
                <a:effectLst/>
                <a:latin typeface="Arial" panose="020B0604020202020204" pitchFamily="34" charset="0"/>
              </a:rPr>
              <a:t> </a:t>
            </a:r>
          </a:p>
        </p:txBody>
      </p:sp>
      <p:sp>
        <p:nvSpPr>
          <p:cNvPr id="9" name="Google Shape;225;p33">
            <a:extLst>
              <a:ext uri="{FF2B5EF4-FFF2-40B4-BE49-F238E27FC236}">
                <a16:creationId xmlns:a16="http://schemas.microsoft.com/office/drawing/2014/main" id="{B085C588-91CC-A3C8-4BBF-8989EB456D4B}"/>
              </a:ext>
            </a:extLst>
          </p:cNvPr>
          <p:cNvSpPr txBox="1">
            <a:spLocks/>
          </p:cNvSpPr>
          <p:nvPr/>
        </p:nvSpPr>
        <p:spPr>
          <a:xfrm>
            <a:off x="720000" y="924409"/>
            <a:ext cx="311760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Familjen Grotesk"/>
                <a:ea typeface="Familjen Grotesk"/>
                <a:cs typeface="Familjen Grotesk"/>
                <a:sym typeface="Familjen Grotesk"/>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endParaRPr lang="en-US" dirty="0"/>
          </a:p>
        </p:txBody>
      </p:sp>
      <p:sp>
        <p:nvSpPr>
          <p:cNvPr id="10" name="Google Shape;225;p33">
            <a:extLst>
              <a:ext uri="{FF2B5EF4-FFF2-40B4-BE49-F238E27FC236}">
                <a16:creationId xmlns:a16="http://schemas.microsoft.com/office/drawing/2014/main" id="{45EB9AA1-1E2F-EF24-E393-BEA14B81BDBC}"/>
              </a:ext>
            </a:extLst>
          </p:cNvPr>
          <p:cNvSpPr txBox="1">
            <a:spLocks/>
          </p:cNvSpPr>
          <p:nvPr/>
        </p:nvSpPr>
        <p:spPr>
          <a:xfrm>
            <a:off x="370105" y="856247"/>
            <a:ext cx="311760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Familjen Grotesk"/>
                <a:ea typeface="Familjen Grotesk"/>
                <a:cs typeface="Familjen Grotesk"/>
                <a:sym typeface="Familjen Grotesk"/>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1. Azure Blob Storage:</a:t>
            </a:r>
          </a:p>
        </p:txBody>
      </p:sp>
      <p:cxnSp>
        <p:nvCxnSpPr>
          <p:cNvPr id="11" name="Google Shape;201;p31">
            <a:extLst>
              <a:ext uri="{FF2B5EF4-FFF2-40B4-BE49-F238E27FC236}">
                <a16:creationId xmlns:a16="http://schemas.microsoft.com/office/drawing/2014/main" id="{BF48B67C-8D8A-4FD5-1A37-A093154E7DEB}"/>
              </a:ext>
            </a:extLst>
          </p:cNvPr>
          <p:cNvCxnSpPr/>
          <p:nvPr/>
        </p:nvCxnSpPr>
        <p:spPr>
          <a:xfrm>
            <a:off x="505560" y="893918"/>
            <a:ext cx="5795400" cy="0"/>
          </a:xfrm>
          <a:prstGeom prst="straightConnector1">
            <a:avLst/>
          </a:prstGeom>
          <a:noFill/>
          <a:ln w="9525" cap="flat" cmpd="sng">
            <a:solidFill>
              <a:schemeClr val="dk2"/>
            </a:solidFill>
            <a:prstDash val="solid"/>
            <a:round/>
            <a:headEnd type="none" w="med" len="med"/>
            <a:tailEnd type="none" w="med" len="med"/>
          </a:ln>
        </p:spPr>
      </p:cxnSp>
      <p:sp>
        <p:nvSpPr>
          <p:cNvPr id="13" name="Google Shape;225;p33">
            <a:extLst>
              <a:ext uri="{FF2B5EF4-FFF2-40B4-BE49-F238E27FC236}">
                <a16:creationId xmlns:a16="http://schemas.microsoft.com/office/drawing/2014/main" id="{D567B93C-F1AE-EC10-6867-1674D0BFBAB0}"/>
              </a:ext>
            </a:extLst>
          </p:cNvPr>
          <p:cNvSpPr txBox="1">
            <a:spLocks/>
          </p:cNvSpPr>
          <p:nvPr/>
        </p:nvSpPr>
        <p:spPr>
          <a:xfrm>
            <a:off x="370105" y="2734183"/>
            <a:ext cx="3733544"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Familjen Grotesk"/>
                <a:ea typeface="Familjen Grotesk"/>
                <a:cs typeface="Familjen Grotesk"/>
                <a:sym typeface="Familjen Grotesk"/>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2. Data Mounting in Databricks:</a:t>
            </a:r>
          </a:p>
        </p:txBody>
      </p:sp>
      <p:sp>
        <p:nvSpPr>
          <p:cNvPr id="14" name="Rectangle 2">
            <a:extLst>
              <a:ext uri="{FF2B5EF4-FFF2-40B4-BE49-F238E27FC236}">
                <a16:creationId xmlns:a16="http://schemas.microsoft.com/office/drawing/2014/main" id="{389619BD-3EB7-28C8-0AA1-5BDE29A96C21}"/>
              </a:ext>
            </a:extLst>
          </p:cNvPr>
          <p:cNvSpPr>
            <a:spLocks noGrp="1" noChangeArrowheads="1"/>
          </p:cNvSpPr>
          <p:nvPr>
            <p:ph type="subTitle" idx="4"/>
          </p:nvPr>
        </p:nvSpPr>
        <p:spPr bwMode="auto">
          <a:xfrm>
            <a:off x="4073655" y="3743971"/>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mnt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stressdata</a:t>
            </a:r>
            <a:r>
              <a:rPr kumimoji="0" lang="en-US" altLang="en-US" b="0" i="0" u="none" strike="noStrike" cap="none" normalizeH="0" baseline="0" dirty="0">
                <a:ln>
                  <a:noFill/>
                </a:ln>
                <a:solidFill>
                  <a:schemeClr val="tx1"/>
                </a:solidFill>
                <a:effectLst/>
              </a:rPr>
              <a:t> (raw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mnt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processedstressdata</a:t>
            </a:r>
            <a:r>
              <a:rPr kumimoji="0" lang="en-US" altLang="en-US" b="0" i="0" u="none" strike="noStrike" cap="none" normalizeH="0" baseline="0" dirty="0">
                <a:ln>
                  <a:noFill/>
                </a:ln>
                <a:solidFill>
                  <a:schemeClr val="tx1"/>
                </a:solidFill>
                <a:effectLst/>
              </a:rPr>
              <a:t> (processed data)</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3" name="Google Shape;223;p33"/>
          <p:cNvSpPr txBox="1">
            <a:spLocks noGrp="1"/>
          </p:cNvSpPr>
          <p:nvPr>
            <p:ph type="subTitle" idx="5"/>
          </p:nvPr>
        </p:nvSpPr>
        <p:spPr>
          <a:xfrm>
            <a:off x="1992364" y="3732948"/>
            <a:ext cx="3988827" cy="8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 code available in the project repository. </a:t>
            </a:r>
            <a:endParaRPr dirty="0"/>
          </a:p>
        </p:txBody>
      </p:sp>
      <p:sp>
        <p:nvSpPr>
          <p:cNvPr id="224" name="Google Shape;224;p33"/>
          <p:cNvSpPr txBox="1">
            <a:spLocks noGrp="1"/>
          </p:cNvSpPr>
          <p:nvPr>
            <p:ph type="title"/>
          </p:nvPr>
        </p:nvSpPr>
        <p:spPr>
          <a:xfrm>
            <a:off x="667961" y="2709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225" name="Google Shape;225;p33"/>
          <p:cNvSpPr txBox="1">
            <a:spLocks noGrp="1"/>
          </p:cNvSpPr>
          <p:nvPr>
            <p:ph type="subTitle" idx="1"/>
          </p:nvPr>
        </p:nvSpPr>
        <p:spPr>
          <a:xfrm>
            <a:off x="624076" y="1021791"/>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types </a:t>
            </a:r>
            <a:endParaRPr dirty="0"/>
          </a:p>
        </p:txBody>
      </p:sp>
      <p:sp>
        <p:nvSpPr>
          <p:cNvPr id="226" name="Google Shape;226;p33"/>
          <p:cNvSpPr txBox="1">
            <a:spLocks noGrp="1"/>
          </p:cNvSpPr>
          <p:nvPr>
            <p:ph type="subTitle" idx="6"/>
          </p:nvPr>
        </p:nvSpPr>
        <p:spPr>
          <a:xfrm>
            <a:off x="2667746" y="3183863"/>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Access to Scripts:</a:t>
            </a:r>
            <a:endParaRPr dirty="0"/>
          </a:p>
        </p:txBody>
      </p:sp>
      <p:sp>
        <p:nvSpPr>
          <p:cNvPr id="227" name="Google Shape;227;p33"/>
          <p:cNvSpPr txBox="1">
            <a:spLocks noGrp="1"/>
          </p:cNvSpPr>
          <p:nvPr>
            <p:ph type="subTitle" idx="7"/>
          </p:nvPr>
        </p:nvSpPr>
        <p:spPr>
          <a:xfrm>
            <a:off x="4030663" y="1038684"/>
            <a:ext cx="31176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Processing steps</a:t>
            </a:r>
            <a:endParaRPr dirty="0"/>
          </a:p>
        </p:txBody>
      </p:sp>
      <p:cxnSp>
        <p:nvCxnSpPr>
          <p:cNvPr id="229" name="Google Shape;229;p33"/>
          <p:cNvCxnSpPr/>
          <p:nvPr/>
        </p:nvCxnSpPr>
        <p:spPr>
          <a:xfrm>
            <a:off x="667961" y="1544968"/>
            <a:ext cx="6642300" cy="0"/>
          </a:xfrm>
          <a:prstGeom prst="straightConnector1">
            <a:avLst/>
          </a:prstGeom>
          <a:noFill/>
          <a:ln w="9525" cap="flat" cmpd="sng">
            <a:solidFill>
              <a:schemeClr val="dk2"/>
            </a:solidFill>
            <a:prstDash val="solid"/>
            <a:round/>
            <a:headEnd type="none" w="med" len="med"/>
            <a:tailEnd type="none" w="med" len="med"/>
          </a:ln>
        </p:spPr>
      </p:cxnSp>
      <p:grpSp>
        <p:nvGrpSpPr>
          <p:cNvPr id="231" name="Google Shape;231;p33"/>
          <p:cNvGrpSpPr/>
          <p:nvPr/>
        </p:nvGrpSpPr>
        <p:grpSpPr>
          <a:xfrm>
            <a:off x="7369750" y="3629576"/>
            <a:ext cx="1713300" cy="1468650"/>
            <a:chOff x="7369750" y="3629576"/>
            <a:chExt cx="1713300" cy="1468650"/>
          </a:xfrm>
        </p:grpSpPr>
        <p:pic>
          <p:nvPicPr>
            <p:cNvPr id="232" name="Google Shape;232;p33"/>
            <p:cNvPicPr preferRelativeResize="0"/>
            <p:nvPr/>
          </p:nvPicPr>
          <p:blipFill>
            <a:blip r:embed="rId3">
              <a:alphaModFix/>
            </a:blip>
            <a:stretch>
              <a:fillRect/>
            </a:stretch>
          </p:blipFill>
          <p:spPr>
            <a:xfrm flipH="1">
              <a:off x="7369750" y="3732948"/>
              <a:ext cx="1713300" cy="1365278"/>
            </a:xfrm>
            <a:prstGeom prst="rect">
              <a:avLst/>
            </a:prstGeom>
            <a:noFill/>
            <a:ln>
              <a:noFill/>
            </a:ln>
          </p:spPr>
        </p:pic>
        <p:sp>
          <p:nvSpPr>
            <p:cNvPr id="233" name="Google Shape;233;p33"/>
            <p:cNvSpPr/>
            <p:nvPr/>
          </p:nvSpPr>
          <p:spPr>
            <a:xfrm rot="371848">
              <a:off x="7566356" y="3658000"/>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9" name="Google Shape;225;p33">
            <a:extLst>
              <a:ext uri="{FF2B5EF4-FFF2-40B4-BE49-F238E27FC236}">
                <a16:creationId xmlns:a16="http://schemas.microsoft.com/office/drawing/2014/main" id="{B085C588-91CC-A3C8-4BBF-8989EB456D4B}"/>
              </a:ext>
            </a:extLst>
          </p:cNvPr>
          <p:cNvSpPr txBox="1">
            <a:spLocks/>
          </p:cNvSpPr>
          <p:nvPr/>
        </p:nvSpPr>
        <p:spPr>
          <a:xfrm>
            <a:off x="720000" y="910186"/>
            <a:ext cx="311760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Familjen Grotesk"/>
                <a:ea typeface="Familjen Grotesk"/>
                <a:cs typeface="Familjen Grotesk"/>
                <a:sym typeface="Familjen Grotesk"/>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endParaRPr lang="en-US" dirty="0"/>
          </a:p>
        </p:txBody>
      </p:sp>
      <p:cxnSp>
        <p:nvCxnSpPr>
          <p:cNvPr id="11" name="Google Shape;201;p31">
            <a:extLst>
              <a:ext uri="{FF2B5EF4-FFF2-40B4-BE49-F238E27FC236}">
                <a16:creationId xmlns:a16="http://schemas.microsoft.com/office/drawing/2014/main" id="{BF48B67C-8D8A-4FD5-1A37-A093154E7DEB}"/>
              </a:ext>
            </a:extLst>
          </p:cNvPr>
          <p:cNvCxnSpPr/>
          <p:nvPr/>
        </p:nvCxnSpPr>
        <p:spPr>
          <a:xfrm>
            <a:off x="505560" y="893918"/>
            <a:ext cx="5795400" cy="0"/>
          </a:xfrm>
          <a:prstGeom prst="straightConnector1">
            <a:avLst/>
          </a:prstGeom>
          <a:noFill/>
          <a:ln w="9525" cap="flat" cmpd="sng">
            <a:solidFill>
              <a:schemeClr val="dk2"/>
            </a:solidFill>
            <a:prstDash val="solid"/>
            <a:round/>
            <a:headEnd type="none" w="med" len="med"/>
            <a:tailEnd type="none" w="med" len="med"/>
          </a:ln>
        </p:spPr>
      </p:cxnSp>
      <p:sp>
        <p:nvSpPr>
          <p:cNvPr id="2" name="Subtitle 1">
            <a:extLst>
              <a:ext uri="{FF2B5EF4-FFF2-40B4-BE49-F238E27FC236}">
                <a16:creationId xmlns:a16="http://schemas.microsoft.com/office/drawing/2014/main" id="{52230247-E654-49C7-7219-9A59DCAE2661}"/>
              </a:ext>
            </a:extLst>
          </p:cNvPr>
          <p:cNvSpPr>
            <a:spLocks noGrp="1" noChangeArrowheads="1"/>
          </p:cNvSpPr>
          <p:nvPr>
            <p:ph type="subTitle" idx="2"/>
          </p:nvPr>
        </p:nvSpPr>
        <p:spPr bwMode="auto">
          <a:xfrm>
            <a:off x="720000" y="1608481"/>
            <a:ext cx="29591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ECG Data:</a:t>
            </a:r>
            <a:r>
              <a:rPr kumimoji="0" lang="en-US" altLang="en-US" b="0" i="0" u="none" strike="noStrike" cap="none" normalizeH="0" baseline="0" dirty="0">
                <a:ln>
                  <a:noFill/>
                </a:ln>
                <a:solidFill>
                  <a:schemeClr val="tx1"/>
                </a:solidFill>
                <a:effectLst/>
                <a:latin typeface="Arial" panose="020B0604020202020204" pitchFamily="34" charset="0"/>
              </a:rPr>
              <a:t> Metrics on heart rate variability.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EEG Data:</a:t>
            </a:r>
            <a:r>
              <a:rPr kumimoji="0" lang="en-US" altLang="en-US" b="0" i="0" u="none" strike="noStrike" cap="none" normalizeH="0" baseline="0" dirty="0">
                <a:ln>
                  <a:noFill/>
                </a:ln>
                <a:solidFill>
                  <a:schemeClr val="tx1"/>
                </a:solidFill>
                <a:effectLst/>
                <a:latin typeface="Arial" panose="020B0604020202020204" pitchFamily="34" charset="0"/>
              </a:rPr>
              <a:t> Brainwave frequency analysis (Delta, Theta, Alpha, Beta, Gamma). </a:t>
            </a:r>
          </a:p>
        </p:txBody>
      </p:sp>
      <p:sp>
        <p:nvSpPr>
          <p:cNvPr id="3" name="Subtitle 2">
            <a:extLst>
              <a:ext uri="{FF2B5EF4-FFF2-40B4-BE49-F238E27FC236}">
                <a16:creationId xmlns:a16="http://schemas.microsoft.com/office/drawing/2014/main" id="{175256CD-FD5F-0C18-ABF7-4C9597D1CC19}"/>
              </a:ext>
            </a:extLst>
          </p:cNvPr>
          <p:cNvSpPr>
            <a:spLocks noGrp="1" noChangeArrowheads="1"/>
          </p:cNvSpPr>
          <p:nvPr>
            <p:ph type="subTitle" idx="3"/>
          </p:nvPr>
        </p:nvSpPr>
        <p:spPr bwMode="auto">
          <a:xfrm>
            <a:off x="3986778" y="1436086"/>
            <a:ext cx="33234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Cleaning and merging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Exporting processed data back to Azure Blob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Calculation of Alpha and Beta power ratios in EEG. </a:t>
            </a:r>
          </a:p>
        </p:txBody>
      </p:sp>
      <p:cxnSp>
        <p:nvCxnSpPr>
          <p:cNvPr id="5" name="Google Shape;229;p33">
            <a:extLst>
              <a:ext uri="{FF2B5EF4-FFF2-40B4-BE49-F238E27FC236}">
                <a16:creationId xmlns:a16="http://schemas.microsoft.com/office/drawing/2014/main" id="{FD082A0B-53D5-6EE9-10AF-760AD0705BBC}"/>
              </a:ext>
            </a:extLst>
          </p:cNvPr>
          <p:cNvCxnSpPr/>
          <p:nvPr/>
        </p:nvCxnSpPr>
        <p:spPr>
          <a:xfrm>
            <a:off x="624076" y="3709763"/>
            <a:ext cx="66423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74226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3"/>
          <p:cNvSpPr txBox="1">
            <a:spLocks noGrp="1"/>
          </p:cNvSpPr>
          <p:nvPr>
            <p:ph type="title"/>
          </p:nvPr>
        </p:nvSpPr>
        <p:spPr>
          <a:xfrm>
            <a:off x="667961" y="2709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SQL Queries and </a:t>
            </a:r>
            <a:r>
              <a:rPr lang="en-US" dirty="0" err="1"/>
              <a:t>Managment</a:t>
            </a:r>
            <a:endParaRPr dirty="0"/>
          </a:p>
        </p:txBody>
      </p:sp>
      <p:grpSp>
        <p:nvGrpSpPr>
          <p:cNvPr id="231" name="Google Shape;231;p33"/>
          <p:cNvGrpSpPr/>
          <p:nvPr/>
        </p:nvGrpSpPr>
        <p:grpSpPr>
          <a:xfrm>
            <a:off x="7369750" y="3629576"/>
            <a:ext cx="1713300" cy="1468650"/>
            <a:chOff x="7369750" y="3629576"/>
            <a:chExt cx="1713300" cy="1468650"/>
          </a:xfrm>
        </p:grpSpPr>
        <p:pic>
          <p:nvPicPr>
            <p:cNvPr id="232" name="Google Shape;232;p33"/>
            <p:cNvPicPr preferRelativeResize="0"/>
            <p:nvPr/>
          </p:nvPicPr>
          <p:blipFill>
            <a:blip r:embed="rId3">
              <a:alphaModFix/>
            </a:blip>
            <a:stretch>
              <a:fillRect/>
            </a:stretch>
          </p:blipFill>
          <p:spPr>
            <a:xfrm flipH="1">
              <a:off x="7369750" y="3732948"/>
              <a:ext cx="1713300" cy="1365278"/>
            </a:xfrm>
            <a:prstGeom prst="rect">
              <a:avLst/>
            </a:prstGeom>
            <a:noFill/>
            <a:ln>
              <a:noFill/>
            </a:ln>
          </p:spPr>
        </p:pic>
        <p:sp>
          <p:nvSpPr>
            <p:cNvPr id="233" name="Google Shape;233;p33"/>
            <p:cNvSpPr/>
            <p:nvPr/>
          </p:nvSpPr>
          <p:spPr>
            <a:xfrm rot="371848">
              <a:off x="7566356" y="3658000"/>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1" name="Google Shape;201;p31">
            <a:extLst>
              <a:ext uri="{FF2B5EF4-FFF2-40B4-BE49-F238E27FC236}">
                <a16:creationId xmlns:a16="http://schemas.microsoft.com/office/drawing/2014/main" id="{BF48B67C-8D8A-4FD5-1A37-A093154E7DEB}"/>
              </a:ext>
            </a:extLst>
          </p:cNvPr>
          <p:cNvCxnSpPr/>
          <p:nvPr/>
        </p:nvCxnSpPr>
        <p:spPr>
          <a:xfrm>
            <a:off x="505560" y="893918"/>
            <a:ext cx="5795400" cy="0"/>
          </a:xfrm>
          <a:prstGeom prst="straightConnector1">
            <a:avLst/>
          </a:prstGeom>
          <a:noFill/>
          <a:ln w="9525" cap="flat" cmpd="sng">
            <a:solidFill>
              <a:schemeClr val="dk2"/>
            </a:solidFill>
            <a:prstDash val="solid"/>
            <a:round/>
            <a:headEnd type="none" w="med" len="med"/>
            <a:tailEnd type="none" w="med" len="med"/>
          </a:ln>
        </p:spPr>
      </p:cxnSp>
      <p:sp>
        <p:nvSpPr>
          <p:cNvPr id="2" name="Subtitle 1">
            <a:extLst>
              <a:ext uri="{FF2B5EF4-FFF2-40B4-BE49-F238E27FC236}">
                <a16:creationId xmlns:a16="http://schemas.microsoft.com/office/drawing/2014/main" id="{52230247-E654-49C7-7219-9A59DCAE2661}"/>
              </a:ext>
            </a:extLst>
          </p:cNvPr>
          <p:cNvSpPr>
            <a:spLocks noGrp="1" noChangeArrowheads="1"/>
          </p:cNvSpPr>
          <p:nvPr>
            <p:ph type="subTitle" idx="2"/>
          </p:nvPr>
        </p:nvSpPr>
        <p:spPr bwMode="auto">
          <a:xfrm>
            <a:off x="453521" y="1165507"/>
            <a:ext cx="791844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800" b="1" dirty="0"/>
              <a:t>Purpose:</a:t>
            </a:r>
            <a:br>
              <a:rPr lang="en-US" sz="1600" dirty="0"/>
            </a:br>
            <a:r>
              <a:rPr lang="en-US" sz="1600" dirty="0"/>
              <a:t>Efficient data storage and retrieval in the database.</a:t>
            </a:r>
          </a:p>
          <a:p>
            <a:pPr marL="152400" indent="0"/>
            <a:endParaRPr lang="en-US" sz="1600" dirty="0"/>
          </a:p>
          <a:p>
            <a:pPr>
              <a:buFont typeface="Arial" panose="020B0604020202020204" pitchFamily="34" charset="0"/>
              <a:buChar char="•"/>
            </a:pPr>
            <a:r>
              <a:rPr lang="en-US" sz="1800" b="1" dirty="0"/>
              <a:t>Components:</a:t>
            </a:r>
            <a:endParaRPr lang="en-US" sz="1800" dirty="0"/>
          </a:p>
          <a:p>
            <a:pPr marL="742950" lvl="1" indent="-285750">
              <a:buFont typeface="Arial" panose="020B0604020202020204" pitchFamily="34" charset="0"/>
              <a:buChar char="•"/>
            </a:pPr>
            <a:r>
              <a:rPr lang="en-US" sz="1600" b="1" dirty="0"/>
              <a:t>Create Tables:</a:t>
            </a:r>
            <a:r>
              <a:rPr lang="en-US" sz="1600" dirty="0"/>
              <a:t> SQL queries for ECG and EEG data.</a:t>
            </a:r>
          </a:p>
          <a:p>
            <a:pPr marL="742950" lvl="1" indent="-285750">
              <a:buFont typeface="Arial" panose="020B0604020202020204" pitchFamily="34" charset="0"/>
              <a:buChar char="•"/>
            </a:pPr>
            <a:r>
              <a:rPr lang="en-US" sz="1600" b="1" dirty="0"/>
              <a:t>Create Schemas:</a:t>
            </a:r>
            <a:r>
              <a:rPr lang="en-US" sz="1600" dirty="0"/>
              <a:t> Organizing data for better management.</a:t>
            </a:r>
          </a:p>
          <a:p>
            <a:pPr marL="742950" lvl="1" indent="-285750">
              <a:buFont typeface="Arial" panose="020B0604020202020204" pitchFamily="34" charset="0"/>
              <a:buChar char="•"/>
            </a:pPr>
            <a:r>
              <a:rPr lang="en-US" sz="1600" b="1" dirty="0"/>
              <a:t>Stored Procedures:</a:t>
            </a:r>
            <a:r>
              <a:rPr lang="en-US" sz="1600" dirty="0"/>
              <a:t> Automate data insertion and table creation.</a:t>
            </a:r>
          </a:p>
          <a:p>
            <a:pPr marL="742950" lvl="1" indent="-285750">
              <a:buFont typeface="Arial" panose="020B0604020202020204" pitchFamily="34" charset="0"/>
              <a:buChar char="•"/>
            </a:pPr>
            <a:r>
              <a:rPr lang="en-US" sz="1600" b="1" dirty="0"/>
              <a:t>Inserting Data:</a:t>
            </a:r>
            <a:r>
              <a:rPr lang="en-US" sz="1600" dirty="0"/>
              <a:t> Populate tables with preprocessed data.</a:t>
            </a:r>
          </a:p>
          <a:p>
            <a:pPr marL="742950" lvl="1" indent="-285750">
              <a:buFont typeface="Arial" panose="020B0604020202020204" pitchFamily="34" charset="0"/>
              <a:buChar char="•"/>
            </a:pPr>
            <a:endParaRPr lang="en-US" sz="1600" dirty="0"/>
          </a:p>
          <a:p>
            <a:pPr>
              <a:buFont typeface="Arial" panose="020B0604020202020204" pitchFamily="34" charset="0"/>
              <a:buChar char="•"/>
            </a:pPr>
            <a:r>
              <a:rPr lang="en-US" sz="1800" b="1" dirty="0"/>
              <a:t>Access to SQL Scripts:</a:t>
            </a:r>
            <a:endParaRPr lang="en-US" sz="1800" dirty="0"/>
          </a:p>
          <a:p>
            <a:pPr marL="742950" lvl="1" indent="-285750">
              <a:buFont typeface="Arial" panose="020B0604020202020204" pitchFamily="34" charset="0"/>
              <a:buChar char="•"/>
            </a:pPr>
            <a:r>
              <a:rPr lang="en-US" sz="1600" dirty="0"/>
              <a:t>Available in the project’s SQL Queries folder.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70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1492610"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176" name="Google Shape;176;p29"/>
          <p:cNvSpPr txBox="1">
            <a:spLocks noGrp="1"/>
          </p:cNvSpPr>
          <p:nvPr>
            <p:ph type="title" idx="2"/>
          </p:nvPr>
        </p:nvSpPr>
        <p:spPr>
          <a:xfrm flipH="1">
            <a:off x="1572007" y="172995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77" name="Google Shape;177;p29"/>
          <p:cNvGrpSpPr/>
          <p:nvPr/>
        </p:nvGrpSpPr>
        <p:grpSpPr>
          <a:xfrm flipH="1">
            <a:off x="5913541" y="367900"/>
            <a:ext cx="2241718"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1429584" y="3721131"/>
            <a:ext cx="4342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6224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Results - All Genders</a:t>
            </a:r>
            <a:endParaRPr dirty="0"/>
          </a:p>
        </p:txBody>
      </p:sp>
      <p:sp>
        <p:nvSpPr>
          <p:cNvPr id="239" name="Google Shape;239;p34"/>
          <p:cNvSpPr txBox="1">
            <a:spLocks noGrp="1"/>
          </p:cNvSpPr>
          <p:nvPr>
            <p:ph type="subTitle" idx="1"/>
          </p:nvPr>
        </p:nvSpPr>
        <p:spPr>
          <a:xfrm>
            <a:off x="355726" y="1452579"/>
            <a:ext cx="3852001" cy="1190400"/>
          </a:xfrm>
          <a:prstGeom prst="rect">
            <a:avLst/>
          </a:prstGeom>
        </p:spPr>
        <p:txBody>
          <a:bodyPr spcFirstLastPara="1" wrap="square" lIns="91425" tIns="91425" rIns="91425" bIns="91425" anchor="t" anchorCtr="0">
            <a:noAutofit/>
          </a:bodyPr>
          <a:lstStyle/>
          <a:p>
            <a:r>
              <a:rPr lang="en-US" sz="2000" b="1" dirty="0"/>
              <a:t>Without RFE:</a:t>
            </a:r>
          </a:p>
          <a:p>
            <a:endParaRPr lang="en-US" sz="2000" dirty="0"/>
          </a:p>
          <a:p>
            <a:pPr>
              <a:buFont typeface="Arial" panose="020B0604020202020204" pitchFamily="34" charset="0"/>
              <a:buChar char="•"/>
            </a:pPr>
            <a:r>
              <a:rPr lang="en-US" sz="2000" b="1" dirty="0"/>
              <a:t>Improved Binary Classification Accuracy:</a:t>
            </a:r>
            <a:r>
              <a:rPr lang="en-US" sz="2000" dirty="0"/>
              <a:t> </a:t>
            </a:r>
            <a:r>
              <a:rPr lang="en-US" sz="2000" dirty="0">
                <a:solidFill>
                  <a:srgbClr val="0070C0"/>
                </a:solidFill>
              </a:rPr>
              <a:t>83.3%</a:t>
            </a:r>
          </a:p>
          <a:p>
            <a:pPr>
              <a:buFont typeface="Arial" panose="020B0604020202020204" pitchFamily="34" charset="0"/>
              <a:buChar char="•"/>
            </a:pPr>
            <a:r>
              <a:rPr lang="en-US" sz="2000" b="1" dirty="0"/>
              <a:t>Improved Binary Classification F1 Score:</a:t>
            </a:r>
            <a:r>
              <a:rPr lang="en-US" sz="2000" dirty="0"/>
              <a:t> </a:t>
            </a:r>
          </a:p>
          <a:p>
            <a:pPr marL="152400" indent="0"/>
            <a:r>
              <a:rPr lang="en-US" sz="2000" dirty="0"/>
              <a:t>       </a:t>
            </a:r>
            <a:r>
              <a:rPr lang="en-US" sz="2000" dirty="0">
                <a:solidFill>
                  <a:srgbClr val="0070C0"/>
                </a:solidFill>
              </a:rPr>
              <a:t>87.5%</a:t>
            </a:r>
          </a:p>
        </p:txBody>
      </p:sp>
      <p:sp>
        <p:nvSpPr>
          <p:cNvPr id="240" name="Google Shape;240;p34"/>
          <p:cNvSpPr txBox="1">
            <a:spLocks noGrp="1"/>
          </p:cNvSpPr>
          <p:nvPr>
            <p:ph type="subTitle" idx="2"/>
          </p:nvPr>
        </p:nvSpPr>
        <p:spPr>
          <a:xfrm>
            <a:off x="4751886" y="1452579"/>
            <a:ext cx="3968367" cy="1190400"/>
          </a:xfrm>
          <a:prstGeom prst="rect">
            <a:avLst/>
          </a:prstGeom>
        </p:spPr>
        <p:txBody>
          <a:bodyPr spcFirstLastPara="1" wrap="square" lIns="91425" tIns="91425" rIns="91425" bIns="91425" anchor="t" anchorCtr="0">
            <a:noAutofit/>
          </a:bodyPr>
          <a:lstStyle/>
          <a:p>
            <a:r>
              <a:rPr lang="en-US" sz="2000" b="1" dirty="0"/>
              <a:t>With RFE (EO vs AC1 vs AC2):</a:t>
            </a:r>
          </a:p>
          <a:p>
            <a:endParaRPr lang="en-US" sz="2000" dirty="0"/>
          </a:p>
          <a:p>
            <a:pPr>
              <a:buFont typeface="Arial" panose="020B0604020202020204" pitchFamily="34" charset="0"/>
              <a:buChar char="•"/>
            </a:pPr>
            <a:r>
              <a:rPr lang="en-US" sz="2000" b="1" dirty="0"/>
              <a:t>Improved Binary Classification Accuracy:</a:t>
            </a:r>
            <a:r>
              <a:rPr lang="en-US" sz="2000" dirty="0"/>
              <a:t> </a:t>
            </a:r>
          </a:p>
          <a:p>
            <a:pPr marL="152400" indent="0"/>
            <a:r>
              <a:rPr lang="en-US" sz="2000" dirty="0"/>
              <a:t>       </a:t>
            </a:r>
            <a:r>
              <a:rPr lang="en-US" sz="2000" dirty="0">
                <a:solidFill>
                  <a:srgbClr val="0070C0"/>
                </a:solidFill>
              </a:rPr>
              <a:t>91.7%</a:t>
            </a:r>
          </a:p>
          <a:p>
            <a:pPr>
              <a:buFont typeface="Arial" panose="020B0604020202020204" pitchFamily="34" charset="0"/>
              <a:buChar char="•"/>
            </a:pPr>
            <a:r>
              <a:rPr lang="en-US" sz="2000" b="1" dirty="0"/>
              <a:t>Improved Binary Classification F1 Score:</a:t>
            </a:r>
            <a:r>
              <a:rPr lang="en-US" sz="2000" dirty="0"/>
              <a:t> </a:t>
            </a:r>
          </a:p>
          <a:p>
            <a:pPr marL="152400" indent="0"/>
            <a:r>
              <a:rPr lang="en-US" sz="2000" dirty="0"/>
              <a:t>       </a:t>
            </a:r>
            <a:r>
              <a:rPr lang="en-US" sz="2000" dirty="0">
                <a:solidFill>
                  <a:srgbClr val="0070C0"/>
                </a:solidFill>
              </a:rPr>
              <a:t>93.6%</a:t>
            </a:r>
          </a:p>
        </p:txBody>
      </p:sp>
      <p:cxnSp>
        <p:nvCxnSpPr>
          <p:cNvPr id="251" name="Google Shape;251;p34"/>
          <p:cNvCxnSpPr/>
          <p:nvPr/>
        </p:nvCxnSpPr>
        <p:spPr>
          <a:xfrm>
            <a:off x="553004" y="1035512"/>
            <a:ext cx="7582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p:nvPr/>
        </p:nvSpPr>
        <p:spPr>
          <a:xfrm>
            <a:off x="0" y="3164450"/>
            <a:ext cx="9144000" cy="199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59" name="Google Shape;259;p35"/>
          <p:cNvSpPr txBox="1">
            <a:spLocks noGrp="1"/>
          </p:cNvSpPr>
          <p:nvPr>
            <p:ph type="title"/>
          </p:nvPr>
        </p:nvSpPr>
        <p:spPr>
          <a:xfrm>
            <a:off x="4936301" y="1979039"/>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87.50%</a:t>
            </a:r>
            <a:endParaRPr dirty="0"/>
          </a:p>
        </p:txBody>
      </p:sp>
      <p:sp>
        <p:nvSpPr>
          <p:cNvPr id="260" name="Google Shape;260;p35"/>
          <p:cNvSpPr txBox="1">
            <a:spLocks noGrp="1"/>
          </p:cNvSpPr>
          <p:nvPr>
            <p:ph type="subTitle" idx="1"/>
          </p:nvPr>
        </p:nvSpPr>
        <p:spPr>
          <a:xfrm>
            <a:off x="4936301" y="2565661"/>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Accuracy</a:t>
            </a:r>
            <a:endParaRPr dirty="0"/>
          </a:p>
        </p:txBody>
      </p:sp>
      <p:sp>
        <p:nvSpPr>
          <p:cNvPr id="261" name="Google Shape;261;p35"/>
          <p:cNvSpPr txBox="1">
            <a:spLocks noGrp="1"/>
          </p:cNvSpPr>
          <p:nvPr>
            <p:ph type="title" idx="2"/>
          </p:nvPr>
        </p:nvSpPr>
        <p:spPr>
          <a:xfrm>
            <a:off x="3471745" y="1142568"/>
            <a:ext cx="5754030" cy="1111539"/>
          </a:xfrm>
          <a:prstGeom prst="rect">
            <a:avLst/>
          </a:prstGeom>
        </p:spPr>
        <p:txBody>
          <a:bodyPr spcFirstLastPara="1" wrap="square" lIns="91425" tIns="91425" rIns="91425" bIns="91425" anchor="b" anchorCtr="0">
            <a:noAutofit/>
          </a:bodyPr>
          <a:lstStyle/>
          <a:p>
            <a:pPr algn="ctr"/>
            <a:r>
              <a:rPr lang="en-US" sz="3500" dirty="0"/>
              <a:t>Classification Performance  </a:t>
            </a:r>
            <a:r>
              <a:rPr lang="en-US" sz="3000" dirty="0"/>
              <a:t>All Genders</a:t>
            </a:r>
            <a:br>
              <a:rPr lang="en-US" sz="3000" dirty="0"/>
            </a:br>
            <a:r>
              <a:rPr lang="en-US" sz="3600" b="1" u="sng" dirty="0"/>
              <a:t>EO vs AC1:</a:t>
            </a:r>
            <a:br>
              <a:rPr lang="en-US" sz="3600" b="1" dirty="0"/>
            </a:br>
            <a:endParaRPr sz="3500" dirty="0"/>
          </a:p>
        </p:txBody>
      </p:sp>
      <p:sp>
        <p:nvSpPr>
          <p:cNvPr id="262" name="Google Shape;262;p35"/>
          <p:cNvSpPr txBox="1">
            <a:spLocks noGrp="1"/>
          </p:cNvSpPr>
          <p:nvPr>
            <p:ph type="title" idx="4"/>
          </p:nvPr>
        </p:nvSpPr>
        <p:spPr>
          <a:xfrm>
            <a:off x="4936301" y="3286983"/>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a:t> </a:t>
            </a:r>
            <a:r>
              <a:rPr lang="en-US" sz="4800" b="1" dirty="0"/>
              <a:t>69.57%</a:t>
            </a:r>
            <a:endParaRPr dirty="0"/>
          </a:p>
        </p:txBody>
      </p:sp>
      <p:sp>
        <p:nvSpPr>
          <p:cNvPr id="263" name="Google Shape;263;p35"/>
          <p:cNvSpPr txBox="1">
            <a:spLocks noGrp="1"/>
          </p:cNvSpPr>
          <p:nvPr>
            <p:ph type="subTitle" idx="5"/>
          </p:nvPr>
        </p:nvSpPr>
        <p:spPr>
          <a:xfrm>
            <a:off x="4936300" y="3873598"/>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F1 score</a:t>
            </a:r>
            <a:endParaRPr dirty="0"/>
          </a:p>
        </p:txBody>
      </p:sp>
      <p:pic>
        <p:nvPicPr>
          <p:cNvPr id="264" name="Google Shape;264;p35"/>
          <p:cNvPicPr preferRelativeResize="0"/>
          <p:nvPr/>
        </p:nvPicPr>
        <p:blipFill>
          <a:blip r:embed="rId3">
            <a:alphaModFix/>
          </a:blip>
          <a:stretch>
            <a:fillRect/>
          </a:stretch>
        </p:blipFill>
        <p:spPr>
          <a:xfrm flipH="1">
            <a:off x="715099" y="1045321"/>
            <a:ext cx="4398976" cy="35032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p:nvPr/>
        </p:nvSpPr>
        <p:spPr>
          <a:xfrm>
            <a:off x="0" y="3164450"/>
            <a:ext cx="9144000" cy="199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59" name="Google Shape;259;p35"/>
          <p:cNvSpPr txBox="1">
            <a:spLocks noGrp="1"/>
          </p:cNvSpPr>
          <p:nvPr>
            <p:ph type="title"/>
          </p:nvPr>
        </p:nvSpPr>
        <p:spPr>
          <a:xfrm>
            <a:off x="4936301" y="1979039"/>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87.50%</a:t>
            </a:r>
            <a:endParaRPr dirty="0"/>
          </a:p>
        </p:txBody>
      </p:sp>
      <p:sp>
        <p:nvSpPr>
          <p:cNvPr id="260" name="Google Shape;260;p35"/>
          <p:cNvSpPr txBox="1">
            <a:spLocks noGrp="1"/>
          </p:cNvSpPr>
          <p:nvPr>
            <p:ph type="subTitle" idx="1"/>
          </p:nvPr>
        </p:nvSpPr>
        <p:spPr>
          <a:xfrm>
            <a:off x="4936301" y="2565661"/>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Accuracy</a:t>
            </a:r>
            <a:endParaRPr dirty="0"/>
          </a:p>
        </p:txBody>
      </p:sp>
      <p:sp>
        <p:nvSpPr>
          <p:cNvPr id="261" name="Google Shape;261;p35"/>
          <p:cNvSpPr txBox="1">
            <a:spLocks noGrp="1"/>
          </p:cNvSpPr>
          <p:nvPr>
            <p:ph type="title" idx="2"/>
          </p:nvPr>
        </p:nvSpPr>
        <p:spPr>
          <a:xfrm>
            <a:off x="3471745" y="1142568"/>
            <a:ext cx="5754030" cy="1111539"/>
          </a:xfrm>
          <a:prstGeom prst="rect">
            <a:avLst/>
          </a:prstGeom>
        </p:spPr>
        <p:txBody>
          <a:bodyPr spcFirstLastPara="1" wrap="square" lIns="91425" tIns="91425" rIns="91425" bIns="91425" anchor="b" anchorCtr="0">
            <a:noAutofit/>
          </a:bodyPr>
          <a:lstStyle/>
          <a:p>
            <a:pPr algn="ctr"/>
            <a:r>
              <a:rPr lang="en-US" sz="3500" dirty="0"/>
              <a:t>Classification Performance  </a:t>
            </a:r>
            <a:r>
              <a:rPr lang="en-US" sz="3000" dirty="0"/>
              <a:t>All Genders</a:t>
            </a:r>
            <a:br>
              <a:rPr lang="en-US" sz="3000" dirty="0"/>
            </a:br>
            <a:r>
              <a:rPr lang="en-US" sz="3600" b="1" u="sng" dirty="0"/>
              <a:t>EO vs AC2:</a:t>
            </a:r>
            <a:br>
              <a:rPr lang="en-US" sz="3600" b="1" dirty="0"/>
            </a:br>
            <a:endParaRPr sz="3500" dirty="0"/>
          </a:p>
        </p:txBody>
      </p:sp>
      <p:sp>
        <p:nvSpPr>
          <p:cNvPr id="262" name="Google Shape;262;p35"/>
          <p:cNvSpPr txBox="1">
            <a:spLocks noGrp="1"/>
          </p:cNvSpPr>
          <p:nvPr>
            <p:ph type="title" idx="4"/>
          </p:nvPr>
        </p:nvSpPr>
        <p:spPr>
          <a:xfrm>
            <a:off x="4936301" y="3286983"/>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a:t> </a:t>
            </a:r>
            <a:r>
              <a:rPr lang="en-US" sz="4800" b="1" dirty="0"/>
              <a:t>85.71%</a:t>
            </a:r>
            <a:endParaRPr dirty="0"/>
          </a:p>
        </p:txBody>
      </p:sp>
      <p:sp>
        <p:nvSpPr>
          <p:cNvPr id="263" name="Google Shape;263;p35"/>
          <p:cNvSpPr txBox="1">
            <a:spLocks noGrp="1"/>
          </p:cNvSpPr>
          <p:nvPr>
            <p:ph type="subTitle" idx="5"/>
          </p:nvPr>
        </p:nvSpPr>
        <p:spPr>
          <a:xfrm>
            <a:off x="4936300" y="3873598"/>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F1 score</a:t>
            </a:r>
            <a:endParaRPr dirty="0"/>
          </a:p>
        </p:txBody>
      </p:sp>
      <p:pic>
        <p:nvPicPr>
          <p:cNvPr id="264" name="Google Shape;264;p35"/>
          <p:cNvPicPr preferRelativeResize="0"/>
          <p:nvPr/>
        </p:nvPicPr>
        <p:blipFill>
          <a:blip r:embed="rId3">
            <a:alphaModFix/>
          </a:blip>
          <a:stretch>
            <a:fillRect/>
          </a:stretch>
        </p:blipFill>
        <p:spPr>
          <a:xfrm flipH="1">
            <a:off x="715099" y="1045321"/>
            <a:ext cx="4398976" cy="3503278"/>
          </a:xfrm>
          <a:prstGeom prst="rect">
            <a:avLst/>
          </a:prstGeom>
          <a:noFill/>
          <a:ln>
            <a:noFill/>
          </a:ln>
        </p:spPr>
      </p:pic>
    </p:spTree>
    <p:extLst>
      <p:ext uri="{BB962C8B-B14F-4D97-AF65-F5344CB8AC3E}">
        <p14:creationId xmlns:p14="http://schemas.microsoft.com/office/powerpoint/2010/main" val="317834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Selected Features by RFE</a:t>
            </a:r>
            <a:endParaRPr dirty="0"/>
          </a:p>
        </p:txBody>
      </p:sp>
      <p:sp>
        <p:nvSpPr>
          <p:cNvPr id="239" name="Google Shape;239;p34"/>
          <p:cNvSpPr txBox="1">
            <a:spLocks noGrp="1"/>
          </p:cNvSpPr>
          <p:nvPr>
            <p:ph type="subTitle" idx="1"/>
          </p:nvPr>
        </p:nvSpPr>
        <p:spPr>
          <a:xfrm>
            <a:off x="355726" y="1452579"/>
            <a:ext cx="3852001" cy="1190400"/>
          </a:xfrm>
          <a:prstGeom prst="rect">
            <a:avLst/>
          </a:prstGeom>
        </p:spPr>
        <p:txBody>
          <a:bodyPr spcFirstLastPara="1" wrap="square" lIns="91425" tIns="91425" rIns="91425" bIns="91425" anchor="t" anchorCtr="0">
            <a:noAutofit/>
          </a:bodyPr>
          <a:lstStyle/>
          <a:p>
            <a:r>
              <a:rPr lang="en-US" sz="1800" b="1" dirty="0"/>
              <a:t>Features Identified:</a:t>
            </a:r>
            <a:endParaRPr lang="en-US" sz="1800" dirty="0"/>
          </a:p>
          <a:p>
            <a:pPr>
              <a:buFont typeface="Arial" panose="020B0604020202020204" pitchFamily="34" charset="0"/>
              <a:buChar char="•"/>
            </a:pPr>
            <a:r>
              <a:rPr lang="en-US" sz="1800" dirty="0"/>
              <a:t>Mean HR (BPM)</a:t>
            </a:r>
          </a:p>
          <a:p>
            <a:pPr>
              <a:buFont typeface="Arial" panose="020B0604020202020204" pitchFamily="34" charset="0"/>
              <a:buChar char="•"/>
            </a:pPr>
            <a:r>
              <a:rPr lang="en-US" sz="1800" dirty="0"/>
              <a:t>pNN50 (%)</a:t>
            </a:r>
          </a:p>
          <a:p>
            <a:pPr>
              <a:buFont typeface="Arial" panose="020B0604020202020204" pitchFamily="34" charset="0"/>
              <a:buChar char="•"/>
            </a:pPr>
            <a:r>
              <a:rPr lang="en-US" sz="1800" dirty="0"/>
              <a:t>HF Norm (</a:t>
            </a:r>
            <a:r>
              <a:rPr lang="en-US" sz="1800" dirty="0" err="1"/>
              <a:t>n.u</a:t>
            </a:r>
            <a:r>
              <a:rPr lang="en-US" sz="1800" dirty="0"/>
              <a:t>.)</a:t>
            </a:r>
          </a:p>
          <a:p>
            <a:pPr>
              <a:buFont typeface="Arial" panose="020B0604020202020204" pitchFamily="34" charset="0"/>
              <a:buChar char="•"/>
            </a:pPr>
            <a:r>
              <a:rPr lang="en-US" sz="1800" dirty="0"/>
              <a:t>Fp1_Theta (4-8 Hz)</a:t>
            </a:r>
          </a:p>
          <a:p>
            <a:pPr>
              <a:buFont typeface="Arial" panose="020B0604020202020204" pitchFamily="34" charset="0"/>
              <a:buChar char="•"/>
            </a:pPr>
            <a:r>
              <a:rPr lang="en-US" sz="1800" dirty="0"/>
              <a:t>Fp2_Theta (4-8 Hz)</a:t>
            </a:r>
          </a:p>
          <a:p>
            <a:pPr>
              <a:buFont typeface="Arial" panose="020B0604020202020204" pitchFamily="34" charset="0"/>
              <a:buChar char="•"/>
            </a:pPr>
            <a:r>
              <a:rPr lang="en-US" sz="1800" dirty="0"/>
              <a:t>F3_Alpha (8-12 Hz)</a:t>
            </a:r>
          </a:p>
          <a:p>
            <a:pPr>
              <a:buFont typeface="Arial" panose="020B0604020202020204" pitchFamily="34" charset="0"/>
              <a:buChar char="•"/>
            </a:pPr>
            <a:r>
              <a:rPr lang="en-US" sz="1800" dirty="0"/>
              <a:t>F4_Alpha (8-12 Hz)</a:t>
            </a:r>
          </a:p>
          <a:p>
            <a:pPr>
              <a:buFont typeface="Arial" panose="020B0604020202020204" pitchFamily="34" charset="0"/>
              <a:buChar char="•"/>
            </a:pPr>
            <a:r>
              <a:rPr lang="en-US" sz="1800" dirty="0"/>
              <a:t>P4_Alpha (8-12 Hz)</a:t>
            </a:r>
          </a:p>
          <a:p>
            <a:pPr>
              <a:buFont typeface="Arial" panose="020B0604020202020204" pitchFamily="34" charset="0"/>
              <a:buChar char="•"/>
            </a:pPr>
            <a:r>
              <a:rPr lang="en-US" sz="1800" dirty="0"/>
              <a:t>F3_Beta 2 (20-30 Hz)</a:t>
            </a:r>
          </a:p>
          <a:p>
            <a:pPr>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Arial" panose="020B0604020202020204" pitchFamily="34" charset="0"/>
              </a:rPr>
              <a:t>Fp1_Gamma (30-60 Hz)</a:t>
            </a:r>
          </a:p>
          <a:p>
            <a:pPr>
              <a:buFont typeface="Arial" panose="020B0604020202020204" pitchFamily="34" charset="0"/>
              <a:buChar char="•"/>
            </a:pPr>
            <a:endParaRPr lang="en-US" sz="1800" dirty="0"/>
          </a:p>
        </p:txBody>
      </p:sp>
      <p:cxnSp>
        <p:nvCxnSpPr>
          <p:cNvPr id="251" name="Google Shape;251;p34"/>
          <p:cNvCxnSpPr/>
          <p:nvPr/>
        </p:nvCxnSpPr>
        <p:spPr>
          <a:xfrm>
            <a:off x="553004" y="1035512"/>
            <a:ext cx="7582500" cy="0"/>
          </a:xfrm>
          <a:prstGeom prst="straightConnector1">
            <a:avLst/>
          </a:prstGeom>
          <a:noFill/>
          <a:ln w="9525" cap="flat" cmpd="sng">
            <a:solidFill>
              <a:schemeClr val="dk2"/>
            </a:solidFill>
            <a:prstDash val="solid"/>
            <a:round/>
            <a:headEnd type="none" w="med" len="med"/>
            <a:tailEnd type="none" w="med" len="med"/>
          </a:ln>
        </p:spPr>
      </p:cxnSp>
      <p:sp>
        <p:nvSpPr>
          <p:cNvPr id="2" name="Subtitle 1">
            <a:extLst>
              <a:ext uri="{FF2B5EF4-FFF2-40B4-BE49-F238E27FC236}">
                <a16:creationId xmlns:a16="http://schemas.microsoft.com/office/drawing/2014/main" id="{303A9054-8127-09FE-BB34-BBB56943FBCC}"/>
              </a:ext>
            </a:extLst>
          </p:cNvPr>
          <p:cNvSpPr>
            <a:spLocks noGrp="1" noChangeArrowheads="1"/>
          </p:cNvSpPr>
          <p:nvPr>
            <p:ph type="subTitle" idx="2"/>
          </p:nvPr>
        </p:nvSpPr>
        <p:spPr bwMode="auto">
          <a:xfrm>
            <a:off x="4014047" y="1559154"/>
            <a:ext cx="502894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P4_Gamma (30-60 Hz)</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Fp1_Gamma 2 (60-100 Hz)</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Beta1_(</a:t>
            </a:r>
            <a:r>
              <a:rPr kumimoji="0" lang="en-US" altLang="en-US" sz="1800" i="0" u="none" strike="noStrike" cap="none" normalizeH="0" baseline="0" dirty="0" err="1">
                <a:ln>
                  <a:noFill/>
                </a:ln>
                <a:solidFill>
                  <a:schemeClr val="tx1"/>
                </a:solidFill>
                <a:effectLst/>
                <a:latin typeface="Arial" panose="020B0604020202020204" pitchFamily="34" charset="0"/>
              </a:rPr>
              <a:t>Fp</a:t>
            </a:r>
            <a:r>
              <a:rPr kumimoji="0" lang="en-US" altLang="en-US" sz="1800" i="0" u="none" strike="noStrike" cap="none" normalizeH="0" baseline="0" dirty="0">
                <a:ln>
                  <a:noFill/>
                </a:ln>
                <a:solidFill>
                  <a:schemeClr val="tx1"/>
                </a:solidFill>
                <a:effectLst/>
                <a:latin typeface="Arial" panose="020B0604020202020204" pitchFamily="34" charset="0"/>
              </a:rPr>
              <a:t> 1 - </a:t>
            </a:r>
            <a:r>
              <a:rPr kumimoji="0" lang="en-US" altLang="en-US" sz="1800" i="0" u="none" strike="noStrike" cap="none" normalizeH="0" baseline="0" dirty="0" err="1">
                <a:ln>
                  <a:noFill/>
                </a:ln>
                <a:solidFill>
                  <a:schemeClr val="tx1"/>
                </a:solidFill>
                <a:effectLst/>
                <a:latin typeface="Arial" panose="020B0604020202020204" pitchFamily="34" charset="0"/>
              </a:rPr>
              <a:t>Fp</a:t>
            </a:r>
            <a:r>
              <a:rPr kumimoji="0" lang="en-US" altLang="en-US" sz="1800" i="0" u="none" strike="noStrike" cap="none" normalizeH="0" baseline="0" dirty="0">
                <a:ln>
                  <a:noFill/>
                </a:ln>
                <a:solidFill>
                  <a:schemeClr val="tx1"/>
                </a:solidFill>
                <a:effectLst/>
                <a:latin typeface="Arial" panose="020B0604020202020204" pitchFamily="34" charset="0"/>
              </a:rPr>
              <a:t> 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Beta1_(T 3 - T 4)</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Beta1_(P 3 - P 4) </a:t>
            </a:r>
          </a:p>
          <a:p>
            <a:pPr marL="0" marR="0" lvl="0" indent="0" algn="l" defTabSz="914400" rtl="0" eaLnBrk="0" fontAlgn="base" latinLnBrk="0" hangingPunct="0">
              <a:lnSpc>
                <a:spcPct val="100000"/>
              </a:lnSpc>
              <a:spcBef>
                <a:spcPct val="0"/>
              </a:spcBef>
              <a:spcAft>
                <a:spcPct val="0"/>
              </a:spcAft>
              <a:buClrTx/>
              <a:buSzTx/>
              <a:tabLst/>
            </a:pPr>
            <a:r>
              <a:rPr lang="en-US" sz="1800" b="1" dirty="0"/>
              <a:t>Distribution of Features:</a:t>
            </a:r>
            <a:endParaRPr lang="en-US" sz="1800" dirty="0"/>
          </a:p>
          <a:p>
            <a:pPr marL="438150" indent="-285750">
              <a:buFont typeface="Arial" panose="020B0604020202020204" pitchFamily="34" charset="0"/>
              <a:buChar char="•"/>
            </a:pPr>
            <a:r>
              <a:rPr lang="en-US" sz="1800" b="1" dirty="0"/>
              <a:t>ECG Data:</a:t>
            </a:r>
            <a:r>
              <a:rPr lang="en-US" sz="1800" dirty="0"/>
              <a:t> 3 features</a:t>
            </a:r>
          </a:p>
          <a:p>
            <a:pPr marL="438150" indent="-285750">
              <a:buFont typeface="Arial" panose="020B0604020202020204" pitchFamily="34" charset="0"/>
              <a:buChar char="•"/>
            </a:pPr>
            <a:r>
              <a:rPr lang="en-US" sz="1800" b="1" dirty="0"/>
              <a:t>EEG Data:</a:t>
            </a:r>
            <a:r>
              <a:rPr lang="en-US" sz="1800" dirty="0"/>
              <a:t> 9 features</a:t>
            </a:r>
          </a:p>
          <a:p>
            <a:pPr marL="438150" indent="-285750">
              <a:buFont typeface="Arial" panose="020B0604020202020204" pitchFamily="34" charset="0"/>
              <a:buChar char="•"/>
            </a:pPr>
            <a:r>
              <a:rPr lang="en-US" sz="1800" b="1" dirty="0"/>
              <a:t>Ratio of Alpha/Beta Power Data:</a:t>
            </a:r>
            <a:r>
              <a:rPr lang="en-US" sz="1800" dirty="0"/>
              <a:t> 3 features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94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Gender-based Model Performance</a:t>
            </a:r>
            <a:endParaRPr dirty="0"/>
          </a:p>
        </p:txBody>
      </p:sp>
      <p:sp>
        <p:nvSpPr>
          <p:cNvPr id="240" name="Google Shape;240;p34"/>
          <p:cNvSpPr txBox="1">
            <a:spLocks noGrp="1"/>
          </p:cNvSpPr>
          <p:nvPr>
            <p:ph type="subTitle" idx="2"/>
          </p:nvPr>
        </p:nvSpPr>
        <p:spPr>
          <a:xfrm>
            <a:off x="4751886" y="1452579"/>
            <a:ext cx="3968367" cy="1190400"/>
          </a:xfrm>
          <a:prstGeom prst="rect">
            <a:avLst/>
          </a:prstGeom>
        </p:spPr>
        <p:txBody>
          <a:bodyPr spcFirstLastPara="1" wrap="square" lIns="91425" tIns="91425" rIns="91425" bIns="91425" anchor="t" anchorCtr="0">
            <a:noAutofit/>
          </a:bodyPr>
          <a:lstStyle/>
          <a:p>
            <a:r>
              <a:rPr lang="en-US" sz="2000" b="1" dirty="0"/>
              <a:t>EO vs AC1 Performance:</a:t>
            </a:r>
            <a:endParaRPr lang="en-US" sz="2000" dirty="0"/>
          </a:p>
          <a:p>
            <a:pPr>
              <a:buFont typeface="Arial" panose="020B0604020202020204" pitchFamily="34" charset="0"/>
              <a:buChar char="•"/>
            </a:pPr>
            <a:r>
              <a:rPr lang="en-US" sz="2000" b="1" dirty="0"/>
              <a:t>Male:</a:t>
            </a:r>
            <a:endParaRPr lang="en-US" sz="2000" dirty="0"/>
          </a:p>
          <a:p>
            <a:pPr marL="742950" lvl="1" indent="-285750">
              <a:buFont typeface="Arial" panose="020B0604020202020204" pitchFamily="34" charset="0"/>
              <a:buChar char="•"/>
            </a:pPr>
            <a:r>
              <a:rPr lang="en-US" sz="2000" dirty="0"/>
              <a:t>Accuracy: </a:t>
            </a:r>
            <a:r>
              <a:rPr lang="en-US" sz="2000" dirty="0">
                <a:solidFill>
                  <a:srgbClr val="0070C0"/>
                </a:solidFill>
              </a:rPr>
              <a:t>58.33%</a:t>
            </a:r>
          </a:p>
          <a:p>
            <a:pPr marL="742950" lvl="1" indent="-285750">
              <a:buFont typeface="Arial" panose="020B0604020202020204" pitchFamily="34" charset="0"/>
              <a:buChar char="•"/>
            </a:pPr>
            <a:r>
              <a:rPr lang="en-US" sz="2000" dirty="0"/>
              <a:t>F1 Score: </a:t>
            </a:r>
            <a:r>
              <a:rPr lang="en-US" sz="2000" dirty="0">
                <a:solidFill>
                  <a:srgbClr val="0070C0"/>
                </a:solidFill>
              </a:rPr>
              <a:t>28.57%</a:t>
            </a:r>
          </a:p>
          <a:p>
            <a:pPr>
              <a:buFont typeface="Arial" panose="020B0604020202020204" pitchFamily="34" charset="0"/>
              <a:buChar char="•"/>
            </a:pPr>
            <a:r>
              <a:rPr lang="en-US" sz="2000" b="1" dirty="0"/>
              <a:t>Female:</a:t>
            </a:r>
            <a:endParaRPr lang="en-US" sz="2000" dirty="0"/>
          </a:p>
          <a:p>
            <a:pPr marL="742950" lvl="1" indent="-285750">
              <a:buFont typeface="Arial" panose="020B0604020202020204" pitchFamily="34" charset="0"/>
              <a:buChar char="•"/>
            </a:pPr>
            <a:r>
              <a:rPr lang="en-US" sz="2000" dirty="0"/>
              <a:t>Accuracy: </a:t>
            </a:r>
            <a:r>
              <a:rPr lang="en-US" sz="2000" dirty="0">
                <a:solidFill>
                  <a:srgbClr val="0070C0"/>
                </a:solidFill>
              </a:rPr>
              <a:t>92.31%</a:t>
            </a:r>
          </a:p>
          <a:p>
            <a:pPr marL="742950" lvl="1" indent="-285750">
              <a:buFont typeface="Arial" panose="020B0604020202020204" pitchFamily="34" charset="0"/>
              <a:buChar char="•"/>
            </a:pPr>
            <a:r>
              <a:rPr lang="en-US" sz="2000" dirty="0"/>
              <a:t>F1 Score: </a:t>
            </a:r>
            <a:r>
              <a:rPr lang="en-US" sz="2000" dirty="0">
                <a:solidFill>
                  <a:srgbClr val="0070C0"/>
                </a:solidFill>
              </a:rPr>
              <a:t>90.91%</a:t>
            </a:r>
          </a:p>
          <a:p>
            <a:endParaRPr lang="en-US" sz="2000" dirty="0">
              <a:solidFill>
                <a:srgbClr val="0070C0"/>
              </a:solidFill>
            </a:endParaRPr>
          </a:p>
        </p:txBody>
      </p:sp>
      <p:cxnSp>
        <p:nvCxnSpPr>
          <p:cNvPr id="251" name="Google Shape;251;p34"/>
          <p:cNvCxnSpPr/>
          <p:nvPr/>
        </p:nvCxnSpPr>
        <p:spPr>
          <a:xfrm>
            <a:off x="553004" y="1035512"/>
            <a:ext cx="75825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3931F6F3-246F-EF57-DFF7-AE290D375EFA}"/>
              </a:ext>
            </a:extLst>
          </p:cNvPr>
          <p:cNvSpPr>
            <a:spLocks noGrp="1" noChangeArrowheads="1"/>
          </p:cNvSpPr>
          <p:nvPr>
            <p:ph type="subTitle" idx="1"/>
          </p:nvPr>
        </p:nvSpPr>
        <p:spPr bwMode="auto">
          <a:xfrm>
            <a:off x="423747" y="1452579"/>
            <a:ext cx="362150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Male Model: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-Accuracy with RFE: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0070C0"/>
                </a:solidFill>
                <a:effectLst/>
                <a:latin typeface="Arial" panose="020B0604020202020204" pitchFamily="34" charset="0"/>
              </a:rPr>
              <a:t>50.00%</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-F1 Score with RFE: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0070C0"/>
                </a:solidFill>
                <a:effectLst/>
                <a:latin typeface="Arial" panose="020B0604020202020204" pitchFamily="34" charset="0"/>
              </a:rPr>
              <a:t>66.67%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Female Model: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-Accuracy with RFE: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0070C0"/>
                </a:solidFill>
                <a:effectLst/>
                <a:latin typeface="Arial" panose="020B0604020202020204" pitchFamily="34" charset="0"/>
              </a:rPr>
              <a:t>84.21%</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-F1 Score with RFE: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0070C0"/>
                </a:solidFill>
                <a:effectLst/>
                <a:latin typeface="Arial" panose="020B0604020202020204" pitchFamily="34" charset="0"/>
              </a:rPr>
              <a:t>86.96%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16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p:nvPr/>
        </p:nvSpPr>
        <p:spPr>
          <a:xfrm>
            <a:off x="0" y="2724600"/>
            <a:ext cx="9144000" cy="2418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92031"/>
                </a:solidFill>
              </a:rPr>
              <a:t>Table of contents</a:t>
            </a:r>
            <a:endParaRPr>
              <a:solidFill>
                <a:srgbClr val="192031"/>
              </a:solidFill>
            </a:endParaRPr>
          </a:p>
        </p:txBody>
      </p:sp>
      <p:sp>
        <p:nvSpPr>
          <p:cNvPr id="157" name="Google Shape;157;p28"/>
          <p:cNvSpPr txBox="1">
            <a:spLocks noGrp="1"/>
          </p:cNvSpPr>
          <p:nvPr>
            <p:ph type="title" idx="2"/>
          </p:nvPr>
        </p:nvSpPr>
        <p:spPr>
          <a:xfrm>
            <a:off x="720000" y="15570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58" name="Google Shape;158;p28"/>
          <p:cNvSpPr txBox="1">
            <a:spLocks noGrp="1"/>
          </p:cNvSpPr>
          <p:nvPr>
            <p:ph type="title" idx="3"/>
          </p:nvPr>
        </p:nvSpPr>
        <p:spPr>
          <a:xfrm>
            <a:off x="720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59" name="Google Shape;159;p28"/>
          <p:cNvSpPr txBox="1">
            <a:spLocks noGrp="1"/>
          </p:cNvSpPr>
          <p:nvPr>
            <p:ph type="title" idx="4"/>
          </p:nvPr>
        </p:nvSpPr>
        <p:spPr>
          <a:xfrm>
            <a:off x="2885875" y="15570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60" name="Google Shape;160;p28"/>
          <p:cNvSpPr txBox="1">
            <a:spLocks noGrp="1"/>
          </p:cNvSpPr>
          <p:nvPr>
            <p:ph type="title" idx="5"/>
          </p:nvPr>
        </p:nvSpPr>
        <p:spPr>
          <a:xfrm>
            <a:off x="2885875"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61" name="Google Shape;161;p28"/>
          <p:cNvSpPr txBox="1">
            <a:spLocks noGrp="1"/>
          </p:cNvSpPr>
          <p:nvPr>
            <p:ph type="title" idx="6"/>
          </p:nvPr>
        </p:nvSpPr>
        <p:spPr>
          <a:xfrm>
            <a:off x="5051750" y="15570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62" name="Google Shape;162;p28"/>
          <p:cNvSpPr txBox="1">
            <a:spLocks noGrp="1"/>
          </p:cNvSpPr>
          <p:nvPr>
            <p:ph type="title" idx="7"/>
          </p:nvPr>
        </p:nvSpPr>
        <p:spPr>
          <a:xfrm>
            <a:off x="505175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63" name="Google Shape;163;p28"/>
          <p:cNvSpPr txBox="1">
            <a:spLocks noGrp="1"/>
          </p:cNvSpPr>
          <p:nvPr>
            <p:ph type="subTitle" idx="1"/>
          </p:nvPr>
        </p:nvSpPr>
        <p:spPr>
          <a:xfrm>
            <a:off x="720000" y="2004675"/>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objectives</a:t>
            </a:r>
            <a:endParaRPr dirty="0"/>
          </a:p>
        </p:txBody>
      </p:sp>
      <p:sp>
        <p:nvSpPr>
          <p:cNvPr id="164" name="Google Shape;164;p28"/>
          <p:cNvSpPr txBox="1">
            <a:spLocks noGrp="1"/>
          </p:cNvSpPr>
          <p:nvPr>
            <p:ph type="subTitle" idx="8"/>
          </p:nvPr>
        </p:nvSpPr>
        <p:spPr>
          <a:xfrm>
            <a:off x="2885875" y="2004675"/>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sp>
        <p:nvSpPr>
          <p:cNvPr id="165" name="Google Shape;165;p28"/>
          <p:cNvSpPr txBox="1">
            <a:spLocks noGrp="1"/>
          </p:cNvSpPr>
          <p:nvPr>
            <p:ph type="subTitle" idx="9"/>
          </p:nvPr>
        </p:nvSpPr>
        <p:spPr>
          <a:xfrm>
            <a:off x="5051750" y="2004675"/>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summary</a:t>
            </a:r>
            <a:endParaRPr dirty="0"/>
          </a:p>
        </p:txBody>
      </p:sp>
      <p:sp>
        <p:nvSpPr>
          <p:cNvPr id="166" name="Google Shape;166;p28"/>
          <p:cNvSpPr txBox="1">
            <a:spLocks noGrp="1"/>
          </p:cNvSpPr>
          <p:nvPr>
            <p:ph type="subTitle" idx="13"/>
          </p:nvPr>
        </p:nvSpPr>
        <p:spPr>
          <a:xfrm>
            <a:off x="720000" y="3438150"/>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67" name="Google Shape;167;p28"/>
          <p:cNvSpPr txBox="1">
            <a:spLocks noGrp="1"/>
          </p:cNvSpPr>
          <p:nvPr>
            <p:ph type="subTitle" idx="14"/>
          </p:nvPr>
        </p:nvSpPr>
        <p:spPr>
          <a:xfrm>
            <a:off x="2885875" y="3438150"/>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68" name="Google Shape;168;p28"/>
          <p:cNvSpPr txBox="1">
            <a:spLocks noGrp="1"/>
          </p:cNvSpPr>
          <p:nvPr>
            <p:ph type="subTitle" idx="15"/>
          </p:nvPr>
        </p:nvSpPr>
        <p:spPr>
          <a:xfrm>
            <a:off x="5051750" y="3438150"/>
            <a:ext cx="2166000" cy="6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pic>
        <p:nvPicPr>
          <p:cNvPr id="169" name="Google Shape;169;p28"/>
          <p:cNvPicPr preferRelativeResize="0"/>
          <p:nvPr/>
        </p:nvPicPr>
        <p:blipFill>
          <a:blip r:embed="rId3">
            <a:alphaModFix/>
          </a:blip>
          <a:stretch>
            <a:fillRect/>
          </a:stretch>
        </p:blipFill>
        <p:spPr>
          <a:xfrm>
            <a:off x="7128975" y="2062300"/>
            <a:ext cx="1577231" cy="1457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p:nvPr/>
        </p:nvSpPr>
        <p:spPr>
          <a:xfrm>
            <a:off x="0" y="3164450"/>
            <a:ext cx="9144000" cy="199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59" name="Google Shape;259;p35"/>
          <p:cNvSpPr txBox="1">
            <a:spLocks noGrp="1"/>
          </p:cNvSpPr>
          <p:nvPr>
            <p:ph type="title"/>
          </p:nvPr>
        </p:nvSpPr>
        <p:spPr>
          <a:xfrm>
            <a:off x="4936301" y="1979039"/>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92.31%</a:t>
            </a:r>
            <a:endParaRPr dirty="0"/>
          </a:p>
        </p:txBody>
      </p:sp>
      <p:sp>
        <p:nvSpPr>
          <p:cNvPr id="260" name="Google Shape;260;p35"/>
          <p:cNvSpPr txBox="1">
            <a:spLocks noGrp="1"/>
          </p:cNvSpPr>
          <p:nvPr>
            <p:ph type="subTitle" idx="1"/>
          </p:nvPr>
        </p:nvSpPr>
        <p:spPr>
          <a:xfrm>
            <a:off x="4936301" y="2565661"/>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Female</a:t>
            </a:r>
            <a:endParaRPr dirty="0"/>
          </a:p>
        </p:txBody>
      </p:sp>
      <p:sp>
        <p:nvSpPr>
          <p:cNvPr id="261" name="Google Shape;261;p35"/>
          <p:cNvSpPr txBox="1">
            <a:spLocks noGrp="1"/>
          </p:cNvSpPr>
          <p:nvPr>
            <p:ph type="title" idx="2"/>
          </p:nvPr>
        </p:nvSpPr>
        <p:spPr>
          <a:xfrm>
            <a:off x="3471745" y="1142568"/>
            <a:ext cx="5754030" cy="1111539"/>
          </a:xfrm>
          <a:prstGeom prst="rect">
            <a:avLst/>
          </a:prstGeom>
        </p:spPr>
        <p:txBody>
          <a:bodyPr spcFirstLastPara="1" wrap="square" lIns="91425" tIns="91425" rIns="91425" bIns="91425" anchor="b" anchorCtr="0">
            <a:noAutofit/>
          </a:bodyPr>
          <a:lstStyle/>
          <a:p>
            <a:pPr algn="ctr"/>
            <a:r>
              <a:rPr lang="en-US" sz="3500" dirty="0"/>
              <a:t>Gender based model performance accuracy</a:t>
            </a:r>
            <a:br>
              <a:rPr lang="en-US" sz="3000" dirty="0"/>
            </a:br>
            <a:r>
              <a:rPr lang="en-US" sz="3600" b="1" u="sng" dirty="0"/>
              <a:t>EO vs AC2:</a:t>
            </a:r>
            <a:br>
              <a:rPr lang="en-US" sz="3600" b="1" dirty="0"/>
            </a:br>
            <a:endParaRPr sz="3500" dirty="0"/>
          </a:p>
        </p:txBody>
      </p:sp>
      <p:sp>
        <p:nvSpPr>
          <p:cNvPr id="262" name="Google Shape;262;p35"/>
          <p:cNvSpPr txBox="1">
            <a:spLocks noGrp="1"/>
          </p:cNvSpPr>
          <p:nvPr>
            <p:ph type="title" idx="4"/>
          </p:nvPr>
        </p:nvSpPr>
        <p:spPr>
          <a:xfrm>
            <a:off x="4936301" y="3286983"/>
            <a:ext cx="3492600" cy="76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83.33%</a:t>
            </a:r>
            <a:endParaRPr dirty="0"/>
          </a:p>
        </p:txBody>
      </p:sp>
      <p:sp>
        <p:nvSpPr>
          <p:cNvPr id="263" name="Google Shape;263;p35"/>
          <p:cNvSpPr txBox="1">
            <a:spLocks noGrp="1"/>
          </p:cNvSpPr>
          <p:nvPr>
            <p:ph type="subTitle" idx="5"/>
          </p:nvPr>
        </p:nvSpPr>
        <p:spPr>
          <a:xfrm>
            <a:off x="4936300" y="3873598"/>
            <a:ext cx="3492600" cy="5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Male</a:t>
            </a:r>
            <a:endParaRPr dirty="0"/>
          </a:p>
        </p:txBody>
      </p:sp>
      <p:pic>
        <p:nvPicPr>
          <p:cNvPr id="264" name="Google Shape;264;p35"/>
          <p:cNvPicPr preferRelativeResize="0"/>
          <p:nvPr/>
        </p:nvPicPr>
        <p:blipFill>
          <a:blip r:embed="rId3">
            <a:alphaModFix/>
          </a:blip>
          <a:stretch>
            <a:fillRect/>
          </a:stretch>
        </p:blipFill>
        <p:spPr>
          <a:xfrm flipH="1">
            <a:off x="715099" y="1045321"/>
            <a:ext cx="4398976" cy="3503278"/>
          </a:xfrm>
          <a:prstGeom prst="rect">
            <a:avLst/>
          </a:prstGeom>
          <a:noFill/>
          <a:ln>
            <a:noFill/>
          </a:ln>
        </p:spPr>
      </p:pic>
    </p:spTree>
    <p:extLst>
      <p:ext uri="{BB962C8B-B14F-4D97-AF65-F5344CB8AC3E}">
        <p14:creationId xmlns:p14="http://schemas.microsoft.com/office/powerpoint/2010/main" val="66343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4002974"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176" name="Google Shape;176;p29"/>
          <p:cNvSpPr txBox="1">
            <a:spLocks noGrp="1"/>
          </p:cNvSpPr>
          <p:nvPr>
            <p:ph type="title" idx="2"/>
          </p:nvPr>
        </p:nvSpPr>
        <p:spPr>
          <a:xfrm flipH="1">
            <a:off x="4002974" y="1723225"/>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77" name="Google Shape;177;p29"/>
          <p:cNvGrpSpPr/>
          <p:nvPr/>
        </p:nvGrpSpPr>
        <p:grpSpPr>
          <a:xfrm>
            <a:off x="1113900" y="367900"/>
            <a:ext cx="2393249"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4084600" y="3622658"/>
            <a:ext cx="4342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2174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31"/>
          <p:cNvSpPr txBox="1">
            <a:spLocks noGrp="1"/>
          </p:cNvSpPr>
          <p:nvPr>
            <p:ph type="title"/>
          </p:nvPr>
        </p:nvSpPr>
        <p:spPr>
          <a:xfrm>
            <a:off x="304838" y="2814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200" name="Google Shape;200;p31"/>
          <p:cNvPicPr preferRelativeResize="0"/>
          <p:nvPr/>
        </p:nvPicPr>
        <p:blipFill>
          <a:blip r:embed="rId3">
            <a:alphaModFix/>
          </a:blip>
          <a:stretch>
            <a:fillRect/>
          </a:stretch>
        </p:blipFill>
        <p:spPr>
          <a:xfrm>
            <a:off x="7118925" y="3732948"/>
            <a:ext cx="1713300" cy="1365278"/>
          </a:xfrm>
          <a:prstGeom prst="rect">
            <a:avLst/>
          </a:prstGeom>
          <a:noFill/>
          <a:ln>
            <a:noFill/>
          </a:ln>
        </p:spPr>
      </p:pic>
      <p:cxnSp>
        <p:nvCxnSpPr>
          <p:cNvPr id="201" name="Google Shape;201;p31"/>
          <p:cNvCxnSpPr/>
          <p:nvPr/>
        </p:nvCxnSpPr>
        <p:spPr>
          <a:xfrm>
            <a:off x="304838" y="906212"/>
            <a:ext cx="5795400" cy="0"/>
          </a:xfrm>
          <a:prstGeom prst="straightConnector1">
            <a:avLst/>
          </a:prstGeom>
          <a:noFill/>
          <a:ln w="9525" cap="flat" cmpd="sng">
            <a:solidFill>
              <a:schemeClr val="dk2"/>
            </a:solidFill>
            <a:prstDash val="solid"/>
            <a:round/>
            <a:headEnd type="none" w="med" len="med"/>
            <a:tailEnd type="none" w="med" len="med"/>
          </a:ln>
        </p:spPr>
      </p:cxnSp>
      <p:sp>
        <p:nvSpPr>
          <p:cNvPr id="12" name="Rectangle 3">
            <a:extLst>
              <a:ext uri="{FF2B5EF4-FFF2-40B4-BE49-F238E27FC236}">
                <a16:creationId xmlns:a16="http://schemas.microsoft.com/office/drawing/2014/main" id="{F51916F7-463B-B108-F863-83B844B606AE}"/>
              </a:ext>
            </a:extLst>
          </p:cNvPr>
          <p:cNvSpPr>
            <a:spLocks noGrp="1" noChangeArrowheads="1"/>
          </p:cNvSpPr>
          <p:nvPr>
            <p:ph type="subTitle" idx="2"/>
          </p:nvPr>
        </p:nvSpPr>
        <p:spPr bwMode="auto">
          <a:xfrm>
            <a:off x="-111971" y="891709"/>
            <a:ext cx="92559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400" b="1" dirty="0"/>
              <a:t>Improved Binary Stress Detection:</a:t>
            </a:r>
            <a:endParaRPr lang="en-US" sz="1400" dirty="0"/>
          </a:p>
          <a:p>
            <a:pPr marL="742950" lvl="1" indent="-285750" algn="l">
              <a:buFont typeface="Arial" panose="020B0604020202020204" pitchFamily="34" charset="0"/>
              <a:buChar char="•"/>
            </a:pPr>
            <a:r>
              <a:rPr lang="en-US" sz="1400" dirty="0"/>
              <a:t>RFE-enhanced models showed improved performance across both genders.</a:t>
            </a:r>
          </a:p>
          <a:p>
            <a:pPr marL="742950" lvl="1" indent="-285750" algn="l">
              <a:buFont typeface="Arial" panose="020B0604020202020204" pitchFamily="34" charset="0"/>
              <a:buChar char="•"/>
            </a:pPr>
            <a:r>
              <a:rPr lang="en-US" sz="1400" dirty="0"/>
              <a:t>Highest improvement observed in </a:t>
            </a:r>
            <a:r>
              <a:rPr lang="en-US" sz="1400" b="1" dirty="0"/>
              <a:t>EO vs AC2 performance</a:t>
            </a:r>
            <a:r>
              <a:rPr lang="en-US" sz="1400" dirty="0"/>
              <a:t>, especially for females (Accuracy: 92.31%).</a:t>
            </a:r>
          </a:p>
          <a:p>
            <a:pPr marL="742950" lvl="1" indent="-285750" algn="l">
              <a:buFont typeface="Arial" panose="020B0604020202020204" pitchFamily="34" charset="0"/>
              <a:buChar char="•"/>
            </a:pPr>
            <a:endParaRPr lang="en-US" sz="1400" dirty="0"/>
          </a:p>
          <a:p>
            <a:pPr>
              <a:buFont typeface="Arial" panose="020B0604020202020204" pitchFamily="34" charset="0"/>
              <a:buChar char="•"/>
            </a:pPr>
            <a:r>
              <a:rPr lang="en-US" sz="1400" b="1" dirty="0"/>
              <a:t>Gender Differences:</a:t>
            </a:r>
            <a:endParaRPr lang="en-US" sz="1400" dirty="0"/>
          </a:p>
          <a:p>
            <a:pPr marL="742950" lvl="1" indent="-285750" algn="l">
              <a:buFont typeface="Arial" panose="020B0604020202020204" pitchFamily="34" charset="0"/>
              <a:buChar char="•"/>
            </a:pPr>
            <a:r>
              <a:rPr lang="en-US" sz="1400" dirty="0"/>
              <a:t>Female models consistently outperformed male models, highlighting potential gender-specific physiological differences in stress response.</a:t>
            </a:r>
          </a:p>
          <a:p>
            <a:pPr marL="742950" lvl="1" indent="-285750" algn="l">
              <a:buFont typeface="Arial" panose="020B0604020202020204" pitchFamily="34" charset="0"/>
              <a:buChar char="•"/>
            </a:pPr>
            <a:r>
              <a:rPr lang="en-US" sz="1400" dirty="0"/>
              <a:t>The </a:t>
            </a:r>
            <a:r>
              <a:rPr lang="en-US" sz="1400" b="1" dirty="0"/>
              <a:t>male model</a:t>
            </a:r>
            <a:r>
              <a:rPr lang="en-US" sz="1400" dirty="0"/>
              <a:t> showed moderate improvements (83.33% accuracy in EO vs AC2) but remained lower than female results.</a:t>
            </a:r>
          </a:p>
          <a:p>
            <a:pPr marL="742950" lvl="1" indent="-285750" algn="l">
              <a:buFont typeface="Arial" panose="020B0604020202020204" pitchFamily="34" charset="0"/>
              <a:buChar char="•"/>
            </a:pPr>
            <a:endParaRPr lang="en-US" sz="1400" dirty="0"/>
          </a:p>
          <a:p>
            <a:pPr>
              <a:buFont typeface="Arial" panose="020B0604020202020204" pitchFamily="34" charset="0"/>
              <a:buChar char="•"/>
            </a:pPr>
            <a:r>
              <a:rPr lang="en-US" sz="1400" b="1" dirty="0"/>
              <a:t>EEG and ECG Contribution:</a:t>
            </a:r>
            <a:endParaRPr lang="en-US" sz="1400" dirty="0"/>
          </a:p>
          <a:p>
            <a:pPr marL="742950" lvl="1" indent="-285750" algn="l">
              <a:buFont typeface="Arial" panose="020B0604020202020204" pitchFamily="34" charset="0"/>
              <a:buChar char="•"/>
            </a:pPr>
            <a:r>
              <a:rPr lang="en-US" sz="1400" b="1" dirty="0"/>
              <a:t>Most important features</a:t>
            </a:r>
            <a:r>
              <a:rPr lang="en-US" sz="1400" dirty="0"/>
              <a:t> came from EEG signals, showing their significance in stress detection.</a:t>
            </a:r>
          </a:p>
          <a:p>
            <a:pPr marL="742950" lvl="1" indent="-285750" algn="l">
              <a:buFont typeface="Arial" panose="020B0604020202020204" pitchFamily="34" charset="0"/>
              <a:buChar char="•"/>
            </a:pPr>
            <a:r>
              <a:rPr lang="en-US" sz="1400" dirty="0"/>
              <a:t>Combining ECG and EEG data led to </a:t>
            </a:r>
            <a:r>
              <a:rPr lang="en-US" sz="1400" b="1" dirty="0"/>
              <a:t>better outcomes</a:t>
            </a:r>
            <a:r>
              <a:rPr lang="en-US" sz="1400" dirty="0"/>
              <a:t> than ECG-only models from previous studies.</a:t>
            </a:r>
          </a:p>
          <a:p>
            <a:pPr marL="742950" lvl="1" indent="-285750" algn="l">
              <a:buFont typeface="Arial" panose="020B0604020202020204" pitchFamily="34" charset="0"/>
              <a:buChar char="•"/>
            </a:pPr>
            <a:endParaRPr lang="en-US" sz="1400" dirty="0"/>
          </a:p>
          <a:p>
            <a:pPr>
              <a:buFont typeface="Arial" panose="020B0604020202020204" pitchFamily="34" charset="0"/>
              <a:buChar char="•"/>
            </a:pPr>
            <a:r>
              <a:rPr lang="en-US" sz="1400" b="1" dirty="0"/>
              <a:t>Key Takeaway:</a:t>
            </a:r>
            <a:endParaRPr lang="en-US" sz="1400" dirty="0"/>
          </a:p>
          <a:p>
            <a:pPr marL="742950" lvl="1" indent="-285750" algn="l">
              <a:buFont typeface="Arial" panose="020B0604020202020204" pitchFamily="34" charset="0"/>
              <a:buChar char="•"/>
            </a:pPr>
            <a:r>
              <a:rPr lang="en-US" sz="1400" dirty="0"/>
              <a:t>The research demonstrates the </a:t>
            </a:r>
            <a:r>
              <a:rPr lang="en-US" sz="1400" b="1" dirty="0"/>
              <a:t>effectiveness of using combined signals</a:t>
            </a:r>
            <a:r>
              <a:rPr lang="en-US" sz="1400" dirty="0"/>
              <a:t> and feature selection techniques like RFE to boost stress detection accuracy, especially in gender-specific contexts.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22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1492610"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Refrences</a:t>
            </a:r>
            <a:endParaRPr dirty="0"/>
          </a:p>
        </p:txBody>
      </p:sp>
      <p:sp>
        <p:nvSpPr>
          <p:cNvPr id="176" name="Google Shape;176;p29"/>
          <p:cNvSpPr txBox="1">
            <a:spLocks noGrp="1"/>
          </p:cNvSpPr>
          <p:nvPr>
            <p:ph type="title" idx="2"/>
          </p:nvPr>
        </p:nvSpPr>
        <p:spPr>
          <a:xfrm flipH="1">
            <a:off x="1572007" y="172995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77" name="Google Shape;177;p29"/>
          <p:cNvGrpSpPr/>
          <p:nvPr/>
        </p:nvGrpSpPr>
        <p:grpSpPr>
          <a:xfrm flipH="1">
            <a:off x="5913541" y="367900"/>
            <a:ext cx="2241718"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1429584" y="3721131"/>
            <a:ext cx="4342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3830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3"/>
          <p:cNvSpPr txBox="1">
            <a:spLocks noGrp="1"/>
          </p:cNvSpPr>
          <p:nvPr>
            <p:ph type="title"/>
          </p:nvPr>
        </p:nvSpPr>
        <p:spPr>
          <a:xfrm>
            <a:off x="667961" y="2709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Refrences</a:t>
            </a:r>
            <a:endParaRPr dirty="0"/>
          </a:p>
        </p:txBody>
      </p:sp>
      <p:grpSp>
        <p:nvGrpSpPr>
          <p:cNvPr id="231" name="Google Shape;231;p33"/>
          <p:cNvGrpSpPr/>
          <p:nvPr/>
        </p:nvGrpSpPr>
        <p:grpSpPr>
          <a:xfrm>
            <a:off x="7369750" y="3629576"/>
            <a:ext cx="1713300" cy="1468650"/>
            <a:chOff x="7369750" y="3629576"/>
            <a:chExt cx="1713300" cy="1468650"/>
          </a:xfrm>
        </p:grpSpPr>
        <p:pic>
          <p:nvPicPr>
            <p:cNvPr id="232" name="Google Shape;232;p33"/>
            <p:cNvPicPr preferRelativeResize="0"/>
            <p:nvPr/>
          </p:nvPicPr>
          <p:blipFill>
            <a:blip r:embed="rId3">
              <a:alphaModFix/>
            </a:blip>
            <a:stretch>
              <a:fillRect/>
            </a:stretch>
          </p:blipFill>
          <p:spPr>
            <a:xfrm flipH="1">
              <a:off x="7369750" y="3732948"/>
              <a:ext cx="1713300" cy="1365278"/>
            </a:xfrm>
            <a:prstGeom prst="rect">
              <a:avLst/>
            </a:prstGeom>
            <a:noFill/>
            <a:ln>
              <a:noFill/>
            </a:ln>
          </p:spPr>
        </p:pic>
        <p:sp>
          <p:nvSpPr>
            <p:cNvPr id="233" name="Google Shape;233;p33"/>
            <p:cNvSpPr/>
            <p:nvPr/>
          </p:nvSpPr>
          <p:spPr>
            <a:xfrm rot="371848">
              <a:off x="7566356" y="3658000"/>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1" name="Google Shape;201;p31">
            <a:extLst>
              <a:ext uri="{FF2B5EF4-FFF2-40B4-BE49-F238E27FC236}">
                <a16:creationId xmlns:a16="http://schemas.microsoft.com/office/drawing/2014/main" id="{BF48B67C-8D8A-4FD5-1A37-A093154E7DEB}"/>
              </a:ext>
            </a:extLst>
          </p:cNvPr>
          <p:cNvCxnSpPr/>
          <p:nvPr/>
        </p:nvCxnSpPr>
        <p:spPr>
          <a:xfrm>
            <a:off x="505560" y="893918"/>
            <a:ext cx="5795400" cy="0"/>
          </a:xfrm>
          <a:prstGeom prst="straightConnector1">
            <a:avLst/>
          </a:prstGeom>
          <a:noFill/>
          <a:ln w="9525" cap="flat" cmpd="sng">
            <a:solidFill>
              <a:schemeClr val="dk2"/>
            </a:solidFill>
            <a:prstDash val="solid"/>
            <a:round/>
            <a:headEnd type="none" w="med" len="med"/>
            <a:tailEnd type="none" w="med" len="med"/>
          </a:ln>
        </p:spPr>
      </p:cxnSp>
      <p:sp>
        <p:nvSpPr>
          <p:cNvPr id="2" name="Subtitle 1">
            <a:extLst>
              <a:ext uri="{FF2B5EF4-FFF2-40B4-BE49-F238E27FC236}">
                <a16:creationId xmlns:a16="http://schemas.microsoft.com/office/drawing/2014/main" id="{52230247-E654-49C7-7219-9A59DCAE2661}"/>
              </a:ext>
            </a:extLst>
          </p:cNvPr>
          <p:cNvSpPr>
            <a:spLocks noGrp="1" noChangeArrowheads="1"/>
          </p:cNvSpPr>
          <p:nvPr>
            <p:ph type="subTitle" idx="2"/>
          </p:nvPr>
        </p:nvSpPr>
        <p:spPr bwMode="auto">
          <a:xfrm>
            <a:off x="358887" y="1044243"/>
            <a:ext cx="79184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err="1">
                <a:solidFill>
                  <a:srgbClr val="2C3E50"/>
                </a:solidFill>
                <a:effectLst/>
                <a:latin typeface="Calibri" panose="020F0502020204030204" pitchFamily="34" charset="0"/>
              </a:rPr>
              <a:t>Apit</a:t>
            </a:r>
            <a:r>
              <a:rPr lang="en-US" b="0" i="0" dirty="0">
                <a:solidFill>
                  <a:srgbClr val="2C3E50"/>
                </a:solidFill>
                <a:effectLst/>
                <a:latin typeface="Calibri" panose="020F0502020204030204" pitchFamily="34" charset="0"/>
              </a:rPr>
              <a:t> </a:t>
            </a:r>
            <a:r>
              <a:rPr lang="en-US" b="0" i="0" dirty="0" err="1">
                <a:solidFill>
                  <a:srgbClr val="2C3E50"/>
                </a:solidFill>
                <a:effectLst/>
                <a:latin typeface="Calibri" panose="020F0502020204030204" pitchFamily="34" charset="0"/>
              </a:rPr>
              <a:t>Hemakom</a:t>
            </a:r>
            <a:r>
              <a:rPr lang="en-US" b="0" i="0" dirty="0">
                <a:solidFill>
                  <a:srgbClr val="2C3E50"/>
                </a:solidFill>
                <a:effectLst/>
                <a:latin typeface="Calibri" panose="020F0502020204030204" pitchFamily="34" charset="0"/>
              </a:rPr>
              <a:t>, </a:t>
            </a:r>
            <a:r>
              <a:rPr lang="en-US" b="0" i="0" dirty="0" err="1">
                <a:solidFill>
                  <a:srgbClr val="2C3E50"/>
                </a:solidFill>
                <a:effectLst/>
                <a:latin typeface="Calibri" panose="020F0502020204030204" pitchFamily="34" charset="0"/>
              </a:rPr>
              <a:t>Atiwiwat</a:t>
            </a:r>
            <a:r>
              <a:rPr lang="en-US" b="0" i="0" dirty="0">
                <a:solidFill>
                  <a:srgbClr val="2C3E50"/>
                </a:solidFill>
                <a:effectLst/>
                <a:latin typeface="Calibri" panose="020F0502020204030204" pitchFamily="34" charset="0"/>
              </a:rPr>
              <a:t>, D., &amp; Pasin </a:t>
            </a:r>
            <a:r>
              <a:rPr lang="en-US" b="0" i="0" dirty="0" err="1">
                <a:solidFill>
                  <a:srgbClr val="2C3E50"/>
                </a:solidFill>
                <a:effectLst/>
                <a:latin typeface="Calibri" panose="020F0502020204030204" pitchFamily="34" charset="0"/>
              </a:rPr>
              <a:t>Israsena</a:t>
            </a:r>
            <a:r>
              <a:rPr lang="en-US" b="0" i="0" dirty="0">
                <a:solidFill>
                  <a:srgbClr val="2C3E50"/>
                </a:solidFill>
                <a:effectLst/>
                <a:latin typeface="Calibri" panose="020F0502020204030204" pitchFamily="34" charset="0"/>
              </a:rPr>
              <a:t>. (2023). ECG and EEG based detection and multilevel classification of stress using machine learning for specified genders: A preliminary study. </a:t>
            </a:r>
            <a:r>
              <a:rPr lang="en-US" b="0" i="1" dirty="0">
                <a:solidFill>
                  <a:srgbClr val="2C3E50"/>
                </a:solidFill>
                <a:effectLst/>
                <a:latin typeface="Calibri" panose="020F0502020204030204" pitchFamily="34" charset="0"/>
              </a:rPr>
              <a:t>PLOS ONE</a:t>
            </a:r>
            <a:r>
              <a:rPr lang="en-US" b="0" i="0" dirty="0">
                <a:solidFill>
                  <a:srgbClr val="2C3E50"/>
                </a:solidFill>
                <a:effectLst/>
                <a:latin typeface="Calibri" panose="020F0502020204030204" pitchFamily="34" charset="0"/>
              </a:rPr>
              <a:t>, </a:t>
            </a:r>
            <a:r>
              <a:rPr lang="en-US" b="0" i="1" dirty="0">
                <a:solidFill>
                  <a:srgbClr val="2C3E50"/>
                </a:solidFill>
                <a:effectLst/>
                <a:latin typeface="Calibri" panose="020F0502020204030204" pitchFamily="34" charset="0"/>
              </a:rPr>
              <a:t>18</a:t>
            </a:r>
            <a:r>
              <a:rPr lang="en-US" b="0" i="0" dirty="0">
                <a:solidFill>
                  <a:srgbClr val="2C3E50"/>
                </a:solidFill>
                <a:effectLst/>
                <a:latin typeface="Calibri" panose="020F0502020204030204" pitchFamily="34" charset="0"/>
              </a:rPr>
              <a:t>(9), e0291070–e0291070. </a:t>
            </a:r>
            <a:r>
              <a:rPr lang="en-US" b="0" i="0" dirty="0">
                <a:solidFill>
                  <a:srgbClr val="2C3E50"/>
                </a:solidFill>
                <a:effectLst/>
                <a:latin typeface="Calibri" panose="020F0502020204030204" pitchFamily="34" charset="0"/>
                <a:hlinkClick r:id="rId4"/>
              </a:rPr>
              <a:t>https://doi.org/10.1371/journal.pone.0291070</a:t>
            </a:r>
            <a:endParaRPr lang="en-US" b="0" i="0" dirty="0">
              <a:solidFill>
                <a:srgbClr val="2C3E5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u="none" strike="noStrike" cap="none" normalizeH="0" baseline="0" dirty="0">
              <a:ln>
                <a:noFill/>
              </a:ln>
              <a:solidFill>
                <a:srgbClr val="2C3E5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0" i="0" dirty="0">
              <a:solidFill>
                <a:srgbClr val="2C3E5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0" i="0" dirty="0">
                <a:solidFill>
                  <a:srgbClr val="2C3E50"/>
                </a:solidFill>
                <a:effectLst/>
                <a:latin typeface="Calibri" panose="020F0502020204030204" pitchFamily="34" charset="0"/>
              </a:rPr>
              <a:t>Data set:</a:t>
            </a:r>
          </a:p>
          <a:p>
            <a:pPr marL="457200" indent="-457200" algn="l">
              <a:buFont typeface="Arial" panose="020B0604020202020204" pitchFamily="34" charset="0"/>
              <a:buChar char="•"/>
            </a:pPr>
            <a:r>
              <a:rPr lang="en-US" b="0" i="0" dirty="0" err="1">
                <a:solidFill>
                  <a:srgbClr val="000000"/>
                </a:solidFill>
                <a:effectLst/>
                <a:latin typeface="Calibri" panose="020F0502020204030204" pitchFamily="34" charset="0"/>
              </a:rPr>
              <a:t>ApitHm</a:t>
            </a:r>
            <a:r>
              <a:rPr lang="en-US" b="0" i="0" dirty="0">
                <a:solidFill>
                  <a:srgbClr val="000000"/>
                </a:solidFill>
                <a:effectLst/>
                <a:latin typeface="Calibri" panose="020F0502020204030204" pitchFamily="34" charset="0"/>
              </a:rPr>
              <a:t>. (2023). </a:t>
            </a:r>
            <a:r>
              <a:rPr lang="en-US" b="0" i="1" dirty="0">
                <a:solidFill>
                  <a:srgbClr val="000000"/>
                </a:solidFill>
                <a:effectLst/>
                <a:latin typeface="Calibri" panose="020F0502020204030204" pitchFamily="34" charset="0"/>
              </a:rPr>
              <a:t>ECG&amp;EEG Stress Features</a:t>
            </a:r>
            <a:r>
              <a:rPr lang="en-US" b="0" i="0" dirty="0">
                <a:solidFill>
                  <a:srgbClr val="000000"/>
                </a:solidFill>
                <a:effectLst/>
                <a:latin typeface="Calibri" panose="020F0502020204030204" pitchFamily="34" charset="0"/>
              </a:rPr>
              <a:t>. Kaggle.com. </a:t>
            </a:r>
            <a:r>
              <a:rPr lang="en-US" b="0" i="0" dirty="0">
                <a:solidFill>
                  <a:srgbClr val="000000"/>
                </a:solidFill>
                <a:effectLst/>
                <a:latin typeface="Calibri" panose="020F0502020204030204" pitchFamily="34" charset="0"/>
                <a:hlinkClick r:id="rId5"/>
              </a:rPr>
              <a:t>https://www.kaggle.com/datasets/apithm/ecg-and-eeg-stress-features</a:t>
            </a:r>
            <a:endParaRPr lang="en-US" b="0" i="0" dirty="0">
              <a:solidFill>
                <a:srgbClr val="000000"/>
              </a:solidFill>
              <a:effectLst/>
              <a:latin typeface="Calibri" panose="020F0502020204030204" pitchFamily="34" charset="0"/>
            </a:endParaRPr>
          </a:p>
          <a:p>
            <a:pPr marL="457200" indent="-457200" algn="l">
              <a:buFont typeface="Arial" panose="020B0604020202020204" pitchFamily="34" charset="0"/>
              <a:buChar char="•"/>
            </a:pPr>
            <a:endParaRPr lang="en-US" dirty="0">
              <a:solidFill>
                <a:srgbClr val="000000"/>
              </a:solidFill>
              <a:latin typeface="Calibri" panose="020F0502020204030204" pitchFamily="34" charset="0"/>
            </a:endParaRPr>
          </a:p>
          <a:p>
            <a:pPr marL="0" indent="0" algn="l"/>
            <a:r>
              <a:rPr lang="en-US" b="1" dirty="0" err="1">
                <a:solidFill>
                  <a:srgbClr val="000000"/>
                </a:solidFill>
                <a:latin typeface="Calibri" panose="020F0502020204030204" pitchFamily="34" charset="0"/>
              </a:rPr>
              <a:t>Github</a:t>
            </a:r>
            <a:r>
              <a:rPr lang="en-US" b="1" dirty="0">
                <a:solidFill>
                  <a:srgbClr val="000000"/>
                </a:solidFill>
                <a:latin typeface="Calibri" panose="020F0502020204030204" pitchFamily="34" charset="0"/>
              </a:rPr>
              <a:t> project link:</a:t>
            </a:r>
          </a:p>
          <a:p>
            <a:pPr marL="0" indent="0" algn="l"/>
            <a:endParaRPr lang="en-US" b="1" dirty="0">
              <a:solidFill>
                <a:srgbClr val="000000"/>
              </a:solidFill>
              <a:latin typeface="Calibri" panose="020F0502020204030204" pitchFamily="34" charset="0"/>
            </a:endParaRPr>
          </a:p>
          <a:p>
            <a:pPr marL="0" indent="0" algn="l"/>
            <a:r>
              <a:rPr lang="en-US" b="1" i="0" dirty="0">
                <a:solidFill>
                  <a:srgbClr val="000000"/>
                </a:solidFill>
                <a:effectLst/>
                <a:latin typeface="Calibri" panose="020F0502020204030204" pitchFamily="34" charset="0"/>
              </a:rPr>
              <a:t>https://github.com/AbdelrahmanAboegela/Depi-Graduation-Project</a:t>
            </a:r>
          </a:p>
          <a:p>
            <a:pPr algn="l"/>
            <a:r>
              <a:rPr lang="en-US" b="0" i="0" dirty="0">
                <a:solidFill>
                  <a:srgbClr val="000000"/>
                </a:solidFill>
                <a:effectLst/>
                <a:latin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70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p:nvPr/>
        </p:nvSpPr>
        <p:spPr>
          <a:xfrm>
            <a:off x="0" y="-29736"/>
            <a:ext cx="9144000" cy="2904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06" name="Google Shape;406;p45"/>
          <p:cNvSpPr txBox="1">
            <a:spLocks noGrp="1"/>
          </p:cNvSpPr>
          <p:nvPr>
            <p:ph type="subTitle" idx="1"/>
          </p:nvPr>
        </p:nvSpPr>
        <p:spPr>
          <a:xfrm>
            <a:off x="5135881" y="3208282"/>
            <a:ext cx="3284219"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Got a question? Don’t hesitate to contact us</a:t>
            </a:r>
          </a:p>
          <a:p>
            <a:pPr marL="0" lvl="0" indent="0" algn="ctr" rtl="0">
              <a:spcBef>
                <a:spcPts val="0"/>
              </a:spcBef>
              <a:spcAft>
                <a:spcPts val="0"/>
              </a:spcAft>
              <a:buNone/>
            </a:pPr>
            <a:r>
              <a:rPr lang="en" b="1" dirty="0"/>
              <a:t> </a:t>
            </a:r>
          </a:p>
          <a:p>
            <a:pPr marL="0" lvl="0" indent="0" algn="l" rtl="0">
              <a:spcBef>
                <a:spcPts val="0"/>
              </a:spcBef>
              <a:spcAft>
                <a:spcPts val="0"/>
              </a:spcAft>
              <a:buNone/>
            </a:pPr>
            <a:r>
              <a:rPr lang="en-US" b="1" dirty="0">
                <a:hlinkClick r:id="rId3"/>
              </a:rPr>
              <a:t>https://github.com/AbdelrahmanAboegela</a:t>
            </a:r>
            <a:endParaRPr lang="en-US" b="1" dirty="0"/>
          </a:p>
          <a:p>
            <a:pPr marL="0" lvl="0" indent="0" algn="l" rtl="0">
              <a:spcBef>
                <a:spcPts val="0"/>
              </a:spcBef>
              <a:spcAft>
                <a:spcPts val="0"/>
              </a:spcAft>
              <a:buNone/>
            </a:pPr>
            <a:r>
              <a:rPr lang="en-US" b="1" dirty="0">
                <a:hlinkClick r:id="rId4"/>
              </a:rPr>
              <a:t>https://github.com/ahmedfraig</a:t>
            </a:r>
            <a:endParaRPr lang="en-US" b="1" dirty="0"/>
          </a:p>
          <a:p>
            <a:pPr marL="0" lvl="0" indent="0" algn="l" rtl="0">
              <a:spcBef>
                <a:spcPts val="0"/>
              </a:spcBef>
              <a:spcAft>
                <a:spcPts val="0"/>
              </a:spcAft>
              <a:buNone/>
            </a:pPr>
            <a:r>
              <a:rPr lang="en-US" b="1" dirty="0">
                <a:hlinkClick r:id="rId5"/>
              </a:rPr>
              <a:t>https://github.com/OmarKhalifa360</a:t>
            </a:r>
            <a:endParaRPr lang="en-US" b="1" dirty="0"/>
          </a:p>
          <a:p>
            <a:pPr marL="0" lvl="0" indent="0" algn="l" rtl="0">
              <a:spcBef>
                <a:spcPts val="0"/>
              </a:spcBef>
              <a:spcAft>
                <a:spcPts val="0"/>
              </a:spcAft>
              <a:buNone/>
            </a:pPr>
            <a:r>
              <a:rPr lang="en-US" b="1" dirty="0">
                <a:hlinkClick r:id="rId6"/>
              </a:rPr>
              <a:t>https://github.com/TasnemMahmoud</a:t>
            </a:r>
            <a:endParaRPr lang="en-US" b="1" dirty="0"/>
          </a:p>
          <a:p>
            <a:pPr marL="0" lvl="0" indent="0" algn="l" rtl="0">
              <a:spcBef>
                <a:spcPts val="0"/>
              </a:spcBef>
              <a:spcAft>
                <a:spcPts val="0"/>
              </a:spcAft>
              <a:buNone/>
            </a:pPr>
            <a:r>
              <a:rPr lang="en-US" b="1" dirty="0">
                <a:hlinkClick r:id="rId7"/>
              </a:rPr>
              <a:t>https://github.com/EsraaMamdouh1</a:t>
            </a:r>
            <a:endParaRPr lang="en-US" b="1" dirty="0"/>
          </a:p>
        </p:txBody>
      </p:sp>
      <p:sp>
        <p:nvSpPr>
          <p:cNvPr id="407" name="Google Shape;407;p45"/>
          <p:cNvSpPr txBox="1">
            <a:spLocks noGrp="1"/>
          </p:cNvSpPr>
          <p:nvPr>
            <p:ph type="ctrTitle"/>
          </p:nvPr>
        </p:nvSpPr>
        <p:spPr>
          <a:xfrm>
            <a:off x="518482" y="937418"/>
            <a:ext cx="4896351" cy="1263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a:t>Thanks</a:t>
            </a:r>
            <a:endParaRPr sz="9000" dirty="0"/>
          </a:p>
        </p:txBody>
      </p:sp>
      <p:pic>
        <p:nvPicPr>
          <p:cNvPr id="2" name="Google Shape;282;p37">
            <a:extLst>
              <a:ext uri="{FF2B5EF4-FFF2-40B4-BE49-F238E27FC236}">
                <a16:creationId xmlns:a16="http://schemas.microsoft.com/office/drawing/2014/main" id="{D9B9E309-A258-A27A-54F8-7B8E4BD6B5EE}"/>
              </a:ext>
            </a:extLst>
          </p:cNvPr>
          <p:cNvPicPr preferRelativeResize="0"/>
          <p:nvPr/>
        </p:nvPicPr>
        <p:blipFill>
          <a:blip r:embed="rId8">
            <a:alphaModFix/>
          </a:blip>
          <a:stretch>
            <a:fillRect/>
          </a:stretch>
        </p:blipFill>
        <p:spPr>
          <a:xfrm>
            <a:off x="5135881" y="141547"/>
            <a:ext cx="3577884" cy="2561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4002974"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objectives</a:t>
            </a:r>
            <a:endParaRPr dirty="0"/>
          </a:p>
        </p:txBody>
      </p:sp>
      <p:sp>
        <p:nvSpPr>
          <p:cNvPr id="176" name="Google Shape;176;p29"/>
          <p:cNvSpPr txBox="1">
            <a:spLocks noGrp="1"/>
          </p:cNvSpPr>
          <p:nvPr>
            <p:ph type="title" idx="2"/>
          </p:nvPr>
        </p:nvSpPr>
        <p:spPr>
          <a:xfrm flipH="1">
            <a:off x="4002974" y="1723225"/>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77" name="Google Shape;177;p29"/>
          <p:cNvGrpSpPr/>
          <p:nvPr/>
        </p:nvGrpSpPr>
        <p:grpSpPr>
          <a:xfrm>
            <a:off x="1113900" y="367900"/>
            <a:ext cx="2393249"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4099468" y="4471980"/>
            <a:ext cx="4342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522850" y="688920"/>
            <a:ext cx="4237200" cy="10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186" name="Google Shape;186;p30"/>
          <p:cNvSpPr txBox="1">
            <a:spLocks noGrp="1"/>
          </p:cNvSpPr>
          <p:nvPr>
            <p:ph type="body" idx="1"/>
          </p:nvPr>
        </p:nvSpPr>
        <p:spPr>
          <a:xfrm>
            <a:off x="237893" y="1514630"/>
            <a:ext cx="4408157" cy="27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1F2328"/>
                </a:solidFill>
                <a:effectLst/>
                <a:latin typeface="-apple-system"/>
              </a:rPr>
              <a:t>This project focuses on </a:t>
            </a:r>
            <a:r>
              <a:rPr lang="en-US" sz="1400" b="1" i="0" dirty="0">
                <a:solidFill>
                  <a:srgbClr val="1F2328"/>
                </a:solidFill>
                <a:effectLst/>
                <a:latin typeface="-apple-system"/>
              </a:rPr>
              <a:t>Stress Detection and Analysis</a:t>
            </a:r>
            <a:r>
              <a:rPr lang="en-US" sz="1400" b="0" i="0" dirty="0">
                <a:solidFill>
                  <a:srgbClr val="1F2328"/>
                </a:solidFill>
                <a:effectLst/>
                <a:latin typeface="-apple-system"/>
              </a:rPr>
              <a:t> using EEG (Electroencephalogram) and ECG (Electrocardiogram) data. </a:t>
            </a:r>
          </a:p>
          <a:p>
            <a:pPr marL="0" lvl="0" indent="0" algn="l" rtl="0">
              <a:spcBef>
                <a:spcPts val="0"/>
              </a:spcBef>
              <a:spcAft>
                <a:spcPts val="0"/>
              </a:spcAft>
              <a:buNone/>
            </a:pPr>
            <a:endParaRPr lang="en-US" sz="1400" dirty="0">
              <a:solidFill>
                <a:srgbClr val="1F2328"/>
              </a:solidFill>
              <a:latin typeface="-apple-system"/>
            </a:endParaRPr>
          </a:p>
          <a:p>
            <a:pPr marL="0" lvl="0" indent="0" algn="l" rtl="0">
              <a:spcBef>
                <a:spcPts val="0"/>
              </a:spcBef>
              <a:spcAft>
                <a:spcPts val="0"/>
              </a:spcAft>
              <a:buNone/>
            </a:pPr>
            <a:r>
              <a:rPr lang="en-US" sz="1400" b="0" i="0" dirty="0">
                <a:solidFill>
                  <a:srgbClr val="1F2328"/>
                </a:solidFill>
                <a:effectLst/>
                <a:latin typeface="-apple-system"/>
              </a:rPr>
              <a:t>The goal is to preprocess this data and use it for developing machine learning models that can classify stress levels in individuals. We are leveraging Azure services for storage, computation, and model development.</a:t>
            </a:r>
          </a:p>
          <a:p>
            <a:pPr marL="139700" indent="0">
              <a:buNone/>
            </a:pPr>
            <a:endParaRPr lang="en-US" sz="1400" dirty="0">
              <a:solidFill>
                <a:srgbClr val="1F2328"/>
              </a:solidFill>
              <a:latin typeface="-apple-system"/>
            </a:endParaRPr>
          </a:p>
          <a:p>
            <a:pPr marL="139700" indent="0">
              <a:buNone/>
            </a:pPr>
            <a:r>
              <a:rPr lang="en-US" sz="1400" b="1" dirty="0"/>
              <a:t>Technologies Used:</a:t>
            </a:r>
            <a:endParaRPr lang="en-US" sz="1400" dirty="0"/>
          </a:p>
          <a:p>
            <a:pPr marL="139700" indent="0">
              <a:buNone/>
            </a:pPr>
            <a:r>
              <a:rPr lang="en-US" sz="1400" b="1" dirty="0"/>
              <a:t>-   Azure Services:</a:t>
            </a:r>
            <a:r>
              <a:rPr lang="en-US" sz="1400" dirty="0"/>
              <a:t> For storage and computation.</a:t>
            </a:r>
          </a:p>
          <a:p>
            <a:pPr marL="139700" indent="0">
              <a:buNone/>
            </a:pPr>
            <a:r>
              <a:rPr lang="en-US" sz="1400" b="1" dirty="0"/>
              <a:t>-   Databricks:</a:t>
            </a:r>
            <a:r>
              <a:rPr lang="en-US" sz="1400" dirty="0"/>
              <a:t> For data analysis and preprocessing.</a:t>
            </a:r>
          </a:p>
          <a:p>
            <a:pPr marL="0" lvl="0" indent="0" algn="l" rtl="0">
              <a:spcBef>
                <a:spcPts val="0"/>
              </a:spcBef>
              <a:spcAft>
                <a:spcPts val="0"/>
              </a:spcAft>
              <a:buNone/>
            </a:pPr>
            <a:endParaRPr sz="1600" dirty="0">
              <a:solidFill>
                <a:schemeClr val="dk1"/>
              </a:solidFill>
            </a:endParaRPr>
          </a:p>
        </p:txBody>
      </p:sp>
      <p:pic>
        <p:nvPicPr>
          <p:cNvPr id="187" name="Google Shape;187;p30"/>
          <p:cNvPicPr preferRelativeResize="0">
            <a:picLocks noGrp="1"/>
          </p:cNvPicPr>
          <p:nvPr>
            <p:ph type="pic" idx="2"/>
          </p:nvPr>
        </p:nvPicPr>
        <p:blipFill rotWithShape="1">
          <a:blip r:embed="rId3">
            <a:alphaModFix/>
          </a:blip>
          <a:srcRect t="2143" b="2153"/>
          <a:stretch/>
        </p:blipFill>
        <p:spPr>
          <a:xfrm>
            <a:off x="5596300" y="535000"/>
            <a:ext cx="2832601" cy="4069002"/>
          </a:xfrm>
          <a:prstGeom prst="rect">
            <a:avLst/>
          </a:prstGeom>
        </p:spPr>
      </p:pic>
      <p:grpSp>
        <p:nvGrpSpPr>
          <p:cNvPr id="188" name="Google Shape;188;p30"/>
          <p:cNvGrpSpPr/>
          <p:nvPr/>
        </p:nvGrpSpPr>
        <p:grpSpPr>
          <a:xfrm>
            <a:off x="4646050" y="3629576"/>
            <a:ext cx="1713300" cy="1468650"/>
            <a:chOff x="4646050" y="3629576"/>
            <a:chExt cx="1713300" cy="1468650"/>
          </a:xfrm>
        </p:grpSpPr>
        <p:pic>
          <p:nvPicPr>
            <p:cNvPr id="189" name="Google Shape;189;p30"/>
            <p:cNvPicPr preferRelativeResize="0"/>
            <p:nvPr/>
          </p:nvPicPr>
          <p:blipFill>
            <a:blip r:embed="rId4">
              <a:alphaModFix/>
            </a:blip>
            <a:stretch>
              <a:fillRect/>
            </a:stretch>
          </p:blipFill>
          <p:spPr>
            <a:xfrm flipH="1">
              <a:off x="4646050" y="3732948"/>
              <a:ext cx="1713300" cy="1365278"/>
            </a:xfrm>
            <a:prstGeom prst="rect">
              <a:avLst/>
            </a:prstGeom>
            <a:noFill/>
            <a:ln>
              <a:noFill/>
            </a:ln>
          </p:spPr>
        </p:pic>
        <p:sp>
          <p:nvSpPr>
            <p:cNvPr id="190" name="Google Shape;190;p30"/>
            <p:cNvSpPr/>
            <p:nvPr/>
          </p:nvSpPr>
          <p:spPr>
            <a:xfrm rot="371848">
              <a:off x="4842656" y="3658000"/>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31"/>
          <p:cNvSpPr txBox="1">
            <a:spLocks noGrp="1"/>
          </p:cNvSpPr>
          <p:nvPr>
            <p:ph type="title"/>
          </p:nvPr>
        </p:nvSpPr>
        <p:spPr>
          <a:xfrm>
            <a:off x="304838" y="2814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pic>
        <p:nvPicPr>
          <p:cNvPr id="200" name="Google Shape;200;p31"/>
          <p:cNvPicPr preferRelativeResize="0"/>
          <p:nvPr/>
        </p:nvPicPr>
        <p:blipFill>
          <a:blip r:embed="rId3">
            <a:alphaModFix/>
          </a:blip>
          <a:stretch>
            <a:fillRect/>
          </a:stretch>
        </p:blipFill>
        <p:spPr>
          <a:xfrm>
            <a:off x="7118925" y="3732948"/>
            <a:ext cx="1713300" cy="1365278"/>
          </a:xfrm>
          <a:prstGeom prst="rect">
            <a:avLst/>
          </a:prstGeom>
          <a:noFill/>
          <a:ln>
            <a:noFill/>
          </a:ln>
        </p:spPr>
      </p:pic>
      <p:cxnSp>
        <p:nvCxnSpPr>
          <p:cNvPr id="201" name="Google Shape;201;p31"/>
          <p:cNvCxnSpPr/>
          <p:nvPr/>
        </p:nvCxnSpPr>
        <p:spPr>
          <a:xfrm>
            <a:off x="304838" y="906212"/>
            <a:ext cx="5795400" cy="0"/>
          </a:xfrm>
          <a:prstGeom prst="straightConnector1">
            <a:avLst/>
          </a:prstGeom>
          <a:noFill/>
          <a:ln w="9525" cap="flat" cmpd="sng">
            <a:solidFill>
              <a:schemeClr val="dk2"/>
            </a:solidFill>
            <a:prstDash val="solid"/>
            <a:round/>
            <a:headEnd type="none" w="med" len="med"/>
            <a:tailEnd type="none" w="med" len="med"/>
          </a:ln>
        </p:spPr>
      </p:cxnSp>
      <p:sp>
        <p:nvSpPr>
          <p:cNvPr id="12" name="Rectangle 3">
            <a:extLst>
              <a:ext uri="{FF2B5EF4-FFF2-40B4-BE49-F238E27FC236}">
                <a16:creationId xmlns:a16="http://schemas.microsoft.com/office/drawing/2014/main" id="{F51916F7-463B-B108-F863-83B844B606AE}"/>
              </a:ext>
            </a:extLst>
          </p:cNvPr>
          <p:cNvSpPr>
            <a:spLocks noGrp="1" noChangeArrowheads="1"/>
          </p:cNvSpPr>
          <p:nvPr>
            <p:ph type="subTitle" idx="2"/>
          </p:nvPr>
        </p:nvSpPr>
        <p:spPr bwMode="auto">
          <a:xfrm>
            <a:off x="244868" y="983536"/>
            <a:ext cx="960537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Machine Learning Models for Stress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Build models using EEG and ECG data to classify stress levels accurately.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Mental and Physical Well-being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Provide insights to help individuals manage stress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Allow use in several applications such as lie detectors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By measuring stress levels, we can reach several conclusions such as figuring out if the person is lying.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Decision-Making in High-Stress Environments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Assist professionals like athletes, healthcare workers, and corporate employees in managing stress.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Promote Scalability and Practical 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Design solutions that can be easily adopted across various industries and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p:nvPr/>
        </p:nvSpPr>
        <p:spPr>
          <a:xfrm>
            <a:off x="-9150" y="0"/>
            <a:ext cx="9162300" cy="2678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5" name="Google Shape;175;p29"/>
          <p:cNvSpPr txBox="1">
            <a:spLocks noGrp="1"/>
          </p:cNvSpPr>
          <p:nvPr>
            <p:ph type="title"/>
          </p:nvPr>
        </p:nvSpPr>
        <p:spPr>
          <a:xfrm flipH="1">
            <a:off x="1492610" y="2678400"/>
            <a:ext cx="43425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176" name="Google Shape;176;p29"/>
          <p:cNvSpPr txBox="1">
            <a:spLocks noGrp="1"/>
          </p:cNvSpPr>
          <p:nvPr>
            <p:ph type="title" idx="2"/>
          </p:nvPr>
        </p:nvSpPr>
        <p:spPr>
          <a:xfrm flipH="1">
            <a:off x="1572007" y="172995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77" name="Google Shape;177;p29"/>
          <p:cNvGrpSpPr/>
          <p:nvPr/>
        </p:nvGrpSpPr>
        <p:grpSpPr>
          <a:xfrm flipH="1">
            <a:off x="5913541" y="367900"/>
            <a:ext cx="2241718" cy="4407700"/>
            <a:chOff x="1113900" y="367900"/>
            <a:chExt cx="2393249" cy="4407700"/>
          </a:xfrm>
        </p:grpSpPr>
        <p:pic>
          <p:nvPicPr>
            <p:cNvPr id="178" name="Google Shape;178;p29"/>
            <p:cNvPicPr preferRelativeResize="0"/>
            <p:nvPr/>
          </p:nvPicPr>
          <p:blipFill>
            <a:blip r:embed="rId3">
              <a:alphaModFix/>
            </a:blip>
            <a:stretch>
              <a:fillRect/>
            </a:stretch>
          </p:blipFill>
          <p:spPr>
            <a:xfrm flipH="1">
              <a:off x="1113900" y="367900"/>
              <a:ext cx="2393249" cy="4407700"/>
            </a:xfrm>
            <a:prstGeom prst="rect">
              <a:avLst/>
            </a:prstGeom>
            <a:noFill/>
            <a:ln>
              <a:noFill/>
            </a:ln>
          </p:spPr>
        </p:pic>
        <p:sp>
          <p:nvSpPr>
            <p:cNvPr id="179" name="Google Shape;179;p29"/>
            <p:cNvSpPr/>
            <p:nvPr/>
          </p:nvSpPr>
          <p:spPr>
            <a:xfrm rot="372207">
              <a:off x="1370727" y="609726"/>
              <a:ext cx="763471" cy="802728"/>
            </a:xfrm>
            <a:prstGeom prst="star10">
              <a:avLst>
                <a:gd name="adj" fmla="val 18870"/>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cxnSp>
        <p:nvCxnSpPr>
          <p:cNvPr id="180" name="Google Shape;180;p29"/>
          <p:cNvCxnSpPr/>
          <p:nvPr/>
        </p:nvCxnSpPr>
        <p:spPr>
          <a:xfrm>
            <a:off x="1459321" y="4382770"/>
            <a:ext cx="4342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74019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39537" y="1514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pic>
        <p:nvPicPr>
          <p:cNvPr id="214" name="Google Shape;214;p32"/>
          <p:cNvPicPr preferRelativeResize="0"/>
          <p:nvPr/>
        </p:nvPicPr>
        <p:blipFill>
          <a:blip r:embed="rId3">
            <a:alphaModFix/>
          </a:blip>
          <a:stretch>
            <a:fillRect/>
          </a:stretch>
        </p:blipFill>
        <p:spPr>
          <a:xfrm>
            <a:off x="283875" y="3732950"/>
            <a:ext cx="1577231" cy="1457875"/>
          </a:xfrm>
          <a:prstGeom prst="rect">
            <a:avLst/>
          </a:prstGeom>
          <a:noFill/>
          <a:ln>
            <a:noFill/>
          </a:ln>
        </p:spPr>
      </p:pic>
      <p:sp>
        <p:nvSpPr>
          <p:cNvPr id="215" name="Google Shape;215;p32"/>
          <p:cNvSpPr/>
          <p:nvPr/>
        </p:nvSpPr>
        <p:spPr>
          <a:xfrm rot="371848">
            <a:off x="1439456" y="4381725"/>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 name="Subtitle 4">
            <a:extLst>
              <a:ext uri="{FF2B5EF4-FFF2-40B4-BE49-F238E27FC236}">
                <a16:creationId xmlns:a16="http://schemas.microsoft.com/office/drawing/2014/main" id="{F1048F60-DF52-F30C-FFAE-6305BD247678}"/>
              </a:ext>
            </a:extLst>
          </p:cNvPr>
          <p:cNvSpPr>
            <a:spLocks noGrp="1"/>
          </p:cNvSpPr>
          <p:nvPr>
            <p:ph type="subTitle" idx="1"/>
          </p:nvPr>
        </p:nvSpPr>
        <p:spPr>
          <a:xfrm>
            <a:off x="245788" y="724130"/>
            <a:ext cx="8652424" cy="1662000"/>
          </a:xfrm>
        </p:spPr>
        <p:txBody>
          <a:bodyPr/>
          <a:lstStyle/>
          <a:p>
            <a:pPr algn="l">
              <a:lnSpc>
                <a:spcPts val="2250"/>
              </a:lnSpc>
              <a:spcBef>
                <a:spcPts val="2000"/>
              </a:spcBef>
              <a:spcAft>
                <a:spcPts val="1000"/>
              </a:spcAft>
            </a:pPr>
            <a:r>
              <a:rPr lang="en-US" sz="1800" b="1" dirty="0"/>
              <a:t>Paper Title:</a:t>
            </a:r>
            <a:br>
              <a:rPr lang="en-US" sz="1400" dirty="0"/>
            </a:br>
            <a:r>
              <a:rPr lang="en-US" sz="1400" b="0" i="0" dirty="0">
                <a:solidFill>
                  <a:srgbClr val="000000"/>
                </a:solidFill>
                <a:effectLst/>
                <a:latin typeface="Cambria" panose="02040503050406030204" pitchFamily="18" charset="0"/>
              </a:rPr>
              <a:t>ECG and EEG based detection and multilevel classification of stress using machine learning for specified genders: A preliminary study</a:t>
            </a:r>
          </a:p>
          <a:p>
            <a:r>
              <a:rPr lang="en-US" sz="1800" b="1" dirty="0"/>
              <a:t>Key Findings on Gender Differences:</a:t>
            </a:r>
          </a:p>
          <a:p>
            <a:endParaRPr lang="en-US" sz="1400" dirty="0"/>
          </a:p>
          <a:p>
            <a:pPr>
              <a:buFont typeface="Arial" panose="020B0604020202020204" pitchFamily="34" charset="0"/>
              <a:buChar char="•"/>
            </a:pPr>
            <a:r>
              <a:rPr lang="en-US" sz="1400" b="1" dirty="0"/>
              <a:t>Objective:</a:t>
            </a:r>
            <a:r>
              <a:rPr lang="en-US" sz="1400" dirty="0"/>
              <a:t> Explore how gender influences stress detection accuracy using physiological signals.</a:t>
            </a:r>
          </a:p>
          <a:p>
            <a:pPr marL="152400" indent="0"/>
            <a:endParaRPr lang="en-US" sz="1400" dirty="0"/>
          </a:p>
          <a:p>
            <a:pPr>
              <a:buFont typeface="Arial" panose="020B0604020202020204" pitchFamily="34" charset="0"/>
              <a:buChar char="•"/>
            </a:pPr>
            <a:r>
              <a:rPr lang="en-US" sz="1400" b="1" dirty="0"/>
              <a:t>Women:</a:t>
            </a:r>
            <a:endParaRPr lang="en-US" sz="1400" dirty="0"/>
          </a:p>
          <a:p>
            <a:pPr marL="457200" lvl="1" indent="0" algn="l"/>
            <a:r>
              <a:rPr lang="en-US" sz="1400" dirty="0"/>
              <a:t>  - During the </a:t>
            </a:r>
            <a:r>
              <a:rPr lang="en-US" sz="1400" b="1" dirty="0"/>
              <a:t>luteal phase</a:t>
            </a:r>
            <a:r>
              <a:rPr lang="en-US" sz="1400" dirty="0"/>
              <a:t>, lower estrogen levels result in </a:t>
            </a:r>
            <a:r>
              <a:rPr lang="en-US" sz="1400" b="1" dirty="0"/>
              <a:t>higher stress</a:t>
            </a:r>
            <a:r>
              <a:rPr lang="en-US" sz="1400" dirty="0"/>
              <a:t>, improving model accuracy.</a:t>
            </a:r>
          </a:p>
          <a:p>
            <a:pPr marL="457200" lvl="1" indent="0" algn="l"/>
            <a:r>
              <a:rPr lang="en-US" sz="1400" dirty="0"/>
              <a:t> </a:t>
            </a:r>
          </a:p>
          <a:p>
            <a:pPr>
              <a:buFont typeface="Arial" panose="020B0604020202020204" pitchFamily="34" charset="0"/>
              <a:buChar char="•"/>
            </a:pPr>
            <a:r>
              <a:rPr lang="en-US" sz="1400" b="1" dirty="0"/>
              <a:t>Men:</a:t>
            </a:r>
            <a:endParaRPr lang="en-US" sz="1400" dirty="0"/>
          </a:p>
          <a:p>
            <a:pPr marL="457200" lvl="1" indent="0" algn="l"/>
            <a:r>
              <a:rPr lang="en-US" sz="1400" dirty="0"/>
              <a:t>-Show </a:t>
            </a:r>
            <a:r>
              <a:rPr lang="en-US" sz="1400" b="1" dirty="0"/>
              <a:t>wider stress gaps</a:t>
            </a:r>
            <a:r>
              <a:rPr lang="en-US" sz="1400" dirty="0"/>
              <a:t> between low and high stress levels, facilitating better classification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cxnSp>
        <p:nvCxnSpPr>
          <p:cNvPr id="14" name="Google Shape;201;p31">
            <a:extLst>
              <a:ext uri="{FF2B5EF4-FFF2-40B4-BE49-F238E27FC236}">
                <a16:creationId xmlns:a16="http://schemas.microsoft.com/office/drawing/2014/main" id="{89E7E0BF-31E4-A90F-4891-3A1A5603A275}"/>
              </a:ext>
            </a:extLst>
          </p:cNvPr>
          <p:cNvCxnSpPr/>
          <p:nvPr/>
        </p:nvCxnSpPr>
        <p:spPr>
          <a:xfrm>
            <a:off x="245364" y="869041"/>
            <a:ext cx="5795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39537" y="1514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pic>
        <p:nvPicPr>
          <p:cNvPr id="214" name="Google Shape;214;p32"/>
          <p:cNvPicPr preferRelativeResize="0"/>
          <p:nvPr/>
        </p:nvPicPr>
        <p:blipFill>
          <a:blip r:embed="rId3">
            <a:alphaModFix/>
          </a:blip>
          <a:stretch>
            <a:fillRect/>
          </a:stretch>
        </p:blipFill>
        <p:spPr>
          <a:xfrm>
            <a:off x="283875" y="3732950"/>
            <a:ext cx="1577231" cy="1457875"/>
          </a:xfrm>
          <a:prstGeom prst="rect">
            <a:avLst/>
          </a:prstGeom>
          <a:noFill/>
          <a:ln>
            <a:noFill/>
          </a:ln>
        </p:spPr>
      </p:pic>
      <p:sp>
        <p:nvSpPr>
          <p:cNvPr id="215" name="Google Shape;215;p32"/>
          <p:cNvSpPr/>
          <p:nvPr/>
        </p:nvSpPr>
        <p:spPr>
          <a:xfrm rot="371848">
            <a:off x="1439456" y="4381725"/>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 name="Subtitle 4">
            <a:extLst>
              <a:ext uri="{FF2B5EF4-FFF2-40B4-BE49-F238E27FC236}">
                <a16:creationId xmlns:a16="http://schemas.microsoft.com/office/drawing/2014/main" id="{F1048F60-DF52-F30C-FFAE-6305BD247678}"/>
              </a:ext>
            </a:extLst>
          </p:cNvPr>
          <p:cNvSpPr>
            <a:spLocks noGrp="1"/>
          </p:cNvSpPr>
          <p:nvPr>
            <p:ph type="subTitle" idx="1"/>
          </p:nvPr>
        </p:nvSpPr>
        <p:spPr>
          <a:xfrm>
            <a:off x="245788" y="869041"/>
            <a:ext cx="8652424" cy="1662000"/>
          </a:xfrm>
        </p:spPr>
        <p:txBody>
          <a:bodyPr/>
          <a:lstStyle/>
          <a:p>
            <a:r>
              <a:rPr lang="en-US" sz="1800" b="1" dirty="0"/>
              <a:t>Machine Learning Models and Practical Applications:</a:t>
            </a:r>
          </a:p>
          <a:p>
            <a:endParaRPr lang="en-US" sz="1800" dirty="0"/>
          </a:p>
          <a:p>
            <a:pPr>
              <a:buFont typeface="Arial" panose="020B0604020202020204" pitchFamily="34" charset="0"/>
              <a:buChar char="•"/>
            </a:pPr>
            <a:r>
              <a:rPr lang="en-US" sz="1600" b="1" u="sng" dirty="0"/>
              <a:t>Binary Stress </a:t>
            </a:r>
            <a:r>
              <a:rPr lang="en-US" sz="1600" b="1" dirty="0"/>
              <a:t>Detection:</a:t>
            </a:r>
            <a:endParaRPr lang="en-US" sz="1600" dirty="0"/>
          </a:p>
          <a:p>
            <a:pPr marL="742950" lvl="1" indent="-285750" algn="l">
              <a:buFontTx/>
              <a:buChar char="-"/>
            </a:pPr>
            <a:r>
              <a:rPr lang="en-US" sz="1600" dirty="0"/>
              <a:t>ECG-based models showed </a:t>
            </a:r>
            <a:r>
              <a:rPr lang="en-US" sz="1600" b="1" dirty="0"/>
              <a:t>79.81% accuracy for females</a:t>
            </a:r>
            <a:r>
              <a:rPr lang="en-US" sz="1600" dirty="0"/>
              <a:t> and </a:t>
            </a:r>
            <a:r>
              <a:rPr lang="en-US" sz="1600" b="1" dirty="0"/>
              <a:t>73.77% for males</a:t>
            </a:r>
            <a:r>
              <a:rPr lang="en-US" sz="1600" dirty="0"/>
              <a:t>.</a:t>
            </a:r>
          </a:p>
          <a:p>
            <a:pPr marL="742950" lvl="1" indent="-285750" algn="l">
              <a:buFontTx/>
              <a:buChar char="-"/>
            </a:pPr>
            <a:endParaRPr lang="en-US" sz="1600" dirty="0"/>
          </a:p>
          <a:p>
            <a:pPr>
              <a:buFont typeface="Arial" panose="020B0604020202020204" pitchFamily="34" charset="0"/>
              <a:buChar char="•"/>
            </a:pPr>
            <a:r>
              <a:rPr lang="en-US" sz="1600" b="1" u="sng" dirty="0"/>
              <a:t>Multilevel Stress </a:t>
            </a:r>
            <a:r>
              <a:rPr lang="en-US" sz="1600" b="1" dirty="0"/>
              <a:t>Classification:</a:t>
            </a:r>
            <a:endParaRPr lang="en-US" sz="1600" dirty="0"/>
          </a:p>
          <a:p>
            <a:pPr marL="457200" lvl="1" indent="0" algn="l"/>
            <a:r>
              <a:rPr lang="en-US" sz="1600" dirty="0"/>
              <a:t>- Combining ECG and EEG signals improved accuracy to </a:t>
            </a:r>
            <a:r>
              <a:rPr lang="en-US" sz="1600" b="1" dirty="0"/>
              <a:t>62.60% for females</a:t>
            </a:r>
            <a:r>
              <a:rPr lang="en-US" sz="1600" dirty="0"/>
              <a:t> and </a:t>
            </a:r>
            <a:r>
              <a:rPr lang="en-US" sz="1600" b="1" dirty="0"/>
              <a:t>71.57% for males</a:t>
            </a:r>
            <a:r>
              <a:rPr lang="en-US" sz="1600" dirty="0"/>
              <a:t>.</a:t>
            </a:r>
          </a:p>
          <a:p>
            <a:pPr marL="742950" lvl="1" indent="-285750" algn="l">
              <a:buFontTx/>
              <a:buChar char="-"/>
            </a:pPr>
            <a:r>
              <a:rPr lang="en-US" sz="1600" dirty="0"/>
              <a:t>The </a:t>
            </a:r>
            <a:r>
              <a:rPr lang="en-US" sz="1600" b="1" dirty="0"/>
              <a:t>stacking technique</a:t>
            </a:r>
            <a:r>
              <a:rPr lang="en-US" sz="1600" dirty="0"/>
              <a:t> outperformed individual models for both genders.</a:t>
            </a:r>
          </a:p>
          <a:p>
            <a:pPr marL="742950" lvl="1" indent="-285750">
              <a:buFontTx/>
              <a:buChar char="-"/>
            </a:pPr>
            <a:endParaRPr lang="en-US" sz="1600" dirty="0"/>
          </a:p>
          <a:p>
            <a:pPr>
              <a:buFont typeface="Arial" panose="020B0604020202020204" pitchFamily="34" charset="0"/>
              <a:buChar char="•"/>
            </a:pPr>
            <a:r>
              <a:rPr lang="en-US" sz="1600" b="1" dirty="0"/>
              <a:t>Practical Recommendations:</a:t>
            </a:r>
            <a:endParaRPr lang="en-US" sz="1600" dirty="0"/>
          </a:p>
          <a:p>
            <a:pPr marL="457200" lvl="1" indent="0" algn="l"/>
            <a:r>
              <a:rPr lang="en-US" sz="1600" dirty="0"/>
              <a:t>-</a:t>
            </a:r>
            <a:r>
              <a:rPr lang="en-US" sz="1600" b="1" dirty="0"/>
              <a:t> ECG-only models</a:t>
            </a:r>
            <a:r>
              <a:rPr lang="en-US" sz="1600" dirty="0"/>
              <a:t> are ideal for </a:t>
            </a:r>
            <a:r>
              <a:rPr lang="en-US" sz="1600" b="1" dirty="0"/>
              <a:t>personal use</a:t>
            </a:r>
            <a:r>
              <a:rPr lang="en-US" sz="1600" dirty="0"/>
              <a:t>.</a:t>
            </a:r>
          </a:p>
          <a:p>
            <a:pPr marL="457200" lvl="1" indent="0" algn="l"/>
            <a:r>
              <a:rPr lang="en-US" sz="1600" dirty="0"/>
              <a:t>-</a:t>
            </a:r>
            <a:r>
              <a:rPr lang="en-US" sz="1600" b="1" dirty="0"/>
              <a:t> Combined ECG &amp; EEG models</a:t>
            </a:r>
            <a:r>
              <a:rPr lang="en-US" sz="1600" dirty="0"/>
              <a:t> are better for </a:t>
            </a:r>
            <a:r>
              <a:rPr lang="en-US" sz="1600" b="1" dirty="0"/>
              <a:t>clinical applications</a:t>
            </a:r>
            <a:r>
              <a:rPr lang="en-US" sz="1600" dirty="0"/>
              <a:t>.</a:t>
            </a:r>
          </a:p>
          <a:p>
            <a:pPr marL="457200" lvl="1" indent="0" algn="l"/>
            <a:r>
              <a:rPr lang="en-US" sz="1600" dirty="0"/>
              <a:t>- Gender differences must be considered to ensure accurate stress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cxnSp>
        <p:nvCxnSpPr>
          <p:cNvPr id="14" name="Google Shape;201;p31">
            <a:extLst>
              <a:ext uri="{FF2B5EF4-FFF2-40B4-BE49-F238E27FC236}">
                <a16:creationId xmlns:a16="http://schemas.microsoft.com/office/drawing/2014/main" id="{89E7E0BF-31E4-A90F-4891-3A1A5603A275}"/>
              </a:ext>
            </a:extLst>
          </p:cNvPr>
          <p:cNvCxnSpPr/>
          <p:nvPr/>
        </p:nvCxnSpPr>
        <p:spPr>
          <a:xfrm>
            <a:off x="245364" y="869041"/>
            <a:ext cx="5795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7257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39537" y="1514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set overview</a:t>
            </a:r>
            <a:endParaRPr dirty="0"/>
          </a:p>
        </p:txBody>
      </p:sp>
      <p:pic>
        <p:nvPicPr>
          <p:cNvPr id="214" name="Google Shape;214;p32"/>
          <p:cNvPicPr preferRelativeResize="0"/>
          <p:nvPr/>
        </p:nvPicPr>
        <p:blipFill>
          <a:blip r:embed="rId3">
            <a:alphaModFix/>
          </a:blip>
          <a:stretch>
            <a:fillRect/>
          </a:stretch>
        </p:blipFill>
        <p:spPr>
          <a:xfrm>
            <a:off x="283875" y="3732950"/>
            <a:ext cx="1577231" cy="1457875"/>
          </a:xfrm>
          <a:prstGeom prst="rect">
            <a:avLst/>
          </a:prstGeom>
          <a:noFill/>
          <a:ln>
            <a:noFill/>
          </a:ln>
        </p:spPr>
      </p:pic>
      <p:sp>
        <p:nvSpPr>
          <p:cNvPr id="215" name="Google Shape;215;p32"/>
          <p:cNvSpPr/>
          <p:nvPr/>
        </p:nvSpPr>
        <p:spPr>
          <a:xfrm rot="371848">
            <a:off x="1439456" y="4381725"/>
            <a:ext cx="558564" cy="587552"/>
          </a:xfrm>
          <a:prstGeom prst="star10">
            <a:avLst>
              <a:gd name="adj" fmla="val 17537"/>
              <a:gd name="hf" fmla="val 1051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 name="Subtitle 4">
            <a:extLst>
              <a:ext uri="{FF2B5EF4-FFF2-40B4-BE49-F238E27FC236}">
                <a16:creationId xmlns:a16="http://schemas.microsoft.com/office/drawing/2014/main" id="{F1048F60-DF52-F30C-FFAE-6305BD247678}"/>
              </a:ext>
            </a:extLst>
          </p:cNvPr>
          <p:cNvSpPr>
            <a:spLocks noGrp="1"/>
          </p:cNvSpPr>
          <p:nvPr>
            <p:ph type="subTitle" idx="1"/>
          </p:nvPr>
        </p:nvSpPr>
        <p:spPr>
          <a:xfrm>
            <a:off x="245788" y="869041"/>
            <a:ext cx="8652424" cy="1662000"/>
          </a:xfrm>
        </p:spPr>
        <p:txBody>
          <a:bodyPr/>
          <a:lstStyle/>
          <a:p>
            <a:r>
              <a:rPr lang="en-US" sz="1600" b="1" dirty="0"/>
              <a:t>ECG and EEG Stress Dataset Overview</a:t>
            </a:r>
          </a:p>
          <a:p>
            <a:endParaRPr lang="en-US" sz="1600" b="1" dirty="0"/>
          </a:p>
          <a:p>
            <a:pPr>
              <a:buFont typeface="Arial" panose="020B0604020202020204" pitchFamily="34" charset="0"/>
              <a:buChar char="•"/>
            </a:pPr>
            <a:r>
              <a:rPr lang="en-US" sz="1600" b="1" dirty="0"/>
              <a:t>Participants:</a:t>
            </a:r>
            <a:r>
              <a:rPr lang="en-US" sz="1600" dirty="0"/>
              <a:t> 40 university students (21 females, 19 males)</a:t>
            </a:r>
          </a:p>
          <a:p>
            <a:pPr marL="152400" indent="0"/>
            <a:endParaRPr lang="en-US" sz="1600" dirty="0"/>
          </a:p>
          <a:p>
            <a:pPr>
              <a:buFont typeface="Arial" panose="020B0604020202020204" pitchFamily="34" charset="0"/>
              <a:buChar char="•"/>
            </a:pPr>
            <a:r>
              <a:rPr lang="en-US" sz="1600" b="1" dirty="0"/>
              <a:t>Signals Recorded:</a:t>
            </a:r>
            <a:endParaRPr lang="en-US" sz="1600" dirty="0"/>
          </a:p>
          <a:p>
            <a:pPr marL="742950" lvl="1" indent="-285750" algn="l">
              <a:buFont typeface="Arial" panose="020B0604020202020204" pitchFamily="34" charset="0"/>
              <a:buChar char="•"/>
            </a:pPr>
            <a:r>
              <a:rPr lang="en-US" sz="1600" b="1" dirty="0"/>
              <a:t>ECG:</a:t>
            </a:r>
            <a:r>
              <a:rPr lang="en-US" sz="1600" dirty="0"/>
              <a:t> Heart rate variability (HRV) features</a:t>
            </a:r>
          </a:p>
          <a:p>
            <a:pPr marL="742950" lvl="1" indent="-285750" algn="l">
              <a:buFont typeface="Arial" panose="020B0604020202020204" pitchFamily="34" charset="0"/>
              <a:buChar char="•"/>
            </a:pPr>
            <a:r>
              <a:rPr lang="en-US" sz="1600" b="1" dirty="0"/>
              <a:t>EEG:</a:t>
            </a:r>
            <a:r>
              <a:rPr lang="en-US" sz="1600" dirty="0"/>
              <a:t> Brain activity across 7 frequency bands (8 electrodes)</a:t>
            </a:r>
          </a:p>
          <a:p>
            <a:pPr marL="457200" lvl="1" indent="0" algn="l"/>
            <a:endParaRPr lang="en-US" sz="1600" dirty="0"/>
          </a:p>
          <a:p>
            <a:pPr marL="457200" lvl="1" indent="0" algn="l"/>
            <a:endParaRPr lang="en-US" sz="1600" dirty="0"/>
          </a:p>
          <a:p>
            <a:endParaRPr lang="en-US" dirty="0"/>
          </a:p>
        </p:txBody>
      </p:sp>
      <p:cxnSp>
        <p:nvCxnSpPr>
          <p:cNvPr id="14" name="Google Shape;201;p31">
            <a:extLst>
              <a:ext uri="{FF2B5EF4-FFF2-40B4-BE49-F238E27FC236}">
                <a16:creationId xmlns:a16="http://schemas.microsoft.com/office/drawing/2014/main" id="{89E7E0BF-31E4-A90F-4891-3A1A5603A275}"/>
              </a:ext>
            </a:extLst>
          </p:cNvPr>
          <p:cNvCxnSpPr/>
          <p:nvPr/>
        </p:nvCxnSpPr>
        <p:spPr>
          <a:xfrm>
            <a:off x="245364" y="869041"/>
            <a:ext cx="57954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CE494422-70F5-5635-C6E6-0BC1F88B9625}"/>
              </a:ext>
            </a:extLst>
          </p:cNvPr>
          <p:cNvSpPr txBox="1"/>
          <p:nvPr/>
        </p:nvSpPr>
        <p:spPr>
          <a:xfrm>
            <a:off x="5022286" y="2727727"/>
            <a:ext cx="3040566" cy="1569660"/>
          </a:xfrm>
          <a:prstGeom prst="rect">
            <a:avLst/>
          </a:prstGeom>
          <a:noFill/>
        </p:spPr>
        <p:txBody>
          <a:bodyPr wrap="square" rtlCol="0">
            <a:spAutoFit/>
          </a:bodyPr>
          <a:lstStyle/>
          <a:p>
            <a:pPr>
              <a:buFont typeface="Arial" panose="020B0604020202020204" pitchFamily="34" charset="0"/>
              <a:buChar char="•"/>
            </a:pPr>
            <a:r>
              <a:rPr lang="en-US" sz="1600" b="1" dirty="0"/>
              <a:t>Data Files:</a:t>
            </a:r>
            <a:endParaRPr lang="en-US" sz="1600" dirty="0"/>
          </a:p>
          <a:p>
            <a:pPr marL="742950" lvl="1" indent="-285750" algn="l">
              <a:buFont typeface="Arial" panose="020B0604020202020204" pitchFamily="34" charset="0"/>
              <a:buChar char="•"/>
            </a:pPr>
            <a:r>
              <a:rPr lang="en-US" sz="1600" dirty="0"/>
              <a:t>ECG and EEG feature data for all stress levels</a:t>
            </a:r>
          </a:p>
          <a:p>
            <a:pPr marL="742950" lvl="1" indent="-285750" algn="l">
              <a:buFont typeface="Arial" panose="020B0604020202020204" pitchFamily="34" charset="0"/>
              <a:buChar char="•"/>
            </a:pPr>
            <a:r>
              <a:rPr lang="en-US" sz="1600" dirty="0"/>
              <a:t>Alpha &amp; Beta power ratios (relative EEG)</a:t>
            </a:r>
          </a:p>
        </p:txBody>
      </p:sp>
      <p:sp>
        <p:nvSpPr>
          <p:cNvPr id="6" name="TextBox 5">
            <a:extLst>
              <a:ext uri="{FF2B5EF4-FFF2-40B4-BE49-F238E27FC236}">
                <a16:creationId xmlns:a16="http://schemas.microsoft.com/office/drawing/2014/main" id="{D0E4B546-28BC-AF5B-1991-2C458DBD7AC4}"/>
              </a:ext>
            </a:extLst>
          </p:cNvPr>
          <p:cNvSpPr txBox="1"/>
          <p:nvPr/>
        </p:nvSpPr>
        <p:spPr>
          <a:xfrm>
            <a:off x="439537" y="2750332"/>
            <a:ext cx="4014439" cy="1569660"/>
          </a:xfrm>
          <a:prstGeom prst="rect">
            <a:avLst/>
          </a:prstGeom>
          <a:noFill/>
        </p:spPr>
        <p:txBody>
          <a:bodyPr wrap="square" rtlCol="0">
            <a:spAutoFit/>
          </a:bodyPr>
          <a:lstStyle/>
          <a:p>
            <a:pPr>
              <a:buFont typeface="Arial" panose="020B0604020202020204" pitchFamily="34" charset="0"/>
              <a:buChar char="•"/>
            </a:pPr>
            <a:r>
              <a:rPr lang="en-US" sz="1600" b="1"/>
              <a:t>Experimental Setup:</a:t>
            </a:r>
            <a:endParaRPr lang="en-US" sz="1600"/>
          </a:p>
          <a:p>
            <a:pPr marL="742950" lvl="1" indent="-285750" algn="l">
              <a:buFont typeface="Arial" panose="020B0604020202020204" pitchFamily="34" charset="0"/>
              <a:buChar char="•"/>
            </a:pPr>
            <a:r>
              <a:rPr lang="en-US" sz="1600" b="1"/>
              <a:t>EO (Baseline):</a:t>
            </a:r>
            <a:r>
              <a:rPr lang="en-US" sz="1600"/>
              <a:t> Rest (5 min)</a:t>
            </a:r>
          </a:p>
          <a:p>
            <a:pPr marL="742950" lvl="1" indent="-285750" algn="l">
              <a:buFont typeface="Arial" panose="020B0604020202020204" pitchFamily="34" charset="0"/>
              <a:buChar char="•"/>
            </a:pPr>
            <a:r>
              <a:rPr lang="en-US" sz="1600" b="1"/>
              <a:t>AC1 (Low Stress):</a:t>
            </a:r>
            <a:r>
              <a:rPr lang="en-US" sz="1600"/>
              <a:t> Math tasks (quiet environment)</a:t>
            </a:r>
          </a:p>
          <a:p>
            <a:pPr marL="742950" lvl="1" indent="-285750" algn="l">
              <a:buFont typeface="Arial" panose="020B0604020202020204" pitchFamily="34" charset="0"/>
              <a:buChar char="•"/>
            </a:pPr>
            <a:r>
              <a:rPr lang="en-US" sz="1600" b="1"/>
              <a:t>AC2 (High Stress):</a:t>
            </a:r>
            <a:r>
              <a:rPr lang="en-US" sz="1600"/>
              <a:t> Math tasks with audio distraction</a:t>
            </a:r>
            <a:endParaRPr lang="en-US" sz="1600" dirty="0"/>
          </a:p>
        </p:txBody>
      </p:sp>
    </p:spTree>
    <p:extLst>
      <p:ext uri="{BB962C8B-B14F-4D97-AF65-F5344CB8AC3E}">
        <p14:creationId xmlns:p14="http://schemas.microsoft.com/office/powerpoint/2010/main" val="4076159268"/>
      </p:ext>
    </p:extLst>
  </p:cSld>
  <p:clrMapOvr>
    <a:masterClrMapping/>
  </p:clrMapOvr>
</p:sld>
</file>

<file path=ppt/theme/theme1.xml><?xml version="1.0" encoding="utf-8"?>
<a:theme xmlns:a="http://schemas.openxmlformats.org/drawingml/2006/main" name="Cerebrovascular Accident Recovery Breakthrough by Slidesgo">
  <a:themeElements>
    <a:clrScheme name="Simple Light">
      <a:dk1>
        <a:srgbClr val="333333"/>
      </a:dk1>
      <a:lt1>
        <a:srgbClr val="FFFFFF"/>
      </a:lt1>
      <a:dk2>
        <a:srgbClr val="49557B"/>
      </a:dk2>
      <a:lt2>
        <a:srgbClr val="7F8BAE"/>
      </a:lt2>
      <a:accent1>
        <a:srgbClr val="D2E0EC"/>
      </a:accent1>
      <a:accent2>
        <a:srgbClr val="DBD2A4"/>
      </a:accent2>
      <a:accent3>
        <a:srgbClr val="EE6067"/>
      </a:accent3>
      <a:accent4>
        <a:srgbClr val="EF9E9E"/>
      </a:accent4>
      <a:accent5>
        <a:srgbClr val="F8CCCA"/>
      </a:accent5>
      <a:accent6>
        <a:srgbClr val="FFCAC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1338</Words>
  <Application>Microsoft Office PowerPoint</Application>
  <PresentationFormat>On-screen Show (16:9)</PresentationFormat>
  <Paragraphs>233</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Familjen Grotesk</vt:lpstr>
      <vt:lpstr>Barlow</vt:lpstr>
      <vt:lpstr>Arial Unicode MS</vt:lpstr>
      <vt:lpstr>Arial</vt:lpstr>
      <vt:lpstr>Calibri</vt:lpstr>
      <vt:lpstr>-apple-system</vt:lpstr>
      <vt:lpstr>Raleway</vt:lpstr>
      <vt:lpstr>Cambria</vt:lpstr>
      <vt:lpstr>Cerebrovascular Accident Recovery Breakthrough by Slidesgo</vt:lpstr>
      <vt:lpstr>Stress detection and  analysis  depi graduation project</vt:lpstr>
      <vt:lpstr>Table of contents</vt:lpstr>
      <vt:lpstr>Overview and objectives</vt:lpstr>
      <vt:lpstr>Overview</vt:lpstr>
      <vt:lpstr>Objectives</vt:lpstr>
      <vt:lpstr>Literature review</vt:lpstr>
      <vt:lpstr>Literature review</vt:lpstr>
      <vt:lpstr>Literature review</vt:lpstr>
      <vt:lpstr>Data set overview</vt:lpstr>
      <vt:lpstr>Project Summary</vt:lpstr>
      <vt:lpstr>Key components</vt:lpstr>
      <vt:lpstr>Data preprocessing</vt:lpstr>
      <vt:lpstr>SQL Queries and Managment</vt:lpstr>
      <vt:lpstr>Results</vt:lpstr>
      <vt:lpstr>Overall Results - All Genders</vt:lpstr>
      <vt:lpstr>87.50%</vt:lpstr>
      <vt:lpstr>87.50%</vt:lpstr>
      <vt:lpstr>Selected Features by RFE</vt:lpstr>
      <vt:lpstr>Gender-based Model Performance</vt:lpstr>
      <vt:lpstr>92.31%</vt:lpstr>
      <vt:lpstr>Conclusion</vt:lpstr>
      <vt:lpstr>Conclusion</vt:lpstr>
      <vt:lpstr>Refrences</vt:lpstr>
      <vt:lpstr>Refrences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and  analysis  depi graduation project</dc:title>
  <dc:creator>LENOVO</dc:creator>
  <cp:lastModifiedBy>Esraa Mamdouh</cp:lastModifiedBy>
  <cp:revision>4</cp:revision>
  <dcterms:modified xsi:type="dcterms:W3CDTF">2024-10-17T06:48:34Z</dcterms:modified>
</cp:coreProperties>
</file>