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3"/>
  </p:notesMasterIdLst>
  <p:handoutMasterIdLst>
    <p:handoutMasterId r:id="rId34"/>
  </p:handoutMasterIdLst>
  <p:sldIdLst>
    <p:sldId id="410" r:id="rId5"/>
    <p:sldId id="412" r:id="rId6"/>
    <p:sldId id="383" r:id="rId7"/>
    <p:sldId id="391" r:id="rId8"/>
    <p:sldId id="397" r:id="rId9"/>
    <p:sldId id="417" r:id="rId10"/>
    <p:sldId id="418" r:id="rId11"/>
    <p:sldId id="419" r:id="rId12"/>
    <p:sldId id="420" r:id="rId13"/>
    <p:sldId id="424" r:id="rId14"/>
    <p:sldId id="422" r:id="rId15"/>
    <p:sldId id="421" r:id="rId16"/>
    <p:sldId id="425" r:id="rId17"/>
    <p:sldId id="423" r:id="rId18"/>
    <p:sldId id="426" r:id="rId19"/>
    <p:sldId id="428" r:id="rId20"/>
    <p:sldId id="434" r:id="rId21"/>
    <p:sldId id="429" r:id="rId22"/>
    <p:sldId id="427" r:id="rId23"/>
    <p:sldId id="432" r:id="rId24"/>
    <p:sldId id="433" r:id="rId25"/>
    <p:sldId id="431" r:id="rId26"/>
    <p:sldId id="435" r:id="rId27"/>
    <p:sldId id="430" r:id="rId28"/>
    <p:sldId id="436" r:id="rId29"/>
    <p:sldId id="408" r:id="rId30"/>
    <p:sldId id="405" r:id="rId31"/>
    <p:sldId id="4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6327" autoAdjust="0"/>
  </p:normalViewPr>
  <p:slideViewPr>
    <p:cSldViewPr snapToGrid="0">
      <p:cViewPr varScale="1">
        <p:scale>
          <a:sx n="79" d="100"/>
          <a:sy n="79" d="100"/>
        </p:scale>
        <p:origin x="52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6CF8-8142-8136-665E-832AF29096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CB4B5-FC03-F853-70EC-F4820B953E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364C9-AA0C-A240-67B0-7C15468DF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41EFA4-A67A-0A86-3A8A-592EF341F66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660128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6E15F-76D2-96A8-9493-38FB73478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654B08-CDDD-255F-F8F7-15400B715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043D9-7DD3-90A7-1607-921BA1EB2D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0CFAF-1DAB-8BC7-E257-2BF842E56E96}"/>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002949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405023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669714" y="557395"/>
            <a:ext cx="5486400" cy="3291840"/>
          </a:xfrm>
        </p:spPr>
        <p:txBody>
          <a:bodyPr/>
          <a:lstStyle/>
          <a:p>
            <a:r>
              <a:rPr lang="en-US" dirty="0"/>
              <a:t>Customer Feedback Analysis and</a:t>
            </a:r>
            <a:br>
              <a:rPr lang="en-US" dirty="0"/>
            </a:br>
            <a:r>
              <a:rPr lang="en-US" dirty="0"/>
              <a:t>Improvement</a:t>
            </a:r>
          </a:p>
        </p:txBody>
      </p:sp>
      <p:pic>
        <p:nvPicPr>
          <p:cNvPr id="5" name="Picture 4">
            <a:extLst>
              <a:ext uri="{FF2B5EF4-FFF2-40B4-BE49-F238E27FC236}">
                <a16:creationId xmlns:a16="http://schemas.microsoft.com/office/drawing/2014/main" id="{F41B89EA-E87D-3A50-7D6A-104F2FBFAAA7}"/>
              </a:ext>
            </a:extLst>
          </p:cNvPr>
          <p:cNvPicPr/>
          <p:nvPr/>
        </p:nvPicPr>
        <p:blipFill>
          <a:blip r:embed="rId3"/>
          <a:stretch>
            <a:fillRect/>
          </a:stretch>
        </p:blipFill>
        <p:spPr>
          <a:xfrm>
            <a:off x="1035886" y="317936"/>
            <a:ext cx="2077974" cy="1001432"/>
          </a:xfrm>
          <a:prstGeom prst="rect">
            <a:avLst/>
          </a:prstGeom>
        </p:spPr>
      </p:pic>
      <p:pic>
        <p:nvPicPr>
          <p:cNvPr id="6" name="Picture 5">
            <a:extLst>
              <a:ext uri="{FF2B5EF4-FFF2-40B4-BE49-F238E27FC236}">
                <a16:creationId xmlns:a16="http://schemas.microsoft.com/office/drawing/2014/main" id="{E39C61CE-7803-2D54-1686-33D277C3E2E0}"/>
              </a:ext>
            </a:extLst>
          </p:cNvPr>
          <p:cNvPicPr/>
          <p:nvPr/>
        </p:nvPicPr>
        <p:blipFill>
          <a:blip r:embed="rId4"/>
          <a:stretch>
            <a:fillRect/>
          </a:stretch>
        </p:blipFill>
        <p:spPr>
          <a:xfrm>
            <a:off x="9866421" y="317936"/>
            <a:ext cx="1289693" cy="1124784"/>
          </a:xfrm>
          <a:prstGeom prst="rect">
            <a:avLst/>
          </a:prstGeom>
        </p:spPr>
      </p:pic>
      <p:pic>
        <p:nvPicPr>
          <p:cNvPr id="9" name="Picture 8" descr="A group of colorful speech bubbles&#10;&#10;Description automatically generated">
            <a:extLst>
              <a:ext uri="{FF2B5EF4-FFF2-40B4-BE49-F238E27FC236}">
                <a16:creationId xmlns:a16="http://schemas.microsoft.com/office/drawing/2014/main" id="{A131AEF9-A591-06D9-ACC9-8758FE46C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9714" y="3849235"/>
            <a:ext cx="4903552" cy="3269035"/>
          </a:xfrm>
          <a:prstGeom prst="rect">
            <a:avLst/>
          </a:prstGeom>
        </p:spPr>
      </p:pic>
    </p:spTree>
    <p:extLst>
      <p:ext uri="{BB962C8B-B14F-4D97-AF65-F5344CB8AC3E}">
        <p14:creationId xmlns:p14="http://schemas.microsoft.com/office/powerpoint/2010/main" val="3390304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FD889-0CC2-C509-16E0-38103CFBCB41}"/>
              </a:ext>
            </a:extLst>
          </p:cNvPr>
          <p:cNvPicPr>
            <a:picLocks noChangeAspect="1"/>
          </p:cNvPicPr>
          <p:nvPr/>
        </p:nvPicPr>
        <p:blipFill>
          <a:blip r:embed="rId2"/>
          <a:stretch>
            <a:fillRect/>
          </a:stretch>
        </p:blipFill>
        <p:spPr>
          <a:xfrm>
            <a:off x="6867728" y="116376"/>
            <a:ext cx="5207070" cy="2998959"/>
          </a:xfrm>
          <a:prstGeom prst="rect">
            <a:avLst/>
          </a:prstGeom>
        </p:spPr>
      </p:pic>
      <p:pic>
        <p:nvPicPr>
          <p:cNvPr id="7" name="Picture 6">
            <a:extLst>
              <a:ext uri="{FF2B5EF4-FFF2-40B4-BE49-F238E27FC236}">
                <a16:creationId xmlns:a16="http://schemas.microsoft.com/office/drawing/2014/main" id="{915E7583-6018-78EB-5543-457FE791771B}"/>
              </a:ext>
            </a:extLst>
          </p:cNvPr>
          <p:cNvPicPr>
            <a:picLocks noChangeAspect="1"/>
          </p:cNvPicPr>
          <p:nvPr/>
        </p:nvPicPr>
        <p:blipFill>
          <a:blip r:embed="rId3"/>
          <a:stretch>
            <a:fillRect/>
          </a:stretch>
        </p:blipFill>
        <p:spPr>
          <a:xfrm>
            <a:off x="6867728" y="3257575"/>
            <a:ext cx="5207070" cy="3281850"/>
          </a:xfrm>
          <a:prstGeom prst="rect">
            <a:avLst/>
          </a:prstGeom>
        </p:spPr>
      </p:pic>
      <p:pic>
        <p:nvPicPr>
          <p:cNvPr id="9" name="Picture 8">
            <a:extLst>
              <a:ext uri="{FF2B5EF4-FFF2-40B4-BE49-F238E27FC236}">
                <a16:creationId xmlns:a16="http://schemas.microsoft.com/office/drawing/2014/main" id="{4D42EB25-5645-8EBC-349A-EC63DF161B02}"/>
              </a:ext>
            </a:extLst>
          </p:cNvPr>
          <p:cNvPicPr>
            <a:picLocks noChangeAspect="1"/>
          </p:cNvPicPr>
          <p:nvPr/>
        </p:nvPicPr>
        <p:blipFill>
          <a:blip r:embed="rId4"/>
          <a:stretch>
            <a:fillRect/>
          </a:stretch>
        </p:blipFill>
        <p:spPr>
          <a:xfrm>
            <a:off x="3099178" y="116376"/>
            <a:ext cx="3677163" cy="3496163"/>
          </a:xfrm>
          <a:prstGeom prst="rect">
            <a:avLst/>
          </a:prstGeom>
        </p:spPr>
      </p:pic>
      <p:pic>
        <p:nvPicPr>
          <p:cNvPr id="11" name="Picture 10">
            <a:extLst>
              <a:ext uri="{FF2B5EF4-FFF2-40B4-BE49-F238E27FC236}">
                <a16:creationId xmlns:a16="http://schemas.microsoft.com/office/drawing/2014/main" id="{4DF57217-CEF5-BDE1-B287-8564D6E1A23A}"/>
              </a:ext>
            </a:extLst>
          </p:cNvPr>
          <p:cNvPicPr>
            <a:picLocks noChangeAspect="1"/>
          </p:cNvPicPr>
          <p:nvPr/>
        </p:nvPicPr>
        <p:blipFill>
          <a:blip r:embed="rId5"/>
          <a:stretch>
            <a:fillRect/>
          </a:stretch>
        </p:blipFill>
        <p:spPr>
          <a:xfrm>
            <a:off x="3356167" y="3712081"/>
            <a:ext cx="3420174" cy="2662125"/>
          </a:xfrm>
          <a:prstGeom prst="rect">
            <a:avLst/>
          </a:prstGeom>
        </p:spPr>
      </p:pic>
      <p:sp>
        <p:nvSpPr>
          <p:cNvPr id="15" name="TextBox 14">
            <a:extLst>
              <a:ext uri="{FF2B5EF4-FFF2-40B4-BE49-F238E27FC236}">
                <a16:creationId xmlns:a16="http://schemas.microsoft.com/office/drawing/2014/main" id="{B220FD8E-622D-7BAD-F07A-1D5B0F9B51B5}"/>
              </a:ext>
            </a:extLst>
          </p:cNvPr>
          <p:cNvSpPr txBox="1"/>
          <p:nvPr/>
        </p:nvSpPr>
        <p:spPr>
          <a:xfrm>
            <a:off x="281613" y="245642"/>
            <a:ext cx="2885659" cy="1754326"/>
          </a:xfrm>
          <a:prstGeom prst="rect">
            <a:avLst/>
          </a:prstGeom>
          <a:noFill/>
        </p:spPr>
        <p:txBody>
          <a:bodyPr wrap="square">
            <a:spAutoFit/>
          </a:bodyPr>
          <a:lstStyle/>
          <a:p>
            <a:r>
              <a:rPr lang="en-US" sz="3600" b="1" dirty="0">
                <a:solidFill>
                  <a:schemeClr val="bg1"/>
                </a:solidFill>
                <a:latin typeface="+mj-lt"/>
              </a:rPr>
              <a:t>Some of Successfully Bulk Insert </a:t>
            </a:r>
            <a:endParaRPr lang="en-US" sz="3600" b="1" dirty="0">
              <a:latin typeface="+mj-lt"/>
            </a:endParaRPr>
          </a:p>
        </p:txBody>
      </p:sp>
    </p:spTree>
    <p:extLst>
      <p:ext uri="{BB962C8B-B14F-4D97-AF65-F5344CB8AC3E}">
        <p14:creationId xmlns:p14="http://schemas.microsoft.com/office/powerpoint/2010/main" val="2608840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3DD737-6F61-690E-9F08-82C07E63C55F}"/>
              </a:ext>
            </a:extLst>
          </p:cNvPr>
          <p:cNvPicPr>
            <a:picLocks noChangeAspect="1"/>
          </p:cNvPicPr>
          <p:nvPr/>
        </p:nvPicPr>
        <p:blipFill>
          <a:blip r:embed="rId2"/>
          <a:stretch>
            <a:fillRect/>
          </a:stretch>
        </p:blipFill>
        <p:spPr>
          <a:xfrm>
            <a:off x="0" y="0"/>
            <a:ext cx="12192000" cy="5801360"/>
          </a:xfrm>
          <a:prstGeom prst="rect">
            <a:avLst/>
          </a:prstGeom>
        </p:spPr>
      </p:pic>
      <p:sp>
        <p:nvSpPr>
          <p:cNvPr id="11" name="TextBox 10">
            <a:extLst>
              <a:ext uri="{FF2B5EF4-FFF2-40B4-BE49-F238E27FC236}">
                <a16:creationId xmlns:a16="http://schemas.microsoft.com/office/drawing/2014/main" id="{0606F71E-C53F-DDD9-D409-ACBC6D7457F4}"/>
              </a:ext>
            </a:extLst>
          </p:cNvPr>
          <p:cNvSpPr txBox="1"/>
          <p:nvPr/>
        </p:nvSpPr>
        <p:spPr>
          <a:xfrm>
            <a:off x="4413980" y="5974564"/>
            <a:ext cx="3927380" cy="1138773"/>
          </a:xfrm>
          <a:prstGeom prst="rect">
            <a:avLst/>
          </a:prstGeom>
          <a:noFill/>
        </p:spPr>
        <p:txBody>
          <a:bodyPr wrap="square">
            <a:spAutoFit/>
          </a:bodyPr>
          <a:lstStyle/>
          <a:p>
            <a:r>
              <a:rPr lang="en-US" sz="4000" b="1" dirty="0">
                <a:solidFill>
                  <a:schemeClr val="bg1"/>
                </a:solidFill>
                <a:latin typeface="+mj-lt"/>
              </a:rPr>
              <a:t>Microsoft Azure</a:t>
            </a:r>
          </a:p>
          <a:p>
            <a:endParaRPr lang="en-US" sz="2800" b="1" dirty="0"/>
          </a:p>
        </p:txBody>
      </p:sp>
    </p:spTree>
    <p:extLst>
      <p:ext uri="{BB962C8B-B14F-4D97-AF65-F5344CB8AC3E}">
        <p14:creationId xmlns:p14="http://schemas.microsoft.com/office/powerpoint/2010/main" val="369106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a list of tasks&#10;&#10;Description automatically generated with medium confidence">
            <a:extLst>
              <a:ext uri="{FF2B5EF4-FFF2-40B4-BE49-F238E27FC236}">
                <a16:creationId xmlns:a16="http://schemas.microsoft.com/office/drawing/2014/main" id="{4414C39C-9FD4-E54A-645E-99B7FADC7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
            <a:ext cx="12192000" cy="6837680"/>
          </a:xfrm>
          <a:prstGeom prst="rect">
            <a:avLst/>
          </a:prstGeom>
        </p:spPr>
      </p:pic>
    </p:spTree>
    <p:extLst>
      <p:ext uri="{BB962C8B-B14F-4D97-AF65-F5344CB8AC3E}">
        <p14:creationId xmlns:p14="http://schemas.microsoft.com/office/powerpoint/2010/main" val="102361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65CF0-562A-E608-486E-FFE672DB6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934D2-3CBB-497E-EBA9-05D501B05B85}"/>
              </a:ext>
            </a:extLst>
          </p:cNvPr>
          <p:cNvSpPr>
            <a:spLocks noGrp="1"/>
          </p:cNvSpPr>
          <p:nvPr>
            <p:ph type="title"/>
          </p:nvPr>
        </p:nvSpPr>
        <p:spPr>
          <a:xfrm>
            <a:off x="312259" y="453227"/>
            <a:ext cx="7868703" cy="1494596"/>
          </a:xfrm>
        </p:spPr>
        <p:txBody>
          <a:bodyPr/>
          <a:lstStyle/>
          <a:p>
            <a:r>
              <a:rPr lang="en-US" sz="4400" dirty="0">
                <a:solidFill>
                  <a:schemeClr val="bg1"/>
                </a:solidFill>
              </a:rPr>
              <a:t>Python</a:t>
            </a:r>
            <a:r>
              <a:rPr lang="ar-EG" sz="4400" dirty="0">
                <a:solidFill>
                  <a:schemeClr val="bg1"/>
                </a:solidFill>
              </a:rPr>
              <a:t> </a:t>
            </a:r>
            <a:r>
              <a:rPr lang="en-US" dirty="0"/>
              <a:t>C</a:t>
            </a:r>
            <a:r>
              <a:rPr lang="en-US" sz="4400" dirty="0">
                <a:solidFill>
                  <a:schemeClr val="bg1"/>
                </a:solidFill>
              </a:rPr>
              <a:t>lean and preprocess </a:t>
            </a:r>
            <a:endParaRPr lang="en-US" dirty="0"/>
          </a:p>
        </p:txBody>
      </p:sp>
      <p:sp>
        <p:nvSpPr>
          <p:cNvPr id="13" name="Rectangle 4">
            <a:extLst>
              <a:ext uri="{FF2B5EF4-FFF2-40B4-BE49-F238E27FC236}">
                <a16:creationId xmlns:a16="http://schemas.microsoft.com/office/drawing/2014/main" id="{BAA6D694-2147-D609-2413-006B38BB565E}"/>
              </a:ext>
            </a:extLst>
          </p:cNvPr>
          <p:cNvSpPr>
            <a:spLocks noChangeArrowheads="1"/>
          </p:cNvSpPr>
          <p:nvPr/>
        </p:nvSpPr>
        <p:spPr bwMode="auto">
          <a:xfrm>
            <a:off x="594360" y="2629250"/>
            <a:ext cx="106119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Text Preprocessing</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ar-EG" altLang="en-US" sz="1800" b="0" i="0" u="none" strike="noStrike" cap="none" normalizeH="0" baseline="0" dirty="0">
                <a:ln>
                  <a:noFill/>
                </a:ln>
                <a:solidFill>
                  <a:schemeClr val="bg1"/>
                </a:solidFill>
                <a:effectLst/>
              </a:rPr>
              <a:t>--</a:t>
            </a:r>
            <a:r>
              <a:rPr kumimoji="0" lang="en-US" altLang="en-US" sz="1800" b="0" i="0" u="none" strike="noStrike" cap="none" normalizeH="0" baseline="0" dirty="0">
                <a:ln>
                  <a:noFill/>
                </a:ln>
                <a:solidFill>
                  <a:schemeClr val="bg1"/>
                </a:solidFill>
                <a:effectLst/>
              </a:rPr>
              <a:t>Cleans, tokenizes, and stems text, removing unnecessary words and characters to prepare it for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Vectorization</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ar-EG" altLang="en-US" sz="1800" b="0" i="0" u="none" strike="noStrike" cap="none" normalizeH="0" baseline="0" dirty="0">
                <a:ln>
                  <a:noFill/>
                </a:ln>
                <a:solidFill>
                  <a:schemeClr val="bg1"/>
                </a:solidFill>
                <a:effectLst/>
              </a:rPr>
              <a:t>--</a:t>
            </a:r>
            <a:r>
              <a:rPr kumimoji="0" lang="en-US" altLang="en-US" sz="1800" b="0" i="0" u="none" strike="noStrike" cap="none" normalizeH="0" baseline="0" dirty="0">
                <a:ln>
                  <a:noFill/>
                </a:ln>
                <a:solidFill>
                  <a:schemeClr val="bg1"/>
                </a:solidFill>
                <a:effectLst/>
              </a:rPr>
              <a:t>Converts the feedback text into numerical features for machine learning by considering both individual words and word pairs (unigrams and bigrams).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3D66B097-BF5C-580F-3335-0F62D3021D91}"/>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2980284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Horizont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041F-4D96-32A7-EA76-3ADCB4BE70EC}"/>
              </a:ext>
            </a:extLst>
          </p:cNvPr>
          <p:cNvSpPr>
            <a:spLocks noGrp="1"/>
          </p:cNvSpPr>
          <p:nvPr>
            <p:ph type="ctrTitle"/>
          </p:nvPr>
        </p:nvSpPr>
        <p:spPr/>
        <p:txBody>
          <a:bodyPr/>
          <a:lstStyle/>
          <a:p>
            <a:r>
              <a:rPr lang="en-US" dirty="0"/>
              <a:t>Python Data Analysis</a:t>
            </a:r>
          </a:p>
        </p:txBody>
      </p:sp>
      <p:pic>
        <p:nvPicPr>
          <p:cNvPr id="4" name="Picture 3">
            <a:extLst>
              <a:ext uri="{FF2B5EF4-FFF2-40B4-BE49-F238E27FC236}">
                <a16:creationId xmlns:a16="http://schemas.microsoft.com/office/drawing/2014/main" id="{9FEF24CA-B1C5-E6E5-3612-B7E9F1A2CACB}"/>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3310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538F2F8-1CC6-A0BA-F832-02A46A688C28}"/>
              </a:ext>
            </a:extLst>
          </p:cNvPr>
          <p:cNvSpPr>
            <a:spLocks noGrp="1"/>
          </p:cNvSpPr>
          <p:nvPr>
            <p:ph type="title"/>
          </p:nvPr>
        </p:nvSpPr>
        <p:spPr>
          <a:xfrm>
            <a:off x="594360" y="102875"/>
            <a:ext cx="10873740" cy="1680205"/>
          </a:xfrm>
        </p:spPr>
        <p:txBody>
          <a:bodyPr/>
          <a:lstStyle/>
          <a:p>
            <a:r>
              <a:rPr lang="en-US" dirty="0"/>
              <a:t>Customer segmentation </a:t>
            </a:r>
          </a:p>
        </p:txBody>
      </p:sp>
      <p:pic>
        <p:nvPicPr>
          <p:cNvPr id="9" name="Picture 8">
            <a:extLst>
              <a:ext uri="{FF2B5EF4-FFF2-40B4-BE49-F238E27FC236}">
                <a16:creationId xmlns:a16="http://schemas.microsoft.com/office/drawing/2014/main" id="{D30F2EA3-9CF7-E5C9-8234-D4CDE4175297}"/>
              </a:ext>
            </a:extLst>
          </p:cNvPr>
          <p:cNvPicPr>
            <a:picLocks noChangeAspect="1"/>
          </p:cNvPicPr>
          <p:nvPr/>
        </p:nvPicPr>
        <p:blipFill>
          <a:blip r:embed="rId2"/>
          <a:stretch>
            <a:fillRect/>
          </a:stretch>
        </p:blipFill>
        <p:spPr>
          <a:xfrm>
            <a:off x="5449871" y="2455813"/>
            <a:ext cx="6566869" cy="4138027"/>
          </a:xfrm>
          <a:prstGeom prst="rect">
            <a:avLst/>
          </a:prstGeom>
        </p:spPr>
      </p:pic>
      <p:sp>
        <p:nvSpPr>
          <p:cNvPr id="13" name="TextBox 12">
            <a:extLst>
              <a:ext uri="{FF2B5EF4-FFF2-40B4-BE49-F238E27FC236}">
                <a16:creationId xmlns:a16="http://schemas.microsoft.com/office/drawing/2014/main" id="{75A7E34F-7114-B342-93AA-3C10DC9F43D7}"/>
              </a:ext>
            </a:extLst>
          </p:cNvPr>
          <p:cNvSpPr txBox="1"/>
          <p:nvPr/>
        </p:nvSpPr>
        <p:spPr>
          <a:xfrm>
            <a:off x="594360" y="2673193"/>
            <a:ext cx="3958185" cy="1846659"/>
          </a:xfrm>
          <a:prstGeom prst="rect">
            <a:avLst/>
          </a:prstGeom>
          <a:noFill/>
        </p:spPr>
        <p:txBody>
          <a:bodyPr wrap="square">
            <a:spAutoFit/>
          </a:bodyPr>
          <a:lstStyle/>
          <a:p>
            <a:r>
              <a:rPr lang="en-US" sz="1900" dirty="0">
                <a:solidFill>
                  <a:schemeClr val="bg1"/>
                </a:solidFill>
              </a:rPr>
              <a:t>The segmentation distribution chart illustrates the relative prevalence of three distinct customer segments, labeled C, B, and A, which can provide valuable insights for strategic marketing decisions.</a:t>
            </a:r>
          </a:p>
        </p:txBody>
      </p:sp>
      <p:pic>
        <p:nvPicPr>
          <p:cNvPr id="15" name="Picture 14">
            <a:extLst>
              <a:ext uri="{FF2B5EF4-FFF2-40B4-BE49-F238E27FC236}">
                <a16:creationId xmlns:a16="http://schemas.microsoft.com/office/drawing/2014/main" id="{07D71C8E-8317-057C-8C02-EBCF22570128}"/>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452195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D1B3-D451-D411-572C-7DE5B63E2905}"/>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84F60E2-8CB0-DD81-170C-1F014FB36FE0}"/>
              </a:ext>
            </a:extLst>
          </p:cNvPr>
          <p:cNvSpPr>
            <a:spLocks noGrp="1"/>
          </p:cNvSpPr>
          <p:nvPr>
            <p:ph type="title"/>
          </p:nvPr>
        </p:nvSpPr>
        <p:spPr>
          <a:xfrm>
            <a:off x="594360" y="102875"/>
            <a:ext cx="10873740" cy="1680205"/>
          </a:xfrm>
        </p:spPr>
        <p:txBody>
          <a:bodyPr/>
          <a:lstStyle/>
          <a:p>
            <a:r>
              <a:rPr lang="en-US" dirty="0"/>
              <a:t>Date of Feedback</a:t>
            </a:r>
          </a:p>
        </p:txBody>
      </p:sp>
      <p:pic>
        <p:nvPicPr>
          <p:cNvPr id="2" name="Picture 1">
            <a:extLst>
              <a:ext uri="{FF2B5EF4-FFF2-40B4-BE49-F238E27FC236}">
                <a16:creationId xmlns:a16="http://schemas.microsoft.com/office/drawing/2014/main" id="{04E58679-050F-7FCA-E848-4667ED7B13C8}"/>
              </a:ext>
            </a:extLst>
          </p:cNvPr>
          <p:cNvPicPr/>
          <p:nvPr/>
        </p:nvPicPr>
        <p:blipFill>
          <a:blip r:embed="rId2"/>
          <a:stretch>
            <a:fillRect/>
          </a:stretch>
        </p:blipFill>
        <p:spPr>
          <a:xfrm>
            <a:off x="9866421" y="317936"/>
            <a:ext cx="1289693" cy="1124784"/>
          </a:xfrm>
          <a:prstGeom prst="rect">
            <a:avLst/>
          </a:prstGeom>
        </p:spPr>
      </p:pic>
      <p:pic>
        <p:nvPicPr>
          <p:cNvPr id="4" name="Picture 3">
            <a:extLst>
              <a:ext uri="{FF2B5EF4-FFF2-40B4-BE49-F238E27FC236}">
                <a16:creationId xmlns:a16="http://schemas.microsoft.com/office/drawing/2014/main" id="{9CD872CF-1122-3EEB-CCC1-0C9D8CCBABA0}"/>
              </a:ext>
            </a:extLst>
          </p:cNvPr>
          <p:cNvPicPr>
            <a:picLocks noChangeAspect="1"/>
          </p:cNvPicPr>
          <p:nvPr/>
        </p:nvPicPr>
        <p:blipFill>
          <a:blip r:embed="rId3"/>
          <a:stretch>
            <a:fillRect/>
          </a:stretch>
        </p:blipFill>
        <p:spPr>
          <a:xfrm>
            <a:off x="3803515" y="1945382"/>
            <a:ext cx="8388485" cy="4809743"/>
          </a:xfrm>
          <a:prstGeom prst="rect">
            <a:avLst/>
          </a:prstGeom>
        </p:spPr>
      </p:pic>
      <p:sp>
        <p:nvSpPr>
          <p:cNvPr id="8" name="TextBox 7">
            <a:extLst>
              <a:ext uri="{FF2B5EF4-FFF2-40B4-BE49-F238E27FC236}">
                <a16:creationId xmlns:a16="http://schemas.microsoft.com/office/drawing/2014/main" id="{7A30F418-1165-236B-5C04-4D3A8BC20496}"/>
              </a:ext>
            </a:extLst>
          </p:cNvPr>
          <p:cNvSpPr txBox="1"/>
          <p:nvPr/>
        </p:nvSpPr>
        <p:spPr>
          <a:xfrm>
            <a:off x="256161" y="2488367"/>
            <a:ext cx="3547354" cy="1754326"/>
          </a:xfrm>
          <a:prstGeom prst="rect">
            <a:avLst/>
          </a:prstGeom>
          <a:noFill/>
        </p:spPr>
        <p:txBody>
          <a:bodyPr wrap="square">
            <a:spAutoFit/>
          </a:bodyPr>
          <a:lstStyle/>
          <a:p>
            <a:r>
              <a:rPr lang="en-US" dirty="0">
                <a:solidFill>
                  <a:schemeClr val="bg1"/>
                </a:solidFill>
              </a:rPr>
              <a:t>The month distribution chart provides a visual representation of the relative activity or occurrence across different months, which can offer insights into seasonal trends or patterns within the data.</a:t>
            </a:r>
          </a:p>
        </p:txBody>
      </p:sp>
      <p:pic>
        <p:nvPicPr>
          <p:cNvPr id="11" name="Picture 10">
            <a:extLst>
              <a:ext uri="{FF2B5EF4-FFF2-40B4-BE49-F238E27FC236}">
                <a16:creationId xmlns:a16="http://schemas.microsoft.com/office/drawing/2014/main" id="{BA655FB5-C5A4-2C29-8336-182B4C36AACF}"/>
              </a:ext>
            </a:extLst>
          </p:cNvPr>
          <p:cNvPicPr>
            <a:picLocks noChangeAspect="1"/>
          </p:cNvPicPr>
          <p:nvPr/>
        </p:nvPicPr>
        <p:blipFill>
          <a:blip r:embed="rId4"/>
          <a:stretch>
            <a:fillRect/>
          </a:stretch>
        </p:blipFill>
        <p:spPr>
          <a:xfrm>
            <a:off x="116731" y="4404995"/>
            <a:ext cx="3807145" cy="1982453"/>
          </a:xfrm>
          <a:prstGeom prst="rect">
            <a:avLst/>
          </a:prstGeom>
        </p:spPr>
      </p:pic>
    </p:spTree>
    <p:extLst>
      <p:ext uri="{BB962C8B-B14F-4D97-AF65-F5344CB8AC3E}">
        <p14:creationId xmlns:p14="http://schemas.microsoft.com/office/powerpoint/2010/main" val="2190879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92FA2-06E3-7608-9B60-E76139AB8B0B}"/>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81DE658F-B5A6-0A84-2C13-0A0343C7EE74}"/>
              </a:ext>
            </a:extLst>
          </p:cNvPr>
          <p:cNvSpPr>
            <a:spLocks noGrp="1"/>
          </p:cNvSpPr>
          <p:nvPr>
            <p:ph type="title"/>
          </p:nvPr>
        </p:nvSpPr>
        <p:spPr>
          <a:xfrm>
            <a:off x="419100" y="209879"/>
            <a:ext cx="10873740" cy="1680205"/>
          </a:xfrm>
        </p:spPr>
        <p:txBody>
          <a:bodyPr/>
          <a:lstStyle/>
          <a:p>
            <a:r>
              <a:rPr lang="en-US" dirty="0"/>
              <a:t>Department distribution</a:t>
            </a:r>
          </a:p>
        </p:txBody>
      </p:sp>
      <p:sp>
        <p:nvSpPr>
          <p:cNvPr id="13" name="TextBox 12">
            <a:extLst>
              <a:ext uri="{FF2B5EF4-FFF2-40B4-BE49-F238E27FC236}">
                <a16:creationId xmlns:a16="http://schemas.microsoft.com/office/drawing/2014/main" id="{7ABD067F-182B-2A95-E49D-F602A7B0002B}"/>
              </a:ext>
            </a:extLst>
          </p:cNvPr>
          <p:cNvSpPr txBox="1"/>
          <p:nvPr/>
        </p:nvSpPr>
        <p:spPr>
          <a:xfrm>
            <a:off x="594360" y="2673193"/>
            <a:ext cx="3958185" cy="2723823"/>
          </a:xfrm>
          <a:prstGeom prst="rect">
            <a:avLst/>
          </a:prstGeom>
          <a:noFill/>
        </p:spPr>
        <p:txBody>
          <a:bodyPr wrap="square">
            <a:spAutoFit/>
          </a:bodyPr>
          <a:lstStyle/>
          <a:p>
            <a:r>
              <a:rPr lang="en-US" sz="1900" dirty="0">
                <a:solidFill>
                  <a:schemeClr val="bg1"/>
                </a:solidFill>
              </a:rPr>
              <a:t>The pie chart provides a visual breakdown of the distribution of employees or resources across different departments within an organization, highlighting the relative proportions allocated to areas such as Finance, Operations, Legal, Human Resources, Marketing, Sales, Customer Support, and IT.</a:t>
            </a:r>
          </a:p>
        </p:txBody>
      </p:sp>
      <p:pic>
        <p:nvPicPr>
          <p:cNvPr id="6" name="Picture 5">
            <a:extLst>
              <a:ext uri="{FF2B5EF4-FFF2-40B4-BE49-F238E27FC236}">
                <a16:creationId xmlns:a16="http://schemas.microsoft.com/office/drawing/2014/main" id="{B506F4F8-5CF8-2189-84A6-B011F0999608}"/>
              </a:ext>
            </a:extLst>
          </p:cNvPr>
          <p:cNvPicPr/>
          <p:nvPr/>
        </p:nvPicPr>
        <p:blipFill>
          <a:blip r:embed="rId2"/>
          <a:stretch>
            <a:fillRect/>
          </a:stretch>
        </p:blipFill>
        <p:spPr>
          <a:xfrm>
            <a:off x="9866421" y="317936"/>
            <a:ext cx="1289693" cy="1124784"/>
          </a:xfrm>
          <a:prstGeom prst="rect">
            <a:avLst/>
          </a:prstGeom>
        </p:spPr>
      </p:pic>
      <p:pic>
        <p:nvPicPr>
          <p:cNvPr id="3" name="Picture 2">
            <a:extLst>
              <a:ext uri="{FF2B5EF4-FFF2-40B4-BE49-F238E27FC236}">
                <a16:creationId xmlns:a16="http://schemas.microsoft.com/office/drawing/2014/main" id="{1274763E-A907-4356-A038-39FAE1CE2620}"/>
              </a:ext>
            </a:extLst>
          </p:cNvPr>
          <p:cNvPicPr>
            <a:picLocks noChangeAspect="1"/>
          </p:cNvPicPr>
          <p:nvPr/>
        </p:nvPicPr>
        <p:blipFill>
          <a:blip r:embed="rId3"/>
          <a:stretch>
            <a:fillRect/>
          </a:stretch>
        </p:blipFill>
        <p:spPr>
          <a:xfrm>
            <a:off x="5083455" y="1792807"/>
            <a:ext cx="6072659" cy="4967916"/>
          </a:xfrm>
          <a:prstGeom prst="rect">
            <a:avLst/>
          </a:prstGeom>
        </p:spPr>
      </p:pic>
    </p:spTree>
    <p:extLst>
      <p:ext uri="{BB962C8B-B14F-4D97-AF65-F5344CB8AC3E}">
        <p14:creationId xmlns:p14="http://schemas.microsoft.com/office/powerpoint/2010/main" val="1195031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BE1A0-520F-33C0-22D3-B35CCA92EA3B}"/>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9923F70-259C-90C6-C01B-4519DC8E7B32}"/>
              </a:ext>
            </a:extLst>
          </p:cNvPr>
          <p:cNvSpPr>
            <a:spLocks noGrp="1"/>
          </p:cNvSpPr>
          <p:nvPr>
            <p:ph type="title"/>
          </p:nvPr>
        </p:nvSpPr>
        <p:spPr>
          <a:xfrm>
            <a:off x="419100" y="209879"/>
            <a:ext cx="10873740" cy="1680205"/>
          </a:xfrm>
        </p:spPr>
        <p:txBody>
          <a:bodyPr/>
          <a:lstStyle/>
          <a:p>
            <a:r>
              <a:rPr lang="en-US" dirty="0"/>
              <a:t>Customers Continent</a:t>
            </a:r>
          </a:p>
        </p:txBody>
      </p:sp>
      <p:sp>
        <p:nvSpPr>
          <p:cNvPr id="13" name="TextBox 12">
            <a:extLst>
              <a:ext uri="{FF2B5EF4-FFF2-40B4-BE49-F238E27FC236}">
                <a16:creationId xmlns:a16="http://schemas.microsoft.com/office/drawing/2014/main" id="{8AAEFB0C-559F-6F5B-9991-8446391DEC3B}"/>
              </a:ext>
            </a:extLst>
          </p:cNvPr>
          <p:cNvSpPr txBox="1"/>
          <p:nvPr/>
        </p:nvSpPr>
        <p:spPr>
          <a:xfrm>
            <a:off x="594360" y="2673193"/>
            <a:ext cx="3958185" cy="1846659"/>
          </a:xfrm>
          <a:prstGeom prst="rect">
            <a:avLst/>
          </a:prstGeom>
          <a:noFill/>
        </p:spPr>
        <p:txBody>
          <a:bodyPr wrap="square">
            <a:spAutoFit/>
          </a:bodyPr>
          <a:lstStyle/>
          <a:p>
            <a:r>
              <a:rPr lang="en-US" sz="1900" dirty="0">
                <a:solidFill>
                  <a:schemeClr val="bg1"/>
                </a:solidFill>
              </a:rPr>
              <a:t>The pie chart provides a breakdown of the geographic distribution of a dataset, highlighting the relative contribution or share of various regions such as Asia, Europe, North America, South America, and others.</a:t>
            </a:r>
          </a:p>
        </p:txBody>
      </p:sp>
      <p:pic>
        <p:nvPicPr>
          <p:cNvPr id="5" name="Picture 4">
            <a:extLst>
              <a:ext uri="{FF2B5EF4-FFF2-40B4-BE49-F238E27FC236}">
                <a16:creationId xmlns:a16="http://schemas.microsoft.com/office/drawing/2014/main" id="{811123AE-9948-65E6-CA8E-967D567A20A4}"/>
              </a:ext>
            </a:extLst>
          </p:cNvPr>
          <p:cNvPicPr>
            <a:picLocks noChangeAspect="1"/>
          </p:cNvPicPr>
          <p:nvPr/>
        </p:nvPicPr>
        <p:blipFill>
          <a:blip r:embed="rId2"/>
          <a:stretch>
            <a:fillRect/>
          </a:stretch>
        </p:blipFill>
        <p:spPr>
          <a:xfrm>
            <a:off x="5470918" y="1783080"/>
            <a:ext cx="6301982" cy="4998124"/>
          </a:xfrm>
          <a:prstGeom prst="rect">
            <a:avLst/>
          </a:prstGeom>
        </p:spPr>
      </p:pic>
      <p:pic>
        <p:nvPicPr>
          <p:cNvPr id="6" name="Picture 5">
            <a:extLst>
              <a:ext uri="{FF2B5EF4-FFF2-40B4-BE49-F238E27FC236}">
                <a16:creationId xmlns:a16="http://schemas.microsoft.com/office/drawing/2014/main" id="{335F443B-6E0A-D16B-B52E-81662EF7BAC6}"/>
              </a:ext>
            </a:extLst>
          </p:cNvPr>
          <p:cNvPicPr/>
          <p:nvPr/>
        </p:nvPicPr>
        <p:blipFill>
          <a:blip r:embed="rId3"/>
          <a:stretch>
            <a:fillRect/>
          </a:stretch>
        </p:blipFill>
        <p:spPr>
          <a:xfrm>
            <a:off x="9866421" y="317936"/>
            <a:ext cx="1289693" cy="1124784"/>
          </a:xfrm>
          <a:prstGeom prst="rect">
            <a:avLst/>
          </a:prstGeom>
        </p:spPr>
      </p:pic>
      <p:pic>
        <p:nvPicPr>
          <p:cNvPr id="8" name="Picture 7">
            <a:extLst>
              <a:ext uri="{FF2B5EF4-FFF2-40B4-BE49-F238E27FC236}">
                <a16:creationId xmlns:a16="http://schemas.microsoft.com/office/drawing/2014/main" id="{420A341B-C4C6-B376-A331-094899C97126}"/>
              </a:ext>
            </a:extLst>
          </p:cNvPr>
          <p:cNvPicPr>
            <a:picLocks noChangeAspect="1"/>
          </p:cNvPicPr>
          <p:nvPr/>
        </p:nvPicPr>
        <p:blipFill>
          <a:blip r:embed="rId4"/>
          <a:stretch>
            <a:fillRect/>
          </a:stretch>
        </p:blipFill>
        <p:spPr>
          <a:xfrm>
            <a:off x="514125" y="4510593"/>
            <a:ext cx="4495619" cy="2333170"/>
          </a:xfrm>
          <a:prstGeom prst="rect">
            <a:avLst/>
          </a:prstGeom>
        </p:spPr>
      </p:pic>
    </p:spTree>
    <p:extLst>
      <p:ext uri="{BB962C8B-B14F-4D97-AF65-F5344CB8AC3E}">
        <p14:creationId xmlns:p14="http://schemas.microsoft.com/office/powerpoint/2010/main" val="88125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54FE-7C16-7FBC-7E13-E8647B5CDC18}"/>
              </a:ext>
            </a:extLst>
          </p:cNvPr>
          <p:cNvSpPr>
            <a:spLocks noGrp="1"/>
          </p:cNvSpPr>
          <p:nvPr>
            <p:ph type="ctrTitle"/>
          </p:nvPr>
        </p:nvSpPr>
        <p:spPr/>
        <p:txBody>
          <a:bodyPr/>
          <a:lstStyle/>
          <a:p>
            <a:r>
              <a:rPr lang="en-US" dirty="0"/>
              <a:t>Sentiment Analysis Model </a:t>
            </a:r>
            <a:br>
              <a:rPr lang="en-US" dirty="0"/>
            </a:br>
            <a:endParaRPr lang="en-US" dirty="0"/>
          </a:p>
        </p:txBody>
      </p:sp>
      <p:sp>
        <p:nvSpPr>
          <p:cNvPr id="3" name="Text Placeholder 2">
            <a:extLst>
              <a:ext uri="{FF2B5EF4-FFF2-40B4-BE49-F238E27FC236}">
                <a16:creationId xmlns:a16="http://schemas.microsoft.com/office/drawing/2014/main" id="{3844E7C9-296E-7FDC-130B-A93F251EB80E}"/>
              </a:ext>
            </a:extLst>
          </p:cNvPr>
          <p:cNvSpPr>
            <a:spLocks noGrp="1"/>
          </p:cNvSpPr>
          <p:nvPr>
            <p:ph type="body" sz="quarter" idx="11"/>
          </p:nvPr>
        </p:nvSpPr>
        <p:spPr>
          <a:xfrm>
            <a:off x="6309904" y="4267450"/>
            <a:ext cx="5486400" cy="1645920"/>
          </a:xfrm>
        </p:spPr>
        <p:txBody>
          <a:bodyPr/>
          <a:lstStyle/>
          <a:p>
            <a:r>
              <a:rPr lang="en-US" dirty="0">
                <a:solidFill>
                  <a:schemeClr val="bg1"/>
                </a:solidFill>
              </a:rPr>
              <a:t>Build sentiment analysis models using Python to classify feedback into positive, neutral, or negative categories.</a:t>
            </a:r>
          </a:p>
        </p:txBody>
      </p:sp>
      <p:pic>
        <p:nvPicPr>
          <p:cNvPr id="4" name="Picture 3">
            <a:extLst>
              <a:ext uri="{FF2B5EF4-FFF2-40B4-BE49-F238E27FC236}">
                <a16:creationId xmlns:a16="http://schemas.microsoft.com/office/drawing/2014/main" id="{2642FF07-6049-BA58-C40A-8A1B0D1E1B33}"/>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55751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7A83-9BC0-F307-805C-4E3E81C283C6}"/>
              </a:ext>
            </a:extLst>
          </p:cNvPr>
          <p:cNvSpPr>
            <a:spLocks noGrp="1"/>
          </p:cNvSpPr>
          <p:nvPr>
            <p:ph type="title"/>
          </p:nvPr>
        </p:nvSpPr>
        <p:spPr>
          <a:xfrm>
            <a:off x="555450" y="397866"/>
            <a:ext cx="6787747" cy="1593507"/>
          </a:xfrm>
        </p:spPr>
        <p:txBody>
          <a:bodyPr/>
          <a:lstStyle/>
          <a:p>
            <a:r>
              <a:rPr lang="en-US" dirty="0">
                <a:latin typeface="Franklin Gothic Demi (Headings)"/>
              </a:rPr>
              <a:t>About us</a:t>
            </a:r>
          </a:p>
        </p:txBody>
      </p:sp>
      <p:pic>
        <p:nvPicPr>
          <p:cNvPr id="5" name="Content Placeholder 4" descr="A group of people holding up letters&#10;&#10;Description automatically generated">
            <a:extLst>
              <a:ext uri="{FF2B5EF4-FFF2-40B4-BE49-F238E27FC236}">
                <a16:creationId xmlns:a16="http://schemas.microsoft.com/office/drawing/2014/main" id="{657E1DB7-DAF8-0C44-B598-725C3057796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516545" y="2161601"/>
            <a:ext cx="5252668" cy="3501779"/>
          </a:xfrm>
        </p:spPr>
      </p:pic>
      <p:sp>
        <p:nvSpPr>
          <p:cNvPr id="11" name="TextBox 10">
            <a:extLst>
              <a:ext uri="{FF2B5EF4-FFF2-40B4-BE49-F238E27FC236}">
                <a16:creationId xmlns:a16="http://schemas.microsoft.com/office/drawing/2014/main" id="{CC3FD10E-DEC0-233C-2C65-7F878C15FC46}"/>
              </a:ext>
            </a:extLst>
          </p:cNvPr>
          <p:cNvSpPr txBox="1"/>
          <p:nvPr/>
        </p:nvSpPr>
        <p:spPr>
          <a:xfrm>
            <a:off x="422167" y="2488368"/>
            <a:ext cx="5861901" cy="2246769"/>
          </a:xfrm>
          <a:prstGeom prst="rect">
            <a:avLst/>
          </a:prstGeom>
          <a:noFill/>
        </p:spPr>
        <p:txBody>
          <a:bodyPr wrap="square">
            <a:spAutoFit/>
          </a:bodyPr>
          <a:lstStyle/>
          <a:p>
            <a:r>
              <a:rPr lang="en-US" sz="2000" dirty="0">
                <a:solidFill>
                  <a:schemeClr val="bg1"/>
                </a:solidFill>
              </a:rPr>
              <a:t>Set up an SQL database to manage customer feedback and import historical data. Implement a data warehouse to store and aggregate feedback. Use Python to clean and preprocess the data, then build sentiment analysis models to classify feedback as positive, neutral, or negative. Finally, deploy the sentiment analysis model through a web application.</a:t>
            </a:r>
          </a:p>
        </p:txBody>
      </p:sp>
      <p:pic>
        <p:nvPicPr>
          <p:cNvPr id="13" name="Picture 12">
            <a:extLst>
              <a:ext uri="{FF2B5EF4-FFF2-40B4-BE49-F238E27FC236}">
                <a16:creationId xmlns:a16="http://schemas.microsoft.com/office/drawing/2014/main" id="{98747EFF-FCBA-9FF9-AF2C-A2A783E4BFCD}"/>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009726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A4DF9-8E20-037F-25FA-F39590BC0B27}"/>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47CAFE12-C4C0-DDCF-6626-68F7024BD759}"/>
              </a:ext>
            </a:extLst>
          </p:cNvPr>
          <p:cNvSpPr>
            <a:spLocks noGrp="1"/>
          </p:cNvSpPr>
          <p:nvPr>
            <p:ph type="title"/>
          </p:nvPr>
        </p:nvSpPr>
        <p:spPr>
          <a:xfrm>
            <a:off x="428990" y="40225"/>
            <a:ext cx="10873740" cy="1680205"/>
          </a:xfrm>
        </p:spPr>
        <p:txBody>
          <a:bodyPr/>
          <a:lstStyle/>
          <a:p>
            <a:r>
              <a:rPr lang="en-US" dirty="0"/>
              <a:t>Feedback Classification </a:t>
            </a:r>
          </a:p>
        </p:txBody>
      </p:sp>
      <p:pic>
        <p:nvPicPr>
          <p:cNvPr id="2" name="Picture 1">
            <a:extLst>
              <a:ext uri="{FF2B5EF4-FFF2-40B4-BE49-F238E27FC236}">
                <a16:creationId xmlns:a16="http://schemas.microsoft.com/office/drawing/2014/main" id="{ED1084C3-3B50-42D5-E6C7-A70F57FFE367}"/>
              </a:ext>
            </a:extLst>
          </p:cNvPr>
          <p:cNvPicPr/>
          <p:nvPr/>
        </p:nvPicPr>
        <p:blipFill>
          <a:blip r:embed="rId2"/>
          <a:stretch>
            <a:fillRect/>
          </a:stretch>
        </p:blipFill>
        <p:spPr>
          <a:xfrm>
            <a:off x="9866421" y="317936"/>
            <a:ext cx="1289693" cy="1124784"/>
          </a:xfrm>
          <a:prstGeom prst="rect">
            <a:avLst/>
          </a:prstGeom>
        </p:spPr>
      </p:pic>
      <p:sp>
        <p:nvSpPr>
          <p:cNvPr id="14" name="TextBox 13">
            <a:extLst>
              <a:ext uri="{FF2B5EF4-FFF2-40B4-BE49-F238E27FC236}">
                <a16:creationId xmlns:a16="http://schemas.microsoft.com/office/drawing/2014/main" id="{06BA6E65-0A28-C7A1-DDD0-F90F3C490191}"/>
              </a:ext>
            </a:extLst>
          </p:cNvPr>
          <p:cNvSpPr txBox="1"/>
          <p:nvPr/>
        </p:nvSpPr>
        <p:spPr>
          <a:xfrm>
            <a:off x="594360" y="2326136"/>
            <a:ext cx="3987368" cy="2031325"/>
          </a:xfrm>
          <a:prstGeom prst="rect">
            <a:avLst/>
          </a:prstGeom>
          <a:noFill/>
        </p:spPr>
        <p:txBody>
          <a:bodyPr wrap="square">
            <a:spAutoFit/>
          </a:bodyPr>
          <a:lstStyle/>
          <a:p>
            <a:r>
              <a:rPr lang="en-US" dirty="0">
                <a:solidFill>
                  <a:schemeClr val="bg1"/>
                </a:solidFill>
              </a:rPr>
              <a:t>The bar chart displays the distribution of feedback classifications across three categories: positive, negative, and neutral, providing a visual representation of the relative prevalence or proportions of each type of feedback within the dataset.</a:t>
            </a:r>
          </a:p>
        </p:txBody>
      </p:sp>
      <p:pic>
        <p:nvPicPr>
          <p:cNvPr id="4" name="Picture 3">
            <a:extLst>
              <a:ext uri="{FF2B5EF4-FFF2-40B4-BE49-F238E27FC236}">
                <a16:creationId xmlns:a16="http://schemas.microsoft.com/office/drawing/2014/main" id="{653CD8B3-5655-2C12-6197-06375B9275EF}"/>
              </a:ext>
            </a:extLst>
          </p:cNvPr>
          <p:cNvPicPr>
            <a:picLocks noChangeAspect="1"/>
          </p:cNvPicPr>
          <p:nvPr/>
        </p:nvPicPr>
        <p:blipFill>
          <a:blip r:embed="rId3"/>
          <a:stretch>
            <a:fillRect/>
          </a:stretch>
        </p:blipFill>
        <p:spPr>
          <a:xfrm>
            <a:off x="5239386" y="1720430"/>
            <a:ext cx="6849431" cy="4991797"/>
          </a:xfrm>
          <a:prstGeom prst="rect">
            <a:avLst/>
          </a:prstGeom>
        </p:spPr>
      </p:pic>
    </p:spTree>
    <p:extLst>
      <p:ext uri="{BB962C8B-B14F-4D97-AF65-F5344CB8AC3E}">
        <p14:creationId xmlns:p14="http://schemas.microsoft.com/office/powerpoint/2010/main" val="3360658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5187C-201C-A697-9572-556E7338A1BE}"/>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D53F7B5-8B8C-3279-2CBB-BF249F4F36F0}"/>
              </a:ext>
            </a:extLst>
          </p:cNvPr>
          <p:cNvSpPr>
            <a:spLocks noGrp="1"/>
          </p:cNvSpPr>
          <p:nvPr>
            <p:ph type="title"/>
          </p:nvPr>
        </p:nvSpPr>
        <p:spPr>
          <a:xfrm>
            <a:off x="428990" y="40225"/>
            <a:ext cx="10873740" cy="1680205"/>
          </a:xfrm>
        </p:spPr>
        <p:txBody>
          <a:bodyPr/>
          <a:lstStyle/>
          <a:p>
            <a:r>
              <a:rPr lang="en-US" dirty="0"/>
              <a:t>Word cloud of Feedback Texts</a:t>
            </a:r>
          </a:p>
        </p:txBody>
      </p:sp>
      <p:pic>
        <p:nvPicPr>
          <p:cNvPr id="2" name="Picture 1">
            <a:extLst>
              <a:ext uri="{FF2B5EF4-FFF2-40B4-BE49-F238E27FC236}">
                <a16:creationId xmlns:a16="http://schemas.microsoft.com/office/drawing/2014/main" id="{913787D6-22BC-F513-F2CD-C8728ECC4C92}"/>
              </a:ext>
            </a:extLst>
          </p:cNvPr>
          <p:cNvPicPr/>
          <p:nvPr/>
        </p:nvPicPr>
        <p:blipFill>
          <a:blip r:embed="rId2"/>
          <a:stretch>
            <a:fillRect/>
          </a:stretch>
        </p:blipFill>
        <p:spPr>
          <a:xfrm>
            <a:off x="9866421" y="317936"/>
            <a:ext cx="1289693" cy="1124784"/>
          </a:xfrm>
          <a:prstGeom prst="rect">
            <a:avLst/>
          </a:prstGeom>
        </p:spPr>
      </p:pic>
      <p:sp>
        <p:nvSpPr>
          <p:cNvPr id="14" name="TextBox 13">
            <a:extLst>
              <a:ext uri="{FF2B5EF4-FFF2-40B4-BE49-F238E27FC236}">
                <a16:creationId xmlns:a16="http://schemas.microsoft.com/office/drawing/2014/main" id="{1110B140-1CA2-4560-D0EB-ED3C448C66DD}"/>
              </a:ext>
            </a:extLst>
          </p:cNvPr>
          <p:cNvSpPr txBox="1"/>
          <p:nvPr/>
        </p:nvSpPr>
        <p:spPr>
          <a:xfrm>
            <a:off x="594360" y="2326136"/>
            <a:ext cx="3987368" cy="369332"/>
          </a:xfrm>
          <a:prstGeom prst="rect">
            <a:avLst/>
          </a:prstGeom>
          <a:noFill/>
        </p:spPr>
        <p:txBody>
          <a:bodyPr wrap="square">
            <a:spAutoFit/>
          </a:bodyPr>
          <a:lstStyle/>
          <a:p>
            <a:endParaRPr lang="en-US" dirty="0">
              <a:solidFill>
                <a:schemeClr val="bg1"/>
              </a:solidFill>
            </a:endParaRPr>
          </a:p>
        </p:txBody>
      </p:sp>
      <p:pic>
        <p:nvPicPr>
          <p:cNvPr id="5" name="Picture 4">
            <a:extLst>
              <a:ext uri="{FF2B5EF4-FFF2-40B4-BE49-F238E27FC236}">
                <a16:creationId xmlns:a16="http://schemas.microsoft.com/office/drawing/2014/main" id="{C4BBD6E1-3005-34CE-DD4D-5A8771F2B3D1}"/>
              </a:ext>
            </a:extLst>
          </p:cNvPr>
          <p:cNvPicPr>
            <a:picLocks noChangeAspect="1"/>
          </p:cNvPicPr>
          <p:nvPr/>
        </p:nvPicPr>
        <p:blipFill>
          <a:blip r:embed="rId3"/>
          <a:stretch>
            <a:fillRect/>
          </a:stretch>
        </p:blipFill>
        <p:spPr>
          <a:xfrm>
            <a:off x="1329868" y="2269661"/>
            <a:ext cx="9181399" cy="4548114"/>
          </a:xfrm>
          <a:prstGeom prst="rect">
            <a:avLst/>
          </a:prstGeom>
        </p:spPr>
      </p:pic>
    </p:spTree>
    <p:extLst>
      <p:ext uri="{BB962C8B-B14F-4D97-AF65-F5344CB8AC3E}">
        <p14:creationId xmlns:p14="http://schemas.microsoft.com/office/powerpoint/2010/main" val="3284806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39CE4-5474-1A7D-9444-7203973A1C62}"/>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BE3D813F-11D5-FBC9-5C21-E525B67802D5}"/>
              </a:ext>
            </a:extLst>
          </p:cNvPr>
          <p:cNvSpPr>
            <a:spLocks noGrp="1"/>
          </p:cNvSpPr>
          <p:nvPr>
            <p:ph type="title"/>
          </p:nvPr>
        </p:nvSpPr>
        <p:spPr>
          <a:xfrm>
            <a:off x="594360" y="102875"/>
            <a:ext cx="10873740" cy="1680205"/>
          </a:xfrm>
        </p:spPr>
        <p:txBody>
          <a:bodyPr/>
          <a:lstStyle/>
          <a:p>
            <a:r>
              <a:rPr lang="en-US" dirty="0"/>
              <a:t>Algorithms Report  </a:t>
            </a:r>
          </a:p>
        </p:txBody>
      </p:sp>
      <p:pic>
        <p:nvPicPr>
          <p:cNvPr id="2" name="Picture 1">
            <a:extLst>
              <a:ext uri="{FF2B5EF4-FFF2-40B4-BE49-F238E27FC236}">
                <a16:creationId xmlns:a16="http://schemas.microsoft.com/office/drawing/2014/main" id="{B9FE79E0-41F6-4CFE-637E-970563708B6C}"/>
              </a:ext>
            </a:extLst>
          </p:cNvPr>
          <p:cNvPicPr/>
          <p:nvPr/>
        </p:nvPicPr>
        <p:blipFill>
          <a:blip r:embed="rId2"/>
          <a:stretch>
            <a:fillRect/>
          </a:stretch>
        </p:blipFill>
        <p:spPr>
          <a:xfrm>
            <a:off x="9866421" y="317936"/>
            <a:ext cx="1289693" cy="1124784"/>
          </a:xfrm>
          <a:prstGeom prst="rect">
            <a:avLst/>
          </a:prstGeom>
        </p:spPr>
      </p:pic>
      <p:pic>
        <p:nvPicPr>
          <p:cNvPr id="9" name="Picture 8">
            <a:extLst>
              <a:ext uri="{FF2B5EF4-FFF2-40B4-BE49-F238E27FC236}">
                <a16:creationId xmlns:a16="http://schemas.microsoft.com/office/drawing/2014/main" id="{07F73D48-8098-FEE9-9937-FFAAC3FBAC3E}"/>
              </a:ext>
            </a:extLst>
          </p:cNvPr>
          <p:cNvPicPr>
            <a:picLocks noChangeAspect="1"/>
          </p:cNvPicPr>
          <p:nvPr/>
        </p:nvPicPr>
        <p:blipFill>
          <a:blip r:embed="rId3"/>
          <a:stretch>
            <a:fillRect/>
          </a:stretch>
        </p:blipFill>
        <p:spPr>
          <a:xfrm>
            <a:off x="0" y="3526465"/>
            <a:ext cx="12192000" cy="3331535"/>
          </a:xfrm>
          <a:prstGeom prst="rect">
            <a:avLst/>
          </a:prstGeom>
        </p:spPr>
      </p:pic>
      <p:pic>
        <p:nvPicPr>
          <p:cNvPr id="12" name="Picture 11">
            <a:extLst>
              <a:ext uri="{FF2B5EF4-FFF2-40B4-BE49-F238E27FC236}">
                <a16:creationId xmlns:a16="http://schemas.microsoft.com/office/drawing/2014/main" id="{C249573C-CC19-66A6-37C5-085C906E099E}"/>
              </a:ext>
            </a:extLst>
          </p:cNvPr>
          <p:cNvPicPr>
            <a:picLocks noChangeAspect="1"/>
          </p:cNvPicPr>
          <p:nvPr/>
        </p:nvPicPr>
        <p:blipFill>
          <a:blip r:embed="rId4"/>
          <a:stretch>
            <a:fillRect/>
          </a:stretch>
        </p:blipFill>
        <p:spPr>
          <a:xfrm>
            <a:off x="7310229" y="2057209"/>
            <a:ext cx="4439270" cy="1371791"/>
          </a:xfrm>
          <a:prstGeom prst="rect">
            <a:avLst/>
          </a:prstGeom>
        </p:spPr>
      </p:pic>
      <p:sp>
        <p:nvSpPr>
          <p:cNvPr id="14" name="TextBox 13">
            <a:extLst>
              <a:ext uri="{FF2B5EF4-FFF2-40B4-BE49-F238E27FC236}">
                <a16:creationId xmlns:a16="http://schemas.microsoft.com/office/drawing/2014/main" id="{BF07A673-5D7E-41DF-8C2D-0E1EBCA5BEE8}"/>
              </a:ext>
            </a:extLst>
          </p:cNvPr>
          <p:cNvSpPr txBox="1"/>
          <p:nvPr/>
        </p:nvSpPr>
        <p:spPr>
          <a:xfrm>
            <a:off x="594360" y="2326136"/>
            <a:ext cx="6094378" cy="1200329"/>
          </a:xfrm>
          <a:prstGeom prst="rect">
            <a:avLst/>
          </a:prstGeom>
          <a:noFill/>
        </p:spPr>
        <p:txBody>
          <a:bodyPr wrap="square">
            <a:spAutoFit/>
          </a:bodyPr>
          <a:lstStyle/>
          <a:p>
            <a:r>
              <a:rPr lang="en-US" dirty="0">
                <a:solidFill>
                  <a:schemeClr val="bg1"/>
                </a:solidFill>
              </a:rPr>
              <a:t>The table presents the performance metrics, including Accuracy and Mean K-Fold, for various machine learning algorithms applied to a dataset, allowing for comparative analysis of their relative effectiveness.</a:t>
            </a:r>
          </a:p>
        </p:txBody>
      </p:sp>
    </p:spTree>
    <p:extLst>
      <p:ext uri="{BB962C8B-B14F-4D97-AF65-F5344CB8AC3E}">
        <p14:creationId xmlns:p14="http://schemas.microsoft.com/office/powerpoint/2010/main" val="2673005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F7611-456A-DBE9-BE0F-A649534A5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27CCD-F6A6-10FE-9571-30BF69C7B00F}"/>
              </a:ext>
            </a:extLst>
          </p:cNvPr>
          <p:cNvSpPr>
            <a:spLocks noGrp="1"/>
          </p:cNvSpPr>
          <p:nvPr>
            <p:ph type="ctrTitle"/>
          </p:nvPr>
        </p:nvSpPr>
        <p:spPr>
          <a:xfrm>
            <a:off x="6232083" y="944630"/>
            <a:ext cx="5486400" cy="3291840"/>
          </a:xfrm>
        </p:spPr>
        <p:txBody>
          <a:bodyPr/>
          <a:lstStyle/>
          <a:p>
            <a:r>
              <a:rPr lang="en-US" dirty="0"/>
              <a:t>Deployment the Model </a:t>
            </a:r>
            <a:br>
              <a:rPr lang="en-US" dirty="0"/>
            </a:br>
            <a:endParaRPr lang="en-US" dirty="0"/>
          </a:p>
        </p:txBody>
      </p:sp>
      <p:sp>
        <p:nvSpPr>
          <p:cNvPr id="3" name="Text Placeholder 2">
            <a:extLst>
              <a:ext uri="{FF2B5EF4-FFF2-40B4-BE49-F238E27FC236}">
                <a16:creationId xmlns:a16="http://schemas.microsoft.com/office/drawing/2014/main" id="{4FBE7E86-672D-09F6-7E59-07CBBE5DA761}"/>
              </a:ext>
            </a:extLst>
          </p:cNvPr>
          <p:cNvSpPr>
            <a:spLocks noGrp="1"/>
          </p:cNvSpPr>
          <p:nvPr>
            <p:ph type="body" sz="quarter" idx="11"/>
          </p:nvPr>
        </p:nvSpPr>
        <p:spPr>
          <a:xfrm>
            <a:off x="6309904" y="4267450"/>
            <a:ext cx="5486400" cy="1645920"/>
          </a:xfrm>
        </p:spPr>
        <p:txBody>
          <a:bodyPr/>
          <a:lstStyle/>
          <a:p>
            <a:r>
              <a:rPr lang="en-US" dirty="0">
                <a:solidFill>
                  <a:schemeClr val="bg1"/>
                </a:solidFill>
              </a:rPr>
              <a:t>Deploy the sentiment analysis model via a web application.</a:t>
            </a:r>
          </a:p>
          <a:p>
            <a:endParaRPr lang="en-US" dirty="0">
              <a:solidFill>
                <a:schemeClr val="bg1"/>
              </a:solidFill>
            </a:endParaRPr>
          </a:p>
        </p:txBody>
      </p:sp>
      <p:pic>
        <p:nvPicPr>
          <p:cNvPr id="4" name="Picture 3">
            <a:extLst>
              <a:ext uri="{FF2B5EF4-FFF2-40B4-BE49-F238E27FC236}">
                <a16:creationId xmlns:a16="http://schemas.microsoft.com/office/drawing/2014/main" id="{143BBF96-44D5-A2B9-F9A9-EB7E2576097F}"/>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4642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509-BFF1-E939-915C-EE4F7177A9E4}"/>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6D1684CB-5D52-0C9A-AC0B-E70FF6B79CCB}"/>
              </a:ext>
            </a:extLst>
          </p:cNvPr>
          <p:cNvSpPr>
            <a:spLocks noGrp="1"/>
          </p:cNvSpPr>
          <p:nvPr>
            <p:ph type="body" sz="quarter" idx="11"/>
          </p:nvPr>
        </p:nvSpPr>
        <p:spPr/>
        <p:txBody>
          <a:bodyPr/>
          <a:lstStyle/>
          <a:p>
            <a:endParaRPr lang="en-US"/>
          </a:p>
        </p:txBody>
      </p:sp>
      <p:pic>
        <p:nvPicPr>
          <p:cNvPr id="7" name="Picture 6" descr="A screenshot of a computer&#10;&#10;Description automatically generated">
            <a:extLst>
              <a:ext uri="{FF2B5EF4-FFF2-40B4-BE49-F238E27FC236}">
                <a16:creationId xmlns:a16="http://schemas.microsoft.com/office/drawing/2014/main" id="{060629EF-64E5-81E9-A4D8-5BA943D60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187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34EE-9007-C529-37C4-07BAA94D62FE}"/>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9B12DF43-8C86-CBE0-C0AF-F238E84C530D}"/>
              </a:ext>
            </a:extLst>
          </p:cNvPr>
          <p:cNvSpPr>
            <a:spLocks noGrp="1"/>
          </p:cNvSpPr>
          <p:nvPr>
            <p:ph type="body" sz="quarter" idx="11"/>
          </p:nvPr>
        </p:nvSpPr>
        <p:spPr/>
        <p:txBody>
          <a:bodyPr/>
          <a:lstStyle/>
          <a:p>
            <a:endParaRPr lang="en-US"/>
          </a:p>
        </p:txBody>
      </p:sp>
      <p:pic>
        <p:nvPicPr>
          <p:cNvPr id="5" name="Picture 4" descr="A screenshot of a computer">
            <a:extLst>
              <a:ext uri="{FF2B5EF4-FFF2-40B4-BE49-F238E27FC236}">
                <a16:creationId xmlns:a16="http://schemas.microsoft.com/office/drawing/2014/main" id="{08E14A5E-D964-F24C-646E-896DE75F7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9960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89572"/>
            <a:ext cx="6787747" cy="1593507"/>
          </a:xfrm>
        </p:spPr>
        <p:txBody>
          <a:bodyPr vert="horz" lIns="0" tIns="0" rIns="0" bIns="0" rtlCol="0" anchor="b" anchorCtr="0">
            <a:normAutofit/>
          </a:bodyPr>
          <a:lstStyle/>
          <a:p>
            <a:r>
              <a:rPr lang="en-US" b="1" i="0" kern="1200" spc="50" baseline="0" dirty="0">
                <a:latin typeface="+mj-lt"/>
                <a:ea typeface="+mj-ea"/>
                <a:cs typeface="+mj-cs"/>
              </a:rPr>
              <a:t>Conclusion</a:t>
            </a:r>
          </a:p>
        </p:txBody>
      </p:sp>
      <p:sp>
        <p:nvSpPr>
          <p:cNvPr id="10" name="TextBox 9">
            <a:extLst>
              <a:ext uri="{FF2B5EF4-FFF2-40B4-BE49-F238E27FC236}">
                <a16:creationId xmlns:a16="http://schemas.microsoft.com/office/drawing/2014/main" id="{B6385780-CA46-3A69-37FB-152253B3D19F}"/>
              </a:ext>
            </a:extLst>
          </p:cNvPr>
          <p:cNvSpPr txBox="1"/>
          <p:nvPr/>
        </p:nvSpPr>
        <p:spPr>
          <a:xfrm>
            <a:off x="594359" y="2281918"/>
            <a:ext cx="6787747" cy="3708517"/>
          </a:xfrm>
          <a:prstGeom prst="rect">
            <a:avLst/>
          </a:prstGeom>
        </p:spPr>
        <p:txBody>
          <a:bodyPr vert="horz" lIns="0" tIns="228600" rIns="0" bIns="0" rtlCol="0">
            <a:normAutofit/>
          </a:bodyPr>
          <a:lstStyle/>
          <a:p>
            <a:pPr marL="283464" indent="-283464">
              <a:lnSpc>
                <a:spcPct val="90000"/>
              </a:lnSpc>
              <a:spcBef>
                <a:spcPts val="2200"/>
              </a:spcBef>
              <a:buFont typeface="Arial" panose="020B0604020202020204" pitchFamily="34" charset="0"/>
              <a:buChar char="•"/>
            </a:pPr>
            <a:r>
              <a:rPr lang="en-US" sz="1700" b="1" dirty="0">
                <a:solidFill>
                  <a:schemeClr val="bg1"/>
                </a:solidFill>
              </a:rPr>
              <a:t>The "Customer Feedback Analysis and Improvement" project effectively turned customer feedback into actionable insights. By setting up a SQL database and data warehouse, we ensured organized storage and easy access to feedback data. Python scripts enabled us to clean, process, and analyze feedback sentiment, categorizing it into positive, neutral, or negative sentiments.</a:t>
            </a:r>
          </a:p>
          <a:p>
            <a:pPr marL="283464" indent="-283464">
              <a:lnSpc>
                <a:spcPct val="90000"/>
              </a:lnSpc>
              <a:spcBef>
                <a:spcPts val="2200"/>
              </a:spcBef>
              <a:buFont typeface="Arial" panose="020B0604020202020204" pitchFamily="34" charset="0"/>
              <a:buChar char="•"/>
            </a:pPr>
            <a:r>
              <a:rPr lang="en-US" sz="1700" b="1" dirty="0">
                <a:solidFill>
                  <a:schemeClr val="bg1"/>
                </a:solidFill>
              </a:rPr>
              <a:t>Integrating Azure Data services allowed for scalable storage and advanced analysis, while deploying the sentiment models through a web application made feedback trends easily accessible. This streamlined approach empowers us to better understand customer needs and drive product improvements, ensuring a data-driven strategy for ongoing customer satisfaction.</a:t>
            </a:r>
          </a:p>
        </p:txBody>
      </p:sp>
      <p:pic>
        <p:nvPicPr>
          <p:cNvPr id="11" name="Picture 10">
            <a:extLst>
              <a:ext uri="{FF2B5EF4-FFF2-40B4-BE49-F238E27FC236}">
                <a16:creationId xmlns:a16="http://schemas.microsoft.com/office/drawing/2014/main" id="{075D3171-9DD0-5D29-B11A-B1BC5D0208F4}"/>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88848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71136" y="5646060"/>
            <a:ext cx="3673247" cy="600697"/>
          </a:xfrm>
        </p:spPr>
        <p:txBody>
          <a:bodyPr anchor="b">
            <a:normAutofit/>
          </a:bodyPr>
          <a:lstStyle/>
          <a:p>
            <a:r>
              <a:rPr lang="en-US" dirty="0"/>
              <a:t>Question time </a:t>
            </a:r>
          </a:p>
        </p:txBody>
      </p:sp>
      <p:pic>
        <p:nvPicPr>
          <p:cNvPr id="12" name="Picture 11" descr="A hand writing on a blackboard">
            <a:extLst>
              <a:ext uri="{FF2B5EF4-FFF2-40B4-BE49-F238E27FC236}">
                <a16:creationId xmlns:a16="http://schemas.microsoft.com/office/drawing/2014/main" id="{876FF67D-3310-2178-5326-480A772445E2}"/>
              </a:ext>
            </a:extLst>
          </p:cNvPr>
          <p:cNvPicPr>
            <a:picLocks noChangeAspect="1"/>
          </p:cNvPicPr>
          <p:nvPr/>
        </p:nvPicPr>
        <p:blipFill>
          <a:blip r:embed="rId3">
            <a:extLst>
              <a:ext uri="{28A0092B-C50C-407E-A947-70E740481C1C}">
                <a14:useLocalDpi xmlns:a14="http://schemas.microsoft.com/office/drawing/2010/main" val="0"/>
              </a:ext>
            </a:extLst>
          </a:blip>
          <a:srcRect t="16427" r="1" b="7993"/>
          <a:stretch/>
        </p:blipFill>
        <p:spPr>
          <a:xfrm>
            <a:off x="2074873" y="1544860"/>
            <a:ext cx="7926705" cy="3999060"/>
          </a:xfrm>
          <a:prstGeom prst="rect">
            <a:avLst/>
          </a:prstGeom>
          <a:noFill/>
        </p:spPr>
      </p:pic>
      <p:pic>
        <p:nvPicPr>
          <p:cNvPr id="13" name="Picture 12">
            <a:extLst>
              <a:ext uri="{FF2B5EF4-FFF2-40B4-BE49-F238E27FC236}">
                <a16:creationId xmlns:a16="http://schemas.microsoft.com/office/drawing/2014/main" id="{C75F2229-6564-6DB0-1FCC-60D82F34CE7B}"/>
              </a:ext>
            </a:extLst>
          </p:cNvPr>
          <p:cNvPicPr/>
          <p:nvPr/>
        </p:nvPicPr>
        <p:blipFill>
          <a:blip r:embed="rId4"/>
          <a:stretch>
            <a:fillRect/>
          </a:stretch>
        </p:blipFill>
        <p:spPr>
          <a:xfrm>
            <a:off x="9866421" y="317936"/>
            <a:ext cx="1289693" cy="1124784"/>
          </a:xfrm>
          <a:prstGeom prst="rect">
            <a:avLst/>
          </a:prstGeom>
        </p:spPr>
      </p:pic>
      <p:pic>
        <p:nvPicPr>
          <p:cNvPr id="14" name="Picture 13">
            <a:extLst>
              <a:ext uri="{FF2B5EF4-FFF2-40B4-BE49-F238E27FC236}">
                <a16:creationId xmlns:a16="http://schemas.microsoft.com/office/drawing/2014/main" id="{FA71FF49-465B-33F7-BF7B-3BD66D5ED2AB}"/>
              </a:ext>
            </a:extLst>
          </p:cNvPr>
          <p:cNvPicPr/>
          <p:nvPr/>
        </p:nvPicPr>
        <p:blipFill>
          <a:blip r:embed="rId5"/>
          <a:stretch>
            <a:fillRect/>
          </a:stretch>
        </p:blipFill>
        <p:spPr>
          <a:xfrm>
            <a:off x="860788" y="379612"/>
            <a:ext cx="2077974" cy="1001432"/>
          </a:xfrm>
          <a:prstGeom prst="rect">
            <a:avLst/>
          </a:prstGeom>
        </p:spPr>
      </p:pic>
    </p:spTree>
    <p:extLst>
      <p:ext uri="{BB962C8B-B14F-4D97-AF65-F5344CB8AC3E}">
        <p14:creationId xmlns:p14="http://schemas.microsoft.com/office/powerpoint/2010/main" val="412769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4A22AA-2A86-F5BE-278F-2924294FAEAB}"/>
              </a:ext>
            </a:extLst>
          </p:cNvPr>
          <p:cNvSpPr txBox="1"/>
          <p:nvPr/>
        </p:nvSpPr>
        <p:spPr>
          <a:xfrm>
            <a:off x="474592" y="1097482"/>
            <a:ext cx="6097656" cy="1015663"/>
          </a:xfrm>
          <a:prstGeom prst="rect">
            <a:avLst/>
          </a:prstGeom>
          <a:noFill/>
        </p:spPr>
        <p:txBody>
          <a:bodyPr wrap="square">
            <a:spAutoFit/>
          </a:bodyPr>
          <a:lstStyle/>
          <a:p>
            <a:r>
              <a:rPr lang="en-US" sz="6000" dirty="0">
                <a:solidFill>
                  <a:schemeClr val="bg1"/>
                </a:solidFill>
                <a:latin typeface="+mj-lt"/>
              </a:rPr>
              <a:t>Thank you</a:t>
            </a:r>
          </a:p>
        </p:txBody>
      </p:sp>
      <p:sp>
        <p:nvSpPr>
          <p:cNvPr id="8" name="TextBox 7">
            <a:extLst>
              <a:ext uri="{FF2B5EF4-FFF2-40B4-BE49-F238E27FC236}">
                <a16:creationId xmlns:a16="http://schemas.microsoft.com/office/drawing/2014/main" id="{06D56D32-2D55-EA53-BD59-2CF383F84193}"/>
              </a:ext>
            </a:extLst>
          </p:cNvPr>
          <p:cNvSpPr txBox="1"/>
          <p:nvPr/>
        </p:nvSpPr>
        <p:spPr>
          <a:xfrm>
            <a:off x="872157" y="2522669"/>
            <a:ext cx="7228233" cy="3539430"/>
          </a:xfrm>
          <a:prstGeom prst="rect">
            <a:avLst/>
          </a:prstGeom>
          <a:noFill/>
        </p:spPr>
        <p:txBody>
          <a:bodyPr wrap="square">
            <a:spAutoFit/>
          </a:bodyPr>
          <a:lstStyle/>
          <a:p>
            <a:r>
              <a:rPr lang="en-US" sz="3200" dirty="0">
                <a:solidFill>
                  <a:schemeClr val="bg1"/>
                </a:solidFill>
                <a:latin typeface="Algerian" panose="04020705040A02060702" pitchFamily="82" charset="0"/>
              </a:rPr>
              <a:t>Presented by </a:t>
            </a:r>
          </a:p>
          <a:p>
            <a:pPr marL="342900" indent="-342900">
              <a:buFont typeface="Wingdings" panose="05000000000000000000" pitchFamily="2" charset="2"/>
              <a:buChar char="Ø"/>
            </a:pPr>
            <a:r>
              <a:rPr lang="en-US" sz="3200" b="1" dirty="0">
                <a:solidFill>
                  <a:schemeClr val="bg1"/>
                </a:solidFill>
              </a:rPr>
              <a:t>Abdelrahman Afify Hussien</a:t>
            </a:r>
            <a:r>
              <a:rPr lang="ar-EG" sz="3200" b="1" dirty="0">
                <a:solidFill>
                  <a:schemeClr val="bg1"/>
                </a:solidFill>
              </a:rPr>
              <a:t> </a:t>
            </a:r>
            <a:r>
              <a:rPr lang="en-US" sz="3200" b="1" dirty="0">
                <a:solidFill>
                  <a:schemeClr val="bg1"/>
                </a:solidFill>
              </a:rPr>
              <a:t>(</a:t>
            </a:r>
            <a:r>
              <a:rPr lang="en-US" sz="2400" b="1" dirty="0">
                <a:solidFill>
                  <a:schemeClr val="bg1"/>
                </a:solidFill>
              </a:rPr>
              <a:t>Team</a:t>
            </a:r>
            <a:r>
              <a:rPr lang="ar-EG" sz="2400" b="1" dirty="0">
                <a:solidFill>
                  <a:schemeClr val="bg1"/>
                </a:solidFill>
              </a:rPr>
              <a:t> </a:t>
            </a:r>
            <a:r>
              <a:rPr lang="en-US" sz="2400" b="1" dirty="0">
                <a:solidFill>
                  <a:schemeClr val="bg1"/>
                </a:solidFill>
              </a:rPr>
              <a:t>Leader) </a:t>
            </a:r>
          </a:p>
          <a:p>
            <a:pPr marL="342900" indent="-342900">
              <a:buFont typeface="Wingdings" panose="05000000000000000000" pitchFamily="2" charset="2"/>
              <a:buChar char="Ø"/>
            </a:pPr>
            <a:r>
              <a:rPr lang="en-US" sz="3200" b="1" dirty="0">
                <a:solidFill>
                  <a:schemeClr val="bg1"/>
                </a:solidFill>
              </a:rPr>
              <a:t>Nourhanne Salah Eldin Mohammed</a:t>
            </a:r>
          </a:p>
          <a:p>
            <a:pPr marL="342900" indent="-342900">
              <a:buFont typeface="Wingdings" panose="05000000000000000000" pitchFamily="2" charset="2"/>
              <a:buChar char="Ø"/>
            </a:pPr>
            <a:r>
              <a:rPr lang="en-US" sz="3200" b="1" dirty="0">
                <a:solidFill>
                  <a:schemeClr val="bg1"/>
                </a:solidFill>
              </a:rPr>
              <a:t>Abdullah Elsaeed Mohammed</a:t>
            </a:r>
            <a:r>
              <a:rPr lang="ar-EG" sz="3200" b="1" dirty="0">
                <a:solidFill>
                  <a:schemeClr val="bg1"/>
                </a:solidFill>
              </a:rPr>
              <a:t>       </a:t>
            </a:r>
            <a:endParaRPr lang="en-US" sz="3200" b="1" dirty="0">
              <a:solidFill>
                <a:schemeClr val="bg1"/>
              </a:solidFill>
            </a:endParaRPr>
          </a:p>
          <a:p>
            <a:pPr marL="342900" indent="-342900">
              <a:buFont typeface="Wingdings" panose="05000000000000000000" pitchFamily="2" charset="2"/>
              <a:buChar char="Ø"/>
            </a:pPr>
            <a:r>
              <a:rPr lang="en-US" sz="3200" b="1" dirty="0">
                <a:solidFill>
                  <a:schemeClr val="bg1"/>
                </a:solidFill>
              </a:rPr>
              <a:t>Omar Khaled Ahmed</a:t>
            </a:r>
          </a:p>
          <a:p>
            <a:pPr marL="342900" indent="-342900">
              <a:buFont typeface="Wingdings" panose="05000000000000000000" pitchFamily="2" charset="2"/>
              <a:buChar char="Ø"/>
            </a:pPr>
            <a:r>
              <a:rPr lang="en-US" sz="3200" b="1" dirty="0">
                <a:solidFill>
                  <a:schemeClr val="bg1"/>
                </a:solidFill>
              </a:rPr>
              <a:t>Youssef Ali Anwer</a:t>
            </a:r>
            <a:endParaRPr lang="en-US" sz="2000" b="1" dirty="0">
              <a:solidFill>
                <a:schemeClr val="bg1"/>
              </a:solidFill>
            </a:endParaRPr>
          </a:p>
          <a:p>
            <a:pPr marL="342900" indent="-342900">
              <a:buFont typeface="Wingdings" panose="05000000000000000000" pitchFamily="2" charset="2"/>
              <a:buChar char="Ø"/>
            </a:pPr>
            <a:r>
              <a:rPr lang="en-US" sz="3200" b="1" dirty="0">
                <a:solidFill>
                  <a:schemeClr val="bg1"/>
                </a:solidFill>
              </a:rPr>
              <a:t>Marwan Mohammed Ibrahim</a:t>
            </a:r>
            <a:endParaRPr lang="ar-EG" sz="2000" b="1" dirty="0">
              <a:solidFill>
                <a:schemeClr val="bg1"/>
              </a:solidFill>
            </a:endParaRPr>
          </a:p>
        </p:txBody>
      </p:sp>
      <p:pic>
        <p:nvPicPr>
          <p:cNvPr id="9" name="Picture 8">
            <a:extLst>
              <a:ext uri="{FF2B5EF4-FFF2-40B4-BE49-F238E27FC236}">
                <a16:creationId xmlns:a16="http://schemas.microsoft.com/office/drawing/2014/main" id="{9403FAB0-7581-A983-838D-A9B1F071BA58}"/>
              </a:ext>
            </a:extLst>
          </p:cNvPr>
          <p:cNvPicPr/>
          <p:nvPr/>
        </p:nvPicPr>
        <p:blipFill>
          <a:blip r:embed="rId2"/>
          <a:stretch>
            <a:fillRect/>
          </a:stretch>
        </p:blipFill>
        <p:spPr>
          <a:xfrm>
            <a:off x="9341127" y="3078239"/>
            <a:ext cx="1289693" cy="1124784"/>
          </a:xfrm>
          <a:prstGeom prst="rect">
            <a:avLst/>
          </a:prstGeom>
        </p:spPr>
      </p:pic>
      <p:pic>
        <p:nvPicPr>
          <p:cNvPr id="10" name="Picture 9">
            <a:extLst>
              <a:ext uri="{FF2B5EF4-FFF2-40B4-BE49-F238E27FC236}">
                <a16:creationId xmlns:a16="http://schemas.microsoft.com/office/drawing/2014/main" id="{F9D9BE9D-6F27-7D13-B994-9F1A8B8B7EB1}"/>
              </a:ext>
            </a:extLst>
          </p:cNvPr>
          <p:cNvPicPr/>
          <p:nvPr/>
        </p:nvPicPr>
        <p:blipFill>
          <a:blip r:embed="rId3"/>
          <a:stretch>
            <a:fillRect/>
          </a:stretch>
        </p:blipFill>
        <p:spPr>
          <a:xfrm>
            <a:off x="8946986" y="4698692"/>
            <a:ext cx="2077974" cy="1001432"/>
          </a:xfrm>
          <a:prstGeom prst="rect">
            <a:avLst/>
          </a:prstGeom>
        </p:spPr>
      </p:pic>
    </p:spTree>
    <p:extLst>
      <p:ext uri="{BB962C8B-B14F-4D97-AF65-F5344CB8AC3E}">
        <p14:creationId xmlns:p14="http://schemas.microsoft.com/office/powerpoint/2010/main" val="148846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567781" cy="3905553"/>
          </a:xfrm>
        </p:spPr>
        <p:txBody>
          <a:bodyPr tIns="457200"/>
          <a:lstStyle/>
          <a:p>
            <a:r>
              <a:rPr lang="en-US" dirty="0"/>
              <a:t>Introduction</a:t>
            </a:r>
          </a:p>
          <a:p>
            <a:r>
              <a:rPr lang="en-US" dirty="0"/>
              <a:t>SQL Database Setup and Data Collection</a:t>
            </a:r>
          </a:p>
          <a:p>
            <a:r>
              <a:rPr lang="en-US" dirty="0"/>
              <a:t>Data Warehouse and Python Data Processing and Azure </a:t>
            </a:r>
          </a:p>
          <a:p>
            <a:r>
              <a:rPr lang="en-US" dirty="0"/>
              <a:t>Sentiment Analysis </a:t>
            </a:r>
          </a:p>
          <a:p>
            <a:r>
              <a:rPr lang="en-US" dirty="0" err="1"/>
              <a:t>MLOps</a:t>
            </a:r>
            <a:r>
              <a:rPr lang="en-US" dirty="0"/>
              <a:t> &amp; Deployment </a:t>
            </a:r>
          </a:p>
          <a:p>
            <a:r>
              <a:rPr lang="en-US" dirty="0"/>
              <a:t>Summary  </a:t>
            </a:r>
          </a:p>
          <a:p>
            <a:endParaRPr lang="en-US" dirty="0"/>
          </a:p>
        </p:txBody>
      </p:sp>
      <p:pic>
        <p:nvPicPr>
          <p:cNvPr id="4" name="Picture 3">
            <a:extLst>
              <a:ext uri="{FF2B5EF4-FFF2-40B4-BE49-F238E27FC236}">
                <a16:creationId xmlns:a16="http://schemas.microsoft.com/office/drawing/2014/main" id="{BAD953C8-D4E7-8C32-0E9F-D9432E516DFD}"/>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346685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8" name="TextBox 7">
            <a:extLst>
              <a:ext uri="{FF2B5EF4-FFF2-40B4-BE49-F238E27FC236}">
                <a16:creationId xmlns:a16="http://schemas.microsoft.com/office/drawing/2014/main" id="{A781CD2C-2737-144E-0FA9-4B4619458C08}"/>
              </a:ext>
            </a:extLst>
          </p:cNvPr>
          <p:cNvSpPr txBox="1"/>
          <p:nvPr/>
        </p:nvSpPr>
        <p:spPr>
          <a:xfrm>
            <a:off x="787940" y="2408628"/>
            <a:ext cx="10757981" cy="2462213"/>
          </a:xfrm>
          <a:prstGeom prst="rect">
            <a:avLst/>
          </a:prstGeom>
          <a:noFill/>
        </p:spPr>
        <p:txBody>
          <a:bodyPr wrap="square">
            <a:spAutoFit/>
          </a:bodyPr>
          <a:lstStyle/>
          <a:p>
            <a:r>
              <a:rPr lang="en-US" sz="2200" dirty="0">
                <a:solidFill>
                  <a:schemeClr val="bg1"/>
                </a:solidFill>
              </a:rPr>
              <a:t>In today's competitive market, understanding customer feedback is crucial for improving products and services. This project aims to develop a comprehensive system that collects, stores, and analyzes customer feedback to uncover valuable insights. By setting up an SQL database, implementing a data warehouse, and utilizing Python for data cleaning and sentiment analysis, we will classify feedback as positive, neutral, or negative. The final solution will be deployed through a web application, providing real-time feedback trends that help drive data-driven decisions.</a:t>
            </a:r>
          </a:p>
        </p:txBody>
      </p:sp>
      <p:pic>
        <p:nvPicPr>
          <p:cNvPr id="11" name="Picture 10">
            <a:extLst>
              <a:ext uri="{FF2B5EF4-FFF2-40B4-BE49-F238E27FC236}">
                <a16:creationId xmlns:a16="http://schemas.microsoft.com/office/drawing/2014/main" id="{B42FD7A5-5773-E57B-C011-1187036CF5AE}"/>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20031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096000" y="1547671"/>
            <a:ext cx="5486400" cy="3040791"/>
          </a:xfrm>
        </p:spPr>
        <p:txBody>
          <a:bodyPr/>
          <a:lstStyle/>
          <a:p>
            <a:r>
              <a:rPr lang="en-US" dirty="0"/>
              <a:t>SQL Database Setup and Data Collection</a:t>
            </a:r>
            <a:br>
              <a:rPr lang="en-US" dirty="0"/>
            </a:br>
            <a:endParaRPr lang="en-US" dirty="0"/>
          </a:p>
        </p:txBody>
      </p:sp>
      <p:sp>
        <p:nvSpPr>
          <p:cNvPr id="4" name="TextBox 3">
            <a:extLst>
              <a:ext uri="{FF2B5EF4-FFF2-40B4-BE49-F238E27FC236}">
                <a16:creationId xmlns:a16="http://schemas.microsoft.com/office/drawing/2014/main" id="{A5F8DEDC-09AF-B842-0459-9FA1C147F3E1}"/>
              </a:ext>
            </a:extLst>
          </p:cNvPr>
          <p:cNvSpPr txBox="1"/>
          <p:nvPr/>
        </p:nvSpPr>
        <p:spPr>
          <a:xfrm>
            <a:off x="5792011" y="4331999"/>
            <a:ext cx="6094378" cy="1754326"/>
          </a:xfrm>
          <a:prstGeom prst="rect">
            <a:avLst/>
          </a:prstGeom>
          <a:noFill/>
        </p:spPr>
        <p:txBody>
          <a:bodyPr wrap="square">
            <a:spAutoFit/>
          </a:bodyPr>
          <a:lstStyle/>
          <a:p>
            <a:pPr marL="342900" indent="-342900">
              <a:buFont typeface="+mj-lt"/>
              <a:buAutoNum type="arabicPeriod"/>
            </a:pPr>
            <a:r>
              <a:rPr lang="en-US" sz="1800" dirty="0">
                <a:solidFill>
                  <a:schemeClr val="bg1"/>
                </a:solidFill>
              </a:rPr>
              <a:t>Create a SQL database to manage customer feedback and Create all tables that we will use . </a:t>
            </a:r>
          </a:p>
          <a:p>
            <a:pPr marL="342900" indent="-342900">
              <a:buFont typeface="+mj-lt"/>
              <a:buAutoNum type="arabicPeriod"/>
            </a:pPr>
            <a:r>
              <a:rPr lang="en-US" sz="1800" dirty="0">
                <a:solidFill>
                  <a:schemeClr val="bg1"/>
                </a:solidFill>
              </a:rPr>
              <a:t>Import historical customer feedback data into the database and Check that all tables are fill with data SQL server</a:t>
            </a:r>
            <a:r>
              <a:rPr lang="ar-EG" sz="1800" dirty="0">
                <a:solidFill>
                  <a:schemeClr val="bg1"/>
                </a:solidFill>
              </a:rPr>
              <a:t>.</a:t>
            </a:r>
            <a:endParaRPr lang="en-US" sz="1800" dirty="0">
              <a:solidFill>
                <a:schemeClr val="bg1"/>
              </a:solidFill>
            </a:endParaRPr>
          </a:p>
          <a:p>
            <a:pPr marL="342900" indent="-342900">
              <a:buFont typeface="+mj-lt"/>
              <a:buAutoNum type="arabicPeriod"/>
            </a:pPr>
            <a:r>
              <a:rPr lang="en-US" sz="1800" dirty="0">
                <a:solidFill>
                  <a:schemeClr val="bg1"/>
                </a:solidFill>
              </a:rPr>
              <a:t>Make the database diagram</a:t>
            </a:r>
            <a:endParaRPr lang="en-US" dirty="0"/>
          </a:p>
        </p:txBody>
      </p:sp>
      <p:pic>
        <p:nvPicPr>
          <p:cNvPr id="5" name="Picture 4">
            <a:extLst>
              <a:ext uri="{FF2B5EF4-FFF2-40B4-BE49-F238E27FC236}">
                <a16:creationId xmlns:a16="http://schemas.microsoft.com/office/drawing/2014/main" id="{7993A6C7-1F7B-C1F1-0A34-951502224F3C}"/>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2039059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63889-543B-54B5-CFE6-176185A280FE}"/>
              </a:ext>
            </a:extLst>
          </p:cNvPr>
          <p:cNvPicPr>
            <a:picLocks noChangeAspect="1"/>
          </p:cNvPicPr>
          <p:nvPr/>
        </p:nvPicPr>
        <p:blipFill>
          <a:blip r:embed="rId2"/>
          <a:stretch>
            <a:fillRect/>
          </a:stretch>
        </p:blipFill>
        <p:spPr>
          <a:xfrm>
            <a:off x="279884" y="845120"/>
            <a:ext cx="11617044" cy="5875645"/>
          </a:xfrm>
          <a:prstGeom prst="rect">
            <a:avLst/>
          </a:prstGeom>
        </p:spPr>
      </p:pic>
      <p:sp>
        <p:nvSpPr>
          <p:cNvPr id="7" name="TextBox 6">
            <a:extLst>
              <a:ext uri="{FF2B5EF4-FFF2-40B4-BE49-F238E27FC236}">
                <a16:creationId xmlns:a16="http://schemas.microsoft.com/office/drawing/2014/main" id="{B609334F-3A46-20A8-B136-C9D274B61706}"/>
              </a:ext>
            </a:extLst>
          </p:cNvPr>
          <p:cNvSpPr txBox="1"/>
          <p:nvPr/>
        </p:nvSpPr>
        <p:spPr>
          <a:xfrm>
            <a:off x="5293468" y="137234"/>
            <a:ext cx="1605063" cy="707886"/>
          </a:xfrm>
          <a:prstGeom prst="rect">
            <a:avLst/>
          </a:prstGeom>
          <a:noFill/>
        </p:spPr>
        <p:txBody>
          <a:bodyPr wrap="square">
            <a:spAutoFit/>
          </a:bodyPr>
          <a:lstStyle/>
          <a:p>
            <a:pPr lvl="1"/>
            <a:r>
              <a:rPr lang="en-US" sz="4000" b="1" dirty="0">
                <a:solidFill>
                  <a:schemeClr val="bg1"/>
                </a:solidFill>
                <a:latin typeface="+mj-lt"/>
              </a:rPr>
              <a:t>ERD</a:t>
            </a:r>
          </a:p>
        </p:txBody>
      </p:sp>
    </p:spTree>
    <p:extLst>
      <p:ext uri="{BB962C8B-B14F-4D97-AF65-F5344CB8AC3E}">
        <p14:creationId xmlns:p14="http://schemas.microsoft.com/office/powerpoint/2010/main" val="2323036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AB8AC4-CC37-3C47-3973-62C69B7903B3}"/>
              </a:ext>
            </a:extLst>
          </p:cNvPr>
          <p:cNvPicPr>
            <a:picLocks noChangeAspect="1"/>
          </p:cNvPicPr>
          <p:nvPr/>
        </p:nvPicPr>
        <p:blipFill>
          <a:blip r:embed="rId2"/>
          <a:stretch>
            <a:fillRect/>
          </a:stretch>
        </p:blipFill>
        <p:spPr>
          <a:xfrm>
            <a:off x="184826" y="1044926"/>
            <a:ext cx="11412543" cy="5715798"/>
          </a:xfrm>
          <a:prstGeom prst="rect">
            <a:avLst/>
          </a:prstGeom>
        </p:spPr>
      </p:pic>
      <p:sp>
        <p:nvSpPr>
          <p:cNvPr id="9" name="TextBox 8">
            <a:extLst>
              <a:ext uri="{FF2B5EF4-FFF2-40B4-BE49-F238E27FC236}">
                <a16:creationId xmlns:a16="http://schemas.microsoft.com/office/drawing/2014/main" id="{D1505977-C07D-1C3E-F92C-0F3EDD350CEE}"/>
              </a:ext>
            </a:extLst>
          </p:cNvPr>
          <p:cNvSpPr txBox="1"/>
          <p:nvPr/>
        </p:nvSpPr>
        <p:spPr>
          <a:xfrm>
            <a:off x="3521463" y="206872"/>
            <a:ext cx="5149073" cy="984885"/>
          </a:xfrm>
          <a:prstGeom prst="rect">
            <a:avLst/>
          </a:prstGeom>
          <a:noFill/>
        </p:spPr>
        <p:txBody>
          <a:bodyPr wrap="square">
            <a:spAutoFit/>
          </a:bodyPr>
          <a:lstStyle/>
          <a:p>
            <a:pPr lvl="1"/>
            <a:r>
              <a:rPr lang="en-US" sz="4000" b="1" dirty="0">
                <a:solidFill>
                  <a:schemeClr val="bg1"/>
                </a:solidFill>
                <a:latin typeface="+mj-lt"/>
              </a:rPr>
              <a:t>Database Diagram</a:t>
            </a:r>
          </a:p>
          <a:p>
            <a:pPr lvl="1"/>
            <a:endParaRPr lang="en-US" sz="1800" b="1" dirty="0">
              <a:solidFill>
                <a:schemeClr val="bg1"/>
              </a:solidFill>
            </a:endParaRPr>
          </a:p>
        </p:txBody>
      </p:sp>
    </p:spTree>
    <p:extLst>
      <p:ext uri="{BB962C8B-B14F-4D97-AF65-F5344CB8AC3E}">
        <p14:creationId xmlns:p14="http://schemas.microsoft.com/office/powerpoint/2010/main" val="3911282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5C558-14FD-DF3D-E172-C1B92498527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EAA7ADE-2A51-9152-FF5E-4E2CFD964ED8}"/>
              </a:ext>
            </a:extLst>
          </p:cNvPr>
          <p:cNvSpPr>
            <a:spLocks noGrp="1"/>
          </p:cNvSpPr>
          <p:nvPr>
            <p:ph type="ctrTitle"/>
          </p:nvPr>
        </p:nvSpPr>
        <p:spPr>
          <a:xfrm>
            <a:off x="6096000" y="719847"/>
            <a:ext cx="5486400" cy="3868615"/>
          </a:xfrm>
        </p:spPr>
        <p:txBody>
          <a:bodyPr/>
          <a:lstStyle/>
          <a:p>
            <a:r>
              <a:rPr lang="en-US" dirty="0"/>
              <a:t>Data Warehouse and Python Analysis &amp; Processing </a:t>
            </a:r>
            <a:br>
              <a:rPr lang="en-US" dirty="0"/>
            </a:br>
            <a:endParaRPr lang="en-US" dirty="0"/>
          </a:p>
        </p:txBody>
      </p:sp>
      <p:sp>
        <p:nvSpPr>
          <p:cNvPr id="4" name="TextBox 3">
            <a:extLst>
              <a:ext uri="{FF2B5EF4-FFF2-40B4-BE49-F238E27FC236}">
                <a16:creationId xmlns:a16="http://schemas.microsoft.com/office/drawing/2014/main" id="{C9724101-DD60-9D10-6F82-047288F4E554}"/>
              </a:ext>
            </a:extLst>
          </p:cNvPr>
          <p:cNvSpPr txBox="1"/>
          <p:nvPr/>
        </p:nvSpPr>
        <p:spPr>
          <a:xfrm>
            <a:off x="5792011" y="4331999"/>
            <a:ext cx="6094378" cy="2031325"/>
          </a:xfrm>
          <a:prstGeom prst="rect">
            <a:avLst/>
          </a:prstGeom>
          <a:noFill/>
        </p:spPr>
        <p:txBody>
          <a:bodyPr wrap="square">
            <a:spAutoFit/>
          </a:bodyPr>
          <a:lstStyle/>
          <a:p>
            <a:pPr marL="342900" indent="-342900">
              <a:buFont typeface="+mj-lt"/>
              <a:buAutoNum type="arabicPeriod"/>
            </a:pPr>
            <a:r>
              <a:rPr lang="en-US" sz="1800" dirty="0">
                <a:solidFill>
                  <a:schemeClr val="bg1"/>
                </a:solidFill>
              </a:rPr>
              <a:t>Implement a data warehouse to aggregate and store feedback data</a:t>
            </a:r>
            <a:r>
              <a:rPr lang="en-US" dirty="0">
                <a:solidFill>
                  <a:schemeClr val="bg1"/>
                </a:solidFill>
              </a:rPr>
              <a:t> and make bus matrix for it </a:t>
            </a:r>
            <a:r>
              <a:rPr lang="en-US" sz="1800" dirty="0">
                <a:solidFill>
                  <a:schemeClr val="bg1"/>
                </a:solidFill>
              </a:rPr>
              <a:t>.</a:t>
            </a:r>
          </a:p>
          <a:p>
            <a:pPr marL="342900" indent="-342900">
              <a:buFont typeface="+mj-lt"/>
              <a:buAutoNum type="arabicPeriod"/>
            </a:pPr>
            <a:r>
              <a:rPr lang="en-US" sz="1800" dirty="0">
                <a:solidFill>
                  <a:schemeClr val="bg1"/>
                </a:solidFill>
              </a:rPr>
              <a:t>Load feedback data into the data warehouse by SSIS and Azure Cloud </a:t>
            </a:r>
            <a:r>
              <a:rPr lang="ar-EG" sz="1800" dirty="0">
                <a:solidFill>
                  <a:schemeClr val="bg1"/>
                </a:solidFill>
              </a:rPr>
              <a:t>.</a:t>
            </a:r>
          </a:p>
          <a:p>
            <a:pPr marL="342900" indent="-342900">
              <a:buFont typeface="+mj-lt"/>
              <a:buAutoNum type="arabicPeriod"/>
            </a:pPr>
            <a:r>
              <a:rPr lang="en-US" sz="1800" dirty="0">
                <a:solidFill>
                  <a:schemeClr val="bg1"/>
                </a:solidFill>
              </a:rPr>
              <a:t>Processing: Use Python to clean and preprocess feedback data, including text processing for sentiment analysis.</a:t>
            </a:r>
          </a:p>
          <a:p>
            <a:pPr marL="342900" indent="-342900">
              <a:buFont typeface="+mj-lt"/>
              <a:buAutoNum type="arabicPeriod"/>
            </a:pPr>
            <a:r>
              <a:rPr lang="en-US" sz="1800" dirty="0">
                <a:solidFill>
                  <a:schemeClr val="bg1"/>
                </a:solidFill>
              </a:rPr>
              <a:t>Python data Analysis using charts </a:t>
            </a:r>
          </a:p>
        </p:txBody>
      </p:sp>
      <p:pic>
        <p:nvPicPr>
          <p:cNvPr id="5" name="Picture 4">
            <a:extLst>
              <a:ext uri="{FF2B5EF4-FFF2-40B4-BE49-F238E27FC236}">
                <a16:creationId xmlns:a16="http://schemas.microsoft.com/office/drawing/2014/main" id="{A4CB89C2-13A2-11A2-DF08-D310F57AC9EE}"/>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94020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268C-0404-0C4C-CF87-710AD9CA94FA}"/>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FE28B11D-4D93-5355-7A34-E672810FBF10}"/>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24A8E4ED-1723-89B8-104E-570E8B2CE188}"/>
              </a:ext>
            </a:extLst>
          </p:cNvPr>
          <p:cNvPicPr>
            <a:picLocks noChangeAspect="1"/>
          </p:cNvPicPr>
          <p:nvPr/>
        </p:nvPicPr>
        <p:blipFill>
          <a:blip r:embed="rId2"/>
          <a:stretch>
            <a:fillRect/>
          </a:stretch>
        </p:blipFill>
        <p:spPr>
          <a:xfrm>
            <a:off x="3655175" y="0"/>
            <a:ext cx="8536825" cy="6858000"/>
          </a:xfrm>
          <a:prstGeom prst="rect">
            <a:avLst/>
          </a:prstGeom>
        </p:spPr>
      </p:pic>
      <p:sp>
        <p:nvSpPr>
          <p:cNvPr id="7" name="TextBox 6">
            <a:extLst>
              <a:ext uri="{FF2B5EF4-FFF2-40B4-BE49-F238E27FC236}">
                <a16:creationId xmlns:a16="http://schemas.microsoft.com/office/drawing/2014/main" id="{AF8B5F46-9CAF-045E-8E1B-A82001327B47}"/>
              </a:ext>
            </a:extLst>
          </p:cNvPr>
          <p:cNvSpPr txBox="1"/>
          <p:nvPr/>
        </p:nvSpPr>
        <p:spPr>
          <a:xfrm>
            <a:off x="693261" y="140780"/>
            <a:ext cx="3047189" cy="1938992"/>
          </a:xfrm>
          <a:prstGeom prst="rect">
            <a:avLst/>
          </a:prstGeom>
          <a:noFill/>
        </p:spPr>
        <p:txBody>
          <a:bodyPr wrap="square">
            <a:spAutoFit/>
          </a:bodyPr>
          <a:lstStyle/>
          <a:p>
            <a:r>
              <a:rPr lang="en-US" sz="4000" b="1" dirty="0">
                <a:solidFill>
                  <a:schemeClr val="bg1"/>
                </a:solidFill>
                <a:latin typeface="+mj-lt"/>
              </a:rPr>
              <a:t>Data Warehouse Diagram  </a:t>
            </a:r>
            <a:endParaRPr lang="en-US" sz="4000" b="1" dirty="0">
              <a:latin typeface="+mj-lt"/>
            </a:endParaRPr>
          </a:p>
        </p:txBody>
      </p:sp>
    </p:spTree>
    <p:extLst>
      <p:ext uri="{BB962C8B-B14F-4D97-AF65-F5344CB8AC3E}">
        <p14:creationId xmlns:p14="http://schemas.microsoft.com/office/powerpoint/2010/main" val="367738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{53654407-3E12-4C42-BDBD-F8EE09687405}tf78853419_win32</Template>
  <TotalTime>300</TotalTime>
  <Words>790</Words>
  <Application>Microsoft Office PowerPoint</Application>
  <PresentationFormat>Widescreen</PresentationFormat>
  <Paragraphs>70</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Calibri</vt:lpstr>
      <vt:lpstr>Franklin Gothic Book</vt:lpstr>
      <vt:lpstr>Franklin Gothic Demi</vt:lpstr>
      <vt:lpstr>Franklin Gothic Demi (Headings)</vt:lpstr>
      <vt:lpstr>Wingdings</vt:lpstr>
      <vt:lpstr>Custom</vt:lpstr>
      <vt:lpstr>Customer Feedback Analysis and Improvement</vt:lpstr>
      <vt:lpstr>About us</vt:lpstr>
      <vt:lpstr>Agenda</vt:lpstr>
      <vt:lpstr>Introduction</vt:lpstr>
      <vt:lpstr>SQL Database Setup and Data Collection </vt:lpstr>
      <vt:lpstr>PowerPoint Presentation</vt:lpstr>
      <vt:lpstr>PowerPoint Presentation</vt:lpstr>
      <vt:lpstr>Data Warehouse and Python Analysis &amp; Processing  </vt:lpstr>
      <vt:lpstr>PowerPoint Presentation</vt:lpstr>
      <vt:lpstr>PowerPoint Presentation</vt:lpstr>
      <vt:lpstr>PowerPoint Presentation</vt:lpstr>
      <vt:lpstr>PowerPoint Presentation</vt:lpstr>
      <vt:lpstr>Python Clean and preprocess </vt:lpstr>
      <vt:lpstr>Python Data Analysis</vt:lpstr>
      <vt:lpstr>Customer segmentation </vt:lpstr>
      <vt:lpstr>Date of Feedback</vt:lpstr>
      <vt:lpstr>Department distribution</vt:lpstr>
      <vt:lpstr>Customers Continent</vt:lpstr>
      <vt:lpstr>Sentiment Analysis Model  </vt:lpstr>
      <vt:lpstr>Feedback Classification </vt:lpstr>
      <vt:lpstr>Word cloud of Feedback Texts</vt:lpstr>
      <vt:lpstr>Algorithms Report  </vt:lpstr>
      <vt:lpstr>Deployment the Model  </vt:lpstr>
      <vt:lpstr>PowerPoint Presentation</vt:lpstr>
      <vt:lpstr>PowerPoint Presentation</vt:lpstr>
      <vt:lpstr>Conclusion</vt:lpstr>
      <vt:lpstr>Question time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عبدالرحمن عفيفى حسين محمد عفيفى بكرى</dc:creator>
  <cp:lastModifiedBy>عبدالرحمن عفيفى حسين محمد عفيفى بكرى</cp:lastModifiedBy>
  <cp:revision>11</cp:revision>
  <dcterms:created xsi:type="dcterms:W3CDTF">2024-10-24T09:40:32Z</dcterms:created>
  <dcterms:modified xsi:type="dcterms:W3CDTF">2024-11-20T18:37:13Z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