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Maven Pro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46" Type="http://schemas.openxmlformats.org/officeDocument/2006/relationships/font" Target="fonts/MavenPro-bold.fntdata"/><Relationship Id="rId23" Type="http://schemas.openxmlformats.org/officeDocument/2006/relationships/slide" Target="slides/slide18.xml"/><Relationship Id="rId45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017026b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017026b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017026b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017026b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017026b0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017026b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017026b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017026b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017026b0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017026b0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017026b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017026b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017026b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017026b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017026b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017026b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017026b0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017026b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017026b0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017026b0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017026b0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017026b0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017026b0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017026b0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17026b0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17026b0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017026b0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017026b0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017026b0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017026b0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017026b0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017026b0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017026b0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017026b0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017026b0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017026b0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017026b0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017026b0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017026b0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017026b0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017026b0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017026b0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017026b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017026b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017026b0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017026b0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017026b0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017026b0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017026b0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1017026b0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017026b0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017026b0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017026b0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017026b0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017026b0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017026b0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017026b0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017026b0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017026b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017026b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017026b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017026b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017026b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017026b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017026b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017026b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017026b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017026b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Store</a:t>
            </a:r>
            <a:r>
              <a:rPr lang="ar"/>
              <a:t>s Sales Preprocessing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3568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3600">
                <a:latin typeface="Maven Pro"/>
                <a:ea typeface="Maven Pro"/>
                <a:cs typeface="Maven Pro"/>
                <a:sym typeface="Maven Pro"/>
              </a:rPr>
              <a:t>By/ Shimaa Elsayed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5300"/>
              <a:t>c-checking for outliers and removing them</a:t>
            </a:r>
            <a:endParaRPr sz="5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442800" y="565525"/>
            <a:ext cx="39501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400"/>
              <a:t>The box plot for the “Product cost” feature showing outliers</a:t>
            </a:r>
            <a:endParaRPr sz="2400"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550" y="279175"/>
            <a:ext cx="4549975" cy="4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206175" y="619550"/>
            <a:ext cx="39501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500"/>
              <a:t>After Removing outliers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500"/>
              <a:t>from “Product Cost” feature</a:t>
            </a:r>
            <a:endParaRPr sz="2500"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900" y="185175"/>
            <a:ext cx="4558001" cy="477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5" y="2537962"/>
            <a:ext cx="4164306" cy="14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233200" y="1640100"/>
            <a:ext cx="39501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500"/>
              <a:t>After Removing outliers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500"/>
              <a:t>from “Total” feature</a:t>
            </a:r>
            <a:endParaRPr sz="2500"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00" y="152400"/>
            <a:ext cx="4537975" cy="47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233200" y="1640100"/>
            <a:ext cx="39501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500"/>
              <a:t>After Removing outliers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500"/>
              <a:t>from “Amount” feature</a:t>
            </a:r>
            <a:endParaRPr sz="2500"/>
          </a:p>
        </p:txBody>
      </p:sp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00" y="152400"/>
            <a:ext cx="4507025" cy="471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740025" y="1374675"/>
            <a:ext cx="6183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3500"/>
              <a:t>Replacing outliers in 'Discount amount' would ruin the data since most of it is zero therefore the real values are the outliers</a:t>
            </a:r>
            <a:endParaRPr sz="3500"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425" y="152400"/>
            <a:ext cx="676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649975" y="11150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2- Checking the Sales Statistics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406775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3500"/>
              <a:t>Using the describe function</a:t>
            </a:r>
            <a:endParaRPr sz="3500"/>
          </a:p>
        </p:txBody>
      </p:sp>
      <p:pic>
        <p:nvPicPr>
          <p:cNvPr id="373" name="Google Shape;3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675" y="1516575"/>
            <a:ext cx="7037449" cy="35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289675" y="3583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800"/>
              <a:t>Showing most sold products</a:t>
            </a:r>
            <a:endParaRPr sz="4800"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175" y="2806450"/>
            <a:ext cx="72675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/>
          </p:nvPr>
        </p:nvSpPr>
        <p:spPr>
          <a:xfrm>
            <a:off x="289675" y="3583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800"/>
              <a:t>Showing least sold products</a:t>
            </a:r>
            <a:endParaRPr sz="4800"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150" y="2725400"/>
            <a:ext cx="67532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22175" y="99050"/>
            <a:ext cx="49182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4800"/>
              <a:t>The Database</a:t>
            </a:r>
            <a:endParaRPr sz="48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025" y="1146050"/>
            <a:ext cx="7486126" cy="3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163575" y="1277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800"/>
              <a:t>Showing most expensive products</a:t>
            </a:r>
            <a:endParaRPr sz="4800"/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2692875"/>
            <a:ext cx="76009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163575" y="216200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Showing cheapest products</a:t>
            </a:r>
            <a:endParaRPr sz="4600"/>
          </a:p>
        </p:txBody>
      </p:sp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25" y="2464300"/>
            <a:ext cx="76676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217625" y="963850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5300"/>
              <a:t>3- Data Visualization</a:t>
            </a:r>
            <a:endParaRPr sz="5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388775" y="1116975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a- Numerical Data Visualization</a:t>
            </a:r>
            <a:endParaRPr sz="4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163575" y="216200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Product Cost</a:t>
            </a:r>
            <a:endParaRPr sz="4600"/>
          </a:p>
        </p:txBody>
      </p:sp>
      <p:pic>
        <p:nvPicPr>
          <p:cNvPr id="413" name="Google Shape;4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600" y="303025"/>
            <a:ext cx="4841226" cy="47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451825" y="945850"/>
            <a:ext cx="31032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Total</a:t>
            </a:r>
            <a:r>
              <a:rPr lang="ar" sz="4600"/>
              <a:t> Cost</a:t>
            </a:r>
            <a:endParaRPr sz="4600"/>
          </a:p>
        </p:txBody>
      </p:sp>
      <p:pic>
        <p:nvPicPr>
          <p:cNvPr id="419" name="Google Shape;4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300" y="72963"/>
            <a:ext cx="5231201" cy="4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163575" y="216200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Amount sold</a:t>
            </a:r>
            <a:endParaRPr sz="4600"/>
          </a:p>
        </p:txBody>
      </p:sp>
      <p:pic>
        <p:nvPicPr>
          <p:cNvPr id="425" name="Google Shape;4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24" y="301763"/>
            <a:ext cx="4997350" cy="4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163575" y="216200"/>
            <a:ext cx="39951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Total sold vs Amount sold</a:t>
            </a:r>
            <a:endParaRPr sz="4600"/>
          </a:p>
        </p:txBody>
      </p:sp>
      <p:sp>
        <p:nvSpPr>
          <p:cNvPr id="431" name="Google Shape;431;p39"/>
          <p:cNvSpPr txBox="1"/>
          <p:nvPr>
            <p:ph idx="1" type="body"/>
          </p:nvPr>
        </p:nvSpPr>
        <p:spPr>
          <a:xfrm>
            <a:off x="352725" y="2571750"/>
            <a:ext cx="3697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700"/>
              <a:t>Most data is showing a directly proportional </a:t>
            </a:r>
            <a:r>
              <a:rPr lang="ar" sz="1700"/>
              <a:t>relationship</a:t>
            </a:r>
            <a:r>
              <a:rPr lang="ar" sz="1700"/>
              <a:t> as expected</a:t>
            </a:r>
            <a:endParaRPr sz="1700"/>
          </a:p>
        </p:txBody>
      </p:sp>
      <p:pic>
        <p:nvPicPr>
          <p:cNvPr id="432" name="Google Shape;4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75" y="467675"/>
            <a:ext cx="4378525" cy="4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298700" y="963850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b- Categorical analysis</a:t>
            </a:r>
            <a:endParaRPr sz="4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>
            <p:ph type="title"/>
          </p:nvPr>
        </p:nvSpPr>
        <p:spPr>
          <a:xfrm>
            <a:off x="163575" y="216200"/>
            <a:ext cx="8607000" cy="12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frequency of usage of each form of payment </a:t>
            </a:r>
            <a:endParaRPr sz="4600"/>
          </a:p>
        </p:txBody>
      </p:sp>
      <p:sp>
        <p:nvSpPr>
          <p:cNvPr id="443" name="Google Shape;443;p4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0609"/>
            <a:ext cx="9143998" cy="310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22175" y="99050"/>
            <a:ext cx="4918200" cy="10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4800"/>
              <a:t>The Database</a:t>
            </a:r>
            <a:endParaRPr sz="48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46048"/>
            <a:ext cx="7356425" cy="37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idx="1" type="body"/>
          </p:nvPr>
        </p:nvSpPr>
        <p:spPr>
          <a:xfrm>
            <a:off x="172550" y="307175"/>
            <a:ext cx="77334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2400">
                <a:latin typeface="Maven Pro"/>
                <a:ea typeface="Maven Pro"/>
                <a:cs typeface="Maven Pro"/>
                <a:sym typeface="Maven Pro"/>
              </a:rPr>
              <a:t>The 5 number theory with the forms of payment with the total cost of products (box plot)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775"/>
            <a:ext cx="8839202" cy="304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/>
          <p:nvPr>
            <p:ph type="title"/>
          </p:nvPr>
        </p:nvSpPr>
        <p:spPr>
          <a:xfrm>
            <a:off x="91500" y="531475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400"/>
              <a:t>The 5 number theory with the forms of payment with the total cost of products with distribution (violin plot)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456" name="Google Shape;456;p4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496"/>
            <a:ext cx="9144001" cy="3149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163575" y="216200"/>
            <a:ext cx="8607000" cy="125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3140"/>
              <a:t>frequency of usage of each company code </a:t>
            </a:r>
            <a:endParaRPr sz="3140"/>
          </a:p>
        </p:txBody>
      </p:sp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00" y="1132925"/>
            <a:ext cx="8068050" cy="40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172550" y="307175"/>
            <a:ext cx="77334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2400">
                <a:latin typeface="Maven Pro"/>
                <a:ea typeface="Maven Pro"/>
                <a:cs typeface="Maven Pro"/>
                <a:sym typeface="Maven Pro"/>
              </a:rPr>
              <a:t>The 5 number theory with the company code with the total cost of products (box plot)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70" name="Google Shape;4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75" y="1261100"/>
            <a:ext cx="7654625" cy="38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>
            <p:ph type="title"/>
          </p:nvPr>
        </p:nvSpPr>
        <p:spPr>
          <a:xfrm>
            <a:off x="91500" y="531475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400"/>
              <a:t>The 5 number theory with the company code with the total cost of products with distribution (violin plot)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476" name="Google Shape;476;p4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75" y="1311826"/>
            <a:ext cx="7554600" cy="383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type="title"/>
          </p:nvPr>
        </p:nvSpPr>
        <p:spPr>
          <a:xfrm>
            <a:off x="298700" y="963850"/>
            <a:ext cx="81477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600"/>
              <a:t>Recommendation:</a:t>
            </a:r>
            <a:endParaRPr sz="4600"/>
          </a:p>
        </p:txBody>
      </p:sp>
      <p:sp>
        <p:nvSpPr>
          <p:cNvPr id="483" name="Google Shape;483;p47"/>
          <p:cNvSpPr txBox="1"/>
          <p:nvPr>
            <p:ph idx="1" type="body"/>
          </p:nvPr>
        </p:nvSpPr>
        <p:spPr>
          <a:xfrm>
            <a:off x="298700" y="2143875"/>
            <a:ext cx="74568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900"/>
              <a:t>Recommending  companies with company codes: 1312000, 4169000, 11930000, 12124000 to increase their sellings and look into products and average cost.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833000" y="1327179"/>
            <a:ext cx="5829900" cy="24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3040"/>
              <a:t>Index:</a:t>
            </a:r>
            <a:endParaRPr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940"/>
              <a:t>1- data Preprocessing and cleaning.</a:t>
            </a:r>
            <a:endParaRPr sz="1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440"/>
              <a:t> # null values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440"/>
              <a:t> # datatypes readability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440"/>
              <a:t> # finding outliers and removing them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040"/>
              <a:t>2- sales statistics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440"/>
              <a:t> # max and min products sold and product prices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040"/>
              <a:t>3- data visualization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440"/>
              <a:t> # numerical and categorical</a:t>
            </a:r>
            <a:endParaRPr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1440"/>
              <a:t> # product cost, amount, total, form of payment, company code</a:t>
            </a:r>
            <a:endParaRPr sz="14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429375" y="772725"/>
            <a:ext cx="7326300" cy="31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1- Data Preprocessing and cleaning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ar" sz="5300"/>
              <a:t>a- Checking for Null Values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298675" y="11176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5300"/>
              <a:t>By Checking for Null values there were no null values found</a:t>
            </a:r>
            <a:endParaRPr sz="530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425" y="1439450"/>
            <a:ext cx="2669700" cy="34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812125" y="708450"/>
            <a:ext cx="5706600" cy="20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5300"/>
              <a:t>b- checking Data Types</a:t>
            </a:r>
            <a:endParaRPr sz="5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262625" y="286300"/>
            <a:ext cx="68235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300"/>
              <a:t>By checking data types the time and date was not recognized therefore it’s recognized by code as shown</a:t>
            </a:r>
            <a:endParaRPr sz="1800"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53" y="1824575"/>
            <a:ext cx="6760551" cy="325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50" y="2054100"/>
            <a:ext cx="2273627" cy="195425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/>
          <p:nvPr/>
        </p:nvSpPr>
        <p:spPr>
          <a:xfrm>
            <a:off x="2371975" y="2765425"/>
            <a:ext cx="320400" cy="5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